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9" r:id="rId1"/>
  </p:sldMasterIdLst>
  <p:sldIdLst>
    <p:sldId id="256" r:id="rId2"/>
    <p:sldId id="257" r:id="rId3"/>
    <p:sldId id="270" r:id="rId4"/>
    <p:sldId id="271" r:id="rId5"/>
    <p:sldId id="272" r:id="rId6"/>
    <p:sldId id="263" r:id="rId7"/>
    <p:sldId id="264" r:id="rId8"/>
    <p:sldId id="265" r:id="rId9"/>
    <p:sldId id="266" r:id="rId10"/>
    <p:sldId id="273" r:id="rId11"/>
    <p:sldId id="269"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447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896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3059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5227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3549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435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945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8661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479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789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247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2842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19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297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600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90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946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0250943"/>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s://kooperativt.com/2018/03/04/strategi-vad-vet-du/" TargetMode="External"/><Relationship Id="rId2" Type="http://schemas.openxmlformats.org/officeDocument/2006/relationships/image" Target="../media/image1.jpg"/><Relationship Id="rId1" Type="http://schemas.openxmlformats.org/officeDocument/2006/relationships/slideLayout" Target="../slideLayouts/slideLayout17.xml"/><Relationship Id="rId4" Type="http://schemas.openxmlformats.org/officeDocument/2006/relationships/hyperlink" Target="https://creativecommons.org/licenses/by-nd/3.0/"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latin typeface="Arial Black" panose="020B0A04020102020204" pitchFamily="34" charset="0"/>
              </a:rPr>
              <a:t>Capstone: </a:t>
            </a:r>
            <a:r>
              <a:rPr lang="en-US" dirty="0">
                <a:latin typeface="Arial Black" panose="020B0A04020102020204" pitchFamily="34" charset="0"/>
              </a:rPr>
              <a:t>Opening an Ethical Lebanese Restaurant in New York</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normAutofit/>
          </a:bodyPr>
          <a:lstStyle/>
          <a:p>
            <a:r>
              <a:rPr lang="en-AU" dirty="0">
                <a:latin typeface="Arial" panose="020B0604020202020204" pitchFamily="34" charset="0"/>
                <a:cs typeface="Arial" panose="020B0604020202020204" pitchFamily="34" charset="0"/>
              </a:rPr>
              <a:t>IBM Applied Data Science Capstone - </a:t>
            </a:r>
            <a:r>
              <a:rPr lang="it-IT" dirty="0">
                <a:latin typeface="Arial" panose="020B0604020202020204" pitchFamily="34" charset="0"/>
                <a:cs typeface="Arial" panose="020B0604020202020204" pitchFamily="34" charset="0"/>
              </a:rPr>
              <a:t>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78A6B-1FFB-4EB0-A808-C3D29D0248FE}"/>
              </a:ext>
            </a:extLst>
          </p:cNvPr>
          <p:cNvSpPr>
            <a:spLocks noGrp="1"/>
          </p:cNvSpPr>
          <p:nvPr>
            <p:ph type="title"/>
          </p:nvPr>
        </p:nvSpPr>
        <p:spPr>
          <a:xfrm>
            <a:off x="1234642" y="189104"/>
            <a:ext cx="8911687" cy="1280890"/>
          </a:xfrm>
        </p:spPr>
        <p:txBody>
          <a:bodyPr>
            <a:normAutofit/>
          </a:bodyPr>
          <a:lstStyle/>
          <a:p>
            <a:r>
              <a:rPr lang="en-AU" dirty="0">
                <a:latin typeface="Arial Black" panose="020B0A04020102020204" pitchFamily="34" charset="0"/>
              </a:rPr>
              <a:t>DISCUSSION SELECTION</a:t>
            </a:r>
          </a:p>
        </p:txBody>
      </p:sp>
      <p:sp>
        <p:nvSpPr>
          <p:cNvPr id="3" name="Content Placeholder 2">
            <a:extLst>
              <a:ext uri="{FF2B5EF4-FFF2-40B4-BE49-F238E27FC236}">
                <a16:creationId xmlns:a16="http://schemas.microsoft.com/office/drawing/2014/main" id="{BAAFAE3C-CBC3-4102-A8C0-497375D1039F}"/>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Based on the results of our analysis, Manhattan is the best locations for Lebanese cuisine in NYC.</a:t>
            </a:r>
          </a:p>
          <a:p>
            <a:r>
              <a:rPr lang="en-US" dirty="0">
                <a:latin typeface="Arial" panose="020B0604020202020204" pitchFamily="34" charset="0"/>
                <a:cs typeface="Arial" panose="020B0604020202020204" pitchFamily="34" charset="0"/>
              </a:rPr>
              <a:t>Manhattan is a more promising place to open a new Lebanese restaurant</a:t>
            </a:r>
          </a:p>
          <a:p>
            <a:r>
              <a:rPr lang="en-US" dirty="0">
                <a:latin typeface="Arial" panose="020B0604020202020204" pitchFamily="34" charset="0"/>
                <a:cs typeface="Arial" panose="020B0604020202020204" pitchFamily="34" charset="0"/>
              </a:rPr>
              <a:t>Neighborhoods Sutton </a:t>
            </a:r>
            <a:r>
              <a:rPr lang="en-US" dirty="0" err="1">
                <a:latin typeface="Arial" panose="020B0604020202020204" pitchFamily="34" charset="0"/>
                <a:cs typeface="Arial" panose="020B0604020202020204" pitchFamily="34" charset="0"/>
              </a:rPr>
              <a:t>Plave</a:t>
            </a:r>
            <a:r>
              <a:rPr lang="en-US" dirty="0">
                <a:latin typeface="Arial" panose="020B0604020202020204" pitchFamily="34" charset="0"/>
                <a:cs typeface="Arial" panose="020B0604020202020204" pitchFamily="34" charset="0"/>
              </a:rPr>
              <a:t> is the best place in Manhattan to open a new Lebanese restaurant.</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3109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4185761"/>
          </a:xfrm>
          <a:prstGeom prst="rect">
            <a:avLst/>
          </a:prstGeom>
          <a:noFill/>
        </p:spPr>
        <p:txBody>
          <a:bodyPr wrap="square" rtlCol="0">
            <a:spAutoFit/>
          </a:bodyPr>
          <a:lstStyle/>
          <a:p>
            <a:r>
              <a:rPr lang="en-CA" sz="3200" b="1" dirty="0">
                <a:latin typeface="Arial Black" panose="020B0A04020102020204" pitchFamily="34" charset="0"/>
              </a:rPr>
              <a:t>CONCLUSION</a:t>
            </a:r>
            <a:endParaRPr lang="en-CA" b="1" dirty="0">
              <a:latin typeface="Arial Black" panose="020B0A0402010202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r>
              <a:rPr lang="en-US" dirty="0">
                <a:latin typeface="Arial" panose="020B0604020202020204" pitchFamily="34" charset="0"/>
                <a:cs typeface="Arial" panose="020B0604020202020204" pitchFamily="34" charset="0"/>
              </a:rPr>
              <a:t>Answer to business question: Where in the city of New York, should the investor open a Lebanese Restaurant? </a:t>
            </a:r>
          </a:p>
          <a:p>
            <a:r>
              <a:rPr lang="en-US" dirty="0">
                <a:latin typeface="Arial" panose="020B0604020202020204" pitchFamily="34" charset="0"/>
                <a:cs typeface="Arial" panose="020B0604020202020204" pitchFamily="34" charset="0"/>
              </a:rPr>
              <a:t>• Best rated Lebanese Restaurant in NYC the Restaurant in Manhattan. </a:t>
            </a:r>
          </a:p>
          <a:p>
            <a:r>
              <a:rPr lang="en-US" dirty="0">
                <a:latin typeface="Arial" panose="020B0604020202020204" pitchFamily="34" charset="0"/>
                <a:cs typeface="Arial" panose="020B0604020202020204" pitchFamily="34" charset="0"/>
              </a:rPr>
              <a:t>• The findings of this project may be used in real life to better understand the advantages and disadvantages of different New York neighborhoods/boroughs in terms of opening a Lebanese restaurant.</a:t>
            </a:r>
            <a:endParaRPr lang="en-C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10;&#10;Description automatically generated">
            <a:extLst>
              <a:ext uri="{FF2B5EF4-FFF2-40B4-BE49-F238E27FC236}">
                <a16:creationId xmlns:a16="http://schemas.microsoft.com/office/drawing/2014/main" id="{C558B401-1F27-4FE5-AAEF-E5F0AB311E66}"/>
              </a:ext>
            </a:extLst>
          </p:cNvPr>
          <p:cNvPicPr>
            <a:picLocks noGrp="1" noChangeAspect="1"/>
          </p:cNvPicPr>
          <p:nvPr>
            <p:ph idx="1"/>
          </p:nvPr>
        </p:nvPicPr>
        <p:blipFill>
          <a:blip r:embed="rId2"/>
          <a:stretch>
            <a:fillRect/>
          </a:stretch>
        </p:blipFill>
        <p:spPr>
          <a:xfrm>
            <a:off x="2752077" y="1742662"/>
            <a:ext cx="7699159" cy="4543375"/>
          </a:xfrm>
        </p:spPr>
      </p:pic>
    </p:spTree>
    <p:extLst>
      <p:ext uri="{BB962C8B-B14F-4D97-AF65-F5344CB8AC3E}">
        <p14:creationId xmlns:p14="http://schemas.microsoft.com/office/powerpoint/2010/main" val="46955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latin typeface="Arial Black" panose="020B0A04020102020204" pitchFamily="34" charset="0"/>
              </a:rPr>
              <a:t>Introduction</a:t>
            </a:r>
            <a:r>
              <a:rPr lang="en-CA" b="1" dirty="0"/>
              <a:t>:</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452431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New York City’s demographics show that it is a large and ethnically diverse metropolis. It is the largest city in the United States with a long history of international immigrants. New York city was home to nearly 8.399 million people in 2018, accounting for over 40% of population of New York State and a slightly lower percentage of the New York metropolitan area, home to approximately 23.6 million. Over the last decade, the city has been growing faster than the other region. The New York continues to be by far the leading metropolitan gateway for legal immigrants admitted into the United States. This final project explores the best locations for Lebanese restaurants throughout the city of New York. Potentially the owner of new Lebanese restaurant can have great success and consistent profit. However, as with any business, opening a new restaurant requires serious considerations and is more complicated than it seems from the first glance. In particular, the location of the restaurant is one of the most important factors that will affect whether it will have success or failure. So, our project will attempt to answer the questions “Where should the investor open a Lebanese Restaurant?” and “Where should I go if I want great Lebanese food?”</a:t>
            </a:r>
            <a:endParaRPr lang="en-C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latin typeface="Arial Black" panose="020B0A04020102020204" pitchFamily="34" charset="0"/>
              </a:rPr>
              <a:t>Business Problem:</a:t>
            </a:r>
            <a:br>
              <a:rPr lang="en-CA" b="1" dirty="0">
                <a:latin typeface="Arial Black" panose="020B0A04020102020204" pitchFamily="34" charset="0"/>
              </a:rPr>
            </a:br>
            <a:endParaRPr lang="en-CA" dirty="0">
              <a:latin typeface="Arial Black" panose="020B0A04020102020204" pitchFamily="34" charset="0"/>
            </a:endParaRPr>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objective of this Capstone project is to </a:t>
            </a:r>
            <a:r>
              <a:rPr lang="en-US" dirty="0" err="1">
                <a:latin typeface="Arial" panose="020B0604020202020204" pitchFamily="34" charset="0"/>
                <a:cs typeface="Arial" panose="020B0604020202020204" pitchFamily="34" charset="0"/>
              </a:rPr>
              <a:t>analyse</a:t>
            </a:r>
            <a:r>
              <a:rPr lang="en-US" dirty="0">
                <a:latin typeface="Arial" panose="020B0604020202020204" pitchFamily="34" charset="0"/>
                <a:cs typeface="Arial" panose="020B0604020202020204" pitchFamily="34" charset="0"/>
              </a:rPr>
              <a:t> and select the best locations in the city of New York to open a new Lebanese restaurant. Using Data Science methodology and instruments such as Data Analysis and Visualization, this project aims to provide solutions to answer the business question: Where in the city of New York, should the investor open a Lebanese Restaurant?</a:t>
            </a:r>
            <a:endParaRPr lang="en-CA" sz="1200" dirty="0">
              <a:latin typeface="Arial" panose="020B0604020202020204" pitchFamily="34" charset="0"/>
              <a:cs typeface="Arial" panose="020B0604020202020204" pitchFamily="34" charset="0"/>
            </a:endParaRPr>
          </a:p>
        </p:txBody>
      </p:sp>
      <p:pic>
        <p:nvPicPr>
          <p:cNvPr id="3" name="Picture 2" descr="Logo&#10;&#10;Description automatically generated">
            <a:extLst>
              <a:ext uri="{FF2B5EF4-FFF2-40B4-BE49-F238E27FC236}">
                <a16:creationId xmlns:a16="http://schemas.microsoft.com/office/drawing/2014/main" id="{38051F2E-5669-4B20-8AB8-5A82A156FC6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50999" y="3176920"/>
            <a:ext cx="8931276" cy="3427080"/>
          </a:xfrm>
          <a:prstGeom prst="rect">
            <a:avLst/>
          </a:prstGeom>
        </p:spPr>
      </p:pic>
      <p:sp>
        <p:nvSpPr>
          <p:cNvPr id="4" name="TextBox 3">
            <a:extLst>
              <a:ext uri="{FF2B5EF4-FFF2-40B4-BE49-F238E27FC236}">
                <a16:creationId xmlns:a16="http://schemas.microsoft.com/office/drawing/2014/main" id="{D9B903CA-425D-41FE-BA28-98D9ED4E31FD}"/>
              </a:ext>
            </a:extLst>
          </p:cNvPr>
          <p:cNvSpPr txBox="1"/>
          <p:nvPr/>
        </p:nvSpPr>
        <p:spPr>
          <a:xfrm>
            <a:off x="1650999" y="6710252"/>
            <a:ext cx="5650187" cy="230832"/>
          </a:xfrm>
          <a:prstGeom prst="rect">
            <a:avLst/>
          </a:prstGeom>
          <a:noFill/>
        </p:spPr>
        <p:txBody>
          <a:bodyPr wrap="square" rtlCol="0">
            <a:spAutoFit/>
          </a:bodyPr>
          <a:lstStyle/>
          <a:p>
            <a:r>
              <a:rPr lang="en-AU" sz="900">
                <a:hlinkClick r:id="rId3" tooltip="https://kooperativt.com/2018/03/04/strategi-vad-vet-du/"/>
              </a:rPr>
              <a:t>This Photo</a:t>
            </a:r>
            <a:r>
              <a:rPr lang="en-AU" sz="900"/>
              <a:t> by Unknown Author is licensed under </a:t>
            </a:r>
            <a:r>
              <a:rPr lang="en-AU" sz="900">
                <a:hlinkClick r:id="rId4" tooltip="https://creativecommons.org/licenses/by-nd/3.0/"/>
              </a:rPr>
              <a:t>CC BY-ND</a:t>
            </a:r>
            <a:endParaRPr lang="en-AU" sz="900"/>
          </a:p>
        </p:txBody>
      </p:sp>
    </p:spTree>
    <p:extLst>
      <p:ext uri="{BB962C8B-B14F-4D97-AF65-F5344CB8AC3E}">
        <p14:creationId xmlns:p14="http://schemas.microsoft.com/office/powerpoint/2010/main" val="228731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latin typeface="Arial Black" panose="020B0A04020102020204" pitchFamily="34" charset="0"/>
              </a:rPr>
              <a:t>DATA:</a:t>
            </a:r>
            <a:endParaRPr lang="en-CA" dirty="0">
              <a:latin typeface="Arial Black" panose="020B0A04020102020204" pitchFamily="34" charset="0"/>
            </a:endParaRPr>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Data Required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List of borough and neighborhoods of New York</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Latitude and longitude coordinates of those neighborhoods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Venue data, particularly data related to restaurants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itle 4">
            <a:extLst>
              <a:ext uri="{FF2B5EF4-FFF2-40B4-BE49-F238E27FC236}">
                <a16:creationId xmlns:a16="http://schemas.microsoft.com/office/drawing/2014/main" id="{4EB4A5E8-F6F3-42B7-9A9B-EBDA4598E556}"/>
              </a:ext>
            </a:extLst>
          </p:cNvPr>
          <p:cNvSpPr txBox="1">
            <a:spLocks/>
          </p:cNvSpPr>
          <p:nvPr/>
        </p:nvSpPr>
        <p:spPr>
          <a:xfrm>
            <a:off x="684213" y="3200470"/>
            <a:ext cx="10058400" cy="50689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200" b="0" kern="1200" cap="all" baseline="0">
                <a:solidFill>
                  <a:schemeClr val="tx1"/>
                </a:solidFill>
                <a:latin typeface="+mj-lt"/>
                <a:ea typeface="+mj-ea"/>
                <a:cs typeface="+mj-cs"/>
              </a:defRPr>
            </a:lvl1pPr>
          </a:lstStyle>
          <a:p>
            <a:r>
              <a:rPr lang="en-CA" b="1" dirty="0">
                <a:latin typeface="Arial Black" panose="020B0A04020102020204" pitchFamily="34" charset="0"/>
              </a:rPr>
              <a:t>sources:</a:t>
            </a:r>
            <a:endParaRPr lang="en-CA" dirty="0">
              <a:latin typeface="Arial Black" panose="020B0A04020102020204" pitchFamily="34" charset="0"/>
            </a:endParaRPr>
          </a:p>
        </p:txBody>
      </p:sp>
      <p:sp>
        <p:nvSpPr>
          <p:cNvPr id="7" name="TextBox 6">
            <a:extLst>
              <a:ext uri="{FF2B5EF4-FFF2-40B4-BE49-F238E27FC236}">
                <a16:creationId xmlns:a16="http://schemas.microsoft.com/office/drawing/2014/main" id="{C8D13558-9ADD-4ABB-9E86-7F81C056ED68}"/>
              </a:ext>
            </a:extLst>
          </p:cNvPr>
          <p:cNvSpPr txBox="1"/>
          <p:nvPr/>
        </p:nvSpPr>
        <p:spPr>
          <a:xfrm>
            <a:off x="763725" y="3754467"/>
            <a:ext cx="8587409"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Data Required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Open-source dataset of New York: </a:t>
            </a:r>
            <a:r>
              <a:rPr lang="en-US" dirty="0">
                <a:latin typeface="Arial" panose="020B0604020202020204" pitchFamily="34" charset="0"/>
                <a:cs typeface="Arial" panose="020B0604020202020204" pitchFamily="34" charset="0"/>
                <a:hlinkClick r:id="rId2"/>
              </a:rPr>
              <a:t>https://cocl.us/new_york_dataset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Geocoder package for latitude and longitude coordinates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Foursquare API for venue data</a:t>
            </a:r>
          </a:p>
        </p:txBody>
      </p:sp>
    </p:spTree>
    <p:extLst>
      <p:ext uri="{BB962C8B-B14F-4D97-AF65-F5344CB8AC3E}">
        <p14:creationId xmlns:p14="http://schemas.microsoft.com/office/powerpoint/2010/main" val="224332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latin typeface="Arial Black" panose="020B0A04020102020204" pitchFamily="34" charset="0"/>
              </a:rPr>
              <a:t>methodology:</a:t>
            </a:r>
            <a:endParaRPr lang="en-CA" dirty="0">
              <a:latin typeface="Arial Black" panose="020B0A04020102020204" pitchFamily="34" charset="0"/>
            </a:endParaRPr>
          </a:p>
        </p:txBody>
      </p:sp>
      <p:sp>
        <p:nvSpPr>
          <p:cNvPr id="9" name="TextBox 8">
            <a:extLst>
              <a:ext uri="{FF2B5EF4-FFF2-40B4-BE49-F238E27FC236}">
                <a16:creationId xmlns:a16="http://schemas.microsoft.com/office/drawing/2014/main" id="{94BDA45B-82FD-418A-ADFD-DA5C02E2C3B3}"/>
              </a:ext>
            </a:extLst>
          </p:cNvPr>
          <p:cNvSpPr txBox="1"/>
          <p:nvPr/>
        </p:nvSpPr>
        <p:spPr>
          <a:xfrm>
            <a:off x="959035" y="2320161"/>
            <a:ext cx="8587409"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Collect the data from https://cocl.us/new_york_dataset . Clean and process the data into a </a:t>
            </a:r>
            <a:r>
              <a:rPr lang="en-US" dirty="0" err="1">
                <a:latin typeface="Arial" panose="020B0604020202020204" pitchFamily="34" charset="0"/>
                <a:cs typeface="Arial" panose="020B0604020202020204" pitchFamily="34" charset="0"/>
              </a:rPr>
              <a:t>dataframe</a:t>
            </a:r>
            <a:r>
              <a:rPr lang="en-US"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Using </a:t>
            </a:r>
            <a:r>
              <a:rPr lang="en-US" dirty="0" err="1">
                <a:latin typeface="Arial" panose="020B0604020202020204" pitchFamily="34" charset="0"/>
                <a:cs typeface="Arial" panose="020B0604020202020204" pitchFamily="34" charset="0"/>
              </a:rPr>
              <a:t>FourSquare</a:t>
            </a:r>
            <a:r>
              <a:rPr lang="en-US" dirty="0">
                <a:latin typeface="Arial" panose="020B0604020202020204" pitchFamily="34" charset="0"/>
                <a:cs typeface="Arial" panose="020B0604020202020204" pitchFamily="34" charset="0"/>
              </a:rPr>
              <a:t>, locate all venues and then filter by Lebanese restaurants.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 the data based on rankings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Visually assess the data be will be using graphing from Python libraries</a:t>
            </a:r>
          </a:p>
        </p:txBody>
      </p:sp>
    </p:spTree>
    <p:extLst>
      <p:ext uri="{BB962C8B-B14F-4D97-AF65-F5344CB8AC3E}">
        <p14:creationId xmlns:p14="http://schemas.microsoft.com/office/powerpoint/2010/main" val="288475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830997"/>
          </a:xfrm>
          <a:prstGeom prst="rect">
            <a:avLst/>
          </a:prstGeom>
          <a:noFill/>
        </p:spPr>
        <p:txBody>
          <a:bodyPr wrap="square" rtlCol="0">
            <a:spAutoFit/>
          </a:bodyPr>
          <a:lstStyle/>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FFFE63BF-33B4-45F6-B760-17248337E63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769441"/>
          </a:xfrm>
          <a:prstGeom prst="rect">
            <a:avLst/>
          </a:prstGeom>
          <a:noFill/>
        </p:spPr>
        <p:txBody>
          <a:bodyPr wrap="square" rtlCol="0">
            <a:spAutoFit/>
          </a:bodyPr>
          <a:lstStyle/>
          <a:p>
            <a:r>
              <a:rPr lang="en-CA" sz="3200" b="1" dirty="0">
                <a:latin typeface="Arial Black" panose="020B0A04020102020204" pitchFamily="34" charset="0"/>
              </a:rPr>
              <a:t>METHODOLOGY CNTD…</a:t>
            </a:r>
          </a:p>
          <a:p>
            <a:pPr lvl="0"/>
            <a:endParaRPr lang="en-CA" sz="1200" dirty="0">
              <a:latin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E4995B9B-5B2D-40FB-81CA-166D18B51722}"/>
              </a:ext>
            </a:extLst>
          </p:cNvPr>
          <p:cNvPicPr>
            <a:picLocks noChangeAspect="1"/>
          </p:cNvPicPr>
          <p:nvPr/>
        </p:nvPicPr>
        <p:blipFill>
          <a:blip r:embed="rId2"/>
          <a:stretch>
            <a:fillRect/>
          </a:stretch>
        </p:blipFill>
        <p:spPr>
          <a:xfrm>
            <a:off x="239367" y="1335186"/>
            <a:ext cx="12192000" cy="4587677"/>
          </a:xfrm>
          <a:prstGeom prst="rect">
            <a:avLst/>
          </a:prstGeom>
        </p:spPr>
      </p:pic>
    </p:spTree>
    <p:extLst>
      <p:ext uri="{BB962C8B-B14F-4D97-AF65-F5344CB8AC3E}">
        <p14:creationId xmlns:p14="http://schemas.microsoft.com/office/powerpoint/2010/main" val="300644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769441"/>
          </a:xfrm>
          <a:prstGeom prst="rect">
            <a:avLst/>
          </a:prstGeom>
          <a:noFill/>
        </p:spPr>
        <p:txBody>
          <a:bodyPr wrap="square" rtlCol="0">
            <a:spAutoFit/>
          </a:bodyPr>
          <a:lstStyle/>
          <a:p>
            <a:r>
              <a:rPr lang="en-CA" sz="3200" b="1" dirty="0">
                <a:latin typeface="Arial Black" panose="020B0A04020102020204" pitchFamily="34" charset="0"/>
              </a:rPr>
              <a:t>METHODOLOGY CNTD….</a:t>
            </a:r>
          </a:p>
          <a:p>
            <a:pPr lvl="0"/>
            <a:endParaRPr lang="en-CA" sz="1200" dirty="0">
              <a:latin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73B1CA2D-AB03-40E3-9FB4-CE2075DA648F}"/>
              </a:ext>
            </a:extLst>
          </p:cNvPr>
          <p:cNvPicPr>
            <a:picLocks noChangeAspect="1"/>
          </p:cNvPicPr>
          <p:nvPr/>
        </p:nvPicPr>
        <p:blipFill>
          <a:blip r:embed="rId2"/>
          <a:stretch>
            <a:fillRect/>
          </a:stretch>
        </p:blipFill>
        <p:spPr>
          <a:xfrm>
            <a:off x="1113182" y="1566897"/>
            <a:ext cx="10763250" cy="2771706"/>
          </a:xfrm>
          <a:prstGeom prst="rect">
            <a:avLst/>
          </a:prstGeom>
        </p:spPr>
      </p:pic>
    </p:spTree>
    <p:extLst>
      <p:ext uri="{BB962C8B-B14F-4D97-AF65-F5344CB8AC3E}">
        <p14:creationId xmlns:p14="http://schemas.microsoft.com/office/powerpoint/2010/main" val="406820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108543"/>
          </a:xfrm>
          <a:prstGeom prst="rect">
            <a:avLst/>
          </a:prstGeom>
          <a:noFill/>
        </p:spPr>
        <p:txBody>
          <a:bodyPr wrap="square" rtlCol="0">
            <a:spAutoFit/>
          </a:bodyPr>
          <a:lstStyle/>
          <a:p>
            <a:r>
              <a:rPr lang="en-US" sz="3200" b="1" dirty="0">
                <a:solidFill>
                  <a:schemeClr val="bg1"/>
                </a:solidFill>
                <a:latin typeface="Arial Black" panose="020B0A04020102020204" pitchFamily="34" charset="0"/>
              </a:rPr>
              <a:t>RESULTS</a:t>
            </a:r>
            <a:endParaRPr lang="en-US" b="1" dirty="0">
              <a:solidFill>
                <a:schemeClr val="bg1"/>
              </a:solidFill>
              <a:latin typeface="Arial Black" panose="020B0A04020102020204" pitchFamily="34" charset="0"/>
            </a:endParaRPr>
          </a:p>
          <a:p>
            <a:r>
              <a:rPr lang="en-US" sz="1400" b="1" dirty="0">
                <a:solidFill>
                  <a:schemeClr val="bg1"/>
                </a:solidFill>
                <a:effectLst/>
                <a:latin typeface="Arial" panose="020B0604020202020204" pitchFamily="34" charset="0"/>
                <a:cs typeface="Arial" panose="020B0604020202020204" pitchFamily="34" charset="0"/>
              </a:rPr>
              <a:t>Manhattan has the best rated Lebanese restaurants on average. Staten Island and The Bronx have the least number of Lebanese restaurants per borough. However, of note, Greenwich Village and Sutton Place in Manhattan has the highest number of Lebanese Restaurants in all of NY. Despite Manhattan having the least number of neighborhoods in all boroughs, it has the greatest number of Lebanese restaurants. Based on the above information, I would state that Manhattan is the best locations for Lebanese cuisine in NYC. To have the best shot of success, I would open a Lebanese restaurant in and around Manhattan. Manhattan has multiple neighborhoods with average ratings exceeding 8.0 on a scale of 1.0 to 10.0 and has a smaller number of Lebanese restaurants than The Bronx, making competition easier. Also, we should keep in mind, that real estate prices in Manhattan are much cheaper than in Bronx. As a final note, all the above analysis is depended on the accuracy of Four-Square data. A more comprehensive analysis and future work would need to incorporate data from other external databases.</a:t>
            </a:r>
          </a:p>
          <a:p>
            <a:br>
              <a:rPr lang="en-US" sz="1200" b="0" i="0" dirty="0">
                <a:solidFill>
                  <a:srgbClr val="000000"/>
                </a:solidFill>
                <a:effectLst/>
                <a:latin typeface="Courier New" panose="02070309020205020404" pitchFamily="49" charset="0"/>
              </a:rPr>
            </a:br>
            <a:endParaRPr lang="en-CA" sz="12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53EA175D-008F-481A-83FE-C37BF4B33CD1}"/>
              </a:ext>
            </a:extLst>
          </p:cNvPr>
          <p:cNvPicPr>
            <a:picLocks noChangeAspect="1"/>
          </p:cNvPicPr>
          <p:nvPr/>
        </p:nvPicPr>
        <p:blipFill>
          <a:blip r:embed="rId2"/>
          <a:stretch>
            <a:fillRect/>
          </a:stretch>
        </p:blipFill>
        <p:spPr>
          <a:xfrm>
            <a:off x="1025926" y="3338003"/>
            <a:ext cx="10670774" cy="3194443"/>
          </a:xfrm>
          <a:prstGeom prst="rect">
            <a:avLst/>
          </a:prstGeom>
        </p:spPr>
      </p:pic>
    </p:spTree>
    <p:extLst>
      <p:ext uri="{BB962C8B-B14F-4D97-AF65-F5344CB8AC3E}">
        <p14:creationId xmlns:p14="http://schemas.microsoft.com/office/powerpoint/2010/main" val="368907241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83</TotalTime>
  <Words>773</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 Light</vt:lpstr>
      <vt:lpstr>Century Gothic</vt:lpstr>
      <vt:lpstr>Courier New</vt:lpstr>
      <vt:lpstr>Wingdings 3</vt:lpstr>
      <vt:lpstr>Wisp</vt:lpstr>
      <vt:lpstr>Capstone: Opening an Ethical Lebanese Restaurant in New York </vt:lpstr>
      <vt:lpstr>Introduction: </vt:lpstr>
      <vt:lpstr>Business Problem: </vt:lpstr>
      <vt:lpstr>DATA:</vt:lpstr>
      <vt:lpstr>methodology:</vt:lpstr>
      <vt:lpstr>PowerPoint Presentation</vt:lpstr>
      <vt:lpstr>PowerPoint Presentation</vt:lpstr>
      <vt:lpstr>PowerPoint Presentation</vt:lpstr>
      <vt:lpstr>PowerPoint Presentation</vt:lpstr>
      <vt:lpstr>DISCUSSION SELECTION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Sharanya Chandrasekaran</cp:lastModifiedBy>
  <cp:revision>14</cp:revision>
  <dcterms:created xsi:type="dcterms:W3CDTF">2019-01-19T16:30:22Z</dcterms:created>
  <dcterms:modified xsi:type="dcterms:W3CDTF">2021-01-02T20:41:03Z</dcterms:modified>
</cp:coreProperties>
</file>