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2" r:id="rId6"/>
    <p:sldId id="263" r:id="rId7"/>
    <p:sldId id="264" r:id="rId8"/>
    <p:sldId id="265" r:id="rId9"/>
    <p:sldId id="268" r:id="rId10"/>
    <p:sldId id="269" r:id="rId11"/>
    <p:sldId id="275" r:id="rId12"/>
    <p:sldId id="276" r:id="rId13"/>
    <p:sldId id="277" r:id="rId14"/>
    <p:sldId id="271" r:id="rId15"/>
    <p:sldId id="278"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nya Desu" userId="45d4d2fc745e9b29" providerId="LiveId" clId="{FEA74C5D-157D-4A20-BE3E-105BD4103235}"/>
    <pc:docChg chg="custSel modSld">
      <pc:chgData name="Sharanya Desu" userId="45d4d2fc745e9b29" providerId="LiveId" clId="{FEA74C5D-157D-4A20-BE3E-105BD4103235}" dt="2024-08-29T21:43:28.170" v="1" actId="21"/>
      <pc:docMkLst>
        <pc:docMk/>
      </pc:docMkLst>
      <pc:sldChg chg="delSp modSp mod">
        <pc:chgData name="Sharanya Desu" userId="45d4d2fc745e9b29" providerId="LiveId" clId="{FEA74C5D-157D-4A20-BE3E-105BD4103235}" dt="2024-08-29T21:43:28.170" v="1" actId="21"/>
        <pc:sldMkLst>
          <pc:docMk/>
          <pc:sldMk cId="1465414774" sldId="256"/>
        </pc:sldMkLst>
        <pc:spChg chg="del mod">
          <ac:chgData name="Sharanya Desu" userId="45d4d2fc745e9b29" providerId="LiveId" clId="{FEA74C5D-157D-4A20-BE3E-105BD4103235}" dt="2024-08-29T21:43:28.170" v="1" actId="21"/>
          <ac:spMkLst>
            <pc:docMk/>
            <pc:sldMk cId="1465414774" sldId="256"/>
            <ac:spMk id="3" creationId="{BFA388D8-31C6-40A1-911E-34D46D8AFC5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BB51EC-9C51-407F-B2C5-F9B64AF2EFD7}"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B413A-8D1E-43EA-AC4F-DC71DF770DA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68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B51EC-9C51-407F-B2C5-F9B64AF2EFD7}"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B413A-8D1E-43EA-AC4F-DC71DF770DA1}" type="slidenum">
              <a:rPr lang="en-US" smtClean="0"/>
              <a:t>‹#›</a:t>
            </a:fld>
            <a:endParaRPr lang="en-US"/>
          </a:p>
        </p:txBody>
      </p:sp>
    </p:spTree>
    <p:extLst>
      <p:ext uri="{BB962C8B-B14F-4D97-AF65-F5344CB8AC3E}">
        <p14:creationId xmlns:p14="http://schemas.microsoft.com/office/powerpoint/2010/main" val="1034652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B51EC-9C51-407F-B2C5-F9B64AF2EFD7}"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B413A-8D1E-43EA-AC4F-DC71DF770DA1}" type="slidenum">
              <a:rPr lang="en-US" smtClean="0"/>
              <a:t>‹#›</a:t>
            </a:fld>
            <a:endParaRPr lang="en-US"/>
          </a:p>
        </p:txBody>
      </p:sp>
    </p:spTree>
    <p:extLst>
      <p:ext uri="{BB962C8B-B14F-4D97-AF65-F5344CB8AC3E}">
        <p14:creationId xmlns:p14="http://schemas.microsoft.com/office/powerpoint/2010/main" val="3387556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B51EC-9C51-407F-B2C5-F9B64AF2EFD7}"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B413A-8D1E-43EA-AC4F-DC71DF770DA1}" type="slidenum">
              <a:rPr lang="en-US" smtClean="0"/>
              <a:t>‹#›</a:t>
            </a:fld>
            <a:endParaRPr lang="en-US"/>
          </a:p>
        </p:txBody>
      </p:sp>
    </p:spTree>
    <p:extLst>
      <p:ext uri="{BB962C8B-B14F-4D97-AF65-F5344CB8AC3E}">
        <p14:creationId xmlns:p14="http://schemas.microsoft.com/office/powerpoint/2010/main" val="213871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BB51EC-9C51-407F-B2C5-F9B64AF2EFD7}"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B413A-8D1E-43EA-AC4F-DC71DF770DA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511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BB51EC-9C51-407F-B2C5-F9B64AF2EFD7}"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B413A-8D1E-43EA-AC4F-DC71DF770DA1}" type="slidenum">
              <a:rPr lang="en-US" smtClean="0"/>
              <a:t>‹#›</a:t>
            </a:fld>
            <a:endParaRPr lang="en-US"/>
          </a:p>
        </p:txBody>
      </p:sp>
    </p:spTree>
    <p:extLst>
      <p:ext uri="{BB962C8B-B14F-4D97-AF65-F5344CB8AC3E}">
        <p14:creationId xmlns:p14="http://schemas.microsoft.com/office/powerpoint/2010/main" val="37170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BB51EC-9C51-407F-B2C5-F9B64AF2EFD7}"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1B413A-8D1E-43EA-AC4F-DC71DF770DA1}" type="slidenum">
              <a:rPr lang="en-US" smtClean="0"/>
              <a:t>‹#›</a:t>
            </a:fld>
            <a:endParaRPr lang="en-US"/>
          </a:p>
        </p:txBody>
      </p:sp>
    </p:spTree>
    <p:extLst>
      <p:ext uri="{BB962C8B-B14F-4D97-AF65-F5344CB8AC3E}">
        <p14:creationId xmlns:p14="http://schemas.microsoft.com/office/powerpoint/2010/main" val="97557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BB51EC-9C51-407F-B2C5-F9B64AF2EFD7}"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B413A-8D1E-43EA-AC4F-DC71DF770DA1}" type="slidenum">
              <a:rPr lang="en-US" smtClean="0"/>
              <a:t>‹#›</a:t>
            </a:fld>
            <a:endParaRPr lang="en-US"/>
          </a:p>
        </p:txBody>
      </p:sp>
    </p:spTree>
    <p:extLst>
      <p:ext uri="{BB962C8B-B14F-4D97-AF65-F5344CB8AC3E}">
        <p14:creationId xmlns:p14="http://schemas.microsoft.com/office/powerpoint/2010/main" val="3901157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0BB51EC-9C51-407F-B2C5-F9B64AF2EFD7}" type="datetimeFigureOut">
              <a:rPr lang="en-US" smtClean="0"/>
              <a:t>8/29/2024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91B413A-8D1E-43EA-AC4F-DC71DF770DA1}" type="slidenum">
              <a:rPr lang="en-US" smtClean="0"/>
              <a:t>‹#›</a:t>
            </a:fld>
            <a:endParaRPr lang="en-US"/>
          </a:p>
        </p:txBody>
      </p:sp>
    </p:spTree>
    <p:extLst>
      <p:ext uri="{BB962C8B-B14F-4D97-AF65-F5344CB8AC3E}">
        <p14:creationId xmlns:p14="http://schemas.microsoft.com/office/powerpoint/2010/main" val="930754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BB51EC-9C51-407F-B2C5-F9B64AF2EFD7}" type="datetimeFigureOut">
              <a:rPr lang="en-US" smtClean="0"/>
              <a:t>8/29/2024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1B413A-8D1E-43EA-AC4F-DC71DF770DA1}" type="slidenum">
              <a:rPr lang="en-US" smtClean="0"/>
              <a:t>‹#›</a:t>
            </a:fld>
            <a:endParaRPr lang="en-US"/>
          </a:p>
        </p:txBody>
      </p:sp>
    </p:spTree>
    <p:extLst>
      <p:ext uri="{BB962C8B-B14F-4D97-AF65-F5344CB8AC3E}">
        <p14:creationId xmlns:p14="http://schemas.microsoft.com/office/powerpoint/2010/main" val="327848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BB51EC-9C51-407F-B2C5-F9B64AF2EFD7}"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1B413A-8D1E-43EA-AC4F-DC71DF770DA1}" type="slidenum">
              <a:rPr lang="en-US" smtClean="0"/>
              <a:t>‹#›</a:t>
            </a:fld>
            <a:endParaRPr lang="en-US"/>
          </a:p>
        </p:txBody>
      </p:sp>
    </p:spTree>
    <p:extLst>
      <p:ext uri="{BB962C8B-B14F-4D97-AF65-F5344CB8AC3E}">
        <p14:creationId xmlns:p14="http://schemas.microsoft.com/office/powerpoint/2010/main" val="306316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0BB51EC-9C51-407F-B2C5-F9B64AF2EFD7}" type="datetimeFigureOut">
              <a:rPr lang="en-US" smtClean="0"/>
              <a:t>8/29/2024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1B413A-8D1E-43EA-AC4F-DC71DF770DA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7318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3303-4083-4AAE-BE87-A694B827A845}"/>
              </a:ext>
            </a:extLst>
          </p:cNvPr>
          <p:cNvSpPr>
            <a:spLocks noGrp="1"/>
          </p:cNvSpPr>
          <p:nvPr>
            <p:ph type="ctrTitle"/>
          </p:nvPr>
        </p:nvSpPr>
        <p:spPr/>
        <p:txBody>
          <a:bodyPr/>
          <a:lstStyle/>
          <a:p>
            <a:r>
              <a:rPr lang="en-US" dirty="0"/>
              <a:t>HOTEL BOOKING DATASET</a:t>
            </a:r>
          </a:p>
        </p:txBody>
      </p:sp>
    </p:spTree>
    <p:extLst>
      <p:ext uri="{BB962C8B-B14F-4D97-AF65-F5344CB8AC3E}">
        <p14:creationId xmlns:p14="http://schemas.microsoft.com/office/powerpoint/2010/main" val="1465414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6AC7-1CEE-4DA3-8343-7E3EBE9FFAF0}"/>
              </a:ext>
            </a:extLst>
          </p:cNvPr>
          <p:cNvSpPr>
            <a:spLocks noGrp="1"/>
          </p:cNvSpPr>
          <p:nvPr>
            <p:ph type="title"/>
          </p:nvPr>
        </p:nvSpPr>
        <p:spPr/>
        <p:txBody>
          <a:bodyPr/>
          <a:lstStyle/>
          <a:p>
            <a:r>
              <a:rPr lang="en-US" dirty="0"/>
              <a:t>Implementation for Logistic Regression</a:t>
            </a:r>
          </a:p>
        </p:txBody>
      </p:sp>
      <p:sp>
        <p:nvSpPr>
          <p:cNvPr id="3" name="Content Placeholder 2">
            <a:extLst>
              <a:ext uri="{FF2B5EF4-FFF2-40B4-BE49-F238E27FC236}">
                <a16:creationId xmlns:a16="http://schemas.microsoft.com/office/drawing/2014/main" id="{B92C3785-229E-4E84-A6D2-695E6883EF42}"/>
              </a:ext>
            </a:extLst>
          </p:cNvPr>
          <p:cNvSpPr>
            <a:spLocks noGrp="1"/>
          </p:cNvSpPr>
          <p:nvPr>
            <p:ph idx="1"/>
          </p:nvPr>
        </p:nvSpPr>
        <p:spPr/>
        <p:txBody>
          <a:bodyPr>
            <a:normAutofit lnSpcReduction="10000"/>
          </a:bodyPr>
          <a:lstStyle/>
          <a:p>
            <a:pPr>
              <a:buFont typeface="Arial" panose="020B0604020202020204" pitchFamily="34" charset="0"/>
              <a:buChar char="•"/>
            </a:pPr>
            <a:r>
              <a:rPr lang="en-US" sz="3200" dirty="0"/>
              <a:t>Data Splitting: </a:t>
            </a:r>
            <a:r>
              <a:rPr lang="en-US" sz="3200" kern="0" dirty="0">
                <a:effectLst/>
                <a:ea typeface="Calibri" panose="020F0502020204030204" pitchFamily="34" charset="0"/>
              </a:rPr>
              <a:t>The dataset is divided into training and validation set used for model training and a validation set used for model evaluation. The split ratio is 60 – 40 </a:t>
            </a:r>
          </a:p>
          <a:p>
            <a:pPr>
              <a:buFont typeface="Arial" panose="020B0604020202020204" pitchFamily="34" charset="0"/>
              <a:buChar char="•"/>
            </a:pPr>
            <a:r>
              <a:rPr lang="en-US" sz="3200" kern="0" dirty="0">
                <a:ea typeface="Calibri" panose="020F0502020204030204" pitchFamily="34" charset="0"/>
              </a:rPr>
              <a:t>Feature Selection: We have considered all the features except name of the customer, phone number and </a:t>
            </a:r>
            <a:r>
              <a:rPr lang="en-US" sz="3200" kern="0" dirty="0" err="1">
                <a:ea typeface="Calibri" panose="020F0502020204030204" pitchFamily="34" charset="0"/>
              </a:rPr>
              <a:t>arrival_date_year</a:t>
            </a:r>
            <a:r>
              <a:rPr lang="en-US" sz="3200" kern="0" dirty="0">
                <a:ea typeface="Calibri" panose="020F0502020204030204" pitchFamily="34" charset="0"/>
              </a:rPr>
              <a:t>. </a:t>
            </a:r>
          </a:p>
          <a:p>
            <a:pPr>
              <a:buFont typeface="Arial" panose="020B0604020202020204" pitchFamily="34" charset="0"/>
              <a:buChar char="•"/>
            </a:pPr>
            <a:r>
              <a:rPr lang="en-US" sz="3200" kern="0" dirty="0">
                <a:ea typeface="Calibri" panose="020F0502020204030204" pitchFamily="34" charset="0"/>
              </a:rPr>
              <a:t>Data Preprocessing: we have created the dummy variables for two columns </a:t>
            </a:r>
            <a:r>
              <a:rPr lang="en-US" sz="3200" kern="0" dirty="0" err="1">
                <a:ea typeface="Calibri" panose="020F0502020204030204" pitchFamily="34" charset="0"/>
              </a:rPr>
              <a:t>assigned_room_type</a:t>
            </a:r>
            <a:r>
              <a:rPr lang="en-US" sz="3200" kern="0" dirty="0">
                <a:ea typeface="Calibri" panose="020F0502020204030204" pitchFamily="34" charset="0"/>
              </a:rPr>
              <a:t> and </a:t>
            </a:r>
            <a:r>
              <a:rPr lang="en-US" sz="3200" kern="0" dirty="0" err="1">
                <a:ea typeface="Calibri" panose="020F0502020204030204" pitchFamily="34" charset="0"/>
              </a:rPr>
              <a:t>reserved_room_type</a:t>
            </a:r>
            <a:r>
              <a:rPr lang="en-US" sz="3200" kern="0" dirty="0">
                <a:ea typeface="Calibri" panose="020F0502020204030204" pitchFamily="34" charset="0"/>
              </a:rPr>
              <a:t>.</a:t>
            </a:r>
            <a:endParaRPr lang="en-US" sz="3200" dirty="0"/>
          </a:p>
          <a:p>
            <a:pPr marL="0" indent="0">
              <a:buNone/>
            </a:pPr>
            <a:endParaRPr lang="en-US" dirty="0"/>
          </a:p>
        </p:txBody>
      </p:sp>
    </p:spTree>
    <p:extLst>
      <p:ext uri="{BB962C8B-B14F-4D97-AF65-F5344CB8AC3E}">
        <p14:creationId xmlns:p14="http://schemas.microsoft.com/office/powerpoint/2010/main" val="363368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3BB1-D211-4D24-BB10-576B55E0C563}"/>
              </a:ext>
            </a:extLst>
          </p:cNvPr>
          <p:cNvSpPr>
            <a:spLocks noGrp="1"/>
          </p:cNvSpPr>
          <p:nvPr>
            <p:ph type="title"/>
          </p:nvPr>
        </p:nvSpPr>
        <p:spPr/>
        <p:txBody>
          <a:bodyPr/>
          <a:lstStyle/>
          <a:p>
            <a:r>
              <a:rPr lang="en-US" dirty="0"/>
              <a:t>Features considered</a:t>
            </a:r>
          </a:p>
        </p:txBody>
      </p:sp>
      <p:sp>
        <p:nvSpPr>
          <p:cNvPr id="3" name="Content Placeholder 2">
            <a:extLst>
              <a:ext uri="{FF2B5EF4-FFF2-40B4-BE49-F238E27FC236}">
                <a16:creationId xmlns:a16="http://schemas.microsoft.com/office/drawing/2014/main" id="{6BAB4569-275B-4C4E-9886-F60788D48A83}"/>
              </a:ext>
            </a:extLst>
          </p:cNvPr>
          <p:cNvSpPr>
            <a:spLocks noGrp="1"/>
          </p:cNvSpPr>
          <p:nvPr>
            <p:ph idx="1"/>
          </p:nvPr>
        </p:nvSpPr>
        <p:spPr/>
        <p:txBody>
          <a:bodyPr>
            <a:normAutofit fontScale="92500" lnSpcReduction="20000"/>
          </a:bodyPr>
          <a:lstStyle/>
          <a:p>
            <a:pPr marL="342900" marR="0" lvl="0" indent="-342900">
              <a:lnSpc>
                <a:spcPct val="107000"/>
              </a:lnSpc>
              <a:spcBef>
                <a:spcPts val="0"/>
              </a:spcBef>
              <a:spcAft>
                <a:spcPts val="0"/>
              </a:spcAft>
              <a:buFont typeface="+mj-lt"/>
              <a:buAutoNum type="arabicPeriod"/>
            </a:pPr>
            <a:r>
              <a:rPr lang="en-US" sz="1800" dirty="0" err="1">
                <a:effectLst/>
                <a:ea typeface="Calibri" panose="020F0502020204030204" pitchFamily="34" charset="0"/>
                <a:cs typeface="Times New Roman" panose="02020603050405020304" pitchFamily="18" charset="0"/>
              </a:rPr>
              <a:t>Lead_time</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err="1">
                <a:effectLst/>
                <a:ea typeface="Calibri" panose="020F0502020204030204" pitchFamily="34" charset="0"/>
                <a:cs typeface="Times New Roman" panose="02020603050405020304" pitchFamily="18" charset="0"/>
              </a:rPr>
              <a:t>Arrival_date_month</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err="1">
                <a:effectLst/>
                <a:ea typeface="Calibri" panose="020F0502020204030204" pitchFamily="34" charset="0"/>
                <a:cs typeface="Times New Roman" panose="02020603050405020304" pitchFamily="18" charset="0"/>
              </a:rPr>
              <a:t>Arrival_date_week_number</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err="1">
                <a:effectLst/>
                <a:ea typeface="Calibri" panose="020F0502020204030204" pitchFamily="34" charset="0"/>
                <a:cs typeface="Times New Roman" panose="02020603050405020304" pitchFamily="18" charset="0"/>
              </a:rPr>
              <a:t>Arrival_date_day_of_month</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err="1">
                <a:effectLst/>
                <a:ea typeface="Calibri" panose="020F0502020204030204" pitchFamily="34" charset="0"/>
                <a:cs typeface="Times New Roman" panose="02020603050405020304" pitchFamily="18" charset="0"/>
              </a:rPr>
              <a:t>Stays_in_weekend_nights</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err="1">
                <a:effectLst/>
                <a:ea typeface="Calibri" panose="020F0502020204030204" pitchFamily="34" charset="0"/>
                <a:cs typeface="Times New Roman" panose="02020603050405020304" pitchFamily="18" charset="0"/>
              </a:rPr>
              <a:t>Stays_in_week_nights</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ea typeface="Calibri" panose="020F0502020204030204" pitchFamily="34" charset="0"/>
                <a:cs typeface="Times New Roman" panose="02020603050405020304" pitchFamily="18" charset="0"/>
              </a:rPr>
              <a:t>Adults</a:t>
            </a:r>
          </a:p>
          <a:p>
            <a:pPr marL="342900" marR="0" lvl="0" indent="-342900">
              <a:lnSpc>
                <a:spcPct val="107000"/>
              </a:lnSpc>
              <a:spcBef>
                <a:spcPts val="0"/>
              </a:spcBef>
              <a:spcAft>
                <a:spcPts val="0"/>
              </a:spcAft>
              <a:buFont typeface="+mj-lt"/>
              <a:buAutoNum type="arabicPeriod"/>
            </a:pPr>
            <a:r>
              <a:rPr lang="en-US" sz="1800" dirty="0">
                <a:effectLst/>
                <a:ea typeface="Calibri" panose="020F0502020204030204" pitchFamily="34" charset="0"/>
                <a:cs typeface="Times New Roman" panose="02020603050405020304" pitchFamily="18" charset="0"/>
              </a:rPr>
              <a:t>Children</a:t>
            </a:r>
          </a:p>
          <a:p>
            <a:pPr marL="342900" marR="0" lvl="0" indent="-342900">
              <a:lnSpc>
                <a:spcPct val="107000"/>
              </a:lnSpc>
              <a:spcBef>
                <a:spcPts val="0"/>
              </a:spcBef>
              <a:spcAft>
                <a:spcPts val="0"/>
              </a:spcAft>
              <a:buFont typeface="+mj-lt"/>
              <a:buAutoNum type="arabicPeriod"/>
            </a:pPr>
            <a:r>
              <a:rPr lang="en-US" sz="1800" dirty="0">
                <a:effectLst/>
                <a:ea typeface="Calibri" panose="020F0502020204030204" pitchFamily="34" charset="0"/>
                <a:cs typeface="Times New Roman" panose="02020603050405020304" pitchFamily="18" charset="0"/>
              </a:rPr>
              <a:t>Babies</a:t>
            </a:r>
          </a:p>
          <a:p>
            <a:pPr marL="342900" marR="0" lvl="0" indent="-342900">
              <a:lnSpc>
                <a:spcPct val="107000"/>
              </a:lnSpc>
              <a:spcBef>
                <a:spcPts val="0"/>
              </a:spcBef>
              <a:spcAft>
                <a:spcPts val="0"/>
              </a:spcAft>
              <a:buFont typeface="+mj-lt"/>
              <a:buAutoNum type="arabicPeriod"/>
            </a:pPr>
            <a:r>
              <a:rPr lang="en-US" sz="1800" dirty="0" err="1">
                <a:effectLst/>
                <a:ea typeface="Calibri" panose="020F0502020204030204" pitchFamily="34" charset="0"/>
                <a:cs typeface="Times New Roman" panose="02020603050405020304" pitchFamily="18" charset="0"/>
              </a:rPr>
              <a:t>Is_repeated</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err="1">
                <a:effectLst/>
                <a:ea typeface="Calibri" panose="020F0502020204030204" pitchFamily="34" charset="0"/>
                <a:cs typeface="Times New Roman" panose="02020603050405020304" pitchFamily="18" charset="0"/>
              </a:rPr>
              <a:t>Previous_cancellations</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err="1">
                <a:effectLst/>
                <a:ea typeface="Calibri" panose="020F0502020204030204" pitchFamily="34" charset="0"/>
                <a:cs typeface="Times New Roman" panose="02020603050405020304" pitchFamily="18" charset="0"/>
              </a:rPr>
              <a:t>Booking_changes</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err="1">
                <a:effectLst/>
                <a:ea typeface="Calibri" panose="020F0502020204030204" pitchFamily="34" charset="0"/>
                <a:cs typeface="Times New Roman" panose="02020603050405020304" pitchFamily="18" charset="0"/>
              </a:rPr>
              <a:t>Days_in_waiting_list</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err="1">
                <a:effectLst/>
                <a:ea typeface="Calibri" panose="020F0502020204030204" pitchFamily="34" charset="0"/>
                <a:cs typeface="Times New Roman" panose="02020603050405020304" pitchFamily="18" charset="0"/>
              </a:rPr>
              <a:t>Required_car_parking_spaces</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err="1">
                <a:effectLst/>
                <a:ea typeface="Calibri" panose="020F0502020204030204" pitchFamily="34" charset="0"/>
                <a:cs typeface="Times New Roman" panose="02020603050405020304" pitchFamily="18" charset="0"/>
              </a:rPr>
              <a:t>Total_special_requests</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err="1">
                <a:effectLst/>
                <a:ea typeface="Calibri" panose="020F0502020204030204" pitchFamily="34" charset="0"/>
                <a:cs typeface="Times New Roman" panose="02020603050405020304" pitchFamily="18" charset="0"/>
              </a:rPr>
              <a:t>Is_cancelled</a:t>
            </a: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1645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FCA8-0B9B-41C7-8A71-C47E23087F77}"/>
              </a:ext>
            </a:extLst>
          </p:cNvPr>
          <p:cNvSpPr>
            <a:spLocks noGrp="1"/>
          </p:cNvSpPr>
          <p:nvPr>
            <p:ph type="title"/>
          </p:nvPr>
        </p:nvSpPr>
        <p:spPr/>
        <p:txBody>
          <a:bodyPr/>
          <a:lstStyle/>
          <a:p>
            <a:r>
              <a:rPr lang="en-US" dirty="0"/>
              <a:t>Implementation for KNN</a:t>
            </a:r>
          </a:p>
        </p:txBody>
      </p:sp>
      <p:sp>
        <p:nvSpPr>
          <p:cNvPr id="3" name="Content Placeholder 2">
            <a:extLst>
              <a:ext uri="{FF2B5EF4-FFF2-40B4-BE49-F238E27FC236}">
                <a16:creationId xmlns:a16="http://schemas.microsoft.com/office/drawing/2014/main" id="{E38399F2-E2E1-4B4B-9074-E75C718E2100}"/>
              </a:ext>
            </a:extLst>
          </p:cNvPr>
          <p:cNvSpPr>
            <a:spLocks noGrp="1"/>
          </p:cNvSpPr>
          <p:nvPr>
            <p:ph idx="1"/>
          </p:nvPr>
        </p:nvSpPr>
        <p:spPr/>
        <p:txBody>
          <a:bodyPr/>
          <a:lstStyle/>
          <a:p>
            <a:pPr>
              <a:buFont typeface="Arial" panose="020B0604020202020204" pitchFamily="34" charset="0"/>
              <a:buChar char="•"/>
            </a:pPr>
            <a:r>
              <a:rPr lang="en-US" sz="3200" dirty="0"/>
              <a:t>Data Splitting: </a:t>
            </a:r>
            <a:r>
              <a:rPr lang="en-US" sz="3200" kern="0" dirty="0">
                <a:effectLst/>
                <a:ea typeface="Calibri" panose="020F0502020204030204" pitchFamily="34" charset="0"/>
              </a:rPr>
              <a:t>The dataset is divided into training and validation set used for model training and a validation set used for model evaluation. The split ratio is 60 – 40</a:t>
            </a:r>
          </a:p>
          <a:p>
            <a:pPr>
              <a:buFont typeface="Arial" panose="020B0604020202020204" pitchFamily="34" charset="0"/>
              <a:buChar char="•"/>
            </a:pPr>
            <a:r>
              <a:rPr lang="en-US" sz="3200" kern="0" dirty="0">
                <a:ea typeface="Calibri" panose="020F0502020204030204" pitchFamily="34" charset="0"/>
              </a:rPr>
              <a:t>Feature Scaling: </a:t>
            </a:r>
            <a:r>
              <a:rPr lang="en-US" sz="3200" kern="0" dirty="0">
                <a:effectLst/>
                <a:ea typeface="Calibri" panose="020F0502020204030204" pitchFamily="34" charset="0"/>
              </a:rPr>
              <a:t>KNN is distance-based, it is essential to scale the features to bring them to a similar scale. Standardization or normalization is commonly applied.</a:t>
            </a:r>
          </a:p>
          <a:p>
            <a:pPr>
              <a:buFont typeface="Arial" panose="020B0604020202020204" pitchFamily="34" charset="0"/>
              <a:buChar char="•"/>
            </a:pPr>
            <a:r>
              <a:rPr lang="en-US" sz="3200" kern="0" dirty="0">
                <a:ea typeface="Calibri" panose="020F0502020204030204" pitchFamily="34" charset="0"/>
              </a:rPr>
              <a:t>Choosing K value</a:t>
            </a:r>
            <a:endParaRPr lang="en-US" sz="3200" kern="0" dirty="0">
              <a:effectLst/>
              <a:ea typeface="Calibri" panose="020F0502020204030204" pitchFamily="34"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4033195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AC3F38-B055-487A-BA24-1E1D66DAC8AB}"/>
              </a:ext>
            </a:extLst>
          </p:cNvPr>
          <p:cNvPicPr>
            <a:picLocks noChangeAspect="1"/>
          </p:cNvPicPr>
          <p:nvPr/>
        </p:nvPicPr>
        <p:blipFill>
          <a:blip r:embed="rId2"/>
          <a:stretch>
            <a:fillRect/>
          </a:stretch>
        </p:blipFill>
        <p:spPr>
          <a:xfrm>
            <a:off x="6198669" y="876437"/>
            <a:ext cx="5053417" cy="4042071"/>
          </a:xfrm>
          <a:prstGeom prst="rect">
            <a:avLst/>
          </a:prstGeom>
        </p:spPr>
      </p:pic>
      <p:sp>
        <p:nvSpPr>
          <p:cNvPr id="3" name="TextBox 2">
            <a:extLst>
              <a:ext uri="{FF2B5EF4-FFF2-40B4-BE49-F238E27FC236}">
                <a16:creationId xmlns:a16="http://schemas.microsoft.com/office/drawing/2014/main" id="{5C19CC4C-B1EE-45E8-9BB1-2AFD0BCDF753}"/>
              </a:ext>
            </a:extLst>
          </p:cNvPr>
          <p:cNvSpPr txBox="1"/>
          <p:nvPr/>
        </p:nvSpPr>
        <p:spPr>
          <a:xfrm>
            <a:off x="702645" y="1405288"/>
            <a:ext cx="5621154"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t>After performing KNN technique with maximum K value as 10, we get the best K value </a:t>
            </a:r>
          </a:p>
          <a:p>
            <a:pPr marL="457200" indent="-457200">
              <a:buFont typeface="Arial" panose="020B0604020202020204" pitchFamily="34" charset="0"/>
              <a:buChar char="•"/>
            </a:pPr>
            <a:r>
              <a:rPr lang="en-US" sz="3200" dirty="0"/>
              <a:t>The best K value is 5 </a:t>
            </a:r>
          </a:p>
          <a:p>
            <a:endParaRPr lang="en-US" sz="3200" dirty="0"/>
          </a:p>
          <a:p>
            <a:endParaRPr lang="en-US" sz="3200" dirty="0"/>
          </a:p>
        </p:txBody>
      </p:sp>
    </p:spTree>
    <p:extLst>
      <p:ext uri="{BB962C8B-B14F-4D97-AF65-F5344CB8AC3E}">
        <p14:creationId xmlns:p14="http://schemas.microsoft.com/office/powerpoint/2010/main" val="29010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EFB6B4-670B-4849-8AB4-124AC5A7A694}"/>
              </a:ext>
            </a:extLst>
          </p:cNvPr>
          <p:cNvSpPr txBox="1"/>
          <p:nvPr/>
        </p:nvSpPr>
        <p:spPr>
          <a:xfrm>
            <a:off x="1176689" y="599174"/>
            <a:ext cx="7024035" cy="584775"/>
          </a:xfrm>
          <a:prstGeom prst="rect">
            <a:avLst/>
          </a:prstGeom>
          <a:noFill/>
        </p:spPr>
        <p:txBody>
          <a:bodyPr wrap="square" rtlCol="0">
            <a:spAutoFit/>
          </a:bodyPr>
          <a:lstStyle/>
          <a:p>
            <a:r>
              <a:rPr lang="en-US" sz="3200" dirty="0"/>
              <a:t>Result and Analysis</a:t>
            </a:r>
          </a:p>
        </p:txBody>
      </p:sp>
      <p:pic>
        <p:nvPicPr>
          <p:cNvPr id="3" name="Picture 2">
            <a:extLst>
              <a:ext uri="{FF2B5EF4-FFF2-40B4-BE49-F238E27FC236}">
                <a16:creationId xmlns:a16="http://schemas.microsoft.com/office/drawing/2014/main" id="{060D26BB-EF4E-4791-9A41-F2D1CBA10FEA}"/>
              </a:ext>
            </a:extLst>
          </p:cNvPr>
          <p:cNvPicPr>
            <a:picLocks noChangeAspect="1"/>
          </p:cNvPicPr>
          <p:nvPr/>
        </p:nvPicPr>
        <p:blipFill>
          <a:blip r:embed="rId2"/>
          <a:stretch>
            <a:fillRect/>
          </a:stretch>
        </p:blipFill>
        <p:spPr>
          <a:xfrm>
            <a:off x="856649" y="1921700"/>
            <a:ext cx="5319194" cy="3872708"/>
          </a:xfrm>
          <a:prstGeom prst="rect">
            <a:avLst/>
          </a:prstGeom>
        </p:spPr>
      </p:pic>
      <p:pic>
        <p:nvPicPr>
          <p:cNvPr id="4" name="Picture 3">
            <a:extLst>
              <a:ext uri="{FF2B5EF4-FFF2-40B4-BE49-F238E27FC236}">
                <a16:creationId xmlns:a16="http://schemas.microsoft.com/office/drawing/2014/main" id="{C1C4D066-D5A1-4E7D-8234-7AE8ACD3FD4A}"/>
              </a:ext>
            </a:extLst>
          </p:cNvPr>
          <p:cNvPicPr>
            <a:picLocks noChangeAspect="1"/>
          </p:cNvPicPr>
          <p:nvPr/>
        </p:nvPicPr>
        <p:blipFill>
          <a:blip r:embed="rId3"/>
          <a:stretch>
            <a:fillRect/>
          </a:stretch>
        </p:blipFill>
        <p:spPr>
          <a:xfrm>
            <a:off x="6593077" y="1848541"/>
            <a:ext cx="5390375" cy="3872708"/>
          </a:xfrm>
          <a:prstGeom prst="rect">
            <a:avLst/>
          </a:prstGeom>
        </p:spPr>
      </p:pic>
      <p:sp>
        <p:nvSpPr>
          <p:cNvPr id="5" name="TextBox 4">
            <a:extLst>
              <a:ext uri="{FF2B5EF4-FFF2-40B4-BE49-F238E27FC236}">
                <a16:creationId xmlns:a16="http://schemas.microsoft.com/office/drawing/2014/main" id="{0359633F-F602-4D32-8F28-8929170B6C19}"/>
              </a:ext>
            </a:extLst>
          </p:cNvPr>
          <p:cNvSpPr txBox="1"/>
          <p:nvPr/>
        </p:nvSpPr>
        <p:spPr>
          <a:xfrm>
            <a:off x="981777" y="1309035"/>
            <a:ext cx="2723949" cy="369332"/>
          </a:xfrm>
          <a:prstGeom prst="rect">
            <a:avLst/>
          </a:prstGeom>
          <a:noFill/>
        </p:spPr>
        <p:txBody>
          <a:bodyPr wrap="square" rtlCol="0">
            <a:spAutoFit/>
          </a:bodyPr>
          <a:lstStyle/>
          <a:p>
            <a:r>
              <a:rPr lang="en-US" dirty="0"/>
              <a:t>Logistic Regression</a:t>
            </a:r>
          </a:p>
        </p:txBody>
      </p:sp>
      <p:sp>
        <p:nvSpPr>
          <p:cNvPr id="6" name="TextBox 5">
            <a:extLst>
              <a:ext uri="{FF2B5EF4-FFF2-40B4-BE49-F238E27FC236}">
                <a16:creationId xmlns:a16="http://schemas.microsoft.com/office/drawing/2014/main" id="{A34D78BB-0A3F-45A3-B957-AB8055D590F3}"/>
              </a:ext>
            </a:extLst>
          </p:cNvPr>
          <p:cNvSpPr txBox="1"/>
          <p:nvPr/>
        </p:nvSpPr>
        <p:spPr>
          <a:xfrm>
            <a:off x="6747308" y="1309035"/>
            <a:ext cx="2473693" cy="369332"/>
          </a:xfrm>
          <a:prstGeom prst="rect">
            <a:avLst/>
          </a:prstGeom>
          <a:noFill/>
        </p:spPr>
        <p:txBody>
          <a:bodyPr wrap="square" rtlCol="0">
            <a:spAutoFit/>
          </a:bodyPr>
          <a:lstStyle/>
          <a:p>
            <a:r>
              <a:rPr lang="en-US" dirty="0"/>
              <a:t>KNN</a:t>
            </a:r>
          </a:p>
        </p:txBody>
      </p:sp>
    </p:spTree>
    <p:extLst>
      <p:ext uri="{BB962C8B-B14F-4D97-AF65-F5344CB8AC3E}">
        <p14:creationId xmlns:p14="http://schemas.microsoft.com/office/powerpoint/2010/main" val="1795864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0FFA-897A-470D-A8E5-6C6371FB1D3E}"/>
              </a:ext>
            </a:extLst>
          </p:cNvPr>
          <p:cNvSpPr>
            <a:spLocks noGrp="1"/>
          </p:cNvSpPr>
          <p:nvPr>
            <p:ph type="title"/>
          </p:nvPr>
        </p:nvSpPr>
        <p:spPr/>
        <p:txBody>
          <a:bodyPr>
            <a:normAutofit/>
          </a:bodyPr>
          <a:lstStyle/>
          <a:p>
            <a:r>
              <a:rPr lang="en-US" sz="3200" kern="0" dirty="0">
                <a:solidFill>
                  <a:srgbClr val="2D3B45"/>
                </a:solidFill>
                <a:latin typeface="+mn-lt"/>
                <a:ea typeface="Calibri" panose="020F0502020204030204" pitchFamily="34" charset="0"/>
              </a:rPr>
              <a:t>C</a:t>
            </a:r>
            <a:r>
              <a:rPr lang="en-US" sz="3200" kern="0" dirty="0">
                <a:solidFill>
                  <a:srgbClr val="2D3B45"/>
                </a:solidFill>
                <a:effectLst/>
                <a:latin typeface="+mn-lt"/>
                <a:ea typeface="Calibri" panose="020F0502020204030204" pitchFamily="34" charset="0"/>
              </a:rPr>
              <a:t>lassification of booking cancellation for a new customer with </a:t>
            </a:r>
            <a:r>
              <a:rPr lang="en-US" sz="3200" kern="0" dirty="0" err="1">
                <a:solidFill>
                  <a:srgbClr val="2D3B45"/>
                </a:solidFill>
                <a:effectLst/>
                <a:latin typeface="+mn-lt"/>
                <a:ea typeface="Calibri" panose="020F0502020204030204" pitchFamily="34" charset="0"/>
              </a:rPr>
              <a:t>lead_time</a:t>
            </a:r>
            <a:r>
              <a:rPr lang="en-US" sz="3200" kern="0" dirty="0">
                <a:solidFill>
                  <a:srgbClr val="2D3B45"/>
                </a:solidFill>
                <a:effectLst/>
                <a:latin typeface="+mn-lt"/>
                <a:ea typeface="Calibri" panose="020F0502020204030204" pitchFamily="34" charset="0"/>
              </a:rPr>
              <a:t> = 216 </a:t>
            </a:r>
            <a:endParaRPr lang="en-US" sz="3200" dirty="0">
              <a:latin typeface="+mn-lt"/>
            </a:endParaRPr>
          </a:p>
        </p:txBody>
      </p:sp>
      <p:sp>
        <p:nvSpPr>
          <p:cNvPr id="3" name="Content Placeholder 2">
            <a:extLst>
              <a:ext uri="{FF2B5EF4-FFF2-40B4-BE49-F238E27FC236}">
                <a16:creationId xmlns:a16="http://schemas.microsoft.com/office/drawing/2014/main" id="{23063BC2-1B20-4BDE-B269-F9B12EF5F847}"/>
              </a:ext>
            </a:extLst>
          </p:cNvPr>
          <p:cNvSpPr>
            <a:spLocks noGrp="1"/>
          </p:cNvSpPr>
          <p:nvPr>
            <p:ph idx="1"/>
          </p:nvPr>
        </p:nvSpPr>
        <p:spPr/>
        <p:txBody>
          <a:bodyPr/>
          <a:lstStyle/>
          <a:p>
            <a:r>
              <a:rPr lang="en-US" dirty="0"/>
              <a:t>For Logistic Regression</a:t>
            </a:r>
          </a:p>
          <a:p>
            <a:endParaRPr lang="en-US" dirty="0"/>
          </a:p>
          <a:p>
            <a:endParaRPr lang="en-US" dirty="0"/>
          </a:p>
          <a:p>
            <a:endParaRPr lang="en-US" dirty="0"/>
          </a:p>
          <a:p>
            <a:r>
              <a:rPr lang="en-US" dirty="0"/>
              <a:t>For KNN</a:t>
            </a:r>
          </a:p>
          <a:p>
            <a:pPr marL="0" indent="0">
              <a:buNone/>
            </a:pPr>
            <a:endParaRPr lang="en-US" dirty="0"/>
          </a:p>
          <a:p>
            <a:endParaRPr lang="en-US" dirty="0"/>
          </a:p>
        </p:txBody>
      </p:sp>
      <p:pic>
        <p:nvPicPr>
          <p:cNvPr id="4" name="Picture 3">
            <a:extLst>
              <a:ext uri="{FF2B5EF4-FFF2-40B4-BE49-F238E27FC236}">
                <a16:creationId xmlns:a16="http://schemas.microsoft.com/office/drawing/2014/main" id="{44727CD9-B25A-47E9-BBC4-42663658848A}"/>
              </a:ext>
            </a:extLst>
          </p:cNvPr>
          <p:cNvPicPr/>
          <p:nvPr/>
        </p:nvPicPr>
        <p:blipFill>
          <a:blip r:embed="rId2"/>
          <a:stretch>
            <a:fillRect/>
          </a:stretch>
        </p:blipFill>
        <p:spPr>
          <a:xfrm>
            <a:off x="1996038" y="4176489"/>
            <a:ext cx="7561848" cy="1964958"/>
          </a:xfrm>
          <a:prstGeom prst="rect">
            <a:avLst/>
          </a:prstGeom>
        </p:spPr>
      </p:pic>
      <p:pic>
        <p:nvPicPr>
          <p:cNvPr id="5" name="Picture 4">
            <a:extLst>
              <a:ext uri="{FF2B5EF4-FFF2-40B4-BE49-F238E27FC236}">
                <a16:creationId xmlns:a16="http://schemas.microsoft.com/office/drawing/2014/main" id="{F542924D-EA50-4144-B1E5-860B348EE011}"/>
              </a:ext>
            </a:extLst>
          </p:cNvPr>
          <p:cNvPicPr/>
          <p:nvPr/>
        </p:nvPicPr>
        <p:blipFill>
          <a:blip r:embed="rId3"/>
          <a:stretch>
            <a:fillRect/>
          </a:stretch>
        </p:blipFill>
        <p:spPr>
          <a:xfrm>
            <a:off x="2423962" y="2311277"/>
            <a:ext cx="7344075" cy="1663957"/>
          </a:xfrm>
          <a:prstGeom prst="rect">
            <a:avLst/>
          </a:prstGeom>
        </p:spPr>
      </p:pic>
    </p:spTree>
    <p:extLst>
      <p:ext uri="{BB962C8B-B14F-4D97-AF65-F5344CB8AC3E}">
        <p14:creationId xmlns:p14="http://schemas.microsoft.com/office/powerpoint/2010/main" val="266765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5208-486F-4D81-8943-BB4A0859C7DC}"/>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ED5D210F-86CE-4181-866F-4F8E86E846C8}"/>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b="1" dirty="0">
                <a:effectLst/>
                <a:ea typeface="Calibri" panose="020F0502020204030204" pitchFamily="34" charset="0"/>
                <a:cs typeface="Times New Roman" panose="02020603050405020304" pitchFamily="18" charset="0"/>
              </a:rPr>
              <a:t>Accuracy:</a:t>
            </a:r>
            <a:r>
              <a:rPr lang="en-US" dirty="0">
                <a:effectLst/>
                <a:ea typeface="Calibri" panose="020F0502020204030204" pitchFamily="34" charset="0"/>
                <a:cs typeface="Times New Roman" panose="02020603050405020304" pitchFamily="18" charset="0"/>
              </a:rPr>
              <a:t> KNN performs better in terms of overall accuracy, achieving a 7% higher accuracy compared to logistic regression.</a:t>
            </a:r>
          </a:p>
          <a:p>
            <a:pPr marL="342900" marR="0" lvl="0" indent="-342900">
              <a:lnSpc>
                <a:spcPct val="107000"/>
              </a:lnSpc>
              <a:spcBef>
                <a:spcPts val="0"/>
              </a:spcBef>
              <a:spcAft>
                <a:spcPts val="0"/>
              </a:spcAft>
              <a:buFont typeface="Symbol" panose="05050102010706020507" pitchFamily="18" charset="2"/>
              <a:buChar char=""/>
            </a:pPr>
            <a:r>
              <a:rPr lang="en-US" b="1" dirty="0">
                <a:effectLst/>
                <a:ea typeface="Calibri" panose="020F0502020204030204" pitchFamily="34" charset="0"/>
                <a:cs typeface="Times New Roman" panose="02020603050405020304" pitchFamily="18" charset="0"/>
              </a:rPr>
              <a:t>Sensitivity:</a:t>
            </a:r>
            <a:r>
              <a:rPr lang="en-US" dirty="0">
                <a:effectLst/>
                <a:ea typeface="Calibri" panose="020F0502020204030204" pitchFamily="34" charset="0"/>
                <a:cs typeface="Times New Roman" panose="02020603050405020304" pitchFamily="18" charset="0"/>
              </a:rPr>
              <a:t> KNN has higher sensitivity which indicates a better ability to identify instances of cancellations. This aligns with the business question's focus on predicting cancellations.</a:t>
            </a:r>
          </a:p>
          <a:p>
            <a:pPr marL="342900" marR="0" lvl="0" indent="-342900">
              <a:lnSpc>
                <a:spcPct val="107000"/>
              </a:lnSpc>
              <a:spcBef>
                <a:spcPts val="0"/>
              </a:spcBef>
              <a:spcAft>
                <a:spcPts val="0"/>
              </a:spcAft>
              <a:buFont typeface="Symbol" panose="05050102010706020507" pitchFamily="18" charset="2"/>
              <a:buChar char=""/>
            </a:pPr>
            <a:r>
              <a:rPr lang="en-US" b="1" dirty="0">
                <a:effectLst/>
                <a:ea typeface="Calibri" panose="020F0502020204030204" pitchFamily="34" charset="0"/>
                <a:cs typeface="Times New Roman" panose="02020603050405020304" pitchFamily="18" charset="0"/>
              </a:rPr>
              <a:t>Precision:</a:t>
            </a:r>
            <a:r>
              <a:rPr lang="en-US" dirty="0">
                <a:effectLst/>
                <a:ea typeface="Calibri" panose="020F0502020204030204" pitchFamily="34" charset="0"/>
                <a:cs typeface="Times New Roman" panose="02020603050405020304" pitchFamily="18" charset="0"/>
              </a:rPr>
              <a:t> Precision is comparable between the two models, KNN maintaining a slightly higher precision.</a:t>
            </a:r>
          </a:p>
          <a:p>
            <a:pPr marL="342900" marR="0" lvl="0" indent="-342900">
              <a:lnSpc>
                <a:spcPct val="107000"/>
              </a:lnSpc>
              <a:spcBef>
                <a:spcPts val="0"/>
              </a:spcBef>
              <a:spcAft>
                <a:spcPts val="800"/>
              </a:spcAft>
              <a:buFont typeface="Symbol" panose="05050102010706020507" pitchFamily="18" charset="2"/>
              <a:buChar char=""/>
            </a:pPr>
            <a:r>
              <a:rPr lang="en-US" b="1" dirty="0">
                <a:effectLst/>
                <a:ea typeface="Calibri" panose="020F0502020204030204" pitchFamily="34" charset="0"/>
                <a:cs typeface="Times New Roman" panose="02020603050405020304" pitchFamily="18" charset="0"/>
              </a:rPr>
              <a:t>F1 Score:</a:t>
            </a:r>
            <a:r>
              <a:rPr lang="en-US" dirty="0">
                <a:effectLst/>
                <a:ea typeface="Calibri" panose="020F0502020204030204" pitchFamily="34" charset="0"/>
                <a:cs typeface="Times New Roman" panose="02020603050405020304" pitchFamily="18" charset="0"/>
              </a:rPr>
              <a:t> KNN has a higher F1 score, indicating a more balanced performance in terms of precision and recall.</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797192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3A47-771C-4E0A-8546-A28DF9793E9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E6E25B2-30B2-4274-ABF6-040CDC1C55BE}"/>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Both models provide insights into the likelihood of hotel booking cancellations.</a:t>
            </a:r>
          </a:p>
          <a:p>
            <a:pPr marL="342900" marR="0" lvl="0" indent="-342900">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Logistic Regression is achieving moderate accuracy may benefit from further refinement to improve sensitivity.</a:t>
            </a:r>
          </a:p>
          <a:p>
            <a:pPr marL="342900" marR="0" lvl="0" indent="-342900">
              <a:lnSpc>
                <a:spcPct val="107000"/>
              </a:lnSpc>
              <a:spcBef>
                <a:spcPts val="0"/>
              </a:spcBef>
              <a:spcAft>
                <a:spcPts val="800"/>
              </a:spcAft>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On the other hand, KNN exhibits improved overall performance particularly in identifying instances of cancellations.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269779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72EFA4-1121-48AC-9576-56A4F2AD822E}"/>
              </a:ext>
            </a:extLst>
          </p:cNvPr>
          <p:cNvPicPr>
            <a:picLocks noChangeAspect="1"/>
          </p:cNvPicPr>
          <p:nvPr/>
        </p:nvPicPr>
        <p:blipFill>
          <a:blip r:embed="rId2"/>
          <a:stretch>
            <a:fillRect/>
          </a:stretch>
        </p:blipFill>
        <p:spPr>
          <a:xfrm>
            <a:off x="0" y="-96253"/>
            <a:ext cx="12192000" cy="6954253"/>
          </a:xfrm>
          <a:prstGeom prst="rect">
            <a:avLst/>
          </a:prstGeom>
        </p:spPr>
      </p:pic>
    </p:spTree>
    <p:extLst>
      <p:ext uri="{BB962C8B-B14F-4D97-AF65-F5344CB8AC3E}">
        <p14:creationId xmlns:p14="http://schemas.microsoft.com/office/powerpoint/2010/main" val="205388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28AC-7D12-4E1F-B6B6-7D0BE28849B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506DFB7-91FE-45A8-B0BF-EC7C0D474552}"/>
              </a:ext>
            </a:extLst>
          </p:cNvPr>
          <p:cNvSpPr>
            <a:spLocks noGrp="1"/>
          </p:cNvSpPr>
          <p:nvPr>
            <p:ph idx="1"/>
          </p:nvPr>
        </p:nvSpPr>
        <p:spPr/>
        <p:txBody>
          <a:bodyPr/>
          <a:lstStyle/>
          <a:p>
            <a:r>
              <a:rPr lang="en-US" sz="3200" dirty="0">
                <a:effectLst/>
                <a:ea typeface="Calibri" panose="020F0502020204030204" pitchFamily="34" charset="0"/>
                <a:cs typeface="Times New Roman" panose="02020603050405020304" pitchFamily="18" charset="0"/>
              </a:rPr>
              <a:t>In the dynamic landscape of the hospitality industry, understanding and predicting the customer satisfaction plays an important role for effective management and resource allocation. In this project, we aim to explore the predictive power of various features in hotel booking dataset to determine whether the booking is likely to be cancelled or not.</a:t>
            </a:r>
          </a:p>
          <a:p>
            <a:pPr marL="0" indent="0">
              <a:buNone/>
            </a:pPr>
            <a:endParaRPr lang="en-US" dirty="0"/>
          </a:p>
        </p:txBody>
      </p:sp>
    </p:spTree>
    <p:extLst>
      <p:ext uri="{BB962C8B-B14F-4D97-AF65-F5344CB8AC3E}">
        <p14:creationId xmlns:p14="http://schemas.microsoft.com/office/powerpoint/2010/main" val="211049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2627-4391-4ECC-91B7-20AB14553CD7}"/>
              </a:ext>
            </a:extLst>
          </p:cNvPr>
          <p:cNvSpPr>
            <a:spLocks noGrp="1"/>
          </p:cNvSpPr>
          <p:nvPr>
            <p:ph type="title"/>
          </p:nvPr>
        </p:nvSpPr>
        <p:spPr/>
        <p:txBody>
          <a:bodyPr/>
          <a:lstStyle/>
          <a:p>
            <a:r>
              <a:rPr lang="en-US" dirty="0"/>
              <a:t>Data Collection Process</a:t>
            </a:r>
          </a:p>
        </p:txBody>
      </p:sp>
      <p:sp>
        <p:nvSpPr>
          <p:cNvPr id="3" name="Content Placeholder 2">
            <a:extLst>
              <a:ext uri="{FF2B5EF4-FFF2-40B4-BE49-F238E27FC236}">
                <a16:creationId xmlns:a16="http://schemas.microsoft.com/office/drawing/2014/main" id="{56F4CEDD-B614-44E9-91EE-9ECDF326B157}"/>
              </a:ext>
            </a:extLst>
          </p:cNvPr>
          <p:cNvSpPr>
            <a:spLocks noGrp="1"/>
          </p:cNvSpPr>
          <p:nvPr>
            <p:ph idx="1"/>
          </p:nvPr>
        </p:nvSpPr>
        <p:spPr/>
        <p:txBody>
          <a:bodyPr/>
          <a:lstStyle/>
          <a:p>
            <a:pPr>
              <a:buFont typeface="Arial" panose="020B0604020202020204" pitchFamily="34" charset="0"/>
              <a:buChar char="•"/>
            </a:pPr>
            <a:r>
              <a:rPr lang="en-US" dirty="0">
                <a:solidFill>
                  <a:schemeClr val="tx1"/>
                </a:solidFill>
              </a:rPr>
              <a:t>We have collected the dataset from Kaggle.</a:t>
            </a:r>
          </a:p>
          <a:p>
            <a:pPr>
              <a:buFont typeface="Arial" panose="020B0604020202020204" pitchFamily="34" charset="0"/>
              <a:buChar char="•"/>
            </a:pPr>
            <a:r>
              <a:rPr lang="en-US" dirty="0">
                <a:solidFill>
                  <a:schemeClr val="tx1"/>
                </a:solidFill>
              </a:rPr>
              <a:t>It contains 22 variables and </a:t>
            </a:r>
            <a:r>
              <a:rPr lang="en-US" kern="0" dirty="0">
                <a:solidFill>
                  <a:schemeClr val="tx1"/>
                </a:solidFill>
                <a:effectLst/>
                <a:ea typeface="Calibri" panose="020F0502020204030204" pitchFamily="34" charset="0"/>
                <a:cs typeface="Times New Roman" panose="02020603050405020304" pitchFamily="18" charset="0"/>
              </a:rPr>
              <a:t>converted </a:t>
            </a:r>
            <a:r>
              <a:rPr lang="en-US" kern="0" dirty="0" err="1">
                <a:solidFill>
                  <a:schemeClr val="tx1"/>
                </a:solidFill>
                <a:effectLst/>
                <a:ea typeface="Calibri" panose="020F0502020204030204" pitchFamily="34" charset="0"/>
                <a:cs typeface="Times New Roman" panose="02020603050405020304" pitchFamily="18" charset="0"/>
              </a:rPr>
              <a:t>hotel,arrival_date_month,reserved_room_type</a:t>
            </a:r>
            <a:r>
              <a:rPr lang="en-US" kern="0" dirty="0">
                <a:solidFill>
                  <a:schemeClr val="tx1"/>
                </a:solidFill>
                <a:effectLst/>
                <a:ea typeface="Calibri" panose="020F0502020204030204" pitchFamily="34" charset="0"/>
                <a:cs typeface="Times New Roman" panose="02020603050405020304" pitchFamily="18" charset="0"/>
              </a:rPr>
              <a:t> and </a:t>
            </a:r>
            <a:r>
              <a:rPr lang="en-US" kern="0" dirty="0" err="1">
                <a:solidFill>
                  <a:schemeClr val="tx1"/>
                </a:solidFill>
                <a:effectLst/>
                <a:ea typeface="Calibri" panose="020F0502020204030204" pitchFamily="34" charset="0"/>
                <a:cs typeface="Times New Roman" panose="02020603050405020304" pitchFamily="18" charset="0"/>
              </a:rPr>
              <a:t>assigned_room_type</a:t>
            </a:r>
            <a:r>
              <a:rPr lang="en-US" kern="0" dirty="0">
                <a:solidFill>
                  <a:schemeClr val="tx1"/>
                </a:solidFill>
                <a:effectLst/>
                <a:ea typeface="Calibri" panose="020F0502020204030204" pitchFamily="34" charset="0"/>
                <a:cs typeface="Times New Roman" panose="02020603050405020304" pitchFamily="18" charset="0"/>
              </a:rPr>
              <a:t> column values into number format in order to increase the accuracy.</a:t>
            </a:r>
          </a:p>
          <a:p>
            <a:pPr>
              <a:buFont typeface="Arial" panose="020B0604020202020204" pitchFamily="34" charset="0"/>
              <a:buChar char="•"/>
            </a:pPr>
            <a:r>
              <a:rPr lang="en-US" b="1" dirty="0">
                <a:solidFill>
                  <a:srgbClr val="000000"/>
                </a:solidFill>
                <a:effectLst/>
                <a:ea typeface="Times New Roman" panose="02020603050405020304" pitchFamily="18" charset="0"/>
              </a:rPr>
              <a:t>“</a:t>
            </a:r>
            <a:r>
              <a:rPr lang="en-US" b="1" dirty="0" err="1">
                <a:solidFill>
                  <a:srgbClr val="000000"/>
                </a:solidFill>
                <a:effectLst/>
                <a:ea typeface="Times New Roman" panose="02020603050405020304" pitchFamily="18" charset="0"/>
              </a:rPr>
              <a:t>is_cancelled</a:t>
            </a:r>
            <a:r>
              <a:rPr lang="en-US" b="1" dirty="0">
                <a:solidFill>
                  <a:srgbClr val="000000"/>
                </a:solidFill>
                <a:effectLst/>
                <a:ea typeface="Times New Roman" panose="02020603050405020304" pitchFamily="18" charset="0"/>
              </a:rPr>
              <a:t>” </a:t>
            </a:r>
            <a:r>
              <a:rPr lang="en-US" dirty="0">
                <a:solidFill>
                  <a:srgbClr val="000000"/>
                </a:solidFill>
                <a:effectLst/>
                <a:ea typeface="Times New Roman" panose="02020603050405020304" pitchFamily="18" charset="0"/>
              </a:rPr>
              <a:t>column is the target variable which indicates whether the booking is cancelled or not. This binary variable serves as the focal point for enabling the classification of bookings into two categories cancelled (1) and not cancelled (0).</a:t>
            </a:r>
            <a:endParaRPr lang="en-US" dirty="0">
              <a:effectLst/>
              <a:ea typeface="Times New Roman" panose="02020603050405020304" pitchFamily="18"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2158095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557A3-FD24-438D-B8B6-550C092958E7}"/>
              </a:ext>
            </a:extLst>
          </p:cNvPr>
          <p:cNvSpPr>
            <a:spLocks noGrp="1"/>
          </p:cNvSpPr>
          <p:nvPr>
            <p:ph type="title"/>
          </p:nvPr>
        </p:nvSpPr>
        <p:spPr/>
        <p:txBody>
          <a:bodyPr/>
          <a:lstStyle/>
          <a:p>
            <a:r>
              <a:rPr lang="en-US" dirty="0"/>
              <a:t>Data Summarization</a:t>
            </a:r>
          </a:p>
        </p:txBody>
      </p:sp>
      <p:sp>
        <p:nvSpPr>
          <p:cNvPr id="3" name="Content Placeholder 2">
            <a:extLst>
              <a:ext uri="{FF2B5EF4-FFF2-40B4-BE49-F238E27FC236}">
                <a16:creationId xmlns:a16="http://schemas.microsoft.com/office/drawing/2014/main" id="{4F571115-ABB1-4386-9627-6E0E33EF7C6F}"/>
              </a:ext>
            </a:extLst>
          </p:cNvPr>
          <p:cNvSpPr>
            <a:spLocks noGrp="1"/>
          </p:cNvSpPr>
          <p:nvPr>
            <p:ph idx="1"/>
          </p:nvPr>
        </p:nvSpPr>
        <p:spPr/>
        <p:txBody>
          <a:bodyPr/>
          <a:lstStyle/>
          <a:p>
            <a:pPr>
              <a:buFont typeface="Arial" panose="020B0604020202020204" pitchFamily="34" charset="0"/>
              <a:buChar char="•"/>
            </a:pPr>
            <a:r>
              <a:rPr lang="en-US" dirty="0"/>
              <a:t>We have performed descriptive statistics on all numeric variables in order to provide an overview of data’s key characteristics.</a:t>
            </a:r>
          </a:p>
          <a:p>
            <a:pPr>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Descriptive statistics include mean, standard error, median, mode, standard deviation, sample variance, kurtosis, skewness, range, minimum, maximum, sum and count of the variables.</a:t>
            </a:r>
          </a:p>
          <a:p>
            <a:pPr>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According to the business question, variables like </a:t>
            </a:r>
            <a:r>
              <a:rPr lang="en-US" dirty="0" err="1">
                <a:effectLst/>
                <a:ea typeface="Calibri" panose="020F0502020204030204" pitchFamily="34" charset="0"/>
                <a:cs typeface="Times New Roman" panose="02020603050405020304" pitchFamily="18" charset="0"/>
              </a:rPr>
              <a:t>lead_time</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total_of_special_requests</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assigned_room_type</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reserved_room_type</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previous_cancellations</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is_cancelled</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is_repeated_guest</a:t>
            </a:r>
            <a:r>
              <a:rPr lang="en-US" dirty="0">
                <a:effectLst/>
                <a:ea typeface="Calibri" panose="020F0502020204030204" pitchFamily="34" charset="0"/>
                <a:cs typeface="Times New Roman" panose="02020603050405020304" pitchFamily="18" charset="0"/>
              </a:rPr>
              <a:t> and </a:t>
            </a:r>
            <a:r>
              <a:rPr lang="en-US" dirty="0" err="1">
                <a:effectLst/>
                <a:ea typeface="Calibri" panose="020F0502020204030204" pitchFamily="34" charset="0"/>
                <a:cs typeface="Times New Roman" panose="02020603050405020304" pitchFamily="18" charset="0"/>
              </a:rPr>
              <a:t>days_in_a_waiting_list</a:t>
            </a:r>
            <a:r>
              <a:rPr lang="en-US" dirty="0">
                <a:effectLst/>
                <a:ea typeface="Calibri" panose="020F0502020204030204" pitchFamily="34" charset="0"/>
                <a:cs typeface="Times New Roman" panose="02020603050405020304" pitchFamily="18" charset="0"/>
              </a:rPr>
              <a:t> are likely to be more crucial in this dataset.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17947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775AEA-8CE8-4347-8300-C0F698F4B7AB}"/>
              </a:ext>
            </a:extLst>
          </p:cNvPr>
          <p:cNvSpPr txBox="1"/>
          <p:nvPr/>
        </p:nvSpPr>
        <p:spPr>
          <a:xfrm>
            <a:off x="616017" y="837398"/>
            <a:ext cx="4720075" cy="1323439"/>
          </a:xfrm>
          <a:prstGeom prst="rect">
            <a:avLst/>
          </a:prstGeom>
          <a:noFill/>
        </p:spPr>
        <p:txBody>
          <a:bodyPr wrap="none" rtlCol="0">
            <a:spAutoFit/>
          </a:bodyPr>
          <a:lstStyle/>
          <a:p>
            <a:r>
              <a:rPr lang="en-US" sz="4800" dirty="0">
                <a:latin typeface="+mj-lt"/>
              </a:rPr>
              <a:t>Data Visualization:</a:t>
            </a:r>
            <a:br>
              <a:rPr lang="en-US" sz="4800" dirty="0">
                <a:latin typeface="+mj-lt"/>
              </a:rPr>
            </a:br>
            <a:r>
              <a:rPr lang="en-US" sz="3200" dirty="0"/>
              <a:t>Histogram of </a:t>
            </a:r>
            <a:r>
              <a:rPr lang="en-US" sz="3200" dirty="0" err="1"/>
              <a:t>Lead_Time</a:t>
            </a:r>
            <a:r>
              <a:rPr lang="en-US" sz="3200" dirty="0"/>
              <a:t>:</a:t>
            </a:r>
          </a:p>
        </p:txBody>
      </p:sp>
      <p:pic>
        <p:nvPicPr>
          <p:cNvPr id="3" name="Picture 2">
            <a:extLst>
              <a:ext uri="{FF2B5EF4-FFF2-40B4-BE49-F238E27FC236}">
                <a16:creationId xmlns:a16="http://schemas.microsoft.com/office/drawing/2014/main" id="{77AF53DF-582C-4BFE-ABD7-E6B7A5E01600}"/>
              </a:ext>
            </a:extLst>
          </p:cNvPr>
          <p:cNvPicPr>
            <a:picLocks noChangeAspect="1"/>
          </p:cNvPicPr>
          <p:nvPr/>
        </p:nvPicPr>
        <p:blipFill>
          <a:blip r:embed="rId2"/>
          <a:stretch>
            <a:fillRect/>
          </a:stretch>
        </p:blipFill>
        <p:spPr>
          <a:xfrm>
            <a:off x="5705026" y="1043484"/>
            <a:ext cx="5870957" cy="4944285"/>
          </a:xfrm>
          <a:prstGeom prst="rect">
            <a:avLst/>
          </a:prstGeom>
        </p:spPr>
      </p:pic>
      <p:sp>
        <p:nvSpPr>
          <p:cNvPr id="4" name="TextBox 3">
            <a:extLst>
              <a:ext uri="{FF2B5EF4-FFF2-40B4-BE49-F238E27FC236}">
                <a16:creationId xmlns:a16="http://schemas.microsoft.com/office/drawing/2014/main" id="{BE51BE40-703A-4B7E-AC4C-089C40923602}"/>
              </a:ext>
            </a:extLst>
          </p:cNvPr>
          <p:cNvSpPr txBox="1"/>
          <p:nvPr/>
        </p:nvSpPr>
        <p:spPr>
          <a:xfrm>
            <a:off x="712269" y="2800952"/>
            <a:ext cx="4720075" cy="1569660"/>
          </a:xfrm>
          <a:prstGeom prst="rect">
            <a:avLst/>
          </a:prstGeom>
          <a:noFill/>
        </p:spPr>
        <p:txBody>
          <a:bodyPr wrap="square" rtlCol="0">
            <a:spAutoFit/>
          </a:bodyPr>
          <a:lstStyle/>
          <a:p>
            <a:r>
              <a:rPr lang="en-US" sz="2400" kern="0" dirty="0">
                <a:effectLst/>
                <a:ea typeface="Calibri" panose="020F0502020204030204" pitchFamily="34" charset="0"/>
              </a:rPr>
              <a:t>From the histogram, we can conclude that </a:t>
            </a:r>
            <a:r>
              <a:rPr lang="en-US" sz="2400" kern="0" dirty="0" err="1">
                <a:effectLst/>
                <a:ea typeface="Calibri" panose="020F0502020204030204" pitchFamily="34" charset="0"/>
              </a:rPr>
              <a:t>lead_time</a:t>
            </a:r>
            <a:r>
              <a:rPr lang="en-US" sz="2400" kern="0" dirty="0">
                <a:effectLst/>
                <a:ea typeface="Calibri" panose="020F0502020204030204" pitchFamily="34" charset="0"/>
              </a:rPr>
              <a:t>(number of days between booking and arrival) is more for resort type hotel. </a:t>
            </a:r>
            <a:endParaRPr lang="en-US" sz="2400" dirty="0"/>
          </a:p>
        </p:txBody>
      </p:sp>
    </p:spTree>
    <p:extLst>
      <p:ext uri="{BB962C8B-B14F-4D97-AF65-F5344CB8AC3E}">
        <p14:creationId xmlns:p14="http://schemas.microsoft.com/office/powerpoint/2010/main" val="426383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C72F84-18CF-4FAD-AD99-74DCFD25B96D}"/>
              </a:ext>
            </a:extLst>
          </p:cNvPr>
          <p:cNvSpPr txBox="1"/>
          <p:nvPr/>
        </p:nvSpPr>
        <p:spPr>
          <a:xfrm>
            <a:off x="731520" y="1029903"/>
            <a:ext cx="4372544" cy="584775"/>
          </a:xfrm>
          <a:prstGeom prst="rect">
            <a:avLst/>
          </a:prstGeom>
          <a:noFill/>
        </p:spPr>
        <p:txBody>
          <a:bodyPr wrap="none" rtlCol="0">
            <a:spAutoFit/>
          </a:bodyPr>
          <a:lstStyle/>
          <a:p>
            <a:r>
              <a:rPr lang="en-US" sz="3200" dirty="0"/>
              <a:t>Bar Chart for </a:t>
            </a:r>
            <a:r>
              <a:rPr lang="en-US" sz="3200" dirty="0" err="1"/>
              <a:t>room_type</a:t>
            </a:r>
            <a:r>
              <a:rPr lang="en-US" sz="3200" dirty="0"/>
              <a:t>:</a:t>
            </a:r>
          </a:p>
        </p:txBody>
      </p:sp>
      <p:pic>
        <p:nvPicPr>
          <p:cNvPr id="3" name="Picture 2">
            <a:extLst>
              <a:ext uri="{FF2B5EF4-FFF2-40B4-BE49-F238E27FC236}">
                <a16:creationId xmlns:a16="http://schemas.microsoft.com/office/drawing/2014/main" id="{AA0426D7-0D18-4226-B675-0142E19A1618}"/>
              </a:ext>
            </a:extLst>
          </p:cNvPr>
          <p:cNvPicPr>
            <a:picLocks noChangeAspect="1"/>
          </p:cNvPicPr>
          <p:nvPr/>
        </p:nvPicPr>
        <p:blipFill>
          <a:blip r:embed="rId2"/>
          <a:stretch>
            <a:fillRect/>
          </a:stretch>
        </p:blipFill>
        <p:spPr>
          <a:xfrm>
            <a:off x="5418820" y="1078029"/>
            <a:ext cx="6041660" cy="5047926"/>
          </a:xfrm>
          <a:prstGeom prst="rect">
            <a:avLst/>
          </a:prstGeom>
        </p:spPr>
      </p:pic>
      <p:sp>
        <p:nvSpPr>
          <p:cNvPr id="4" name="TextBox 3">
            <a:extLst>
              <a:ext uri="{FF2B5EF4-FFF2-40B4-BE49-F238E27FC236}">
                <a16:creationId xmlns:a16="http://schemas.microsoft.com/office/drawing/2014/main" id="{45325070-7B58-4AF1-9761-7E9645F37767}"/>
              </a:ext>
            </a:extLst>
          </p:cNvPr>
          <p:cNvSpPr txBox="1"/>
          <p:nvPr/>
        </p:nvSpPr>
        <p:spPr>
          <a:xfrm>
            <a:off x="1010653" y="2415941"/>
            <a:ext cx="4244741" cy="1938992"/>
          </a:xfrm>
          <a:prstGeom prst="rect">
            <a:avLst/>
          </a:prstGeom>
          <a:noFill/>
        </p:spPr>
        <p:txBody>
          <a:bodyPr wrap="square" rtlCol="0">
            <a:spAutoFit/>
          </a:bodyPr>
          <a:lstStyle/>
          <a:p>
            <a:r>
              <a:rPr lang="en-US" sz="2400" kern="0" dirty="0">
                <a:effectLst/>
                <a:ea typeface="Calibri" panose="020F0502020204030204" pitchFamily="34" charset="0"/>
              </a:rPr>
              <a:t>we can predict that number of cancellations for resort type hotel is less when compared with the non-cancelled bookings.</a:t>
            </a:r>
            <a:endParaRPr lang="en-US" sz="2400" dirty="0"/>
          </a:p>
        </p:txBody>
      </p:sp>
    </p:spTree>
    <p:extLst>
      <p:ext uri="{BB962C8B-B14F-4D97-AF65-F5344CB8AC3E}">
        <p14:creationId xmlns:p14="http://schemas.microsoft.com/office/powerpoint/2010/main" val="37464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AF510-2518-43CB-8B4D-570A9C9C1886}"/>
              </a:ext>
            </a:extLst>
          </p:cNvPr>
          <p:cNvSpPr txBox="1"/>
          <p:nvPr/>
        </p:nvSpPr>
        <p:spPr>
          <a:xfrm>
            <a:off x="608798" y="510139"/>
            <a:ext cx="8872086" cy="532903"/>
          </a:xfrm>
          <a:prstGeom prst="rect">
            <a:avLst/>
          </a:prstGeom>
          <a:noFill/>
        </p:spPr>
        <p:txBody>
          <a:bodyPr wrap="square" rtlCol="0">
            <a:spAutoFit/>
          </a:bodyPr>
          <a:lstStyle/>
          <a:p>
            <a:pPr marL="0" marR="0">
              <a:lnSpc>
                <a:spcPct val="107000"/>
              </a:lnSpc>
              <a:spcBef>
                <a:spcPts val="0"/>
              </a:spcBef>
              <a:spcAft>
                <a:spcPts val="800"/>
              </a:spcAft>
            </a:pPr>
            <a:r>
              <a:rPr lang="en-US" sz="2800" dirty="0">
                <a:effectLst/>
                <a:ea typeface="Calibri" panose="020F0502020204030204" pitchFamily="34" charset="0"/>
                <a:cs typeface="Times New Roman" panose="02020603050405020304" pitchFamily="18" charset="0"/>
              </a:rPr>
              <a:t>Box plot for </a:t>
            </a:r>
            <a:r>
              <a:rPr lang="en-US" sz="2800" dirty="0" err="1">
                <a:effectLst/>
                <a:ea typeface="Calibri" panose="020F0502020204030204" pitchFamily="34" charset="0"/>
                <a:cs typeface="Times New Roman" panose="02020603050405020304" pitchFamily="18" charset="0"/>
              </a:rPr>
              <a:t>stays_in_week_nights</a:t>
            </a:r>
            <a:r>
              <a:rPr lang="en-US" sz="2800" dirty="0">
                <a:effectLst/>
                <a:ea typeface="Calibri" panose="020F0502020204030204" pitchFamily="34" charset="0"/>
                <a:cs typeface="Times New Roman" panose="02020603050405020304" pitchFamily="18" charset="0"/>
              </a:rPr>
              <a:t> and </a:t>
            </a:r>
            <a:r>
              <a:rPr lang="en-US" sz="2800" dirty="0" err="1">
                <a:effectLst/>
                <a:ea typeface="Calibri" panose="020F0502020204030204" pitchFamily="34" charset="0"/>
                <a:cs typeface="Times New Roman" panose="02020603050405020304" pitchFamily="18" charset="0"/>
              </a:rPr>
              <a:t>is_cancelled</a:t>
            </a:r>
            <a:r>
              <a:rPr lang="en-US" sz="2800" dirty="0">
                <a:effectLst/>
                <a:ea typeface="Calibri" panose="020F0502020204030204" pitchFamily="34" charset="0"/>
                <a:cs typeface="Times New Roman" panose="02020603050405020304" pitchFamily="18" charset="0"/>
              </a:rPr>
              <a:t>:</a:t>
            </a:r>
          </a:p>
        </p:txBody>
      </p:sp>
      <p:pic>
        <p:nvPicPr>
          <p:cNvPr id="3" name="Picture 2" descr="A screenshot of a graph&#10;&#10;Description automatically generated">
            <a:extLst>
              <a:ext uri="{FF2B5EF4-FFF2-40B4-BE49-F238E27FC236}">
                <a16:creationId xmlns:a16="http://schemas.microsoft.com/office/drawing/2014/main" id="{4574AC0C-D8A2-449A-97F9-AFAFE5DB7791}"/>
              </a:ext>
            </a:extLst>
          </p:cNvPr>
          <p:cNvPicPr/>
          <p:nvPr/>
        </p:nvPicPr>
        <p:blipFill>
          <a:blip r:embed="rId2"/>
          <a:stretch>
            <a:fillRect/>
          </a:stretch>
        </p:blipFill>
        <p:spPr>
          <a:xfrm>
            <a:off x="3018790" y="1178242"/>
            <a:ext cx="5788660" cy="4867275"/>
          </a:xfrm>
          <a:prstGeom prst="rect">
            <a:avLst/>
          </a:prstGeom>
        </p:spPr>
      </p:pic>
    </p:spTree>
    <p:extLst>
      <p:ext uri="{BB962C8B-B14F-4D97-AF65-F5344CB8AC3E}">
        <p14:creationId xmlns:p14="http://schemas.microsoft.com/office/powerpoint/2010/main" val="1235260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C4CEFD-6B59-436A-855F-69B455D35A71}"/>
              </a:ext>
            </a:extLst>
          </p:cNvPr>
          <p:cNvSpPr txBox="1"/>
          <p:nvPr/>
        </p:nvSpPr>
        <p:spPr>
          <a:xfrm>
            <a:off x="1049153" y="933650"/>
            <a:ext cx="9654140" cy="1077218"/>
          </a:xfrm>
          <a:prstGeom prst="rect">
            <a:avLst/>
          </a:prstGeom>
          <a:noFill/>
        </p:spPr>
        <p:txBody>
          <a:bodyPr wrap="square" rtlCol="0">
            <a:spAutoFit/>
          </a:bodyPr>
          <a:lstStyle/>
          <a:p>
            <a:r>
              <a:rPr lang="en-US" sz="3200" kern="0" dirty="0">
                <a:effectLst/>
                <a:ea typeface="Calibri" panose="020F0502020204030204" pitchFamily="34" charset="0"/>
              </a:rPr>
              <a:t>Scatter plot for </a:t>
            </a:r>
            <a:r>
              <a:rPr lang="en-US" sz="3200" kern="0" dirty="0" err="1">
                <a:effectLst/>
                <a:ea typeface="Calibri" panose="020F0502020204030204" pitchFamily="34" charset="0"/>
              </a:rPr>
              <a:t>previous_cancellations</a:t>
            </a:r>
            <a:r>
              <a:rPr lang="en-US" sz="3200" kern="0" dirty="0">
                <a:effectLst/>
                <a:ea typeface="Calibri" panose="020F0502020204030204" pitchFamily="34" charset="0"/>
              </a:rPr>
              <a:t> and </a:t>
            </a:r>
            <a:r>
              <a:rPr lang="en-US" sz="3200" kern="0" dirty="0" err="1">
                <a:effectLst/>
                <a:ea typeface="Calibri" panose="020F0502020204030204" pitchFamily="34" charset="0"/>
              </a:rPr>
              <a:t>is_repeated_guest</a:t>
            </a:r>
            <a:endParaRPr lang="en-US" sz="3200" dirty="0"/>
          </a:p>
        </p:txBody>
      </p:sp>
      <p:pic>
        <p:nvPicPr>
          <p:cNvPr id="3" name="Picture 2">
            <a:extLst>
              <a:ext uri="{FF2B5EF4-FFF2-40B4-BE49-F238E27FC236}">
                <a16:creationId xmlns:a16="http://schemas.microsoft.com/office/drawing/2014/main" id="{5A0B66B3-DA3C-4506-B37E-189C4F376143}"/>
              </a:ext>
            </a:extLst>
          </p:cNvPr>
          <p:cNvPicPr>
            <a:picLocks noChangeAspect="1"/>
          </p:cNvPicPr>
          <p:nvPr/>
        </p:nvPicPr>
        <p:blipFill>
          <a:blip r:embed="rId2"/>
          <a:stretch>
            <a:fillRect/>
          </a:stretch>
        </p:blipFill>
        <p:spPr>
          <a:xfrm>
            <a:off x="5664862" y="1713229"/>
            <a:ext cx="5694158" cy="4211121"/>
          </a:xfrm>
          <a:prstGeom prst="rect">
            <a:avLst/>
          </a:prstGeom>
        </p:spPr>
      </p:pic>
      <p:sp>
        <p:nvSpPr>
          <p:cNvPr id="4" name="TextBox 3">
            <a:extLst>
              <a:ext uri="{FF2B5EF4-FFF2-40B4-BE49-F238E27FC236}">
                <a16:creationId xmlns:a16="http://schemas.microsoft.com/office/drawing/2014/main" id="{E0D59A7E-64B7-4D77-8401-894F56F23499}"/>
              </a:ext>
            </a:extLst>
          </p:cNvPr>
          <p:cNvSpPr txBox="1"/>
          <p:nvPr/>
        </p:nvSpPr>
        <p:spPr>
          <a:xfrm>
            <a:off x="1126157" y="2225842"/>
            <a:ext cx="3936732" cy="1938992"/>
          </a:xfrm>
          <a:prstGeom prst="rect">
            <a:avLst/>
          </a:prstGeom>
          <a:noFill/>
        </p:spPr>
        <p:txBody>
          <a:bodyPr wrap="square" rtlCol="0">
            <a:spAutoFit/>
          </a:bodyPr>
          <a:lstStyle/>
          <a:p>
            <a:r>
              <a:rPr lang="en-US" sz="2400" kern="0" dirty="0">
                <a:effectLst/>
                <a:ea typeface="Calibri" panose="020F0502020204030204" pitchFamily="34" charset="0"/>
              </a:rPr>
              <a:t>we can say that there is a no relationship between the </a:t>
            </a:r>
            <a:r>
              <a:rPr lang="en-US" sz="2400" kern="0" dirty="0" err="1">
                <a:effectLst/>
                <a:ea typeface="Calibri" panose="020F0502020204030204" pitchFamily="34" charset="0"/>
              </a:rPr>
              <a:t>previous_cancellations</a:t>
            </a:r>
            <a:r>
              <a:rPr lang="en-US" sz="2400" kern="0" dirty="0">
                <a:effectLst/>
                <a:ea typeface="Calibri" panose="020F0502020204030204" pitchFamily="34" charset="0"/>
              </a:rPr>
              <a:t> and </a:t>
            </a:r>
            <a:r>
              <a:rPr lang="en-US" sz="2400" kern="0" dirty="0" err="1">
                <a:effectLst/>
                <a:ea typeface="Calibri" panose="020F0502020204030204" pitchFamily="34" charset="0"/>
              </a:rPr>
              <a:t>is_repeated_guest</a:t>
            </a:r>
            <a:r>
              <a:rPr lang="en-US" sz="2400" kern="0" dirty="0">
                <a:effectLst/>
                <a:ea typeface="Calibri" panose="020F0502020204030204" pitchFamily="34" charset="0"/>
              </a:rPr>
              <a:t> variables in the dataset.</a:t>
            </a:r>
            <a:endParaRPr lang="en-US" sz="2400" dirty="0"/>
          </a:p>
        </p:txBody>
      </p:sp>
    </p:spTree>
    <p:extLst>
      <p:ext uri="{BB962C8B-B14F-4D97-AF65-F5344CB8AC3E}">
        <p14:creationId xmlns:p14="http://schemas.microsoft.com/office/powerpoint/2010/main" val="2365085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225E-3C86-4E64-A4AD-AA2D1C9E79C0}"/>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88E10B76-5687-4478-B8B2-ED4EB58A5117}"/>
              </a:ext>
            </a:extLst>
          </p:cNvPr>
          <p:cNvSpPr>
            <a:spLocks noGrp="1"/>
          </p:cNvSpPr>
          <p:nvPr>
            <p:ph idx="1"/>
          </p:nvPr>
        </p:nvSpPr>
        <p:spPr/>
        <p:txBody>
          <a:bodyPr/>
          <a:lstStyle/>
          <a:p>
            <a:pPr>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We are using two data mining techniques such as logistic regression and KNN in order to predict the outcome for hotel booking cancellations.</a:t>
            </a:r>
          </a:p>
          <a:p>
            <a:pPr marL="0" indent="0">
              <a:buNone/>
            </a:pPr>
            <a:r>
              <a:rPr lang="en-US" sz="2400" dirty="0"/>
              <a:t>Logistic Regression:</a:t>
            </a:r>
            <a:br>
              <a:rPr lang="en-US" dirty="0"/>
            </a:br>
            <a:r>
              <a:rPr lang="en-US" dirty="0">
                <a:effectLst/>
                <a:ea typeface="Calibri" panose="020F0502020204030204" pitchFamily="34" charset="0"/>
                <a:cs typeface="Times New Roman" panose="02020603050405020304" pitchFamily="18" charset="0"/>
              </a:rPr>
              <a:t>Logistic Regression is widely used statistical method for predicting the binary outcomes. Context of our business question is predicting whether booking will be cancelled or not – Logistic regression is suitable because it models the probability of binary outcome.</a:t>
            </a:r>
          </a:p>
          <a:p>
            <a:pPr marL="0" indent="0">
              <a:buNone/>
            </a:pPr>
            <a:r>
              <a:rPr lang="en-US" sz="2400" dirty="0"/>
              <a:t>KNN:</a:t>
            </a:r>
          </a:p>
          <a:p>
            <a:pPr marL="0" indent="0">
              <a:buNone/>
            </a:pPr>
            <a:r>
              <a:rPr lang="en-US" dirty="0">
                <a:effectLst/>
                <a:ea typeface="Calibri" panose="020F0502020204030204" pitchFamily="34" charset="0"/>
                <a:cs typeface="Times New Roman" panose="02020603050405020304" pitchFamily="18" charset="0"/>
              </a:rPr>
              <a:t>KNN is non parametric and instance-based learning algorithm used for both classification and regression tasks.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643927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122</TotalTime>
  <Words>891</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Symbol</vt:lpstr>
      <vt:lpstr>Times New Roman</vt:lpstr>
      <vt:lpstr>Retrospect</vt:lpstr>
      <vt:lpstr>HOTEL BOOKING DATASET</vt:lpstr>
      <vt:lpstr>INTRODUCTION</vt:lpstr>
      <vt:lpstr>Data Collection Process</vt:lpstr>
      <vt:lpstr>Data Summarization</vt:lpstr>
      <vt:lpstr>PowerPoint Presentation</vt:lpstr>
      <vt:lpstr>PowerPoint Presentation</vt:lpstr>
      <vt:lpstr>PowerPoint Presentation</vt:lpstr>
      <vt:lpstr>PowerPoint Presentation</vt:lpstr>
      <vt:lpstr>Data Analysis</vt:lpstr>
      <vt:lpstr>Implementation for Logistic Regression</vt:lpstr>
      <vt:lpstr>Features considered</vt:lpstr>
      <vt:lpstr>Implementation for KNN</vt:lpstr>
      <vt:lpstr>PowerPoint Presentation</vt:lpstr>
      <vt:lpstr>PowerPoint Presentation</vt:lpstr>
      <vt:lpstr>Classification of booking cancellation for a new customer with lead_time = 216 </vt:lpstr>
      <vt:lpstr>Comparison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DATASET</dc:title>
  <dc:creator>Sharanya</dc:creator>
  <cp:lastModifiedBy>Sharanya Desu</cp:lastModifiedBy>
  <cp:revision>10</cp:revision>
  <dcterms:created xsi:type="dcterms:W3CDTF">2023-12-04T19:16:37Z</dcterms:created>
  <dcterms:modified xsi:type="dcterms:W3CDTF">2024-08-29T21:43:29Z</dcterms:modified>
</cp:coreProperties>
</file>