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13" r:id="rId1"/>
  </p:sldMasterIdLst>
  <p:notesMasterIdLst>
    <p:notesMasterId r:id="rId25"/>
  </p:notesMasterIdLst>
  <p:sldIdLst>
    <p:sldId id="256" r:id="rId2"/>
    <p:sldId id="257" r:id="rId3"/>
    <p:sldId id="273" r:id="rId4"/>
    <p:sldId id="274" r:id="rId5"/>
    <p:sldId id="258" r:id="rId6"/>
    <p:sldId id="260" r:id="rId7"/>
    <p:sldId id="286" r:id="rId8"/>
    <p:sldId id="287" r:id="rId9"/>
    <p:sldId id="290" r:id="rId10"/>
    <p:sldId id="292" r:id="rId11"/>
    <p:sldId id="271" r:id="rId12"/>
    <p:sldId id="298" r:id="rId13"/>
    <p:sldId id="299" r:id="rId14"/>
    <p:sldId id="294" r:id="rId15"/>
    <p:sldId id="296" r:id="rId16"/>
    <p:sldId id="295" r:id="rId17"/>
    <p:sldId id="288" r:id="rId18"/>
    <p:sldId id="291" r:id="rId19"/>
    <p:sldId id="297" r:id="rId20"/>
    <p:sldId id="272" r:id="rId21"/>
    <p:sldId id="275" r:id="rId22"/>
    <p:sldId id="276" r:id="rId23"/>
    <p:sldId id="278" r:id="rId24"/>
  </p:sldIdLst>
  <p:sldSz cx="9144000" cy="5143500" type="screen16x9"/>
  <p:notesSz cx="6858000" cy="9144000"/>
  <p:embeddedFontLst>
    <p:embeddedFont>
      <p:font typeface="Century Gothic" panose="020B0502020202020204" pitchFamily="34" charset="0"/>
      <p:regular r:id="rId26"/>
      <p:bold r:id="rId27"/>
      <p:italic r:id="rId28"/>
      <p:boldItalic r:id="rId29"/>
    </p:embeddedFont>
    <p:embeddedFont>
      <p:font typeface="Lucida Sans Unicode" panose="020B0602030504020204" pitchFamily="34" charset="0"/>
      <p:regular r:id="rId30"/>
    </p:embeddedFont>
    <p:embeddedFont>
      <p:font typeface="Verdana" panose="020B0604030504040204" pitchFamily="34" charset="0"/>
      <p:regular r:id="rId31"/>
      <p:bold r:id="rId32"/>
      <p:italic r:id="rId33"/>
      <p:boldItalic r:id="rId34"/>
    </p:embeddedFont>
    <p:embeddedFont>
      <p:font typeface="Wingdings 2" panose="05020102010507070707" pitchFamily="18" charset="2"/>
      <p:regular r:id="rId35"/>
    </p:embeddedFont>
    <p:embeddedFont>
      <p:font typeface="Wingdings 3" panose="05040102010807070707" pitchFamily="18" charset="2"/>
      <p:regular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19" userDrawn="1">
          <p15:clr>
            <a:srgbClr val="747775"/>
          </p15:clr>
        </p15:guide>
        <p15:guide id="2" pos="2880" userDrawn="1">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93C12B-4854-4418-895F-A44F711A3884}" v="332" dt="2025-01-16T10:19:20.084"/>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485" autoAdjust="0"/>
  </p:normalViewPr>
  <p:slideViewPr>
    <p:cSldViewPr snapToGrid="0" showGuides="1">
      <p:cViewPr varScale="1">
        <p:scale>
          <a:sx n="109" d="100"/>
          <a:sy n="109" d="100"/>
        </p:scale>
        <p:origin x="706" y="82"/>
      </p:cViewPr>
      <p:guideLst>
        <p:guide orient="horz" pos="1619"/>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9.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Tree>
    <p:extLst>
      <p:ext uri="{BB962C8B-B14F-4D97-AF65-F5344CB8AC3E}">
        <p14:creationId xmlns:p14="http://schemas.microsoft.com/office/powerpoint/2010/main" val="314043487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 name="Google Shape;64;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 name="Google Shape;71;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2b14f310891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2b14f310891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51129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2b14f310891_0_97: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8" name="Google Shape;188;g2b14f310891_0_9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2b14f310891_0_200: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1" name="Google Shape;211;g2b14f310891_0_20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3498110"/>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314451"/>
            <a:ext cx="7772400" cy="137232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2708705"/>
            <a:ext cx="7772400" cy="899778"/>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3714750"/>
            <a:ext cx="9147765" cy="1434066"/>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04AF466F-BDA4-4F18-9C7B-FF0A9A1B0E80}" type="datetime1">
              <a:rPr lang="en-US" smtClean="0"/>
              <a:pPr/>
              <a:t>1/17/2025</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110997"/>
            <a:ext cx="8229600" cy="328955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8FB4290-6522-4139-852E-05BD9E7F0D2E}" type="datetime1">
              <a:rPr lang="en-US" smtClean="0"/>
              <a:pPr/>
              <a:t>1/17/2025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05980"/>
            <a:ext cx="1777470" cy="419457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05981"/>
            <a:ext cx="6324600" cy="419457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AB955F9-81EA-47C5-8059-9E5C2B437C70}" type="datetime1">
              <a:rPr lang="en-US" smtClean="0"/>
              <a:pPr/>
              <a:t>1/17/2025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3"/>
        <p:cNvGrpSpPr/>
        <p:nvPr/>
      </p:nvGrpSpPr>
      <p:grpSpPr>
        <a:xfrm>
          <a:off x="0" y="0"/>
          <a:ext cx="0" cy="0"/>
          <a:chOff x="0" y="0"/>
          <a:chExt cx="0" cy="0"/>
        </a:xfrm>
      </p:grpSpPr>
      <p:sp>
        <p:nvSpPr>
          <p:cNvPr id="14" name="Google Shape;14;p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5" name="Google Shape;15;p1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6" name="Google Shape;16;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pPr marL="0" lvl="0" indent="0" algn="r" rtl="0">
                <a:spcBef>
                  <a:spcPts val="0"/>
                </a:spcBef>
                <a:spcAft>
                  <a:spcPts val="0"/>
                </a:spcAft>
                <a:buNone/>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794784"/>
            <a:ext cx="7772400" cy="13716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198784"/>
            <a:ext cx="4572000" cy="1091166"/>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63A9A7CB-BEE6-4F99-898E-913F06E8E125}" type="datetime1">
              <a:rPr lang="en-US" smtClean="0"/>
              <a:pPr/>
              <a:t>1/17/2025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
        <p:nvSpPr>
          <p:cNvPr id="7" name="Chevron 6"/>
          <p:cNvSpPr/>
          <p:nvPr/>
        </p:nvSpPr>
        <p:spPr>
          <a:xfrm>
            <a:off x="3636680" y="2254104"/>
            <a:ext cx="182880" cy="17145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2254104"/>
            <a:ext cx="182880" cy="17145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110997"/>
            <a:ext cx="4038600" cy="3394472"/>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110997"/>
            <a:ext cx="4038600" cy="3394472"/>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B6EE300C-6FC5-4FC3-AF1A-075E4F50620D}" type="datetime1">
              <a:rPr lang="en-US" smtClean="0"/>
              <a:pPr/>
              <a:t>1/17/2025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8229600" cy="85725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4057650"/>
            <a:ext cx="4040188" cy="5715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7" y="4057650"/>
            <a:ext cx="4041775" cy="5715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083221"/>
            <a:ext cx="4040188" cy="2956322"/>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6" y="1083221"/>
            <a:ext cx="4041775" cy="2956322"/>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F50D295D-4A77-4DEB-B04C-9F4282A8BC04}" type="datetime1">
              <a:rPr lang="en-US" smtClean="0"/>
              <a:pPr/>
              <a:t>1/17/2025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2B28685-4D0C-42D5-8013-B5904CD1FCBC}" type="datetime1">
              <a:rPr lang="en-US" smtClean="0"/>
              <a:pPr/>
              <a:t>1/17/2025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F226C0-9885-4BA9-BBFA-A52CBFEBB775}" type="datetime1">
              <a:rPr lang="en-US" smtClean="0"/>
              <a:pPr/>
              <a:t>1/17/2025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3657600"/>
            <a:ext cx="7481776" cy="3429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4016327"/>
            <a:ext cx="3974592" cy="6858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05740"/>
            <a:ext cx="7479792" cy="3429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4805958"/>
            <a:ext cx="1920240" cy="274320"/>
          </a:xfrm>
        </p:spPr>
        <p:txBody>
          <a:bodyPr/>
          <a:lstStyle/>
          <a:p>
            <a:fld id="{EBEE1B38-C5EB-4D66-9137-0AFE9CDEDE8F}" type="datetime1">
              <a:rPr lang="en-US" smtClean="0"/>
              <a:pPr/>
              <a:t>1/17/2025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4082552"/>
            <a:ext cx="7162800" cy="486174"/>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42476"/>
            <a:ext cx="8686800" cy="329184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327B613C-1AD7-49D3-885D-F654C5CDBAA6}" type="datetime1">
              <a:rPr lang="en-US" smtClean="0"/>
              <a:pPr/>
              <a:t>1/17/2025</a:t>
            </a:fld>
            <a:endParaRPr lang="en-US" dirty="0"/>
          </a:p>
        </p:txBody>
      </p:sp>
      <p:sp>
        <p:nvSpPr>
          <p:cNvPr id="6" name="Footer Placeholder 5"/>
          <p:cNvSpPr>
            <a:spLocks noGrp="1"/>
          </p:cNvSpPr>
          <p:nvPr>
            <p:ph type="ftr" sz="quarter" idx="11"/>
          </p:nvPr>
        </p:nvSpPr>
        <p:spPr>
          <a:xfrm>
            <a:off x="4380073" y="4805958"/>
            <a:ext cx="2350681" cy="273844"/>
          </a:xfrm>
        </p:spPr>
        <p:txBody>
          <a:bodyPr/>
          <a:lstStyle>
            <a:lvl1pPr>
              <a:defRPr>
                <a:solidFill>
                  <a:schemeClr val="tx1"/>
                </a:solidFill>
              </a:defRPr>
            </a:lvl1pPr>
            <a:extLst/>
          </a:lstStyle>
          <a:p>
            <a:endParaRPr lang="en-US" dirty="0"/>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
        <p:nvSpPr>
          <p:cNvPr id="2" name="Title 1"/>
          <p:cNvSpPr>
            <a:spLocks noGrp="1"/>
          </p:cNvSpPr>
          <p:nvPr>
            <p:ph type="title"/>
          </p:nvPr>
        </p:nvSpPr>
        <p:spPr>
          <a:xfrm>
            <a:off x="228600" y="3648842"/>
            <a:ext cx="8075432" cy="422004"/>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499273" y="4458702"/>
            <a:ext cx="4940624" cy="69080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485717" y="4454258"/>
            <a:ext cx="3690451" cy="700088"/>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4343440"/>
            <a:ext cx="3402314" cy="810651"/>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4340804"/>
            <a:ext cx="3405509" cy="813287"/>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3741330"/>
            <a:ext cx="182880" cy="17145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3741330"/>
            <a:ext cx="182880" cy="17145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4458702"/>
            <a:ext cx="4940624" cy="69080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485717" y="4454258"/>
            <a:ext cx="3690451" cy="700088"/>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4343440"/>
            <a:ext cx="3402314" cy="810651"/>
          </a:xfrm>
          <a:prstGeom prst="rtTriangle">
            <a:avLst/>
          </a:prstGeom>
          <a:blipFill>
            <a:blip r:embed="rId14">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4340804"/>
            <a:ext cx="3405509" cy="813287"/>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05979"/>
            <a:ext cx="8229600" cy="85725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110997"/>
            <a:ext cx="8229600" cy="339447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4805958"/>
            <a:ext cx="1920240" cy="274320"/>
          </a:xfrm>
          <a:prstGeom prst="rect">
            <a:avLst/>
          </a:prstGeom>
        </p:spPr>
        <p:txBody>
          <a:bodyPr vert="horz" anchor="b"/>
          <a:lstStyle>
            <a:lvl1pPr algn="l" eaLnBrk="1" latinLnBrk="0" hangingPunct="1">
              <a:defRPr kumimoji="0" sz="1000">
                <a:solidFill>
                  <a:schemeClr val="tx1"/>
                </a:solidFill>
              </a:defRPr>
            </a:lvl1pPr>
            <a:extLst/>
          </a:lstStyle>
          <a:p>
            <a:fld id="{327B613C-1AD7-49D3-885D-F654C5CDBAA6}" type="datetime1">
              <a:rPr lang="en-US" smtClean="0"/>
              <a:pPr/>
              <a:t>1/17/2025</a:t>
            </a:fld>
            <a:endParaRPr lang="en-US" dirty="0"/>
          </a:p>
        </p:txBody>
      </p:sp>
      <p:sp>
        <p:nvSpPr>
          <p:cNvPr id="22" name="Footer Placeholder 21"/>
          <p:cNvSpPr>
            <a:spLocks noGrp="1"/>
          </p:cNvSpPr>
          <p:nvPr>
            <p:ph type="ftr" sz="quarter" idx="3"/>
          </p:nvPr>
        </p:nvSpPr>
        <p:spPr>
          <a:xfrm>
            <a:off x="4380073" y="4805958"/>
            <a:ext cx="2350681" cy="273844"/>
          </a:xfrm>
          <a:prstGeom prst="rect">
            <a:avLst/>
          </a:prstGeom>
        </p:spPr>
        <p:txBody>
          <a:bodyPr vert="horz" anchor="b"/>
          <a:lstStyle>
            <a:lvl1pPr algn="r" eaLnBrk="1" latinLnBrk="0" hangingPunct="1">
              <a:defRPr kumimoji="0" sz="1000">
                <a:solidFill>
                  <a:schemeClr val="tx1"/>
                </a:solidFill>
              </a:defRPr>
            </a:lvl1pPr>
            <a:extLst/>
          </a:lstStyle>
          <a:p>
            <a:endParaRPr lang="en-US" dirty="0"/>
          </a:p>
        </p:txBody>
      </p:sp>
      <p:sp>
        <p:nvSpPr>
          <p:cNvPr id="18" name="Slide Number Placeholder 17"/>
          <p:cNvSpPr>
            <a:spLocks noGrp="1"/>
          </p:cNvSpPr>
          <p:nvPr>
            <p:ph type="sldNum" sz="quarter" idx="4"/>
          </p:nvPr>
        </p:nvSpPr>
        <p:spPr>
          <a:xfrm>
            <a:off x="8647272" y="4805958"/>
            <a:ext cx="365760" cy="273844"/>
          </a:xfrm>
          <a:prstGeom prst="rect">
            <a:avLst/>
          </a:prstGeom>
        </p:spPr>
        <p:txBody>
          <a:bodyPr vert="horz" anchor="b"/>
          <a:lstStyle>
            <a:lvl1pPr algn="r" eaLnBrk="1" latinLnBrk="0" hangingPunct="1">
              <a:defRPr kumimoji="0" sz="1000" b="0">
                <a:solidFill>
                  <a:schemeClr val="tx1"/>
                </a:solidFill>
              </a:defRPr>
            </a:lvl1pPr>
            <a:extLst/>
          </a:lstStyle>
          <a:p>
            <a:pPr marL="0" lvl="0" indent="0" algn="r" rtl="0">
              <a:spcBef>
                <a:spcPts val="0"/>
              </a:spcBef>
              <a:spcAft>
                <a:spcPts val="0"/>
              </a:spcAft>
              <a:buNone/>
            </a:pPr>
            <a:fld id="{00000000-1234-1234-1234-123412341234}" type="slidenum">
              <a:rPr lang="en-GB" smtClean="0"/>
              <a:pPr marL="0" lvl="0" indent="0" algn="r" rtl="0">
                <a:spcBef>
                  <a:spcPts val="0"/>
                </a:spcBef>
                <a:spcAft>
                  <a:spcPts val="0"/>
                </a:spcAft>
                <a:buNone/>
              </a:pPr>
              <a:t>‹#›</a:t>
            </a:fld>
            <a:endParaRPr lang="en-GB"/>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hf sldNum="0"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hyperlink" Target="https://ieeexplore.ieee.org/document/8030013" TargetMode="Externa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hyperlink" Target="https://ieeexplore.ieee.org/document/8959922" TargetMode="External"/><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hyperlink" Target="https://www.mdpi.com/2227-7390/10/12/2049"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
          <p:cNvSpPr txBox="1">
            <a:spLocks noGrp="1"/>
          </p:cNvSpPr>
          <p:nvPr>
            <p:ph type="ctrTitle"/>
          </p:nvPr>
        </p:nvSpPr>
        <p:spPr>
          <a:xfrm>
            <a:off x="1820160" y="1340862"/>
            <a:ext cx="5779520" cy="631938"/>
          </a:xfrm>
          <a:prstGeom prst="rect">
            <a:avLst/>
          </a:prstGeom>
          <a:noFill/>
          <a:ln>
            <a:noFill/>
          </a:ln>
        </p:spPr>
        <p:txBody>
          <a:bodyPr spcFirstLastPara="1" wrap="square" lIns="91425" tIns="91425" rIns="91425" bIns="91425" anchor="b" anchorCtr="0">
            <a:noAutofit/>
          </a:bodyPr>
          <a:lstStyle/>
          <a:p>
            <a:pPr lvl="0" algn="ctr">
              <a:spcBef>
                <a:spcPts val="0"/>
              </a:spcBef>
              <a:buClr>
                <a:schemeClr val="dk1"/>
              </a:buClr>
            </a:pPr>
            <a:br>
              <a:rPr lang="en-IN" altLang="en-GB" sz="2000" dirty="0">
                <a:solidFill>
                  <a:schemeClr val="tx1"/>
                </a:solidFill>
                <a:latin typeface="Times New Roman" panose="02020603050405020304"/>
                <a:ea typeface="Times New Roman" panose="02020603050405020304"/>
                <a:cs typeface="Times New Roman" panose="02020603050405020304"/>
                <a:sym typeface="Times New Roman" panose="02020603050405020304"/>
              </a:rPr>
            </a:br>
            <a:r>
              <a:rPr lang="en-IN" altLang="en-GB" sz="1800" dirty="0">
                <a:solidFill>
                  <a:schemeClr val="tx1"/>
                </a:solidFill>
                <a:latin typeface="Times New Roman" panose="02020603050405020304"/>
                <a:ea typeface="Times New Roman" panose="02020603050405020304"/>
                <a:cs typeface="Times New Roman" panose="02020603050405020304"/>
                <a:sym typeface="Times New Roman" panose="02020603050405020304"/>
              </a:rPr>
              <a:t>Major Project Presentation On:</a:t>
            </a:r>
            <a:br>
              <a:rPr lang="en-IN" altLang="en-GB" sz="1800" dirty="0">
                <a:solidFill>
                  <a:schemeClr val="tx1"/>
                </a:solidFill>
                <a:latin typeface="Times New Roman" panose="02020603050405020304"/>
                <a:ea typeface="Times New Roman" panose="02020603050405020304"/>
                <a:cs typeface="Times New Roman" panose="02020603050405020304"/>
                <a:sym typeface="Times New Roman" panose="02020603050405020304"/>
              </a:rPr>
            </a:br>
            <a:r>
              <a:rPr lang="en-IN" altLang="en-GB" sz="1800" dirty="0">
                <a:solidFill>
                  <a:schemeClr val="tx1"/>
                </a:solidFill>
                <a:latin typeface="Times New Roman" panose="02020603050405020304"/>
                <a:ea typeface="Times New Roman" panose="02020603050405020304"/>
                <a:cs typeface="Times New Roman" panose="02020603050405020304"/>
                <a:sym typeface="Times New Roman" panose="02020603050405020304"/>
              </a:rPr>
              <a:t>“</a:t>
            </a:r>
            <a:r>
              <a:rPr lang="en" altLang="en-GB" sz="1600" dirty="0">
                <a:latin typeface="Times New Roman"/>
                <a:ea typeface="Times New Roman"/>
                <a:cs typeface="Times New Roman"/>
                <a:sym typeface="Times New Roman"/>
              </a:rPr>
              <a:t>Cardiac Arrest Analysis and Detection</a:t>
            </a:r>
            <a:r>
              <a:rPr lang="en-IN" altLang="en-GB" sz="1600" spc="-150" dirty="0">
                <a:solidFill>
                  <a:schemeClr val="tx1"/>
                </a:solidFill>
                <a:effectLst/>
                <a:latin typeface="Times New Roman" panose="02020603050405020304"/>
                <a:ea typeface="Times New Roman" panose="02020603050405020304"/>
                <a:cs typeface="Times New Roman" panose="02020603050405020304"/>
                <a:sym typeface="Times New Roman" panose="02020603050405020304"/>
              </a:rPr>
              <a:t>”</a:t>
            </a:r>
            <a:endParaRPr lang="en-IN" altLang="en-GB" sz="1800" spc="-150" dirty="0">
              <a:solidFill>
                <a:schemeClr val="tx1"/>
              </a:solidFill>
              <a:effectLst/>
            </a:endParaRPr>
          </a:p>
        </p:txBody>
      </p:sp>
      <p:pic>
        <p:nvPicPr>
          <p:cNvPr id="1026" name="Picture 2" descr="Admission 2018, Kalpataru Institute of Technology - [KIT], Tiptu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1" y="138575"/>
            <a:ext cx="1371600" cy="132735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Visvesvaraya Technological Universit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99680" y="171769"/>
            <a:ext cx="1407520" cy="116909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645920" y="263644"/>
            <a:ext cx="5784480"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sz="1800" dirty="0">
                <a:ln w="18415" cmpd="sng">
                  <a:solidFill>
                    <a:sysClr val="windowText" lastClr="000000"/>
                  </a:solidFill>
                  <a:prstDash val="solid"/>
                </a:ln>
                <a:solidFill>
                  <a:schemeClr val="tx1"/>
                </a:solidFill>
                <a:latin typeface="Times New Roman" pitchFamily="18" charset="0"/>
                <a:cs typeface="Times New Roman" pitchFamily="18" charset="0"/>
              </a:rPr>
              <a:t>KALPATARU INSTITUTE OF TECHNOLOGY</a:t>
            </a:r>
          </a:p>
          <a:p>
            <a:pPr algn="ctr"/>
            <a:r>
              <a:rPr lang="en-US" sz="1800" dirty="0">
                <a:ln w="18415" cmpd="sng">
                  <a:solidFill>
                    <a:sysClr val="windowText" lastClr="000000"/>
                  </a:solidFill>
                  <a:prstDash val="solid"/>
                </a:ln>
                <a:solidFill>
                  <a:schemeClr val="tx1"/>
                </a:solidFill>
                <a:latin typeface="Times New Roman" pitchFamily="18" charset="0"/>
                <a:cs typeface="Times New Roman" pitchFamily="18" charset="0"/>
              </a:rPr>
              <a:t>Department of Information Science &amp; Engineering</a:t>
            </a:r>
          </a:p>
          <a:p>
            <a:pPr algn="ctr"/>
            <a:r>
              <a:rPr lang="en-US" sz="1800" dirty="0">
                <a:ln w="18415" cmpd="sng">
                  <a:solidFill>
                    <a:sysClr val="windowText" lastClr="000000"/>
                  </a:solidFill>
                  <a:prstDash val="solid"/>
                </a:ln>
                <a:solidFill>
                  <a:schemeClr val="tx1"/>
                </a:solidFill>
                <a:latin typeface="Times New Roman" pitchFamily="18" charset="0"/>
                <a:cs typeface="Times New Roman" pitchFamily="18" charset="0"/>
              </a:rPr>
              <a:t>2024-25</a:t>
            </a:r>
          </a:p>
        </p:txBody>
      </p:sp>
      <p:sp>
        <p:nvSpPr>
          <p:cNvPr id="5" name="TextBox 4"/>
          <p:cNvSpPr txBox="1"/>
          <p:nvPr/>
        </p:nvSpPr>
        <p:spPr>
          <a:xfrm>
            <a:off x="2748960" y="2188800"/>
            <a:ext cx="3578400" cy="1169551"/>
          </a:xfrm>
          <a:prstGeom prst="rect">
            <a:avLst/>
          </a:prstGeom>
          <a:noFill/>
        </p:spPr>
        <p:txBody>
          <a:bodyPr wrap="square" rtlCol="0">
            <a:spAutoFit/>
          </a:bodyPr>
          <a:lstStyle/>
          <a:p>
            <a:r>
              <a:rPr lang="en-US" dirty="0"/>
              <a:t>	Project Associates:</a:t>
            </a:r>
          </a:p>
          <a:p>
            <a:endParaRPr lang="en-US" dirty="0"/>
          </a:p>
          <a:p>
            <a:pPr algn="ctr"/>
            <a:r>
              <a:rPr lang="en-US" dirty="0">
                <a:solidFill>
                  <a:schemeClr val="tx1"/>
                </a:solidFill>
                <a:latin typeface="Times New Roman" pitchFamily="18" charset="0"/>
                <a:cs typeface="Times New Roman" pitchFamily="18" charset="0"/>
              </a:rPr>
              <a:t>Meghana B	       1KI21IS032</a:t>
            </a:r>
          </a:p>
          <a:p>
            <a:pPr algn="ctr"/>
            <a:r>
              <a:rPr lang="en-US" dirty="0" err="1">
                <a:solidFill>
                  <a:schemeClr val="tx1"/>
                </a:solidFill>
                <a:latin typeface="Times New Roman" pitchFamily="18" charset="0"/>
                <a:cs typeface="Times New Roman" pitchFamily="18" charset="0"/>
              </a:rPr>
              <a:t>Sharanya</a:t>
            </a:r>
            <a:r>
              <a:rPr lang="en-US" dirty="0">
                <a:solidFill>
                  <a:schemeClr val="tx1"/>
                </a:solidFill>
                <a:latin typeface="Times New Roman" pitchFamily="18" charset="0"/>
                <a:cs typeface="Times New Roman" pitchFamily="18" charset="0"/>
              </a:rPr>
              <a:t> M E     1KI21IS050</a:t>
            </a:r>
          </a:p>
          <a:p>
            <a:endParaRPr lang="en-US" dirty="0"/>
          </a:p>
        </p:txBody>
      </p:sp>
      <p:sp>
        <p:nvSpPr>
          <p:cNvPr id="3" name="TextBox 2">
            <a:extLst>
              <a:ext uri="{FF2B5EF4-FFF2-40B4-BE49-F238E27FC236}">
                <a16:creationId xmlns:a16="http://schemas.microsoft.com/office/drawing/2014/main" id="{C79597E4-0155-3D47-CBF7-10F79900BDD1}"/>
              </a:ext>
            </a:extLst>
          </p:cNvPr>
          <p:cNvSpPr txBox="1"/>
          <p:nvPr/>
        </p:nvSpPr>
        <p:spPr>
          <a:xfrm>
            <a:off x="6335827" y="4234821"/>
            <a:ext cx="2590800" cy="954107"/>
          </a:xfrm>
          <a:prstGeom prst="rect">
            <a:avLst/>
          </a:prstGeom>
          <a:noFill/>
        </p:spPr>
        <p:txBody>
          <a:bodyPr wrap="square" rtlCol="0">
            <a:spAutoFit/>
          </a:bodyPr>
          <a:lstStyle/>
          <a:p>
            <a:r>
              <a:rPr lang="en-US" dirty="0"/>
              <a:t>Under the </a:t>
            </a:r>
            <a:r>
              <a:rPr lang="en-US" dirty="0" err="1"/>
              <a:t>Guidence</a:t>
            </a:r>
            <a:r>
              <a:rPr lang="en-US" dirty="0"/>
              <a:t> of </a:t>
            </a:r>
          </a:p>
          <a:p>
            <a:r>
              <a:rPr lang="en-US" dirty="0" err="1"/>
              <a:t>Prof.Hanumantappa</a:t>
            </a:r>
            <a:r>
              <a:rPr lang="en-US" dirty="0"/>
              <a:t> S</a:t>
            </a:r>
          </a:p>
          <a:p>
            <a:r>
              <a:rPr lang="en-US" dirty="0" err="1"/>
              <a:t>Assosiate</a:t>
            </a:r>
            <a:r>
              <a:rPr lang="en-US" dirty="0"/>
              <a:t> professor</a:t>
            </a:r>
          </a:p>
          <a:p>
            <a:r>
              <a:rPr lang="en-US" dirty="0" err="1"/>
              <a:t>KIT,Tiptur</a:t>
            </a:r>
            <a:endParaRPr lang="en-IN" dirty="0"/>
          </a:p>
        </p:txBody>
      </p:sp>
      <p:sp>
        <p:nvSpPr>
          <p:cNvPr id="6" name="TextBox 5">
            <a:extLst>
              <a:ext uri="{FF2B5EF4-FFF2-40B4-BE49-F238E27FC236}">
                <a16:creationId xmlns:a16="http://schemas.microsoft.com/office/drawing/2014/main" id="{33E1BC51-7E46-0509-C05A-9292901FC1A8}"/>
              </a:ext>
            </a:extLst>
          </p:cNvPr>
          <p:cNvSpPr txBox="1"/>
          <p:nvPr/>
        </p:nvSpPr>
        <p:spPr>
          <a:xfrm>
            <a:off x="228600" y="4055533"/>
            <a:ext cx="2277533" cy="738664"/>
          </a:xfrm>
          <a:prstGeom prst="rect">
            <a:avLst/>
          </a:prstGeom>
          <a:noFill/>
        </p:spPr>
        <p:txBody>
          <a:bodyPr wrap="square" rtlCol="0">
            <a:spAutoFit/>
          </a:bodyPr>
          <a:lstStyle/>
          <a:p>
            <a:r>
              <a:rPr lang="en-US" dirty="0"/>
              <a:t>Head of the Department </a:t>
            </a:r>
            <a:r>
              <a:rPr lang="en-IN" dirty="0"/>
              <a:t>:</a:t>
            </a:r>
          </a:p>
          <a:p>
            <a:r>
              <a:rPr lang="en-IN" dirty="0" err="1"/>
              <a:t>Dr.Rajashekar</a:t>
            </a:r>
            <a:r>
              <a:rPr lang="en-IN" dirty="0"/>
              <a:t> K J</a:t>
            </a:r>
          </a:p>
          <a:p>
            <a:r>
              <a:rPr lang="en-IN" dirty="0" err="1"/>
              <a:t>KIT,Tiptur</a:t>
            </a: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wipe(down)">
                                      <p:cBhvr>
                                        <p:cTn id="7" dur="580">
                                          <p:stCondLst>
                                            <p:cond delay="0"/>
                                          </p:stCondLst>
                                        </p:cTn>
                                        <p:tgtEl>
                                          <p:spTgt spid="60"/>
                                        </p:tgtEl>
                                      </p:cBhvr>
                                    </p:animEffect>
                                    <p:anim calcmode="lin" valueType="num">
                                      <p:cBhvr>
                                        <p:cTn id="8" dur="1822" tmFilter="0,0; 0.14,0.36; 0.43,0.73; 0.71,0.91; 1.0,1.0">
                                          <p:stCondLst>
                                            <p:cond delay="0"/>
                                          </p:stCondLst>
                                        </p:cTn>
                                        <p:tgtEl>
                                          <p:spTgt spid="60"/>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60"/>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60"/>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60"/>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60"/>
                                        </p:tgtEl>
                                        <p:attrNameLst>
                                          <p:attrName>ppt_y</p:attrName>
                                        </p:attrNameLst>
                                      </p:cBhvr>
                                      <p:tavLst>
                                        <p:tav tm="0" fmla="#ppt_y-sin(pi*$)/81">
                                          <p:val>
                                            <p:fltVal val="0"/>
                                          </p:val>
                                        </p:tav>
                                        <p:tav tm="100000">
                                          <p:val>
                                            <p:fltVal val="1"/>
                                          </p:val>
                                        </p:tav>
                                      </p:tavLst>
                                    </p:anim>
                                    <p:animScale>
                                      <p:cBhvr>
                                        <p:cTn id="13" dur="26">
                                          <p:stCondLst>
                                            <p:cond delay="650"/>
                                          </p:stCondLst>
                                        </p:cTn>
                                        <p:tgtEl>
                                          <p:spTgt spid="60"/>
                                        </p:tgtEl>
                                      </p:cBhvr>
                                      <p:to x="100000" y="60000"/>
                                    </p:animScale>
                                    <p:animScale>
                                      <p:cBhvr>
                                        <p:cTn id="14" dur="166" decel="50000">
                                          <p:stCondLst>
                                            <p:cond delay="676"/>
                                          </p:stCondLst>
                                        </p:cTn>
                                        <p:tgtEl>
                                          <p:spTgt spid="60"/>
                                        </p:tgtEl>
                                      </p:cBhvr>
                                      <p:to x="100000" y="100000"/>
                                    </p:animScale>
                                    <p:animScale>
                                      <p:cBhvr>
                                        <p:cTn id="15" dur="26">
                                          <p:stCondLst>
                                            <p:cond delay="1312"/>
                                          </p:stCondLst>
                                        </p:cTn>
                                        <p:tgtEl>
                                          <p:spTgt spid="60"/>
                                        </p:tgtEl>
                                      </p:cBhvr>
                                      <p:to x="100000" y="80000"/>
                                    </p:animScale>
                                    <p:animScale>
                                      <p:cBhvr>
                                        <p:cTn id="16" dur="166" decel="50000">
                                          <p:stCondLst>
                                            <p:cond delay="1338"/>
                                          </p:stCondLst>
                                        </p:cTn>
                                        <p:tgtEl>
                                          <p:spTgt spid="60"/>
                                        </p:tgtEl>
                                      </p:cBhvr>
                                      <p:to x="100000" y="100000"/>
                                    </p:animScale>
                                    <p:animScale>
                                      <p:cBhvr>
                                        <p:cTn id="17" dur="26">
                                          <p:stCondLst>
                                            <p:cond delay="1642"/>
                                          </p:stCondLst>
                                        </p:cTn>
                                        <p:tgtEl>
                                          <p:spTgt spid="60"/>
                                        </p:tgtEl>
                                      </p:cBhvr>
                                      <p:to x="100000" y="90000"/>
                                    </p:animScale>
                                    <p:animScale>
                                      <p:cBhvr>
                                        <p:cTn id="18" dur="166" decel="50000">
                                          <p:stCondLst>
                                            <p:cond delay="1668"/>
                                          </p:stCondLst>
                                        </p:cTn>
                                        <p:tgtEl>
                                          <p:spTgt spid="60"/>
                                        </p:tgtEl>
                                      </p:cBhvr>
                                      <p:to x="100000" y="100000"/>
                                    </p:animScale>
                                    <p:animScale>
                                      <p:cBhvr>
                                        <p:cTn id="19" dur="26">
                                          <p:stCondLst>
                                            <p:cond delay="1808"/>
                                          </p:stCondLst>
                                        </p:cTn>
                                        <p:tgtEl>
                                          <p:spTgt spid="60"/>
                                        </p:tgtEl>
                                      </p:cBhvr>
                                      <p:to x="100000" y="95000"/>
                                    </p:animScale>
                                    <p:animScale>
                                      <p:cBhvr>
                                        <p:cTn id="20" dur="166" decel="50000">
                                          <p:stCondLst>
                                            <p:cond delay="1834"/>
                                          </p:stCondLst>
                                        </p:cTn>
                                        <p:tgtEl>
                                          <p:spTgt spid="6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0D28A98-BFE5-7783-F82D-97C30CB0DDC4}"/>
              </a:ext>
            </a:extLst>
          </p:cNvPr>
          <p:cNvPicPr>
            <a:picLocks noChangeAspect="1"/>
          </p:cNvPicPr>
          <p:nvPr/>
        </p:nvPicPr>
        <p:blipFill>
          <a:blip r:embed="rId2"/>
          <a:stretch>
            <a:fillRect/>
          </a:stretch>
        </p:blipFill>
        <p:spPr>
          <a:xfrm>
            <a:off x="1473200" y="1185333"/>
            <a:ext cx="6206067" cy="3522133"/>
          </a:xfrm>
          <a:prstGeom prst="rect">
            <a:avLst/>
          </a:prstGeom>
        </p:spPr>
      </p:pic>
      <p:sp>
        <p:nvSpPr>
          <p:cNvPr id="4" name="TextBox 3">
            <a:extLst>
              <a:ext uri="{FF2B5EF4-FFF2-40B4-BE49-F238E27FC236}">
                <a16:creationId xmlns:a16="http://schemas.microsoft.com/office/drawing/2014/main" id="{4F26F6A5-2FB9-9FF0-4926-286D74C6FC97}"/>
              </a:ext>
            </a:extLst>
          </p:cNvPr>
          <p:cNvSpPr txBox="1"/>
          <p:nvPr/>
        </p:nvSpPr>
        <p:spPr>
          <a:xfrm>
            <a:off x="457200" y="364067"/>
            <a:ext cx="6654800" cy="523220"/>
          </a:xfrm>
          <a:prstGeom prst="rect">
            <a:avLst/>
          </a:prstGeom>
          <a:noFill/>
        </p:spPr>
        <p:txBody>
          <a:bodyPr wrap="square" rtlCol="0">
            <a:spAutoFit/>
          </a:bodyPr>
          <a:lstStyle/>
          <a:p>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Data flow diagram</a:t>
            </a:r>
            <a:endParaRPr lang="en-IN"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53440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g2b14f310891_0_97"/>
          <p:cNvSpPr txBox="1">
            <a:spLocks noGrp="1"/>
          </p:cNvSpPr>
          <p:nvPr>
            <p:ph type="title"/>
          </p:nvPr>
        </p:nvSpPr>
        <p:spPr>
          <a:xfrm>
            <a:off x="389889" y="273844"/>
            <a:ext cx="8224500" cy="7548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rgbClr val="00B0F0"/>
              </a:buClr>
              <a:buSzPts val="2400"/>
              <a:buFont typeface="Calibri" panose="020F0502020204030204"/>
              <a:buNone/>
            </a:pPr>
            <a:r>
              <a:rPr lang="en-GB" sz="2800" b="1" dirty="0">
                <a:solidFill>
                  <a:schemeClr val="tx1"/>
                </a:solidFill>
                <a:latin typeface="Times New Roman" panose="02020603050405020304" charset="0"/>
                <a:cs typeface="Times New Roman" panose="02020603050405020304" charset="0"/>
              </a:rPr>
              <a:t>Proposed</a:t>
            </a:r>
            <a:r>
              <a:rPr lang="en-GB" sz="3200" b="1" dirty="0">
                <a:solidFill>
                  <a:schemeClr val="tx1"/>
                </a:solidFill>
                <a:latin typeface="Times New Roman" panose="02020603050405020304" charset="0"/>
                <a:cs typeface="Times New Roman" panose="02020603050405020304" charset="0"/>
              </a:rPr>
              <a:t> </a:t>
            </a:r>
            <a:r>
              <a:rPr lang="en-GB" sz="2800" b="1" dirty="0">
                <a:solidFill>
                  <a:schemeClr val="tx1"/>
                </a:solidFill>
                <a:latin typeface="Times New Roman" panose="02020603050405020304" charset="0"/>
                <a:cs typeface="Times New Roman" panose="02020603050405020304" charset="0"/>
              </a:rPr>
              <a:t>Methodology</a:t>
            </a:r>
            <a:r>
              <a:rPr lang="en-GB" sz="3200" b="1" dirty="0">
                <a:solidFill>
                  <a:srgbClr val="00B0F0"/>
                </a:solidFill>
                <a:latin typeface="Times New Roman" panose="02020603050405020304" charset="0"/>
                <a:cs typeface="Times New Roman" panose="02020603050405020304" charset="0"/>
              </a:rPr>
              <a:t> </a:t>
            </a:r>
          </a:p>
        </p:txBody>
      </p:sp>
      <p:grpSp>
        <p:nvGrpSpPr>
          <p:cNvPr id="191" name="Google Shape;191;g2b14f310891_0_97"/>
          <p:cNvGrpSpPr/>
          <p:nvPr/>
        </p:nvGrpSpPr>
        <p:grpSpPr>
          <a:xfrm>
            <a:off x="874666" y="1353922"/>
            <a:ext cx="7360604" cy="2844728"/>
            <a:chOff x="1315233" y="1845869"/>
            <a:chExt cx="9814139" cy="3792971"/>
          </a:xfrm>
        </p:grpSpPr>
        <p:sp>
          <p:nvSpPr>
            <p:cNvPr id="192" name="Google Shape;192;g2b14f310891_0_97"/>
            <p:cNvSpPr/>
            <p:nvPr/>
          </p:nvSpPr>
          <p:spPr>
            <a:xfrm>
              <a:off x="1315233" y="2317314"/>
              <a:ext cx="2793300" cy="1327800"/>
            </a:xfrm>
            <a:prstGeom prst="roundRect">
              <a:avLst>
                <a:gd name="adj" fmla="val 16667"/>
              </a:avLst>
            </a:prstGeom>
            <a:solidFill>
              <a:srgbClr val="626469"/>
            </a:solidFill>
            <a:ln w="19050" cap="flat" cmpd="sng">
              <a:solidFill>
                <a:srgbClr val="FFFFF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FFFFFF"/>
                </a:buClr>
                <a:buSzPts val="1400"/>
                <a:buFont typeface="Century Gothic" panose="020B0502020202020204"/>
                <a:buNone/>
              </a:pPr>
              <a:r>
                <a:rPr lang="en-GB" sz="1400" b="1" i="0" u="none" strike="noStrike" cap="none">
                  <a:solidFill>
                    <a:srgbClr val="FFFFFF"/>
                  </a:solidFill>
                  <a:latin typeface="Century Gothic" panose="020B0502020202020204"/>
                  <a:ea typeface="Century Gothic" panose="020B0502020202020204"/>
                  <a:cs typeface="Century Gothic" panose="020B0502020202020204"/>
                  <a:sym typeface="Century Gothic" panose="020B0502020202020204"/>
                </a:rPr>
                <a:t>Problem Formulation</a:t>
              </a:r>
              <a:endParaRPr sz="1100"/>
            </a:p>
            <a:p>
              <a:pPr marL="0" marR="0" lvl="0" indent="0" algn="ctr" rtl="0">
                <a:lnSpc>
                  <a:spcPct val="100000"/>
                </a:lnSpc>
                <a:spcBef>
                  <a:spcPts val="0"/>
                </a:spcBef>
                <a:spcAft>
                  <a:spcPts val="0"/>
                </a:spcAft>
                <a:buClr>
                  <a:schemeClr val="dk1"/>
                </a:buClr>
                <a:buSzPts val="1100"/>
                <a:buFont typeface="Calibri" panose="020F0502020204030204"/>
                <a:buNone/>
              </a:pPr>
              <a:endParaRPr sz="1100" b="1" i="0" u="none" strike="noStrike" cap="none">
                <a:solidFill>
                  <a:srgbClr val="FFFFFF"/>
                </a:solidFill>
                <a:latin typeface="Century Gothic" panose="020B0502020202020204"/>
                <a:ea typeface="Century Gothic" panose="020B0502020202020204"/>
                <a:cs typeface="Century Gothic" panose="020B0502020202020204"/>
                <a:sym typeface="Century Gothic" panose="020B0502020202020204"/>
              </a:endParaRPr>
            </a:p>
          </p:txBody>
        </p:sp>
        <p:sp>
          <p:nvSpPr>
            <p:cNvPr id="193" name="Google Shape;193;g2b14f310891_0_97"/>
            <p:cNvSpPr/>
            <p:nvPr/>
          </p:nvSpPr>
          <p:spPr>
            <a:xfrm>
              <a:off x="4812083" y="2317313"/>
              <a:ext cx="2793300" cy="1327800"/>
            </a:xfrm>
            <a:prstGeom prst="roundRect">
              <a:avLst>
                <a:gd name="adj" fmla="val 16667"/>
              </a:avLst>
            </a:prstGeom>
            <a:solidFill>
              <a:srgbClr val="626469"/>
            </a:solidFill>
            <a:ln w="19050" cap="flat" cmpd="sng">
              <a:solidFill>
                <a:srgbClr val="FFFFF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FFFFFF"/>
                </a:buClr>
                <a:buSzPts val="1400"/>
                <a:buFont typeface="Century Gothic" panose="020B0502020202020204"/>
                <a:buNone/>
              </a:pPr>
              <a:r>
                <a:rPr lang="en-GB" sz="1400" b="1" i="0" u="none" strike="noStrike" cap="none">
                  <a:solidFill>
                    <a:srgbClr val="FFFFFF"/>
                  </a:solidFill>
                  <a:latin typeface="Century Gothic" panose="020B0502020202020204"/>
                  <a:ea typeface="Century Gothic" panose="020B0502020202020204"/>
                  <a:cs typeface="Century Gothic" panose="020B0502020202020204"/>
                  <a:sym typeface="Century Gothic" panose="020B0502020202020204"/>
                </a:rPr>
                <a:t>Data Collection</a:t>
              </a:r>
              <a:endParaRPr sz="1100"/>
            </a:p>
          </p:txBody>
        </p:sp>
        <p:sp>
          <p:nvSpPr>
            <p:cNvPr id="194" name="Google Shape;194;g2b14f310891_0_97"/>
            <p:cNvSpPr/>
            <p:nvPr/>
          </p:nvSpPr>
          <p:spPr>
            <a:xfrm>
              <a:off x="8183672" y="2317314"/>
              <a:ext cx="2793300" cy="1327800"/>
            </a:xfrm>
            <a:prstGeom prst="roundRect">
              <a:avLst>
                <a:gd name="adj" fmla="val 16667"/>
              </a:avLst>
            </a:prstGeom>
            <a:solidFill>
              <a:srgbClr val="626469"/>
            </a:solidFill>
            <a:ln w="19050" cap="flat" cmpd="sng">
              <a:solidFill>
                <a:srgbClr val="FFFFF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FFFFFF"/>
                </a:buClr>
                <a:buSzPts val="1400"/>
                <a:buFont typeface="Century Gothic" panose="020B0502020202020204"/>
                <a:buNone/>
              </a:pPr>
              <a:r>
                <a:rPr lang="en-GB" sz="1400" b="1" i="0" u="none" strike="noStrike" cap="none">
                  <a:solidFill>
                    <a:srgbClr val="FFFFFF"/>
                  </a:solidFill>
                  <a:latin typeface="Century Gothic" panose="020B0502020202020204"/>
                  <a:ea typeface="Century Gothic" panose="020B0502020202020204"/>
                  <a:cs typeface="Century Gothic" panose="020B0502020202020204"/>
                  <a:sym typeface="Century Gothic" panose="020B0502020202020204"/>
                </a:rPr>
                <a:t>Data Analysis</a:t>
              </a:r>
              <a:endParaRPr sz="1100"/>
            </a:p>
            <a:p>
              <a:pPr marL="0" marR="0" lvl="0" indent="0" algn="ctr" rtl="0">
                <a:lnSpc>
                  <a:spcPct val="100000"/>
                </a:lnSpc>
                <a:spcBef>
                  <a:spcPts val="0"/>
                </a:spcBef>
                <a:spcAft>
                  <a:spcPts val="0"/>
                </a:spcAft>
                <a:buClr>
                  <a:srgbClr val="FFFFFF"/>
                </a:buClr>
                <a:buSzPts val="1100"/>
                <a:buFont typeface="Century Gothic" panose="020B0502020202020204"/>
                <a:buNone/>
              </a:pPr>
              <a:r>
                <a:rPr lang="en-GB" sz="1100" b="1" i="0" u="none" strike="noStrike" cap="none">
                  <a:solidFill>
                    <a:srgbClr val="FFFFFF"/>
                  </a:solidFill>
                  <a:latin typeface="Century Gothic" panose="020B0502020202020204"/>
                  <a:ea typeface="Century Gothic" panose="020B0502020202020204"/>
                  <a:cs typeface="Century Gothic" panose="020B0502020202020204"/>
                  <a:sym typeface="Century Gothic" panose="020B0502020202020204"/>
                </a:rPr>
                <a:t>(Processing, Feature Extraction)</a:t>
              </a:r>
              <a:endParaRPr sz="1100" b="1" i="0" u="none" strike="noStrike" cap="none">
                <a:solidFill>
                  <a:srgbClr val="FFFFFF"/>
                </a:solidFill>
                <a:latin typeface="Century Gothic" panose="020B0502020202020204"/>
                <a:ea typeface="Century Gothic" panose="020B0502020202020204"/>
                <a:cs typeface="Century Gothic" panose="020B0502020202020204"/>
                <a:sym typeface="Century Gothic" panose="020B0502020202020204"/>
              </a:endParaRPr>
            </a:p>
          </p:txBody>
        </p:sp>
        <p:sp>
          <p:nvSpPr>
            <p:cNvPr id="195" name="Google Shape;195;g2b14f310891_0_97"/>
            <p:cNvSpPr/>
            <p:nvPr/>
          </p:nvSpPr>
          <p:spPr>
            <a:xfrm>
              <a:off x="8336072" y="4311040"/>
              <a:ext cx="2793300" cy="1327800"/>
            </a:xfrm>
            <a:prstGeom prst="roundRect">
              <a:avLst>
                <a:gd name="adj" fmla="val 16667"/>
              </a:avLst>
            </a:prstGeom>
            <a:solidFill>
              <a:srgbClr val="626469"/>
            </a:solidFill>
            <a:ln w="19050" cap="flat" cmpd="sng">
              <a:solidFill>
                <a:srgbClr val="FFFFF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FFFFFF"/>
                </a:buClr>
                <a:buSzPts val="1400"/>
                <a:buFont typeface="Century Gothic" panose="020B0502020202020204"/>
                <a:buNone/>
              </a:pPr>
              <a:r>
                <a:rPr lang="en-GB" sz="1400" b="1" i="0" u="none" strike="noStrike" cap="none">
                  <a:solidFill>
                    <a:srgbClr val="FFFFFF"/>
                  </a:solidFill>
                  <a:latin typeface="Century Gothic" panose="020B0502020202020204"/>
                  <a:ea typeface="Century Gothic" panose="020B0502020202020204"/>
                  <a:cs typeface="Century Gothic" panose="020B0502020202020204"/>
                  <a:sym typeface="Century Gothic" panose="020B0502020202020204"/>
                </a:rPr>
                <a:t>Model Construction</a:t>
              </a:r>
              <a:endParaRPr sz="1100"/>
            </a:p>
            <a:p>
              <a:pPr marL="0" marR="0" lvl="0" indent="0" algn="ctr" rtl="0">
                <a:lnSpc>
                  <a:spcPct val="100000"/>
                </a:lnSpc>
                <a:spcBef>
                  <a:spcPts val="0"/>
                </a:spcBef>
                <a:spcAft>
                  <a:spcPts val="0"/>
                </a:spcAft>
                <a:buClr>
                  <a:srgbClr val="FFFFFF"/>
                </a:buClr>
                <a:buSzPts val="1100"/>
                <a:buFont typeface="Century Gothic" panose="020B0502020202020204"/>
                <a:buNone/>
              </a:pPr>
              <a:r>
                <a:rPr lang="en-GB" sz="1100" b="1" i="0" u="none" strike="noStrike" cap="none">
                  <a:solidFill>
                    <a:srgbClr val="FFFFFF"/>
                  </a:solidFill>
                  <a:latin typeface="Century Gothic" panose="020B0502020202020204"/>
                  <a:ea typeface="Century Gothic" panose="020B0502020202020204"/>
                  <a:cs typeface="Century Gothic" panose="020B0502020202020204"/>
                  <a:sym typeface="Century Gothic" panose="020B0502020202020204"/>
                </a:rPr>
                <a:t>(Training &amp; Tuning)</a:t>
              </a:r>
              <a:endParaRPr sz="1100" b="1" i="0" u="none" strike="noStrike" cap="none">
                <a:solidFill>
                  <a:srgbClr val="FFFFFF"/>
                </a:solidFill>
                <a:latin typeface="Century Gothic" panose="020B0502020202020204"/>
                <a:ea typeface="Century Gothic" panose="020B0502020202020204"/>
                <a:cs typeface="Century Gothic" panose="020B0502020202020204"/>
                <a:sym typeface="Century Gothic" panose="020B0502020202020204"/>
              </a:endParaRPr>
            </a:p>
          </p:txBody>
        </p:sp>
        <p:sp>
          <p:nvSpPr>
            <p:cNvPr id="196" name="Google Shape;196;g2b14f310891_0_97"/>
            <p:cNvSpPr/>
            <p:nvPr/>
          </p:nvSpPr>
          <p:spPr>
            <a:xfrm>
              <a:off x="4812083" y="4311040"/>
              <a:ext cx="2793300" cy="1327800"/>
            </a:xfrm>
            <a:prstGeom prst="roundRect">
              <a:avLst>
                <a:gd name="adj" fmla="val 16667"/>
              </a:avLst>
            </a:prstGeom>
            <a:solidFill>
              <a:srgbClr val="626469"/>
            </a:solidFill>
            <a:ln w="19050" cap="flat" cmpd="sng">
              <a:solidFill>
                <a:srgbClr val="FFFFF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FFFFFF"/>
                </a:buClr>
                <a:buSzPts val="1400"/>
                <a:buFont typeface="Century Gothic" panose="020B0502020202020204"/>
                <a:buNone/>
              </a:pPr>
              <a:r>
                <a:rPr lang="en-GB" sz="1400" b="1" i="0" u="none" strike="noStrike" cap="none">
                  <a:solidFill>
                    <a:srgbClr val="FFFFFF"/>
                  </a:solidFill>
                  <a:latin typeface="Century Gothic" panose="020B0502020202020204"/>
                  <a:ea typeface="Century Gothic" panose="020B0502020202020204"/>
                  <a:cs typeface="Century Gothic" panose="020B0502020202020204"/>
                  <a:sym typeface="Century Gothic" panose="020B0502020202020204"/>
                </a:rPr>
                <a:t>Model Validation</a:t>
              </a:r>
              <a:endParaRPr sz="1100"/>
            </a:p>
            <a:p>
              <a:pPr marL="0" marR="0" lvl="0" indent="0" algn="ctr" rtl="0">
                <a:lnSpc>
                  <a:spcPct val="100000"/>
                </a:lnSpc>
                <a:spcBef>
                  <a:spcPts val="0"/>
                </a:spcBef>
                <a:spcAft>
                  <a:spcPts val="0"/>
                </a:spcAft>
                <a:buClr>
                  <a:srgbClr val="FFFFFF"/>
                </a:buClr>
                <a:buSzPts val="1100"/>
                <a:buFont typeface="Century Gothic" panose="020B0502020202020204"/>
                <a:buNone/>
              </a:pPr>
              <a:r>
                <a:rPr lang="en-GB" sz="1100" b="1" i="0" u="none" strike="noStrike" cap="none">
                  <a:solidFill>
                    <a:srgbClr val="FFFFFF"/>
                  </a:solidFill>
                  <a:latin typeface="Century Gothic" panose="020B0502020202020204"/>
                  <a:ea typeface="Century Gothic" panose="020B0502020202020204"/>
                  <a:cs typeface="Century Gothic" panose="020B0502020202020204"/>
                  <a:sym typeface="Century Gothic" panose="020B0502020202020204"/>
                </a:rPr>
                <a:t>(Validation &amp; Error Analysis)</a:t>
              </a:r>
              <a:endParaRPr sz="1100" b="1" i="0" u="none" strike="noStrike" cap="none">
                <a:solidFill>
                  <a:srgbClr val="FFFFFF"/>
                </a:solidFill>
                <a:latin typeface="Century Gothic" panose="020B0502020202020204"/>
                <a:ea typeface="Century Gothic" panose="020B0502020202020204"/>
                <a:cs typeface="Century Gothic" panose="020B0502020202020204"/>
                <a:sym typeface="Century Gothic" panose="020B0502020202020204"/>
              </a:endParaRPr>
            </a:p>
          </p:txBody>
        </p:sp>
        <p:sp>
          <p:nvSpPr>
            <p:cNvPr id="197" name="Google Shape;197;g2b14f310891_0_97"/>
            <p:cNvSpPr/>
            <p:nvPr/>
          </p:nvSpPr>
          <p:spPr>
            <a:xfrm>
              <a:off x="1315233" y="4300601"/>
              <a:ext cx="2793300" cy="1327800"/>
            </a:xfrm>
            <a:prstGeom prst="roundRect">
              <a:avLst>
                <a:gd name="adj" fmla="val 16667"/>
              </a:avLst>
            </a:prstGeom>
            <a:solidFill>
              <a:srgbClr val="626469"/>
            </a:solidFill>
            <a:ln w="19050" cap="flat" cmpd="sng">
              <a:solidFill>
                <a:srgbClr val="FFFFF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FFFFFF"/>
                </a:buClr>
                <a:buSzPts val="1400"/>
                <a:buFont typeface="Century Gothic" panose="020B0502020202020204"/>
                <a:buNone/>
              </a:pPr>
              <a:r>
                <a:rPr lang="en-GB" sz="1400" b="1" i="0" u="none" strike="noStrike" cap="none">
                  <a:solidFill>
                    <a:srgbClr val="FFFFFF"/>
                  </a:solidFill>
                  <a:latin typeface="Century Gothic" panose="020B0502020202020204"/>
                  <a:ea typeface="Century Gothic" panose="020B0502020202020204"/>
                  <a:cs typeface="Century Gothic" panose="020B0502020202020204"/>
                  <a:sym typeface="Century Gothic" panose="020B0502020202020204"/>
                </a:rPr>
                <a:t>Deployment &amp; Inference</a:t>
              </a:r>
              <a:endParaRPr sz="1100"/>
            </a:p>
            <a:p>
              <a:pPr marL="0" marR="0" lvl="0" indent="0" algn="ctr" rtl="0">
                <a:lnSpc>
                  <a:spcPct val="100000"/>
                </a:lnSpc>
                <a:spcBef>
                  <a:spcPts val="0"/>
                </a:spcBef>
                <a:spcAft>
                  <a:spcPts val="0"/>
                </a:spcAft>
                <a:buClr>
                  <a:srgbClr val="FFFFFF"/>
                </a:buClr>
                <a:buSzPts val="1100"/>
                <a:buFont typeface="Century Gothic" panose="020B0502020202020204"/>
                <a:buNone/>
              </a:pPr>
              <a:r>
                <a:rPr lang="en-GB" sz="1100" b="1" i="0" u="none" strike="noStrike" cap="none">
                  <a:solidFill>
                    <a:srgbClr val="FFFFFF"/>
                  </a:solidFill>
                  <a:latin typeface="Century Gothic" panose="020B0502020202020204"/>
                  <a:ea typeface="Century Gothic" panose="020B0502020202020204"/>
                  <a:cs typeface="Century Gothic" panose="020B0502020202020204"/>
                  <a:sym typeface="Century Gothic" panose="020B0502020202020204"/>
                </a:rPr>
                <a:t>(speed, stability &amp; accuracy of inference)</a:t>
              </a:r>
              <a:endParaRPr sz="1100" b="1" i="0" u="none" strike="noStrike" cap="none">
                <a:solidFill>
                  <a:srgbClr val="FFFFFF"/>
                </a:solidFill>
                <a:latin typeface="Century Gothic" panose="020B0502020202020204"/>
                <a:ea typeface="Century Gothic" panose="020B0502020202020204"/>
                <a:cs typeface="Century Gothic" panose="020B0502020202020204"/>
                <a:sym typeface="Century Gothic" panose="020B0502020202020204"/>
              </a:endParaRPr>
            </a:p>
          </p:txBody>
        </p:sp>
        <p:sp>
          <p:nvSpPr>
            <p:cNvPr id="198" name="Google Shape;198;g2b14f310891_0_97"/>
            <p:cNvSpPr txBox="1"/>
            <p:nvPr/>
          </p:nvSpPr>
          <p:spPr>
            <a:xfrm>
              <a:off x="2279737" y="1855648"/>
              <a:ext cx="878700" cy="376767"/>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302E45"/>
                </a:buClr>
                <a:buSzPts val="1400"/>
                <a:buFont typeface="Century Gothic" panose="020B0502020202020204"/>
                <a:buNone/>
              </a:pPr>
              <a:r>
                <a:rPr lang="en-GB" b="0" i="0" u="none" strike="noStrike" cap="none">
                  <a:solidFill>
                    <a:srgbClr val="302E45"/>
                  </a:solidFill>
                  <a:latin typeface="Times New Roman" panose="02020603050405020304" charset="0"/>
                  <a:ea typeface="Century Gothic" panose="020B0502020202020204"/>
                  <a:cs typeface="Times New Roman" panose="02020603050405020304" charset="0"/>
                  <a:sym typeface="Century Gothic" panose="020B0502020202020204"/>
                </a:rPr>
                <a:t>Step 1</a:t>
              </a:r>
              <a:endParaRPr b="0" i="0" u="none" strike="noStrike" cap="none">
                <a:solidFill>
                  <a:srgbClr val="302E45"/>
                </a:solidFill>
                <a:latin typeface="Times New Roman" panose="02020603050405020304" charset="0"/>
                <a:ea typeface="Century Gothic" panose="020B0502020202020204"/>
                <a:cs typeface="Times New Roman" panose="02020603050405020304" charset="0"/>
                <a:sym typeface="Century Gothic" panose="020B0502020202020204"/>
              </a:endParaRPr>
            </a:p>
          </p:txBody>
        </p:sp>
        <p:sp>
          <p:nvSpPr>
            <p:cNvPr id="199" name="Google Shape;199;g2b14f310891_0_97"/>
            <p:cNvSpPr txBox="1"/>
            <p:nvPr/>
          </p:nvSpPr>
          <p:spPr>
            <a:xfrm>
              <a:off x="5626274" y="1845869"/>
              <a:ext cx="878700" cy="376767"/>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302E45"/>
                </a:buClr>
                <a:buSzPts val="1400"/>
                <a:buFont typeface="Century Gothic" panose="020B0502020202020204"/>
                <a:buNone/>
              </a:pPr>
              <a:r>
                <a:rPr lang="en-GB" sz="1400" b="0" i="0" u="none" strike="noStrike" cap="none">
                  <a:solidFill>
                    <a:srgbClr val="302E45"/>
                  </a:solidFill>
                  <a:latin typeface="Times New Roman" panose="02020603050405020304" charset="0"/>
                  <a:ea typeface="Century Gothic" panose="020B0502020202020204"/>
                  <a:cs typeface="Times New Roman" panose="02020603050405020304" charset="0"/>
                  <a:sym typeface="Century Gothic" panose="020B0502020202020204"/>
                </a:rPr>
                <a:t>Step 2</a:t>
              </a:r>
              <a:endParaRPr sz="1400" b="0" i="0" u="none" strike="noStrike" cap="none">
                <a:solidFill>
                  <a:srgbClr val="302E45"/>
                </a:solidFill>
                <a:latin typeface="Times New Roman" panose="02020603050405020304" charset="0"/>
                <a:ea typeface="Century Gothic" panose="020B0502020202020204"/>
                <a:cs typeface="Times New Roman" panose="02020603050405020304" charset="0"/>
                <a:sym typeface="Century Gothic" panose="020B0502020202020204"/>
              </a:endParaRPr>
            </a:p>
          </p:txBody>
        </p:sp>
        <p:sp>
          <p:nvSpPr>
            <p:cNvPr id="200" name="Google Shape;200;g2b14f310891_0_97"/>
            <p:cNvSpPr txBox="1"/>
            <p:nvPr/>
          </p:nvSpPr>
          <p:spPr>
            <a:xfrm>
              <a:off x="9140940" y="1845869"/>
              <a:ext cx="878700" cy="376767"/>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302E45"/>
                </a:buClr>
                <a:buSzPts val="1400"/>
                <a:buFont typeface="Century Gothic" panose="020B0502020202020204"/>
                <a:buNone/>
              </a:pPr>
              <a:r>
                <a:rPr lang="en-GB" sz="1400" b="0" i="0" u="none" strike="noStrike" cap="none">
                  <a:solidFill>
                    <a:srgbClr val="302E45"/>
                  </a:solidFill>
                  <a:latin typeface="Times New Roman" panose="02020603050405020304" charset="0"/>
                  <a:ea typeface="Century Gothic" panose="020B0502020202020204"/>
                  <a:cs typeface="Times New Roman" panose="02020603050405020304" charset="0"/>
                  <a:sym typeface="Century Gothic" panose="020B0502020202020204"/>
                </a:rPr>
                <a:t>Step 3</a:t>
              </a:r>
              <a:endParaRPr sz="1400" b="0" i="0" u="none" strike="noStrike" cap="none">
                <a:solidFill>
                  <a:srgbClr val="302E45"/>
                </a:solidFill>
                <a:latin typeface="Times New Roman" panose="02020603050405020304" charset="0"/>
                <a:ea typeface="Century Gothic" panose="020B0502020202020204"/>
                <a:cs typeface="Times New Roman" panose="02020603050405020304" charset="0"/>
                <a:sym typeface="Century Gothic" panose="020B0502020202020204"/>
              </a:endParaRPr>
            </a:p>
          </p:txBody>
        </p:sp>
        <p:sp>
          <p:nvSpPr>
            <p:cNvPr id="201" name="Google Shape;201;g2b14f310891_0_97"/>
            <p:cNvSpPr txBox="1"/>
            <p:nvPr/>
          </p:nvSpPr>
          <p:spPr>
            <a:xfrm>
              <a:off x="9140939" y="3827069"/>
              <a:ext cx="878700" cy="376767"/>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302E45"/>
                </a:buClr>
                <a:buSzPts val="1400"/>
                <a:buFont typeface="Century Gothic" panose="020B0502020202020204"/>
                <a:buNone/>
              </a:pPr>
              <a:r>
                <a:rPr lang="en-GB" sz="1400" b="0" i="0" u="none" strike="noStrike" cap="none">
                  <a:solidFill>
                    <a:srgbClr val="302E45"/>
                  </a:solidFill>
                  <a:latin typeface="Times New Roman" panose="02020603050405020304" charset="0"/>
                  <a:ea typeface="Century Gothic" panose="020B0502020202020204"/>
                  <a:cs typeface="Times New Roman" panose="02020603050405020304" charset="0"/>
                  <a:sym typeface="Century Gothic" panose="020B0502020202020204"/>
                </a:rPr>
                <a:t>Step 4</a:t>
              </a:r>
              <a:endParaRPr sz="1400" b="0" i="0" u="none" strike="noStrike" cap="none">
                <a:solidFill>
                  <a:srgbClr val="302E45"/>
                </a:solidFill>
                <a:latin typeface="Times New Roman" panose="02020603050405020304" charset="0"/>
                <a:ea typeface="Century Gothic" panose="020B0502020202020204"/>
                <a:cs typeface="Times New Roman" panose="02020603050405020304" charset="0"/>
                <a:sym typeface="Century Gothic" panose="020B0502020202020204"/>
              </a:endParaRPr>
            </a:p>
          </p:txBody>
        </p:sp>
        <p:sp>
          <p:nvSpPr>
            <p:cNvPr id="202" name="Google Shape;202;g2b14f310891_0_97"/>
            <p:cNvSpPr txBox="1"/>
            <p:nvPr/>
          </p:nvSpPr>
          <p:spPr>
            <a:xfrm>
              <a:off x="5769350" y="3829156"/>
              <a:ext cx="878700" cy="376767"/>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302E45"/>
                </a:buClr>
                <a:buSzPts val="1400"/>
                <a:buFont typeface="Century Gothic" panose="020B0502020202020204"/>
                <a:buNone/>
              </a:pPr>
              <a:r>
                <a:rPr lang="en-GB" sz="1400" b="0" i="0" u="none" strike="noStrike" cap="none">
                  <a:solidFill>
                    <a:srgbClr val="302E45"/>
                  </a:solidFill>
                  <a:latin typeface="Times New Roman" panose="02020603050405020304" charset="0"/>
                  <a:ea typeface="Century Gothic" panose="020B0502020202020204"/>
                  <a:cs typeface="Times New Roman" panose="02020603050405020304" charset="0"/>
                  <a:sym typeface="Century Gothic" panose="020B0502020202020204"/>
                </a:rPr>
                <a:t>Step 5</a:t>
              </a:r>
              <a:endParaRPr sz="1400" b="0" i="0" u="none" strike="noStrike" cap="none">
                <a:solidFill>
                  <a:srgbClr val="302E45"/>
                </a:solidFill>
                <a:latin typeface="Times New Roman" panose="02020603050405020304" charset="0"/>
                <a:ea typeface="Century Gothic" panose="020B0502020202020204"/>
                <a:cs typeface="Times New Roman" panose="02020603050405020304" charset="0"/>
                <a:sym typeface="Century Gothic" panose="020B0502020202020204"/>
              </a:endParaRPr>
            </a:p>
          </p:txBody>
        </p:sp>
        <p:sp>
          <p:nvSpPr>
            <p:cNvPr id="203" name="Google Shape;203;g2b14f310891_0_97"/>
            <p:cNvSpPr txBox="1"/>
            <p:nvPr/>
          </p:nvSpPr>
          <p:spPr>
            <a:xfrm>
              <a:off x="2272501" y="3843952"/>
              <a:ext cx="878700" cy="376767"/>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302E45"/>
                </a:buClr>
                <a:buSzPts val="1400"/>
                <a:buFont typeface="Century Gothic" panose="020B0502020202020204"/>
                <a:buNone/>
              </a:pPr>
              <a:r>
                <a:rPr lang="en-GB" sz="1400" b="0" i="0" u="none" strike="noStrike" cap="none">
                  <a:solidFill>
                    <a:srgbClr val="302E45"/>
                  </a:solidFill>
                  <a:latin typeface="Times New Roman" panose="02020603050405020304" charset="0"/>
                  <a:ea typeface="Century Gothic" panose="020B0502020202020204"/>
                  <a:cs typeface="Times New Roman" panose="02020603050405020304" charset="0"/>
                  <a:sym typeface="Century Gothic" panose="020B0502020202020204"/>
                </a:rPr>
                <a:t>Step 6</a:t>
              </a:r>
              <a:endParaRPr sz="1400" b="0" i="0" u="none" strike="noStrike" cap="none">
                <a:solidFill>
                  <a:srgbClr val="302E45"/>
                </a:solidFill>
                <a:latin typeface="Times New Roman" panose="02020603050405020304" charset="0"/>
                <a:ea typeface="Century Gothic" panose="020B0502020202020204"/>
                <a:cs typeface="Times New Roman" panose="02020603050405020304" charset="0"/>
                <a:sym typeface="Century Gothic" panose="020B0502020202020204"/>
              </a:endParaRPr>
            </a:p>
          </p:txBody>
        </p:sp>
        <p:cxnSp>
          <p:nvCxnSpPr>
            <p:cNvPr id="204" name="Google Shape;204;g2b14f310891_0_97"/>
            <p:cNvCxnSpPr>
              <a:stCxn id="192" idx="3"/>
              <a:endCxn id="193" idx="1"/>
            </p:cNvCxnSpPr>
            <p:nvPr/>
          </p:nvCxnSpPr>
          <p:spPr>
            <a:xfrm>
              <a:off x="4108533" y="2981214"/>
              <a:ext cx="703500" cy="0"/>
            </a:xfrm>
            <a:prstGeom prst="straightConnector1">
              <a:avLst/>
            </a:prstGeom>
            <a:noFill/>
            <a:ln w="9525" cap="flat" cmpd="sng">
              <a:solidFill>
                <a:srgbClr val="302E45"/>
              </a:solidFill>
              <a:prstDash val="solid"/>
              <a:miter lim="800000"/>
              <a:headEnd type="none" w="sm" len="sm"/>
              <a:tailEnd type="stealth" w="med" len="med"/>
            </a:ln>
          </p:spPr>
        </p:cxnSp>
        <p:cxnSp>
          <p:nvCxnSpPr>
            <p:cNvPr id="205" name="Google Shape;205;g2b14f310891_0_97"/>
            <p:cNvCxnSpPr>
              <a:stCxn id="193" idx="3"/>
              <a:endCxn id="194" idx="1"/>
            </p:cNvCxnSpPr>
            <p:nvPr/>
          </p:nvCxnSpPr>
          <p:spPr>
            <a:xfrm>
              <a:off x="7605383" y="2981213"/>
              <a:ext cx="578400" cy="0"/>
            </a:xfrm>
            <a:prstGeom prst="straightConnector1">
              <a:avLst/>
            </a:prstGeom>
            <a:noFill/>
            <a:ln w="9525" cap="flat" cmpd="sng">
              <a:solidFill>
                <a:srgbClr val="302E45"/>
              </a:solidFill>
              <a:prstDash val="solid"/>
              <a:miter lim="800000"/>
              <a:headEnd type="none" w="sm" len="sm"/>
              <a:tailEnd type="stealth" w="med" len="med"/>
            </a:ln>
          </p:spPr>
        </p:cxnSp>
        <p:cxnSp>
          <p:nvCxnSpPr>
            <p:cNvPr id="206" name="Google Shape;206;g2b14f310891_0_97"/>
            <p:cNvCxnSpPr>
              <a:stCxn id="194" idx="3"/>
              <a:endCxn id="195" idx="3"/>
            </p:cNvCxnSpPr>
            <p:nvPr/>
          </p:nvCxnSpPr>
          <p:spPr>
            <a:xfrm>
              <a:off x="10976972" y="2981214"/>
              <a:ext cx="152400" cy="1993800"/>
            </a:xfrm>
            <a:prstGeom prst="bentConnector3">
              <a:avLst>
                <a:gd name="adj1" fmla="val 249999"/>
              </a:avLst>
            </a:prstGeom>
            <a:noFill/>
            <a:ln w="9525" cap="flat" cmpd="sng">
              <a:solidFill>
                <a:srgbClr val="302E45"/>
              </a:solidFill>
              <a:prstDash val="solid"/>
              <a:miter lim="800000"/>
              <a:headEnd type="none" w="sm" len="sm"/>
              <a:tailEnd type="stealth" w="med" len="med"/>
            </a:ln>
          </p:spPr>
        </p:cxnSp>
        <p:cxnSp>
          <p:nvCxnSpPr>
            <p:cNvPr id="207" name="Google Shape;207;g2b14f310891_0_97"/>
            <p:cNvCxnSpPr>
              <a:stCxn id="195" idx="1"/>
            </p:cNvCxnSpPr>
            <p:nvPr/>
          </p:nvCxnSpPr>
          <p:spPr>
            <a:xfrm rot="10800000">
              <a:off x="7605272" y="4974940"/>
              <a:ext cx="730800" cy="0"/>
            </a:xfrm>
            <a:prstGeom prst="straightConnector1">
              <a:avLst/>
            </a:prstGeom>
            <a:noFill/>
            <a:ln w="9525" cap="flat" cmpd="sng">
              <a:solidFill>
                <a:srgbClr val="302E45"/>
              </a:solidFill>
              <a:prstDash val="solid"/>
              <a:miter lim="800000"/>
              <a:headEnd type="none" w="sm" len="sm"/>
              <a:tailEnd type="stealth" w="med" len="med"/>
            </a:ln>
          </p:spPr>
        </p:cxnSp>
        <p:cxnSp>
          <p:nvCxnSpPr>
            <p:cNvPr id="208" name="Google Shape;208;g2b14f310891_0_97"/>
            <p:cNvCxnSpPr>
              <a:stCxn id="196" idx="1"/>
              <a:endCxn id="197" idx="3"/>
            </p:cNvCxnSpPr>
            <p:nvPr/>
          </p:nvCxnSpPr>
          <p:spPr>
            <a:xfrm rot="10800000">
              <a:off x="4108583" y="4964440"/>
              <a:ext cx="703500" cy="10500"/>
            </a:xfrm>
            <a:prstGeom prst="straightConnector1">
              <a:avLst/>
            </a:prstGeom>
            <a:noFill/>
            <a:ln w="9525" cap="flat" cmpd="sng">
              <a:solidFill>
                <a:srgbClr val="302E45"/>
              </a:solidFill>
              <a:prstDash val="solid"/>
              <a:miter lim="800000"/>
              <a:headEnd type="none" w="sm" len="sm"/>
              <a:tailEnd type="stealth" w="med" len="med"/>
            </a:ln>
          </p:spPr>
        </p:cxnSp>
      </p:grpSp>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xit" presetSubtype="1" fill="hold" grpId="0" nodeType="clickEffect">
                                  <p:stCondLst>
                                    <p:cond delay="0"/>
                                  </p:stCondLst>
                                  <p:childTnLst>
                                    <p:animEffect transition="out" filter="wheel(1)">
                                      <p:cBhvr>
                                        <p:cTn id="6" dur="2000"/>
                                        <p:tgtEl>
                                          <p:spTgt spid="190"/>
                                        </p:tgtEl>
                                      </p:cBhvr>
                                    </p:animEffect>
                                    <p:set>
                                      <p:cBhvr>
                                        <p:cTn id="7" dur="1" fill="hold">
                                          <p:stCondLst>
                                            <p:cond delay="1999"/>
                                          </p:stCondLst>
                                        </p:cTn>
                                        <p:tgtEl>
                                          <p:spTgt spid="190"/>
                                        </p:tgtEl>
                                        <p:attrNameLst>
                                          <p:attrName>style.visibility</p:attrName>
                                        </p:attrNameLst>
                                      </p:cBhvr>
                                      <p:to>
                                        <p:strVal val="hidden"/>
                                      </p:to>
                                    </p:set>
                                  </p:childTnLst>
                                </p:cTn>
                              </p:par>
                              <p:par>
                                <p:cTn id="8" presetID="21" presetClass="exit" presetSubtype="1" fill="hold" nodeType="withEffect">
                                  <p:stCondLst>
                                    <p:cond delay="0"/>
                                  </p:stCondLst>
                                  <p:childTnLst>
                                    <p:animEffect transition="out" filter="wheel(1)">
                                      <p:cBhvr>
                                        <p:cTn id="9" dur="2000"/>
                                        <p:tgtEl>
                                          <p:spTgt spid="191"/>
                                        </p:tgtEl>
                                      </p:cBhvr>
                                    </p:animEffect>
                                    <p:set>
                                      <p:cBhvr>
                                        <p:cTn id="10" dur="1" fill="hold">
                                          <p:stCondLst>
                                            <p:cond delay="1999"/>
                                          </p:stCondLst>
                                        </p:cTn>
                                        <p:tgtEl>
                                          <p:spTgt spid="19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9E229C4-F229-0858-6358-EFB00E190BD0}"/>
              </a:ext>
            </a:extLst>
          </p:cNvPr>
          <p:cNvSpPr txBox="1"/>
          <p:nvPr/>
        </p:nvSpPr>
        <p:spPr>
          <a:xfrm>
            <a:off x="746369" y="-154745"/>
            <a:ext cx="7909169" cy="4808817"/>
          </a:xfrm>
          <a:prstGeom prst="rect">
            <a:avLst/>
          </a:prstGeom>
          <a:noFill/>
        </p:spPr>
        <p:txBody>
          <a:bodyPr wrap="square" rtlCol="0">
            <a:spAutoFit/>
          </a:bodyPr>
          <a:lstStyle/>
          <a:p>
            <a:pPr>
              <a:lnSpc>
                <a:spcPct val="150000"/>
              </a:lnSpc>
            </a:pPr>
            <a:r>
              <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Technologies used are :</a:t>
            </a:r>
          </a:p>
          <a:p>
            <a:pPr marL="171450" indent="-171450">
              <a:lnSpc>
                <a:spcPct val="150000"/>
              </a:lnSpc>
              <a:buFont typeface="Wingdings" panose="05000000000000000000" pitchFamily="2" charset="2"/>
              <a:buChar char="Ø"/>
            </a:pPr>
            <a:r>
              <a:rPr lang="en-IN" b="1" dirty="0">
                <a:latin typeface="Times New Roman" panose="02020603050405020304" pitchFamily="18" charset="0"/>
                <a:cs typeface="Times New Roman" panose="02020603050405020304" pitchFamily="18" charset="0"/>
              </a:rPr>
              <a:t>Machine Learning Algorithms</a:t>
            </a:r>
            <a:r>
              <a:rPr lang="en-IN" dirty="0">
                <a:latin typeface="Times New Roman" panose="02020603050405020304" pitchFamily="18" charset="0"/>
                <a:cs typeface="Times New Roman" panose="02020603050405020304" pitchFamily="18" charset="0"/>
              </a:rPr>
              <a:t>:</a:t>
            </a:r>
          </a:p>
          <a:p>
            <a:pPr>
              <a:lnSpc>
                <a:spcPct val="150000"/>
              </a:lnSpc>
            </a:pPr>
            <a:r>
              <a:rPr lang="en-US" dirty="0">
                <a:latin typeface="Times New Roman" panose="02020603050405020304" pitchFamily="18" charset="0"/>
                <a:cs typeface="Times New Roman" panose="02020603050405020304" pitchFamily="18" charset="0"/>
              </a:rPr>
              <a:t>The project focuses on heart disease detection using machine learning algorithms. Below are the Algorithms used in the project and their relevance:</a:t>
            </a:r>
          </a:p>
          <a:p>
            <a:pPr marL="285750" indent="-285750">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Supervised Learning </a:t>
            </a:r>
            <a:r>
              <a:rPr lang="en-US" b="1" dirty="0" err="1">
                <a:latin typeface="Times New Roman" panose="02020603050405020304" pitchFamily="18" charset="0"/>
                <a:cs typeface="Times New Roman" panose="02020603050405020304" pitchFamily="18" charset="0"/>
              </a:rPr>
              <a:t>Algorithms</a:t>
            </a:r>
            <a:r>
              <a:rPr lang="en-US" dirty="0" err="1">
                <a:latin typeface="Times New Roman" panose="02020603050405020304" pitchFamily="18" charset="0"/>
                <a:cs typeface="Times New Roman" panose="02020603050405020304" pitchFamily="18" charset="0"/>
              </a:rPr>
              <a:t>These</a:t>
            </a:r>
            <a:r>
              <a:rPr lang="en-US" dirty="0">
                <a:latin typeface="Times New Roman" panose="02020603050405020304" pitchFamily="18" charset="0"/>
                <a:cs typeface="Times New Roman" panose="02020603050405020304" pitchFamily="18" charset="0"/>
              </a:rPr>
              <a:t> algorithms are used for classification, where the model predicts whether a person has heart disease or not.</a:t>
            </a:r>
          </a:p>
          <a:p>
            <a:pPr marL="285750" indent="-285750">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Logistic </a:t>
            </a:r>
            <a:r>
              <a:rPr lang="en-US" b="1" dirty="0" err="1">
                <a:latin typeface="Times New Roman" panose="02020603050405020304" pitchFamily="18" charset="0"/>
                <a:cs typeface="Times New Roman" panose="02020603050405020304" pitchFamily="18" charset="0"/>
              </a:rPr>
              <a:t>Regression</a:t>
            </a:r>
            <a:r>
              <a:rPr lang="en-US" dirty="0" err="1">
                <a:latin typeface="Times New Roman" panose="02020603050405020304" pitchFamily="18" charset="0"/>
                <a:cs typeface="Times New Roman" panose="02020603050405020304" pitchFamily="18" charset="0"/>
              </a:rPr>
              <a:t>:Used</a:t>
            </a:r>
            <a:r>
              <a:rPr lang="en-US" dirty="0">
                <a:latin typeface="Times New Roman" panose="02020603050405020304" pitchFamily="18" charset="0"/>
                <a:cs typeface="Times New Roman" panose="02020603050405020304" pitchFamily="18" charset="0"/>
              </a:rPr>
              <a:t> for binary classification (Heart Disease: Yes/No).Helps in identifying risk factors by calculating probabilities.</a:t>
            </a:r>
          </a:p>
          <a:p>
            <a:pPr marL="285750" indent="-285750">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Decision Tree </a:t>
            </a:r>
            <a:r>
              <a:rPr lang="en-US" b="1" dirty="0" err="1">
                <a:latin typeface="Times New Roman" panose="02020603050405020304" pitchFamily="18" charset="0"/>
                <a:cs typeface="Times New Roman" panose="02020603050405020304" pitchFamily="18" charset="0"/>
              </a:rPr>
              <a:t>Classifier</a:t>
            </a:r>
            <a:r>
              <a:rPr lang="en-US" dirty="0" err="1">
                <a:latin typeface="Times New Roman" panose="02020603050405020304" pitchFamily="18" charset="0"/>
                <a:cs typeface="Times New Roman" panose="02020603050405020304" pitchFamily="18" charset="0"/>
              </a:rPr>
              <a:t>:A</a:t>
            </a:r>
            <a:r>
              <a:rPr lang="en-US" dirty="0">
                <a:latin typeface="Times New Roman" panose="02020603050405020304" pitchFamily="18" charset="0"/>
                <a:cs typeface="Times New Roman" panose="02020603050405020304" pitchFamily="18" charset="0"/>
              </a:rPr>
              <a:t> tree-like model that makes predictions based on features like blood pressure and </a:t>
            </a:r>
            <a:r>
              <a:rPr lang="en-US" dirty="0" err="1">
                <a:latin typeface="Times New Roman" panose="02020603050405020304" pitchFamily="18" charset="0"/>
                <a:cs typeface="Times New Roman" panose="02020603050405020304" pitchFamily="18" charset="0"/>
              </a:rPr>
              <a:t>cholesterol.Simple</a:t>
            </a:r>
            <a:r>
              <a:rPr lang="en-US" dirty="0">
                <a:latin typeface="Times New Roman" panose="02020603050405020304" pitchFamily="18" charset="0"/>
                <a:cs typeface="Times New Roman" panose="02020603050405020304" pitchFamily="18" charset="0"/>
              </a:rPr>
              <a:t> and easy to interpret for medical analysis.</a:t>
            </a:r>
          </a:p>
          <a:p>
            <a:pPr marL="285750" indent="-285750">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Random Forest </a:t>
            </a:r>
            <a:r>
              <a:rPr lang="en-US" b="1" dirty="0" err="1">
                <a:latin typeface="Times New Roman" panose="02020603050405020304" pitchFamily="18" charset="0"/>
                <a:cs typeface="Times New Roman" panose="02020603050405020304" pitchFamily="18" charset="0"/>
              </a:rPr>
              <a:t>Classifier</a:t>
            </a:r>
            <a:r>
              <a:rPr lang="en-US" dirty="0" err="1">
                <a:latin typeface="Times New Roman" panose="02020603050405020304" pitchFamily="18" charset="0"/>
                <a:cs typeface="Times New Roman" panose="02020603050405020304" pitchFamily="18" charset="0"/>
              </a:rPr>
              <a:t>:An</a:t>
            </a:r>
            <a:r>
              <a:rPr lang="en-US" dirty="0">
                <a:latin typeface="Times New Roman" panose="02020603050405020304" pitchFamily="18" charset="0"/>
                <a:cs typeface="Times New Roman" panose="02020603050405020304" pitchFamily="18" charset="0"/>
              </a:rPr>
              <a:t> ensemble of decision trees that improves accuracy and reduces </a:t>
            </a:r>
            <a:r>
              <a:rPr lang="en-US" dirty="0" err="1">
                <a:latin typeface="Times New Roman" panose="02020603050405020304" pitchFamily="18" charset="0"/>
                <a:cs typeface="Times New Roman" panose="02020603050405020304" pitchFamily="18" charset="0"/>
              </a:rPr>
              <a:t>overfitting.Helps</a:t>
            </a:r>
            <a:r>
              <a:rPr lang="en-US" dirty="0">
                <a:latin typeface="Times New Roman" panose="02020603050405020304" pitchFamily="18" charset="0"/>
                <a:cs typeface="Times New Roman" panose="02020603050405020304" pitchFamily="18" charset="0"/>
              </a:rPr>
              <a:t> in detecting complex patterns in ECG signals.</a:t>
            </a:r>
          </a:p>
          <a:p>
            <a:pPr marL="285750" indent="-285750">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K-Nearest Neighbors (KNN):</a:t>
            </a:r>
            <a:r>
              <a:rPr lang="en-US" dirty="0">
                <a:latin typeface="Times New Roman" panose="02020603050405020304" pitchFamily="18" charset="0"/>
                <a:cs typeface="Times New Roman" panose="02020603050405020304" pitchFamily="18" charset="0"/>
              </a:rPr>
              <a:t>Classifies heartbeats based on similarity with past cases.</a:t>
            </a:r>
          </a:p>
          <a:p>
            <a:pPr marL="285750" indent="-285750">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Support Vector Regression (SVR)</a:t>
            </a:r>
            <a:r>
              <a:rPr lang="en-US" dirty="0">
                <a:latin typeface="Times New Roman" panose="02020603050405020304" pitchFamily="18" charset="0"/>
                <a:cs typeface="Times New Roman" panose="02020603050405020304" pitchFamily="18" charset="0"/>
              </a:rPr>
              <a:t>:Predicts continuous values like heart rate variability.</a:t>
            </a:r>
          </a:p>
        </p:txBody>
      </p:sp>
    </p:spTree>
    <p:extLst>
      <p:ext uri="{BB962C8B-B14F-4D97-AF65-F5344CB8AC3E}">
        <p14:creationId xmlns:p14="http://schemas.microsoft.com/office/powerpoint/2010/main" val="1549616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EBC4B61-C21F-7633-0559-40364F679622}"/>
              </a:ext>
            </a:extLst>
          </p:cNvPr>
          <p:cNvSpPr txBox="1"/>
          <p:nvPr/>
        </p:nvSpPr>
        <p:spPr>
          <a:xfrm>
            <a:off x="570523" y="461108"/>
            <a:ext cx="8362462" cy="3931654"/>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IN" b="1" dirty="0">
                <a:latin typeface="Times New Roman" panose="02020603050405020304" pitchFamily="18" charset="0"/>
                <a:cs typeface="Times New Roman" panose="02020603050405020304" pitchFamily="18" charset="0"/>
              </a:rPr>
              <a:t>Big Data Technologies:</a:t>
            </a:r>
          </a:p>
          <a:p>
            <a:pPr marL="285750" indent="-28575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Apache Spark (Scala) for processing large-scale ECG datasets </a:t>
            </a:r>
          </a:p>
          <a:p>
            <a:pPr marL="285750" indent="-285750">
              <a:lnSpc>
                <a:spcPct val="150000"/>
              </a:lnSpc>
              <a:buFont typeface="Wingdings" panose="05000000000000000000" pitchFamily="2" charset="2"/>
              <a:buChar char="Ø"/>
            </a:pPr>
            <a:r>
              <a:rPr lang="en-IN" b="1" dirty="0">
                <a:latin typeface="Times New Roman" panose="02020603050405020304" pitchFamily="18" charset="0"/>
                <a:cs typeface="Times New Roman" panose="02020603050405020304" pitchFamily="18" charset="0"/>
              </a:rPr>
              <a:t>Programming &amp; Data Processing:</a:t>
            </a:r>
          </a:p>
          <a:p>
            <a:pPr marL="285750" indent="-28575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Python (for machine learning models) </a:t>
            </a:r>
          </a:p>
          <a:p>
            <a:pPr marL="285750" indent="-28575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NumPy, Pandas (for data handling)</a:t>
            </a:r>
          </a:p>
          <a:p>
            <a:pPr marL="285750" indent="-28575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Seaborn Matplotlib (for visualization)</a:t>
            </a:r>
          </a:p>
          <a:p>
            <a:pPr marL="285750" indent="-28575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Scikit-learn (for machine learning implementation)</a:t>
            </a:r>
          </a:p>
          <a:p>
            <a:pPr marL="285750" indent="-285750">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TensorFlow, </a:t>
            </a:r>
            <a:r>
              <a:rPr lang="en-IN" dirty="0" err="1">
                <a:latin typeface="Times New Roman" panose="02020603050405020304" pitchFamily="18" charset="0"/>
                <a:cs typeface="Times New Roman" panose="02020603050405020304" pitchFamily="18" charset="0"/>
              </a:rPr>
              <a:t>Keras</a:t>
            </a:r>
            <a:r>
              <a:rPr lang="en-IN" dirty="0">
                <a:latin typeface="Times New Roman" panose="02020603050405020304" pitchFamily="18" charset="0"/>
                <a:cs typeface="Times New Roman" panose="02020603050405020304" pitchFamily="18" charset="0"/>
              </a:rPr>
              <a:t> (for deep learning models)</a:t>
            </a:r>
          </a:p>
          <a:p>
            <a:pPr marL="285750" indent="-285750">
              <a:lnSpc>
                <a:spcPct val="150000"/>
              </a:lnSpc>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Data Collection &amp; Preprocessing:</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Electrocardiogram (ECG) signal processing</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Data cleaning and feature extraction using Python</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Outlier removal and normalization techniques (IQR, Standard Scaler)</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581900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84B2C1A-D0B9-4B63-43D0-F376F67A9EF6}"/>
              </a:ext>
            </a:extLst>
          </p:cNvPr>
          <p:cNvPicPr>
            <a:picLocks noGrp="1" noChangeAspect="1"/>
          </p:cNvPicPr>
          <p:nvPr>
            <p:ph idx="1"/>
          </p:nvPr>
        </p:nvPicPr>
        <p:blipFill>
          <a:blip r:embed="rId2"/>
          <a:stretch>
            <a:fillRect/>
          </a:stretch>
        </p:blipFill>
        <p:spPr>
          <a:xfrm>
            <a:off x="262467" y="872067"/>
            <a:ext cx="8229600" cy="2260600"/>
          </a:xfrm>
        </p:spPr>
      </p:pic>
      <p:sp>
        <p:nvSpPr>
          <p:cNvPr id="3" name="Title 2">
            <a:extLst>
              <a:ext uri="{FF2B5EF4-FFF2-40B4-BE49-F238E27FC236}">
                <a16:creationId xmlns:a16="http://schemas.microsoft.com/office/drawing/2014/main" id="{88E7CBC5-272A-F317-2A34-A084462CB545}"/>
              </a:ext>
            </a:extLst>
          </p:cNvPr>
          <p:cNvSpPr>
            <a:spLocks noGrp="1"/>
          </p:cNvSpPr>
          <p:nvPr>
            <p:ph type="title"/>
          </p:nvPr>
        </p:nvSpPr>
        <p:spPr>
          <a:xfrm>
            <a:off x="457200" y="205979"/>
            <a:ext cx="8229600" cy="666088"/>
          </a:xfrm>
        </p:spPr>
        <p:txBody>
          <a:bodyPr>
            <a:normAutofit/>
          </a:bodyPr>
          <a:lstStyle/>
          <a:p>
            <a:r>
              <a:rPr lang="en-US" sz="2800" dirty="0">
                <a:latin typeface="Times New Roman" panose="02020603050405020304" pitchFamily="18" charset="0"/>
                <a:cs typeface="Times New Roman" panose="02020603050405020304" pitchFamily="18" charset="0"/>
              </a:rPr>
              <a:t>Implementation</a:t>
            </a:r>
            <a:endParaRPr lang="en-IN" sz="28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515C3820-0DB0-49A9-445D-A6317CDC0468}"/>
              </a:ext>
            </a:extLst>
          </p:cNvPr>
          <p:cNvSpPr txBox="1"/>
          <p:nvPr/>
        </p:nvSpPr>
        <p:spPr>
          <a:xfrm>
            <a:off x="457200" y="3386667"/>
            <a:ext cx="7636933" cy="738664"/>
          </a:xfrm>
          <a:prstGeom prst="rect">
            <a:avLst/>
          </a:prstGeom>
          <a:noFill/>
        </p:spPr>
        <p:txBody>
          <a:bodyPr wrap="square" rtlCol="0">
            <a:spAutoFit/>
          </a:bodyPr>
          <a:lstStyle/>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above is the code to fetch the data sets required for analysis .</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It implements to draw a boxplot of physical health column and  remove outliers from it .</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It utilizes seaborn to visualize the distribution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843711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9ABDB77-A36C-7467-C29A-F80108304049}"/>
              </a:ext>
            </a:extLst>
          </p:cNvPr>
          <p:cNvPicPr>
            <a:picLocks noChangeAspect="1"/>
          </p:cNvPicPr>
          <p:nvPr/>
        </p:nvPicPr>
        <p:blipFill>
          <a:blip r:embed="rId2"/>
          <a:stretch>
            <a:fillRect/>
          </a:stretch>
        </p:blipFill>
        <p:spPr>
          <a:xfrm>
            <a:off x="321732" y="778933"/>
            <a:ext cx="8466668" cy="4199468"/>
          </a:xfrm>
          <a:prstGeom prst="rect">
            <a:avLst/>
          </a:prstGeom>
        </p:spPr>
      </p:pic>
      <p:sp>
        <p:nvSpPr>
          <p:cNvPr id="4" name="TextBox 3">
            <a:extLst>
              <a:ext uri="{FF2B5EF4-FFF2-40B4-BE49-F238E27FC236}">
                <a16:creationId xmlns:a16="http://schemas.microsoft.com/office/drawing/2014/main" id="{8F984E4F-4C6C-4C10-19DB-A828BA28C56E}"/>
              </a:ext>
            </a:extLst>
          </p:cNvPr>
          <p:cNvSpPr txBox="1"/>
          <p:nvPr/>
        </p:nvSpPr>
        <p:spPr>
          <a:xfrm>
            <a:off x="474134" y="255713"/>
            <a:ext cx="6256867" cy="523220"/>
          </a:xfrm>
          <a:prstGeom prst="rect">
            <a:avLst/>
          </a:prstGeom>
          <a:noFill/>
        </p:spPr>
        <p:txBody>
          <a:bodyPr wrap="square" rtlCol="0">
            <a:spAutoFit/>
          </a:bodyPr>
          <a:lstStyle/>
          <a:p>
            <a:r>
              <a:rPr lang="en-US" sz="2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Code for data pre-processing</a:t>
            </a:r>
            <a:endParaRPr lang="en-IN" sz="2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054927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7F4A37A-5477-7725-B5BF-0CB1706F5158}"/>
              </a:ext>
            </a:extLst>
          </p:cNvPr>
          <p:cNvPicPr>
            <a:picLocks noChangeAspect="1"/>
          </p:cNvPicPr>
          <p:nvPr/>
        </p:nvPicPr>
        <p:blipFill>
          <a:blip r:embed="rId2"/>
          <a:stretch>
            <a:fillRect/>
          </a:stretch>
        </p:blipFill>
        <p:spPr>
          <a:xfrm>
            <a:off x="448733" y="274319"/>
            <a:ext cx="8509000" cy="2224455"/>
          </a:xfrm>
          <a:prstGeom prst="rect">
            <a:avLst/>
          </a:prstGeom>
        </p:spPr>
      </p:pic>
      <p:pic>
        <p:nvPicPr>
          <p:cNvPr id="7" name="Picture 6">
            <a:extLst>
              <a:ext uri="{FF2B5EF4-FFF2-40B4-BE49-F238E27FC236}">
                <a16:creationId xmlns:a16="http://schemas.microsoft.com/office/drawing/2014/main" id="{E0D3AAF2-5906-423A-FF86-4636C337998A}"/>
              </a:ext>
            </a:extLst>
          </p:cNvPr>
          <p:cNvPicPr>
            <a:picLocks noChangeAspect="1"/>
          </p:cNvPicPr>
          <p:nvPr/>
        </p:nvPicPr>
        <p:blipFill>
          <a:blip r:embed="rId3"/>
          <a:stretch>
            <a:fillRect/>
          </a:stretch>
        </p:blipFill>
        <p:spPr>
          <a:xfrm>
            <a:off x="573404" y="2644725"/>
            <a:ext cx="6534150" cy="1772529"/>
          </a:xfrm>
          <a:prstGeom prst="rect">
            <a:avLst/>
          </a:prstGeom>
        </p:spPr>
      </p:pic>
    </p:spTree>
    <p:extLst>
      <p:ext uri="{BB962C8B-B14F-4D97-AF65-F5344CB8AC3E}">
        <p14:creationId xmlns:p14="http://schemas.microsoft.com/office/powerpoint/2010/main" val="37747142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05979"/>
            <a:ext cx="8229600" cy="505221"/>
          </a:xfrm>
        </p:spPr>
        <p:txBody>
          <a:bodyPr>
            <a:normAutofit fontScale="90000"/>
          </a:bodyPr>
          <a:lstStyle/>
          <a:p>
            <a:r>
              <a:rPr lang="en-US" sz="2800" dirty="0">
                <a:latin typeface="Times New Roman" panose="02020603050405020304" pitchFamily="18" charset="0"/>
                <a:cs typeface="Times New Roman" panose="02020603050405020304" pitchFamily="18" charset="0"/>
              </a:rPr>
              <a:t>Data analysis results:</a:t>
            </a:r>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5575" y="711201"/>
            <a:ext cx="4161599" cy="384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AutoShape 4" descr="data:image/png;base64,iVBORw0KGgoAAAANSUhEUgAAA0kAAAIjCAYAAADWYVDIAAAAOXRFWHRTb2Z0d2FyZQBNYXRwbG90bGliIHZlcnNpb24zLjcuMSwgaHR0cHM6Ly9tYXRwbG90bGliLm9yZy/bCgiHAAAACXBIWXMAAA9hAAAPYQGoP6dpAADU40lEQVR4nOzdd3hUZdo/8O85Z3pPL5BOIHQQpDcVReyACO7qAtb1p/Luurqv7Ksi9gKKAqKrCEgVaUrvHQKhQ2gBEgJppPfJtPP7Y8hIIEDKzDxT7s915Y9MJud80ybnPs/z3A8niqIIQgghhBBCCCEAAJ51AEIIIYQQQgjxJFQkEUIIIYQQQsh1qEgihBBCCCGEkOtQkUQIIYQQQggh16EiiRBCCCGEEEKuQ0USIYQQQgghhFyHiiRCCCGEEEIIuQ4VSYQQQgghhBByHSqSCCGEEEIIIeQ6VCQRQogLvP/+++A4DgUFBayjuM3YsWMRGxvLOoZXycjIAMdxmDNnToOfO3nyZNcH81GxsbEYO3Ys6xiEEC9ARRIhpMG+++47cByHnj17so7CjNVqxezZszFo0CAEBgZCLpcjNjYW48aNw8GDB1nHwyeffIKVK1c26Lm1F921b4IgIDo6GsOGDcPRo0ddmvNOYmNj62S71VtDigtvs3btWrz//vtOP+727dvBcRyWLl1a78fHjh0LjUbj9PM2VGO/7kGDBjl+D3ieh06nQ5s2bfDss89i06ZNrgtKCPELEtYBCCHeY8GCBYiNjcWBAwdw/vx5tGrVinUkt6qursbw4cOxfv16DBgwAP/5z38QGBiIjIwMLFmyBHPnzkVmZiZatmzJLOMnn3yCJ598Ek888USDP+fpp5/GQw89BKvVitOnT2PmzJlYt24dkpOT0aVLlwYf58cff4TNZmt86HpMnToVFRUVjvfXrl2LRYsW4euvv0ZwcLDj8T59+jjlfKzExMSguroaUqnU8djatWsxY8YMlxRKnqwpX3fLli3x6aefAgAqKytx/vx5LF++HPPnz8dTTz2F+fPn1/nenj17FjxP94cJIXdGRRIhpEHS09Oxd+9eLF++HC+//DIWLFiAiRMnso7lVm+99RbWr1+Pr7/+Gv/4xz/qfGzixIn4+uuv2QRrprvuugvPPPOM4/2+ffvisccew8yZM/HDDz80+DjXX4w2141FXm5uLhYtWoQnnnjCp6b0cRwHhULBOgZTlZWVUKvVTfpcvV5f53cXAD777DOMHz8e3333HWJjY/H55587PiaXy5uVlRDiP+h2CiGkQRYsWICAgAA8/PDDePLJJ7FgwYJ6n1dYWIhnn30WOp0OBoMBY8aMwbFjx+qdGnXmzBk8+eSTCAwMhEKhQPfu3fHHH3/cNofZbEZgYCDGjRt308fKysqgUCjw5ptvOh6bNm0a2rdvD5VKhYCAAHTv3h0LFy5s9Nd/5coV/PDDD7j//vtvKpAAQBAEvPnmmzeNIpWUlGDs2LEwGAzQ6/UYN24cqqqqbvr8+fPno1u3blAqlQgMDMTo0aNx+fLlOs9JS0vDiBEjEB4eDoVCgZYtW2L06NEoLS0FYL/grqysxNy5cx3TkJqy/uLee+8FYC+MAeD333/Hww8/jMjISMjlciQkJODDDz+E1Wqt83k3rkm6fg3Nf//7XyQkJEAul+Puu+9GSkpKo3Ndb+LEiZBKpcjPz7/pYy+99BIMBgOMRiMA+9S9Rx55BBs3bkSXLl2gUCjQrl07LF++/KbPLSkpwT/+8Q9ERUVBLpejVatW+Pzzz+84QvbGG28gKCgIoig6Hnv99dfBcRy+/fZbx2N5eXngOA4zZ84EcPOapLFjx2LGjBkAUGda4Y2c/f28nXXr1qF///5Qq9XQarV4+OGHkZqaWuc5x48fx9ixYxEfHw+FQoHw8HA899xzKCwsrPO82rV6p06dwl/+8hcEBASgX79+Df66G0IQBHz77bdo164dpk+f7vj7AG5ek2Q2mzFp0iQkJiZCoVAgKCgI/fr1u2m6XkNeq4qKivDmm2+iY8eO0Gg00Ol0GDp0KI4dO3ZTxoa8LmVlZeG5555DWFgY5HI52rdvj59//rlJ3xNCSOPRSBIhpEEWLFiA4cOHQyaT4emnn8bMmTORkpKCu+++2/Ecm82GRx99FAcOHMArr7yCpKQk/P777xgzZsxNx0tNTUXfvn3RokULvP3221Cr1ViyZAmeeOIJLFu2DMOGDas3h1QqxbBhw7B8+XL88MMPkMlkjo+tXLkSNTU1GD16NAD79K/x48fjySefxP/8z//AaDTi+PHj2L9/P/7yl7806utft24dLBYLnn322UZ93lNPPYW4uDh8+umnOHz4MH766SeEhobWubv98ccf491338VTTz2FF154Afn5+Zg2bRoGDBiAI0eOwGAwwGQyYciQIaipqcHrr7+O8PBwZGVlYfXq1SgpKYFer8e8efPwwgsvoEePHnjppZcAAAkJCY3KCwAXLlwAAAQFBQEA5syZA41GgzfeeAMajQZbt27Fe++9h7KyMnz55Zd3PN7ChQtRXl6Ol19+GRzH4YsvvsDw4cNx8eLFJo8+Pfvss/jggw/w66+/4rXXXnM8bjKZsHTpUowYMaLOCE1aWhpGjRqFv//97xgzZgxmz56NkSNHYv369bj//vsBAFVVVRg4cCCysrLw8ssvIzo6Gnv37sWECROQk5ODqVOn3jJP//798fXXXyM1NRUdOnQAAOzatQs8z2PXrl0YP3684zEAGDBgQL3Hefnll5GdnY1NmzZh3rx59T6nud/P8vLyehuK1NTU3PTYvHnzMGbMGAwZMgSff/45qqqqMHPmTPTr1w9HjhxxFMWbNm3CxYsXMW7cOISHhyM1NRX//e9/kZqaiuTk5JsKnpEjRyIxMRGffPIJRFFE165d7/h1N4YgCHj66afx7rvvYvfu3Xj44Yfrfd7777+PTz/91PF3U1ZWhoMHD+Lw4cOO34uGvlZdvHgRK1euxMiRIxEXF4e8vDz88MMPGDhwIE6dOoXIyEgADXtdysvLQ69evcBxHF577TWEhIRg3bp1eP7551FWVlbvjRpCiJOJhBByBwcPHhQBiJs2bRJFURRtNpvYsmVL8X/+53/qPG/ZsmUiAHHq1KmOx6xWq3jvvfeKAMTZs2c7Hr/vvvvEjh07ikaj0fGYzWYT+/TpIyYmJt42z4YNG0QA4qpVq+o8/tBDD4nx8fGO9x9//HGxffv2jf1y6/XPf/5TBCAeOXKkQc+fOHGiCEB87rnn6jw+bNgwMSgoyPF+RkaGKAiC+PHHH9d53okTJ0SJROJ4/MiRIyIA8bfffrvtedVqtThmzJgGZUxPTxcBiJMmTRLz8/PF3Nxccfv27WLXrl1FAOKyZctEURTFqqqqmz735ZdfFlUqVZ2f35gxY8SYmJibjh8UFCQWFRU5Hv/999/r/fndzpdffikCENPT0x2P9e7dW+zZs2ed5y1fvlwEIG7bts3xWExMTJ2vRxRFsbS0VIyIiBC7du3qeOzDDz8U1Wq1eO7cuTrHfPvtt0VBEMTMzMxb5rt69aoIQPzuu+9EURTFkpISked5ceTIkWJYWJjjeePHjxcDAwNFm80miuKf36Pr/zZeffVVsb5/z839fm7btk0EcNs3tVrteH55ebloMBjEF198sc5xcnNzRb1eX+fx+n5HFi1aJAIQd+7c6Xis9u/i6aefvun5t/q6b2XgwIG3/ftesWKFCED85ptvHI/FxMTU+fvo3Lmz+PDDD9/2PA19rTIajaLVaq3zuenp6aJcLhc/+OADx2MNeV16/vnnxYiICLGgoKDO46NHjxb1en29329CiHPRdDtCyB0tWLAAYWFhuOeeewDYp8OMGjUKixcvrjPlav369ZBKpXjxxRcdj/E8j1dffbXO8YqKirB161Y89dRTjrvaBQUFKCwsxJAhQ5CWloasrKxb5rn33nsRHByMX3/91fFYcXExNm3ahFGjRjkeMxgMuHLlilOmIpWVlQEAtFptoz7v73//e533+/fvj8LCQsfxli9fDpvNhqeeesrxfSgoKEB4eDgSExOxbds2APa1FwCwYcOGeqfrNcfEiRMREhKC8PBwDBo0CBcuXMDnn3+O4cOHAwCUSqXjubU/r/79+6Oqqgpnzpy54/FHjRqFgIAAx/v9+/cHYL/z3hx/+9vfsH//fsfIF2D/XY2KisLAgQPrPDcyMrLO6KROp8Pf/vY3HDlyBLm5uQCA3377Df3790dAQECdn8XgwYNhtVqxc+fOW2YJCQlBUlKS4zl79uyBIAh46623kJeXh7S0NAD2kaR+/fo1eSoZ0Pzv53vvvYdNmzbd9PbAAw/Ued6mTZtQUlKCp59+us73QxAE9OzZ0/G7CdT9HTEajSgoKECvXr0AAIcPH74pw41/F65Q26mvvLz8ls8xGAxITU11/Hxu1JjXKrlc7mgKYbVaUVhYCI1GgzZt2tT5HtzpdUkURSxbtgyPPvooRFGs870fMmQISktL6/2eEkKci6bbEUJuy2q1YvHixbjnnnsca1QAoGfPnpgyZQq2bNniuLi6dOkSIiIioFKp6hzjxi5458+fhyiKePfdd/Huu+/We96rV6+iRYsW9X5MIpFgxIgRWLhwIWpqaiCXy7F8+XKYzeY6RdL//u//YvPmzejRowdatWqFBx54AH/5y1/Qt2/fRn8fdDodgNtfcNUnOjq6zvu1F7fFxcXQ6XRIS0uDKIpITEys9/Nrp0/FxcXhjTfewFdffYUFCxagf//+eOyxx/DMM884CqimeumllzBy5EjwPA+DwYD27dvXWeCempqKd955B1u3bnUUd7WuX+9xK7f7HjTHqFGj8I9//AMLFizAe++9h9LSUqxevRr//Oc/bypCWrVqddNjrVu3BmBfFxQeHo60tDQcP34cISEh9Z7v6tWrt83Tv39/rF27FoC9GOrevTu6d++OwMBA7Nq1C2FhYTh27Fijp3reqLnfz44dO2Lw4ME3PT5//vw679cWDrVr1G5U+zcB2IuJSZMmYfHixTd9n+r7HYmLi2tQ1uao7Y54uxsbH3zwAR5//HG0bt0aHTp0wIMPPohnn30WnTp1AtC41yqbzYZvvvkG3333HdLT0+vcQKqdugrc+XUpPz8fJSUl+O9//4v//ve/tzwnIcS1qEgihNzW1q1bkZOTg8WLF2Px4sU3fXzBggU33YG+k9pF8G+++SaGDBlS73Pu1F589OjR+OGHH7Bu3To88cQTWLJkCZKSktC5c2fHc9q2bYuzZ89i9erVWL9+PZYtW4bvvvsO7733HiZNmtSozElJSQCAEydONKottiAI9T4uXlvgb7PZwHEc1q1bV+9zr9+3ZsqUKRg7dix+//13bNy4EePHj8enn36K5OTkZrUdT0xMrPeiGbA3Mhg4cCB0Oh0++OADJCQkQKFQ4PDhw/jf//3fBrX8vtP3oKkCAgLwyCOPOIqkpUuXoqam5qZuZw1ls9lw//3349///ne9H68tqm6lX79++PHHH3Hx4kXs2rUL/fv3B8dx6NevH3bt2oXIyEjYbDbHyE9Tuer7eaPan+28efMQHh5+08clkj8vIZ566ins3bsXb731Frp06QKNRgObzYYHH3yw3t+R60eeXOXkyZMAbv9aMmDAAFy4cMHxN/XTTz/h66+/xvfff48XXnihUa9Vn3zyCd59910899xz+PDDDxEYGAie5/GPf/yjzvfgTq9Ltc995pln6l3PCcBRxBFCXIeKJELIbS1YsAChoaGOzlPXW758OVasWIHvv/8eSqUSMTEx2LZtG6qqquqMJp0/f77O58XHxwOwj5Lc6uL8TgYMGICIiAj8+uuv6NevH7Zu3Yr/+7//u+l5arUao0aNwqhRo2AymTB8+HB8/PHHmDBhQqNaLw8dOhSCIGD+/PmNbt5wOwkJCRBFEXFxcXe8CAfsowAdO3bEO++8g71796Jv3774/vvv8dFHHwFAs6Zx1Wf79u0oLCzE8uXL6zQbuH5UkaW//e1vePzxx5GSkoIFCxaga9euaN++/U3Pqx0RuP77c+7cOQBwNB9ISEhARUVFk38na4ufTZs2ISUlBW+//TYA++/qzJkzERkZCbVajW7dut32OM7+GTZVbdOP0NDQ235PiouLsWXLFkyaNAnvvfee4/FbTWG7FWd+3VarFQsXLoRKpUK/fv1u+9zabpnjxo1DRUUFBgwYgPfffx8vvPBCo16rli5dinvuuQezZs2q83hJSUmdvb2A278uhYSEQKvVwmq1Nvl3kRDSfLQmiRByS9XV1Vi+fDkeeeQRPPnkkze9vfbaaygvL3e0wh0yZAjMZjN+/PFHxzFsNttNBVZoaCgGDRqEH374ATk5OTedt762zjfieR5PPvkkVq1ahXnz5sFisdSZagfgpvbDMpkM7dq1gyiKMJvNAOBYV1Nft6/rRUVF4cUXX8TGjRsxbdq0mz5us9kwZcoUXLly5Y7Zrzd8+HAIgoBJkybdNBIgiqLjaygrK4PFYqnz8Y4dO4Ln+TpdydRqNUpKShqV4XZqRy2uz2YymfDdd9857RzNMXToUAQHB+Pzzz/Hjh07bjmKlJ2djRUrVjjeLysrwy+//IIuXbo4Rkmeeuop7Nu3Dxs2bLjp80tKSm76/t8oLi4OLVq0wNdffw2z2eyYPtW/f39cuHABS5cuRa9eveqMwNSnds8gZ/4cm2LIkCHQ6XT45JNPHH8v16v9O63vdwTAbbsB1sdZX7fVasX48eNx+vRpjB8/vs60wBvd+Bqh0WjQqlUrx99UY16rBEG46Xvw22+/3bS+8k6vS4IgYMSIEVi2bJljNOxW5ySEuA6NJBFCbumPP/5AeXk5HnvssXo/3qtXL4SEhGDBggUYNWoUnnjiCfTo0QP/+te/cP78eSQlJeGPP/5AUVERgLp3imfMmIF+/fqhY8eOePHFFxEfH4+8vDzs27cPV65cqXdvkRuNGjUK06ZNw8SJE9GxY0e0bdu2zscfeOABhIeHo2/fvggLC8Pp06cxffp0PPzww451CgcOHMA999yDiRMn4v3337/t+aZMmYILFy5g/PjxjuIxICAAmZmZ+O2333DmzBlH+/GGSkhIwEcffYQJEyYgIyMDTzzxBLRaLdLT07FixQq89NJLePPNN7F161a89tprGDlyJFq3bg2LxYJ58+Y5LqhqdevWDZs3b8ZXX32FyMhIxMXFoWfPno3KdL0+ffogICAAY8aMwfjx48FxHObNm+f0qV1NJZVKMXr0aEyfPt3R9rk+rVu3xvPPP4+UlBSEhYXh559/Rl5eHmbPnu14zltvvYU//vgDjzzyCMaOHYtu3bqhsrISJ06cwNKlS5GRkXHTiMCN+vfvj8WLF6Njx46OtUJ33XUX1Go1zp0716D1SLUjTePHj8eQIUMgCEKjf6+cQafTYebMmXj22Wdx1113YfTo0QgJCUFmZibWrFmDvn37Yvr06dDpdBgwYAC++OILmM1mtGjRAhs3bmz0aGNTvu7S0lLHWqqqqiqcP38ey5cvx4ULFzB69Gh8+OGHt/38du3aYdCgQejWrRsCAwNx8OBBLF26tE5b+Ya+Vj3yyCP44IMPMG7cOPTp0wcnTpzAggULHKNRtRryuvTZZ59h27Zt6NmzJ1588UW0a9cORUVFOHz4MDZv3ux4TSWEuJC72+kRQrzHo48+KioUCrGysvKWzxk7dqwolUodrWrz8/PFv/zlL6JWqxX1er04duxYcc+ePSIAcfHixXU+98KFC+Lf/vY3MTw8XJRKpWKLFi3ERx55RFy6dGmD8tlsNjEqKkoEIH700Uc3ffyHH34QBwwYIAYFBYlyuVxMSEgQ33rrLbG0tNTxnNq2yBMnTmzQOS0Wi/jTTz+J/fv3F/V6vSiVSsWYmBhx3LhxddqD17Y6zs/Pr/P5s2fPvqmVtSja26f369dPVKvVolqtFpOSksRXX31VPHv2rCiKonjx4kXxueeeExMSEkSFQiEGBgaK99xzj7h58+Y6xzlz5ow4YMAAUalUigBu2w68tqX0l19+eduvec+ePWKvXr1EpVIpRkZGiv/+978dbdivb7V9qxbg9R2/Md9zUay/BXitAwcOiADEBx54oN7PjYmJER9++GFxw4YNYqdOnUS5XC4mJSXV2069vLxcnDBhgtiqVStRJpOJwcHBYp8+fcTJkyeLJpPpjjlnzJghAhBfeeWVOo8PHjxYBCBu2bKlzuP1tQC3WCzi66+/LoaEhIgcxznaYjf3+1n7u36rNvJjxoyp0wL8+s8bMmSIqNfrRYVCISYkJIhjx44VDx486HjOlStXxGHDhokGg0HU6/XiyJEjxezs7Jty3erv4nZf960MHDiwTvtyjUYjJiYmis8884y4cePGej/nxhbgH330kdijRw/RYDCISqVSTEpKEj/++OObftYNea0yGo3iv/71LzEiIkJUKpVi3759xX379okDBw4UBw4c6HheQ16XRFEU8/LyxFdffVWMiooSpVKpGB4eLt53333if//739t+XwghzsGJoofcDiSE+KyVK1di2LBh2L17d5M6yxFyO8eOHUOXLl3wyy+/1LteLDY2Fh06dMDq1asZpCOEEOKNaE0SIcSpqqur67xvtVoxbdo06HQ63HXXXYxSEV/2448/QqPROPZ1IoQQQpqL1iQRQpzq9ddfR3V1NXr37o2amhosX74ce/fuxSeffOKWtr/Ef6xatQqnTp3Cf//7X7z22muOhf+EEEJIc1GRRAhxqnvvvRdTpkzB6tWrYTQa0apVK0ybNq3OQmhCnOH1119HXl4eHnrooUbve0UIIYTcDq1JIoQQQgghhJDr0JokQgghhBBCCLkOFUmEEEIIIYQQch2fX5Nks9mQnZ0NrVZbZyNLQgghhBBCiH8RRRHl5eWIjIwEz996vMjni6Ts7GxERUWxjkEIIYQQQgjxEJcvX0bLli1v+XGfL5K0Wi0A+zdCp9MxTkMIIYQQQghhpaysDFFRUY4a4VZ8vkiqnWKn0+moSCKEEEIIIYTccRkONW4ghBBCCCGEkOtQkUQIIYQQQggh16EiiRBCCCGEEEKu4/NrkgghhBBCCCF2oijCYrHAarWyjuISgiBAIpE0e+sfKpIIIYQQQgjxAyaTCTk5OaiqqmIdxaVUKhUiIiIgk8mafAwqkgghhBBCCPFxNpsN6enpEAQBkZGRkMlkzR5t8TSiKMJkMiE/Px/p6elITEy87Yaxt0NFEiGEEEIIIT7OZDLBZrMhKioKKpWKdRyXUSqVkEqluHTpEkwmExQKRZOOQ40bCCGEEEII8RNNHVnxJs74Gn3/u0QIIYQQQgghjUBFEiGEEEIIIYRch4okQgghhBBCCLkOFUmEEEIIIYSQZnv//ffRpUsXlxx7zpw5MBgMLjl2fahIIoQQQgghhJDrUJFECCGEEEIIQU1NDcaPH4/Q0FAoFAr069cPKSkpAOofyVm5cqVjr6U5c+Zg0qRJOHbsGDiOA8dxmDNnDgCA4zjMnDkTQ4cOhVKpRHx8PJYuXeo4zvbt28FxHEpKShyPHT16FBzHISMjA9u3b8e4ceNQWlrqOPb777/vym8FFUmEEEIIIYQQ4N///jeWLVuGuXPn4vDhw2jVqhWGDBmCoqKiO37uqFGj8K9//Qvt27dHTk4OcnJyMGrUKMfH3333XYwYMQLHjh3DX//6V4wePRqnT59uUK4+ffpg6tSp0Ol0jmO/+eabTf46G4KKJEIIIYQQQvxcZWUlZs6ciS+//BJDhw5Fu3bt8OOPP0KpVGLWrFl3/HylUgmNRgOJRILw8HCEh4dDqVQ6Pj5y5Ei88MILaN26NT788EN0794d06ZNa1A2mUwGvV4PjuMcx9ZoNE3+WhuCiiRCCCGEEEL83IULF2A2m9G3b1/HY1KpFD169GjwiM/t9O7d+6b3nXFcV6EiiRBCCCFusWzZMvz++++sYxBCmoDneYiiWOcxs9nstGMDqHN8Zx27qahIIoQQQojLlZWVYdmyZfj1119RWVnJOg4h5AYJCQmQyWTYs2eP4zGz2YyUlBS0a9cOISEhKC8vr/P3e/To0TrHkMlksFqt9R4/OTn5pvfbtm0LAAgJCQEA5OTkNOnYriBx25kIIYQQ4reuv0NsMpmgVqsZpiGE3EitVuOVV17BW2+9hcDAQERHR+OLL75AVVUVnn/+eYiiCJVKhf/85z8YP3489u/f7+heVys2Nhbp6ek4evQoWrZsCa1WC7lcDgD47bff0L17d/Tr1w8LFizAgQMHHGudWrVqhaioKLz//vv4+OOPce7cOUyZMuWmY1dUVGDLli3o3LkzVCoVVCqVy74fNJJECCGEELcymUysIxBC6vHZZ59hxIgRePbZZ3HXXXfh/Pnz2LBhAwICAhAYGIj58+dj7dq16NixIxYtWnRTG+4RI0bgwQcfxD333IOQkBAsWrTI8bFJkyZh8eLF6NSpE3755RcsWrQI7dq1A2Bf+7Ro0SKcOXMGnTp1wueff46PPvqozrH79OmDv//97xg1ahRCQkLwxRdfuPR7wYk3Ti70MWVlZdDr9SgtLYVOp2Mdxy8dPXoUp06dwujRox1zTgkhhPiX0tJSvPLKKwDsF2LR0dGMExHiX4xGI9LT0xEXFweFQuHWc3MchxUrVuCJJ55wy/lu97U2tDagK1bicl988QVWr16N/Px81lEIYeb777/HX/7yF6xevZp1FEKYq6mpYR2BEEJui4ok4jY2m411BEKYOXnyJADg7NmzjJMQwh4VSYQQT0eNGwghxA1qF65SVy9CqEgixN944+oeGkkihBA34DgOAFBdXc04CSHsGY1G1hEIIeS2qEgihBA3opEkQqhIIoR4PiqSCCHEjSoqKlhHIIS5qqoq1hEIIeS2qEgihBA3MhqNsFgsrGMQwhSNJBFCPB0VSYQQ4mbl5eWsIxDCFI0kEUI8HXW3I4QQNysvL0dAQADrGIQwQ0USIZ7jgw8+QGFhodvOFxQUhPfee89t52sqKpIIIcTNysrKWEcghCkqkgjxHIWFhcgvKICgVrj8XNZK75lqS0USIYS4WWlpKesIhDBFXR4J8SyCWoHQYQNdfp6rK3Y0+XNnzJiBL7/8Erm5uejcuTOmTZuGHj16ODFdXbQmiRBC3KykpIR1BEKYoiKJENIYv/76K9544w1MnDgRhw8fRufOnTFkyBBcvXrVZeekIom4lNVqZR2BEI9DRRLxd9QKnxDSGF999RVefPFFjBs3Du3atcP3338PlUqFn3/+2WXnpCKJuJTZbGYdgRCPU1xczDoCIUxVlJdDFEXWMQghXsBkMuHQoUMYPHiw4zGe5zF48GDs27fPZeelIom4FBVJhPxJK+XBc0BRURHrKIQwZbZYUFNTwzoGIcQLFBQUwGq1IiwsrM7jYWFhyM3Nddl5qXEDcSkqkgj5E89x0MkEt7ZaJcRTlZeXQ6FwfTctQjxJbm4upkyZgurqagCATCbDa6+9hvj4eMbJyI1oJIm4FBVJhNQVIBdQVFQEm83GOgohTFGXR+KP0tPTkZWVBVN5CcTKUuTm5uLAgQOsY3m04OBgCIKAvLy8Oo/n5eUhPDzcZeelIom4FBVJhNRlkAmwWq10gUj8Xnl5OesIhDDzcIwOb3W1Tx/LzMxknMazyWQydOvWDVu2bHE8ZrPZsGXLFvTu3dtl52U63c5qteL999/H/PnzkZubi8jISIwdOxbvvPMOOI4DAIiiiIkTJ+LHH39ESUkJ+vbti5kzZyIxMZFldNJAJpOJdQRCPEqgwv6ym5+fj4CAAMZpCGGHbhQQf6eS8giQC7h06RLrKLBWGpu1h1FjzgOlptGf98Ybb2DMmDHo3r07evTogalTp6KyshLjxo1zQUo7pkXS559/jpkzZ2Lu3Llo3749Dh48iHHjxkGv12P8+PEAgC+++ALffvst5s6di7i4OLz77rsYMmQITp06RXOZvQAVSYTUFawQANinCbRu3ZpxGkLcTyPlUWG2UZFECIBItRSpRcUoKyuDTqdjkiEoKMh9J1NqmnS+UaNGIT8/H++99x5yc3PRpUsXrF+//qZmDs7EtEjau3cvHn/8cTz88MMAgNjYWCxatMgxN1MURUydOhXvvPMOHn/8cQDAL7/8grCwMKxcuRKjR49mlp00DBVJhNQVpLS/7LpyAzxCPJlWKqDCbKP9wggBEKWRIbXIiIsXL6JLly5MMrz33ntMzttYr732Gl577TW3nY/pmqQ+ffpgy5YtOHfuHADg2LFj2L17N4YOHQrAvrgtNze3Tl90vV6Pnj173rIvek1NDcrKyuq8EXaoxSshdQVdm2534wJUQvyFVma/9KAiiRAgVicDAJw/f55xEnIjpiNJb7/9NsrKypCUlARBsC9m/vjjj/HXv/4VABy9zxvTF/3TTz/FpEmTXBucNBg1biCkrgC5AAnPuXRvB0I8mVrKQ+A42lSZEADRWnuRlJaWxjgJuRHTkaQlS5ZgwYIFWLhwIQ4fPoy5c+di8uTJmDt3bpOPOWHCBJSWljreLl++7MTEpLFouh0hdfEchxCFgOzsbIiiyDoOIW7HA9DJeCqSCAGgkvAIU0pw4fx52hrCwzAtkt566y28/fbbGD16NDp27Ihnn30W//znP/Hpp58CgKP3eWP6osvlcuh0ujpvhB0qkgi5WahSiqqqKpoOTPyWTiaguLiYbhQQAiBeL0dVdTW1AvcwTIukqqoq8HzdCIIgOCrpuLg4hIeH1+mLXlZWhv3797u0LzpxnuuLpKKiIoZJCPEcoSr7TOfs7GzGSQhhwyAXYLFYaK8kQgAk6uUAgNTUVMZJyPWYFkmPPvooPv74Y6xZswYZGRlYsWIFvvrqKwwbNgwAwHEc/vGPf+Cjjz7CH3/8gRMnTuBvf/sbIiMj8cQTT7CMThro+iJpyuTJDJMQ4jnCVFIAwJUrVxgnIYQNg8zeCr+wsJBxEkLYa2WgIskTMW3cMG3aNLz77rv4f//v/+Hq1auIjIzEyy+/XKcV4b///W9UVlbipZdeQklJCfr164f169fTHkle4voiyVhTA4vFAomE6a8dIcxFXBtJojWTxF8Z5H8WSXFxcYzTEMKWTiYgTCnBmdOn6TrJgzD9KWi1WkydOhVTp0695XM4jsMHH3yADz74wH3BiNPc2N2uvLwcAQEBjNIQ4hnCVFLwHI0kEf8VIKeRJEKulxSowI6sCpw5cwYdOnRgHYeAcZFEfN+NjRsqKiqoSCJ+T8JzCFFIkJmZCVEUwXEc60iEuNz1+yIFXtsvjIokQuzaXyuSjhw54vYi6YMPPnDr32JQUJBXbGBLRRJxqRuLJOrmRYhdpFqKIwVVKCwsRHBwMOs4hLjUhg0b6mzvUTuSlJ+fzyoSIR4lXieHQuBx+PBhPPvss249d2FhIQrz8xGgEFx+rmKj1eXncBYqkohL3VgklZaWMkpCiGdpoZHiSEE1MjIyqEgiPu/GjTI1Uh5SnqMiiZBrJDyHpAA5jubl4cqVK2jZsqVbzx+gEPDu3REuP8+HKTlN+rydO3fiyy+/xKFDh5CTk4MVK1a4vIkb0+52xPfdWCRdP92CEH/WUmPfZT0jI4NtEELcoKCgoM77HMchUC7g6tWrjBIR4nk6BysBAMnJyYyTeJ7Kykp07twZM2bMcNs5aSSJuNSNjRuoSCLErqXa3gb80qVLjJMQ4nr5+fmAwANWm+OxIKUEeUUVqKqqgkqlYpiOENezWq349NNPb3tjrF2gAjKew759+zBixAhar3qdoUOHYujQoW49J40kEZe6cSSJNpQlxE4jE2CQC7h48SLrKIS4lNFoRHFxMQRt3UIo+FrzBhpNIv6goKAAp06dQlVV1S2fIxd4tA9UICcnB5mZmW5MR+pDRRJxqRuLpBunXBDiz6I1UhQXF6O4uJh1FEJcJjc3FwAg0SjrPB50bZF4Xl6e2zMR4m61r/OcQnbb53UNsd9M2L17t8szkdujIom41I3T7ajdKyF/itLa/1nSaBLxZdnZ2QAAQVN3JClEaR9JoiKJ+IPa5Qa8THrb57ULVEAt5bFr1y5YLBY3JCO3QkUScanriySDTEBRURH90RNyTfS15g0XLlxgnIQQ16ndNFmiV9d5PERpv1jMyWlatytCvEntSBIvu307AAnPoXuoCmVlZThy5Ig7opFboCKJuNT1RVKwUgJRFKnlKyHX1I4kUZFEfNnly5cBABJd3SIpUCFA4DgqkohfqF2TzctvP90OAHqF2f9Wtm/f7spI5A6oux1xqevXJAUrBJwvtc9Pj4hwfS9+QjydSsIjVCnBhQsXYLPZwPN034r4nkuXLoFXym+6OBQ4DkEKwTEdjxBfVrvcgJfffrodAESopYjRynD06FHk5+cjJCTE1fFQbLQ2eQ+jxp4nSNv4z6uoqMD58+cd76enp+Po0aMIDAxEdHS0ExP+iYok4lKmG0aSgD8X8RJCgBitDClXq5CTk4MWLVqwjkOIU5WXl6OgoADyFvVf5IWrJDheWIGysjLodDo3pyPEfQoKCsAJPDhpwy69B0RqMO9sETZu3Ii//vWvLs0WFBTk0uPXOZe2aec7ePAg7rnnHsf7b7zxBgBgzJgxmDNnjrPi1UFFEnG66dOnIzs7G5GRkbBcVySFq+x3T2rnpxNCgFidvUg6f/48FUnE56SnpwMApEH1F0BhKilQaERWVhYVScSnFRQUgFcpgAZufdQ5WIk/0gVs27oVI0aMgEKhcFm29957z2XHdpZBgwZBFEW3npPmdhCny87ORkZGBrKysur8QgcrJRA4zjE/nRACxF5bl5SWlsY4CSHOV/t7LQ021PtxunlG/EFNTQ1KSkog0TZ802QJz6FvhBpV1dXYsWOHC9ORW6EiibjMjRW/wAFhKgmuXLni9rsBhHiqCLUUMoGjIon4pHPnzgEAZLcskuwTWqhIIr6stmGVcMNeYXfSJ0INKc9h7Zo11BmYASqSiMvUVwhFqqUwGo20LwYh1/AchxiNDFeuXLntTuyEeBur1Yq0tDRI9JpbLlYPU0nBc/bmDoT4qtprnhv3CrsTjVRA73A18gsKsHfvXldEI7dBRRJxmfqKpCiN/R8lbZ5JyJ9idTKIokitwIlPSU9Ph9FohCw88JbPkfAcwlVSZF66BJvN5sZ0hLhPbZt7ia5xRRIA3NtSC4Hn8PvKlfQ34mZUJBGXqa9Iir62/qJ2MS8hBIjT0bok4ntOnToFALctkoBrMwxqamgPPeKz/iyS1Hd45s0McgE9Q1XIyc1FcnKyU/L4w5IHZ3yNVCQRl6nvjkcLtQw8RxeDhFwvRisHQH8XxLccP34c4DjIw+ovkuadKcTkI3nIrbJ3QaWbZ8RX5eTkABzX6Ol2tQZHaSFwHH777bdmrU2SSu2zefxhanft11j7NTcFtQAnLlNfFS8TOERpZLh48SJMJhNksjvvPE2Ir1NL7ZvKpp07R5vKEp9QVVWFM2fPQBqsv2kT2Vp51RZcqTAj5NoeehcuXECvXr3cGZMQlxNFEVeuXIGgVYITmvbaHqiQoG+EGjuz87B9+3YMHjy4SccRBAEGgwFXr14FAKhUKnBcA3uSewlRFFFVVYWrV6/CYDBAEIQmH4uKJOIyt5o7m6CX4VJ5BS5cuIC2bdu6ORUhnilOJ8P+vCpkZ2ejZcuWrOMQ0iwnTpyAzWqDKrL+TWSvJ+M5cKC1qsQ3lZaWoqKiAorosGYd5/4oLfbnVWHZsmXo169fk/dNCg8PBwBHoeSrDAaD42ttKiqSiMvcaj5ogk6OrajA6dOnqUgi5JpYnRz786qQlpZGRRLxegcPHgQAKFreuUjiOPt+SekXL9JIKvE5tXtDSgzaZh1HKxNwTwsN1meWYt26dRg2bFiTjsNxHCIiIhAaGgqz2dysTJ5KKpU2awSpFhVJxGUcI0k8D1w3qhSvl4Pn7PPVhw8fzigdIZ4l7lpTk3PnzuGee+5hnIaQprNYLDh8+DAEjRKSgIZdGMbpZMjJrURmZiZiY2NdG5AQN/qzSNI0+1iDWmiwN7cSv//+OwYMGICgoKAmH0sQBKcUEr6MbtcQl6ktkji+7nxXpYRHrFaGtLQ0VFRUsIhGiMcJVUmgEHicP3+edRRCmuXEiROorq6GIjqswesd4vX2mwRnz551ZTRC3C4jIwMAIA3UNftYCgmPR2J1MJlMWLRoUbOPR26PiiTiMo6RpHoWKrYNVEAURZw8edLNqQjxTDzHIUYrRVZWFiorK1nHIaTJaje9VMRGNPhz4nT2Do9UJBFfk56eDl4mgaBROuV43UNViNHKsHfvXpw5c8YpxyT1oyKJuMyfI0n1FEkB9gWHhw8fdmsmQjxZzLUpd7SpLPFWRqMRBw8ehKBTN+rOeaBcgEEu4PTpU36xhwvxDzU1NcjOzoYkQOe0LnI8x2FEggEcgDlz5sBqtTrluORmVCQRl6n9w62v5WULtRRBCgGHDh3y2YWDhDRW7LVNZWnKHfFWKSkpqKmpgTI2olEXhRzHIVEvR2lpGa5cueLChIS4T3p6OkRRhDSo+VPtrhetlaFXuBqZmZlYu3atU49N/kRFEnEZq9UKcFy9RRLHcegcrER1dTVNuSPkmmiNvUiiVsjEW23fvh0AoExo0ejPbRNgn3JH/xOIr6i94SUNNjj92I/G6aGTCVi2dCny8vKcfnxCRRJxIavVCl5x681iuwTbd55OTk52VyRCPJpGJiBALuDChQs05Yh4ndzcXJw+fRqy8CBImrD+ItFgn4Z94sQJZ0cjhIm0tDQAgCzE4PRjqyQ8hsfrYTKb8fPPP9P/DBegIom4zJ2KpCiNFCFKCQ4cOIDq6mo3JiPEc0VrZSgtLUVRURHrKIQ0ypYtWwAAqsSm7fOllwmIVEuRmpqKmpoaZ0YjxO1EUURaWhoElQKCqmkbv95J52Al2gcqcOLECezatcsl5/BnVCQRlxFFEYL61i8MHMehR6gKNTU12L9/vxuTEeK5aps30JQ74k1MJhO2b98OXiGHIiqsycfpEKiA2WymKXfE6+Xl5aGkpATS0ACXnYPjODzZygCFhMcvc+eisLDQZefyR1QkEZcSVLefcnF3mAocgB07drgnECEeYN6ZQkw+kod5Z27+h9ZSLQXw594ahHiDvXv3orKyEqrElvWuQ22oDkH2/xnU+ZR4u9r23LIw1xVJABAgl2B4vB5V1dX44YcfaNqdE1GRRFzqdiNJAGCQS5AUoMDZs2eRmZnpplSEsJVXbcGVCjPyqi03fayFxl4kXbp0yd2xCGkSURSxbt06gOOgah3VrGO11Eihk9k7n1JrY+LN/iySAl1+rrtDVegQqMDJkyexefNml5/PX1CRRFxK0Kru+Jz+kWoAwIYNG1wdhxCPp5ba94uhkSTiLU6ePInLly9DGRvR7LUX/LXOp2VlZTh9+rSTEhLiXqIo4uTJk+AVMkh0apefj+M4PJUYALWUx4IFC5Cdne3yc/oDKpKISzXkxSEpQIEQpQS7d+9GWVmZG1IR4tlaqKUoKiqivwfiFWr3aVG3jXHK8e4KsU+527t3r1OOR4i7ZWdno6ioCLLwIKdtInsnOpmAUa0CYDKZMH3aNNqD0gmoSCIuJWnASBLPcRgQqYHZbHZ0RyLEn0VeW5dEm2oST5eRkYFjx45BFh4EaZDeKceM0coQIBdw4MAButAjXqm2jb08Mtit5+0UrESfcDUyLl3CkiVL3HpuX0RFEnEdngMnERr01B5hKqilPNatXUvtwInfC1dRkUS8wx9//AEA0HSId9oxeY7DXSEqVFVV4ciRI047LiHucvz4cQCAPCLI7ed+Il6PMJUEa9aswbFjx9x+fl9CRRJxOpvNBgDghIYVSAAgF3gMaqFBRWUlLTokfi9CLQFARRLxbFlZWdi/fz+kQTrIwp27OL1HmH0WwrZt25x6XEJcraamBqmpqZAEaF22P9LtyAQef2sTCIHnMHPmTBQXF7s9g6+gIok4nclkAgBwksb9evWP0EAl4bFm9WoYjUZXRCPEK4QqpeA5KpKIZ/v9998hiiI0HVs5fd1FmEqKeJ0Mx48fp71fiFdJTU2F2WyGokUIswwtNDI8EadHWVkZpk+fTp0im4iKJOJ0tTulN2YkCQAUEh4DW2hQVl6O9evXuyIaIV5BwnMIUkiQk0MdiohnysnJwZ49eyAJ0ELe0jUXgz3D1RBFkUaTiFepnSIqbxnKNEe/CDW6BCtx+vRpLF26lGkWb0VFEnE6R5HUwPVI1xvUQgOtTMAfv/+O0tJSZ0cjxGuEKCQoLS1DVVUV6yiE3GTFihUQRRHaTs4fRarVNVgJlYTHli1bYLHcvKcYIZ7GZrPh0KFD4BUySIOd08ikqTiOw+jEAIQoJfj9999pfV8TUJFEnMpms/05VY5v/K+XXODxYLQWxpoaLFu2zMnpCPEewUr7uqS8vDzGSQipKysryz6KFKiDPMp1d8tlAo9e4SqUlpYiOTnZZechxFnS0tJQUlICRVSY21p/345CwmNsUiCkPIfvZszA1atXWUfyKlQkEafKzs52NG5oql7haoSpJNi6dSutySBeLzU1FdOnT0dxcTHERnxeyLUiKTc31zXBCGmiZcuW2UeROrtuFKlW/wgNeA5Yv34dRLExf0GEuN+BAwcAAIroMMZJ/tRCI8PIVgZUVlXh66+/dsz2IXdGRRJxqlOnTjX7GALH4Yk4A2w2G37++Wf6x0i82rJly7B3795rre0b/rtMI0nEE2VkZCA5ORnSYD3kbliYHqCQoFOQEhcvpuP06dMuPx8hTWWz2bD/wAHwMqnTuz02V48wNfpGqHHp0iW6rmoEKpKIUx09etQpx2kbqEDnICXOnDmDXbt2OeWYhLibzWZDekY6JHoNwDfujnug3L6mr6CgwBXRCGmS2g0qtV1bu2060b0ttQDs3fQI8VTnzp1DUWEh5NFh4Jqw3MDVhsUbEKOVYdeuXdi0aRPrOF7B836KxGuZTCakpqYCgnN+rZ5I0EMmcFi4YAEqKiqcckxC3CknJwc1xpomLeANoCKJeJgzZ87g6NGjkIUHQR7uvk0yo7UytDHIceLECVy4cMFt5yWkMfbs2QMAUMZFME5SPwnPYVzbIGhlAub98guNzDYAFUnEaWr3BuClEqccL0AuwdBoHcrKyzFv3jynHJMQdzp37hwAQBZiaPTnygQeGilPRRLxCKIoYtGiRQDso0ju9kC0DgCwcuVKt5+bkDuxWCzYv38/BKUcslDPmmp3PYNcwLikQEAU8c3UqfT/5Q6oSCJOk5KSAgDgZM4pkgBgQAsNorVS7Nq1C4cOHXLacQlxhzNnzgAApCEBTfr8ALmAwoICmj9OmDt8+DDS0tKgiA6DjEFr43idDPE6GQ4dOoSLFy+6/fyE3M7Ro0dRUVEBRWwEuEZOrXa3eL0cIxL0KCsvx1dTplAjh9ugIok4hcViwYEDByCoFOAkziuSBI7DX1oHQsJz+Omnn2jaHfEaoigiNTUVvEIOiV7dpGPoZAJqTKZrTR8IYcNms2Hx4sUAx0HbJZFJBo7j8FCMvTj77bffmGQg5FZ27NgBAFAmtGCcpGH6RGjQJ1yNjEuX8OOPP9KNuFugIok4xYkTJ1BVVQVFbLjTjx2ukuKhGB1KS0upKwvxGtnZ2SgqKoIsPLDJC9z1Mvu6pJKSEicmI6Rxdu7ciaysLKhatbA3IWGklUGONgY5jh075hilJYS10tJSHDlyBNIgHaQBWtZxGmx4ggHxOhn27t2LP/74g3Ucj0RFEnGK2gWLiljXLFgc1EKDeJ0MycnJjjs2hHiy2t3Nm9MmWUdFEmHMZDJh6bKl4AQBmk6tWMfBQ7H20aRff/2VbpgRj7B7927YbDYoE1qyjtIotY0cAuQClixZQksa6kFFEmm2iooKpKSkQKJXQxqou+Pz550pxOQjeZh3prDB5+A5Ds+2CYRKwmPOnDnIzs5uTmRCXO7QoUMAx0ERGdzkY+hl9pfo4uJiZ8UipFE2bdqEosIiqNrGQFApWMdBjFaGzkFKnD17FgcPHmQdh/g5URSxZcsWcIIApYtuEruSVibghXZBkPLAjOnTkZmZyTqSR6EiiTTbnj17YDaboWwV1aBpRXnVFlypMCOv2tKo8wQoJBiVGACTyYRp06bBZDI1NTIhLlVcXIxz585BFhoAXiFr8nE010aSysrKnBWNkAarqqrCypUrwcuk0LSPYx3H4ZE4PXgOWLRoISyWxv0fIcSZTp06hdzcXChiw8HLpazjNEkLjQzPtA6EsaYGUyZPpv8316EiiTSLKIrYunUrOJ6HKj7S5efrHKxEn3D7rtG//PKLy89HSFMcOHAAoihCERPWrONopPaX6PLycmfEIqRRVq1ahcrKSqg7xIOXec4FYIhSgn4RGuTm5mHLli2s4xA/Vvv7p0qMYpykeToFK/FQjA75BQWYOnUq3Xy4hmmRFBsbC47jbnp79dVXAQBGoxGvvvoqgoKCoNFoMGLECOTl5bGMTG5w9uxZXL58GfKo0GbdMW+MYQkGRGmk2Lp1K7Zv3+6WcxLSGLt27bJPtYtp3vSL2iKJ7uwRdyspKcG6desgqBRQt4lmHecmQ6K1UEp4LFu6lLqeEiaKi4txIOUAJAHaJm0Y7mnuj9Kia4gSZ86coSZZ1zAtklJSUpCTk+N427RpEwBg5MiRAIB//vOfWLVqFX777Tfs2LED2dnZGD58OMvI5AZr164FAKjbxrrtnFKew9i2QVBJecyePRsZGRluOzchd3LlyhVcvHgR8shgCM28caCW0nQ7wsaKFStgMpmg6ZQATiKwjnMTtVTAg9FaVFRWYunSpazjED+0ZcsW2Kw2qNvENLmDqSfhOA5PJwYiSiPF9u3bsX79etaRmGNaJIWEhCA8PNzxtnr1aiQkJGDgwIEoLS3FrFmz8NVXX+Hee+9Ft27dMHv2bOzduxfJycksY5Nr8vLycOjQIUhDDJCFGNx67iCFBM+2DoTFbMbXX31FF5HEY2zbtg0AoGrV/E5HSoEDz4HulBO3ys/Px9atWyHRqT1635d+ERqEqSTYvHkzLl++zDoO8SNmsxmbN28GL5dCGed9DRtuRSZweKFdMPQyAfPnz8exY8dYR2LKY9YkmUwmzJ8/H8899xw4jsOhQ4dgNpsxePBgx3OSkpIQHR2Nffv23fI4NTU1KCsrq/NGXGPdunUQRdGto0jXaxuowNBrc2i/+eYbmkNLmDMajdixcycEpRzylk1v/V2L4zioJDwVScStli9fDqvVCk3nVuD4pl8mFO86hvw1e1G8yzUXWgLPYVi8ATabDb/88gtNDyJus2/fPpSVlUHZqqVHjrQ2h14u4Pl2QZBwwLfffoOsrCzWkZjxmCJp5cqVKCkpwdixYwEAubm5kMlkMBgMdZ4XFhaG3NzcWx7n008/hV6vd7xFRXn3YjpPVVJSgm3btkHQqKCICmWW4/4oLboGK3H69GnMnTuX/kkSpvbs2YOqykooE6OadXF5PZWERwU1biBukpOTg507d0ISoIUipnmbg1vKKmEpKoOlrNJJ6W6WFKBAhyAFUlNTsX//fpedh5BaoijalxrwnEeu13OGaK0MT7cOQHW1EZMnT/bbG3UeUyTNmjULQ4cORWRk8zqkTZgwAaWlpY43GoJ3jTVr1sBsNkPTMd5pF4NNwXEcnm4dgCiNFFu2bMHGjRuZZSH+zWazYd26dQDPQdXaeTdn1FIe5RUVdAOAuMWKFSsgiiK0nVt5zTqLYfEGSHkO8+fPh9FoZB2H+LiTJ08iMzMTiuhwCGol6zguc1eICg9EaZGXl+e3s3U8oki6dOkSNm/ejBdeeMHxWHh4OEwm0007zefl5SE8/NZ3t+RyOXQ6XZ034lylpaXYtGkTBLUSSje0/b4TmcDj+XZB0MkE/PLLLzhy5AjrSMQPHTlyBNnZ2VDGRUJQyp12XJWEh9VqRU1NjdOOSUh9srOzsWfPHkgCdZC3ZDdDoLGCFBLc11KLoqIirFy5knUc4uNqG1Zp2sWyDeIGD8bo0ClIidTUVMyfP591HLfziCJp9uzZCA0NxcMPP+x4rFu3bpBKpXX2QDh79iwyMzPRu3dvFjHJNatXr4bJZIK6QxzTUaTrGeQSvHBtDu20b7/FpUuXWEcifkQURfzxxx8AALWTN91USex/Y/463YG4j2MUqZP3jCLVurelFkEKCdasWYPs7GzWcYiPyszMxLFjxyALC4Q0yPvbft8Jz3H4a5sARKql2Lhxo6Mxkb9gfoVrs9kwe/ZsjBkzBhKJxPG4Xq/H888/jzfeeAPbtm3DoUOHMG7cOPTu3Ru9evVimNi/FRYWYsOGDRA0SqgSmt+9y5mitTI82yYQNTU1+PLLL1BcXMw6EvETqampSEtLgyI6DFK9xqnHVkupSCKul5ubi717914bRWp+0xF3kwkchsXrYbVaMWfOHJqeSlxi1apVAABNB+feDPNk8muzddRSHj///DPOnj3LOpLbMC+SNm/ejMzMTDz33HM3fezrr7/GI488ghEjRmDAgAEIDw/H8uXLGaQktZYtWwaLxQJN50RwAvNfn5t0ClbisTg9ioqK8cUXX6C6upp1JOLjRFHEsmXLAACajglOP7762khSOTVvIC60atUqiKIITYd4rxtFqtUhSIn2gQqcPHkSBw4cYB2H+JirV69i3759kARoIYsIZh3HrYIUEoxLCoJos+Lrr79GYWEh60huwfwq94EHHoAoimjduvVNH1MoFJgxYwaKiopQWVmJ5cuX33Y9EnGtrKws7NixA5IArUfvCzCohQb9ItS4dOkSpk6d6peLDYn7nDhxAmfPnoU8KgzSQOevgVTRSBJxscLCQntHO70aiugw1nGaZVi8ARKew7x586iJA3GqNWvWwGazOf1GwrwzhZh8JA/zznh24dHKIMfweAPKysrw1VdfwWQysY7kcsyLJOI9Fi5caJ+v3iXRo+80chyH4QkGdAxS4MSJE/jpp59o6gVxCVEU8euSJQAAbedWLjmHRmrfg4P2fCOusn79elitVqjbe+8oUq1gpQT3tdRQEwfiVMXFxfZtT7Qqp99IyKu24EqFGXnVnn9Dt2+EGr3D1UhPT8fPP//s89dWVCSRBjl27BiOHDkCWUQQ5C08f746z3F4tk0QYrUy7Ny5E7/99hvrSMQH7d+/H+kXL0IRFwFpgNYl59BIabodcZ2qqips2bIFgkoBZaznzhBojPta6hCoELBmzRrk5OSwjkN8wNq1a+1LDTqw3faENY7jMCLBgJhr11abN29mHcml/PcnTRrMarXaWz9yHHTdkrzmTqNM4PBC+yCEKCVYuXIlNm3axDoS8SEWiwW//vorOJ6DtnOiy85TWySVlpa67BzEf23btg1GoxGqpBiPXGfaFDKBwxNxBlitVvzyyy8+f7ebuFZZWRk2b94MQa2AMo79tiesSXgO49oGQiMV8MvcuT7dyME3XhGJS23evBlZWVlQJbZ02d1yV9FIBfy9QzB0MgFz5syhxbzEaTZv3oy8vDyoWkdDolW57Dw03Y64itVqxYYNG8BJJVAlela30ubqGKRAG4Mcx44dw+HDh1nHIV5s/fr1qKmpgbpdnM/cSGgug1yCcW0DIYo2TJ061Wdv4tFPm9xWaWkplixZAl4mhcaFd8tdKUghwUvtgyDjOcyYPh1nzpxhHYl4uYqKCixbtsz+d9HJ+R3trqeScJDyHLW0J0536NAhFBQUQBkfCV4mZR3HqWrXpvIcsGDBfGrgQ5qkoqIC69evh6CU+9yNhOZK0MvxWJwepaWlmD59Omw2G+tITkdFErmtRYsWobq6GpquiRAUMtZxmqylRobn2wXCZrVi8pdf4vLly6wjES+2YsUKVFZWQt0xHrzctX8XHMdBL+NRVFTk0vMQ/7Nx40YAgDophnES1whTSdE/QoPc3Dxs2LCBdRzihdavXw+j0Qh1+zhwgsA6jscZGKlB5yAlUlNTsXTpUtZxnI6KJHJLZ8+exc6dOyEN0kHVKop1nGZrbVDgr20CUFVdjc8++8xv+vwT58rJycHGjRsh0aqgbuOei0u9TEBJSYlP3qkjbGRlZeHUqVOQRQRBolOzjuMyQ6J1UEt5rFi+nKaskkaprKzEunXrwCvkUCV6/zWQK3Ach9GtAxB8be33sWPHWEdyKiqSSL0sFgtmzZoFAND1aAeO945mDXdyV4gKw+L1KC4uxqeffkp7z5BGmz9/PqxWK7Td2rhtfrpeLsBms6GkpMQt5yO+b+vWrQAAdetoxklcSyXlMTRah6rqasemz4Q0xIYNG1BdXQ11+1hwEhpFuhWlhMfYpEBIeA7fzZjhU1PDqUgi9Vq7di2uXLkCVetoyIINrOM41cAWWtzbUoPs7GxMnjzZLzZEI85RpxV+y1C3nTdIIQFg3/GdkOYym83YtWsXeKUc8paev6VDc/UOVyNEKcHWLVuQm5vLOg7xApWVlVi7di14hcznbyQ4Q0uNDE/E6VFeUYGZM2f6zKwHKpLITfLy8rBs2TIISjm0Xb2zWcOdPBKrR/dQFc6dO4cZM2b4zB80cR2LxYJffvnF3gq/u3tb4Qcr7UUSXeARZzh06BAqKiqgjI/0iz1fBJ7DI7F6WG02LLm2+TMht7NhwwZUVVXZ1yLRKFKD9I1Qo2OQAidPnsSaNWtYx3EK3391JI0iiiJmzZoFs9kM7d1tfa7jUS2e4zA6MQBtDHKkpKRg7ty5tJcGua0NGzYgJycHqjbRkBrc2wo/5NpIUl5enlvPS3zTjh07AACqVv7TratTkAIxWhmSk5Nx8eJF1nGIB6usrMSaNWtoFKmRuGvXVXq5gCW//ooLFy6wjtRsVCSROnbs2IGTJ09C3jIUiugw1nFcyr4hWhBaqKXYtGkTVq1axToS8VAlJSX2lt9yGbSdWrn9/EE0kkScpLS0FCdOnIA0xODTDRtuxHEcHovTA4BPduEizrN+/fpra5FoFKmx1FIBz7QOgM1mw3fffef1yxmoSCIOxcXFmDdvHnipBPqe7dw6nYgVhYTHSx2CESAXsHjxYuzdu5d1JOKBFi9eDKPRCG3XRPBy94+u6qQ8VBKeWteTZktOTobNZoMyLoJ1FLdL0MvR2iDH0aNHcf78edZxiAeitUjNl2hQYFALDXJycvDrr7+yjtMsVCQRAPZpdj///DOqq6uh7dYGgkrBOpLb6GUCXu4QDKWEx/ffz6TNZkkdaWlp2LlzJySBOigT2ExP4jgOLdRS5OTkwGg0MslAfMPevXsBjoMixv+KJAB4MFoHANTpjtSLRpGc46FYPUKVEqxfv96rr6moSCIAgH379uHQoUOQhQdB6Ufz1GuFq6R4rm0gRKsNX02ZgpycHNaRiAew2WyYM3cuAEDfoy3TVviRGilEUcSVK1eYZSDeraCgAGlpaZCFB3r15uDNEX9tNOnYsWM0mkTqqKqqurYvEo0iNZeU5/DXNoGAKOL772d67c09KpIISkpKMHv2bHASAfpe7f1iml19Eg0KjEo0oKKyEl98/jnKy8tZRyKM7dixA+kXL0IZHwlZSADTLC3U9ml+GRkZTHMQ77V//34AgNJPR5FqPRBlH01avXo14yTEk6xfv97e0a4djSI5Q4xWhsFRWly9mu+1I7dUJPm52m52lZWV0HZrA4lWxToSUz3C1BgSrUXe1auYOnUqLBYL60iEkYqKCixevBi8VALtXW1Yx0G01n7n/9y5c4yTEG+VkpICcIAi2n17fHmiBL0M0RopUlJSqGMkAWAfRVq7bh14uQyq1lGs4/iMB6J1CFFKsG7dOly6dIl1nEajIsnP7dmzxzHNTpVILwyAfc56l2AlTp8+jTlz5lBrcD+1dOlSlJeXQ90pAYJSzjoOwpQSaKQ8Tp8+zToK8UKlpaX2qXahgeDl/jnVrhbHcbi3pRaiKGLt2rWs4xAPsGnTJlRVVkLdLha8VMI6js+Q8hxGtjLAZrPhp59+8ro9KalI8mOFhYWYM2eOvZtd7w5+O83uRhzH4S+tAxClkWLr1q3YsGED60jEzS5duoRNmzZBoldDnRTDOg4A++9lgk6OwsJC5Ofns45DvMyRI0cgiiIUUf49ilSrU7ASQQoJduzYjsrKStZxCENGoxFr1q4FL5NC1YbWIjlba4MC3UNVuHDhArZs2cI6TqNQkeSnbDYbfvjhB1RVVUHbPQkSjZJ1JI8iE3g83y4YOpmAefPmITU1lXUk4iaiKGL27NkQRRG6u9uB4z3nZTJBbx/RotEk0lhHjhwBAMhbUpEE2DcU7xuhhslkxq5du1jHIQxt27YNFeXlULWNoVEkF3kiTg+VhMdvS5agoqKCdZwG85z//sStNm/e7Ng0VpnQgnUcj2SQC3iubSB4Dvj2m29QUFDAOhJxg127duHcuXNQxIRDHhHEOk4diQZ7kXT8+HHGSYg3sVgsOHHiBCQ6td+vO71ezzAVJDyHzZs307RqP2U2m7Fq9SpwUgnUbTxj1oAv0sgEPBCtRUVlJVauXMk6ToNRkeSHcnJysGDhAvAKmV93s2uIWJ0cT8brUV5RgalTv/b63aPJ7VVUVGDBggXgJAJ03ZJYx7lJuEqCYIUER44coaYipMHOnTsHo9EIeWQw6ygeRS0V0CVYiezsbK/ey4U03e7du1FSXAJV6ygmG4X7k34RGgQrJdiwYQNyc3NZx2kQKpL8jMViwfQZM2A2maHv2d4jFqR7ut4RGvQKV+PixXTMvbZnDvFNv/76K8rLy6Hp3AqC2vM2VOY4Dh2DFKiursapU6dYxyFeonbkUUZF0k36hKsB2Nv9E/9is9mwevVqcDzvMWtPfZmE5/BYrB5WqxWLFi1iHadBqEjyMytWrLDv+5LQAoroMNZxvMaIBAOiNFJs27YNu3fvZh2HuEBaWhq2bt0KiUHj0f8wOwbZ1w8ePHiQcRLiLU6ePAmO5yEPC2QdxePE6WQIVkhwYP9+1NTUsI5D3OjQoUPIycmBIj4Sgsrzbor5oo5BCsTrZEhJSfGKPf+oSPIj586dw8qVKyFoVNDd3ZZ1HK8i5TmMSQqCQsLj51mzkJOTwzoScSKLxYJZs2ZBFEX7FFQPatZwo1idDFqZgAP799OUO3JHlZWVSE9PhzTEQBtk1oPjOHQPVcFYU0M3HvxM7WbCmvZxjJP4D47jMDTGvpmzN2ww67lXAsSpqqur8d1330EEYOjbkTq4NEGwUoLRrQww1tTgm2++ofVJPmT16tXIzMyEqnUUZCEBrOPcFs9x6B6iRFl5OQ4fPsw6DvFwZ86cgSiKkIXTKNKtdA+1N7OgWQL+Iy0tDWlpaZBHhUKiU7v0XMW7jiF/zV4U7zrm0vN4i1Z6OeJ1Mhw6dMjjR5OoSPIT8+bNw9WrV6FpHwdZqGdfBHqyLiEq9ItQIzMzE7/++ivrOMQJsrKysGz5cggqBbRd27CO0yC9rq2j2LZtG+MkxNPVtounqXa3FqyUIFojxcmTJ72qPTFpunXr1gEA1G1jXX4uS1klLEVlsJTRflyAfTTpwWj7aNKKFSsYp7k9KpL8wIEDB7B9+3ZIg3TQdG7FOo7XezzegHCVFOvWrcPJkydZxyHNYLVa8d3MmbBaLND1ag9e5h0jrGEqKeJ0Mhw/fhyFhYWs4xAPdubMGXACD2mwgXUUj9YpWAmr1Uqjs36gsLAQBw4cgCRQRzeNGUk0yBGjleHgwYPIy8tjHeeWqEjyccXFxfjpp5/ASQQY+nX26LUW3kLKc3imTQAEjsP3339Pdx692O+///5nI5MWIazjNEqvMDVEUfS6HcyJ+xiNRmRkZEAapAcnuOe1P3/VbuT9thV5v22FpbgcAGApLkfeb1tRvOOIWzI0Redg+5S7lJQUxkmIq23ZsgU2mw3qpBimW6D8nl6Kd5OzkV1pBgBkV5rxbnI2Pj/kHe2xm4PjOAxsoYEoiti0aRPrOLdEV8w+zGazOS7itd3auHzerT9pqZFhaIwWRUVF1BbcS507dw7Lly+HoFZC193z9kS6k64hKmikAjZt2ojq6mrWcYgHunDhAmw2G6QhBred02Y0Od5Qu0GrKNofM5ndlqOxQpQSRKqlOH78OHW582EWiwVbt24FL5dCGRvONIvRKqLcbIPt2p+JTQTKzTZUmG1Mc7lL5yAl9DIB27dtg9FoZB2nXlQk+bBNmzbhxIkTkLcMgSoxinUcn3NvSy1itTLs2bMHR4547h1ScrPKykrMmDEDNlGEoV8n8DLv20RQJnAY2EKNysoqbN26lXUc4oHS0tIAgKYUNVD7QAXMZjNSU1NZRyEukpKSgrKyMigTWoATqNsjSwLPoW+EGlXV1R7bNIWKJB915coVLFy4ELxCBn2vDkyHlH0Vz3EY3ToAAs9h1qxZqKqqYh2JNIAoivj++++Rn58PTccEr76A7BuhgVzgsXbNGpjNnnuXnrBx/vx5AKD1SA3UPtC+Vw7d9PJdtdOT6caxZ+gdrgbPATt37mQdpV5UJPkgi8WCGTNmwGw2Q9+7AwSlnHUknxWukuKBKPu0O+p25x1WrVqFQ4cOQRYRBE3HBNZxmkUl4dE3QoXikhKP/SdD2BBFEefPn4egUUJQyFjH8QrRWhnUUh5HjhyBWDtVkPiM/Px8nDp1CrLwQFp+4CG0MgFtDAqcP38eubmetxaLiiQftHTpUly6dAmqxCgoWoayjuPz7mupRYRais2bNzvu3BLPdOjQIfz6668Q1MprjUy8f4T1nhZayAUeS5cu9dh53cT9ioqKUFZWBmmQnnUUr8FzHNoGKFBUVISsrCzWcYiT7dq1CwCgjG/BOAm5Xu0+ZXv27GGc5GZUJPmYs2fPYtWqVZBoVdB28449X7ydhOfwVCsDRFHEnDmzYbP5x6JLb5OZmYnp06cDAo+AQV195u66Vibg3pYalJaWYs2aNazjEA9x8eJFAKAiqZHaGOwzL06cOME4CXEmURSxa9cucBIBiugw1nHIdToGKSAXOCqSiGsZjUZ8N3MmRAD6vp3AS71jzxdfEKeT4+5QFS5eTKcNPj1QQUEBPvv8M9TU1EDftyOkgTrWkZxqUAsNdDIBq1evRklJCes4xAOkp6cDgM/9rrta6wD7uqTjx48zTkKc6eLFi8jLy4MiOoyujTyMTODRNkCB3Nxc5OTksI5TBxVJPmThwoXIv3oVmvZxkLmx5SuxeyxOD6WEx6+LF9PeSR6krKwMn332GUqKS6C7uy2U0WzbvrqCXODxUIwONTU1WLJkCes4xANkZmYCAKSBWsZJvIteJiBSLcXp06eoGYoP2b9/PwBAERvBOAmpT7trTVOOHj3KNsgNqEjyEampqdi8eTMkAVpoOrViHccvaWUChkRrUVFZiRUrVrCOQwBUVFTgk08+QXZ2NtTt46BOimEdyWV6hKnQQi3F9u3bcebMGdZxCGMZly5BUCnAy31jWqk7tTHIYTKZce7cOdZRiBOIoojk5GTwMgnk4UGs45B6tA2gIom4SHV1NX744QeA52Do09FtO6uTm/WL0CBYIcHGjRuRl5fHOo5fq6iowKeffYrMzEyokmKg7dqadSSX4jkOoxIDwAH46aef6C64H6uqqkJRYSEkATSK1BS1U+5oXZJvyMjIQEFBAeQtQ+n6yENpZQKiNFKcPn0aJpOJdRwH+m3xAYsWLUJBQQE0HeJp/jljEp7Do3E6WK1WLF68mHUcv1VaWooPP/wQ6RfToUqMgq57kl/sFRatlaF/pAbZ2dlYtWoV6ziEkStXrgAAJHoN4yTeKUEng8BxOHnyJOsoxAlqRyfk1O3Xo7XSy2GxWBzrKT0BFUle7syZM/ZpdgYNNB28e88XX9EpSIk4nQz79+93dJgi7pOfn49Jkybh8uXLUCfFQNeznV8USLUeitHBIBewcuVKamPsp2p/7hIDFUlNIRN4xOtkSE9Pp/WlPuDo0aMAx0EeQVPtPFmM1j412JO2UqEiyYuZzWb89NNPAAB97w5Mh5HzV+1G3m9bkffbVliKywEAluJy+/vlVcxyscBxHB6Jtbfd/e233xin8S8XL17Eu++9i9zcXGg6JkDrJyNI11NIeIxsZXBsKm2xWFhHIm6WnZ0NALRhZjO0CZBDFEUaTfJyFRUVOH/+PGQhBvAyKes45DZidFQkESdatWoVsrOzoWoTDVmwgWkWm9HkeEPtTuWieO19ptGYSNDL0dogx7Fjx2jxr5scPnwYH374IcrKyqHr2Q7aLol+VyDVah+oRO9wNTIyMrB06VLWcYib1e5cT0VS0yVRK3CfcPr0aYiiCFlkMOso5A4MMgE6mYALFy6wjuJARZKXysvLw8qVKyGoFD6/IN1bPRRjXx9Go0muJYoiVq5ciSlTpsBktSBgYFeoW0ezjsXcE/F6hCglWLVqFU6fPs06DnGjnJwc8HIpeDndOW+qSLUUGimP48ePQxT98E6fj6i9SSkLDWCchNwJx3EIV0lQWFjoMc0bqEjyUgsXLoTFYoG2exJtjOahYnVytA1QIDU11aOGj32J0WjEtGnTsGTJEvAqBYKG9IQiihbnAva9k55tEwgOIr6bMYPWVvgJURSRX1AAQaNiHcWr8RyHpAAFioqKcPnyZdZxSBOdO3cO4DnIgvSso5AGCFFKIIqix3QHpiLJC508eRIpKSmQhQVAER3GOg65jfuj7C14f//9d8ZJfE9WVhbeeecdJCcnQxYagKCHelN3xxtEa2UYGq1DYVERvv/+e9hsNtaRiIuVlZXBbDJB0ChZR/F67a9tcHnkyBHGSUhTmM1mpKenQxqoAycRWMchDRCitN/0z8nJYZzEjookL2O1WvHLL78AHAdd97Z+u+bCW8Tr5YjXyXDo0CFkZmayjuMzdu/ejXfeece+SWy7WATefzcEBW2aWZ/7orRICpDj8OHD1BbcDxQUFAAABLWCcRLv1yZAAZ6zr3ck3icrKwsWiwVSGkXyGiEKe5FEI0mkSfbs2YMrV65A1aoF3TX3EvdH2X9Oa9asYZzE+1VXV2PmzJn47rvvYLZZETCwK3TdksDx9FJ2KzzH4dk2gQiQC1iyZAl16/JxRUVFAABBRUVSc6kkPOJ1cpw/fx6lpaWs45BGqp0mSa3wvYdWZh/xKy8vZ5zEjq4svIjFYsGyZcvACTw0nVqxjkMaKClAjnCVBHv37kVxcTHrOF7rwoUL+M9//oNdu3ZBGqxH0MN9aLppA6mlAsa1DQLPAdO+/RaFhYWsIxEXKSkpAQDwSjnbID6iU5ASoiji4MGDrKOQRqotkqQGLeMkpKHUUntZQkUSabQdO3YgPz8fqtZRdJfQi3Ach4EttLBardi0aRPrOF6n9ubAxIkTkZeXB3WHeAQN6QmJlhamN0a0VoYR8XqUV1Tgq6++Qk1NDetIxAVqRzyoSHKOTsH2tV379+9nnIQ0Fm2q7H00VCSRprBYLFixcgU4iQB1+3jWcUgjdQtRQSPlsXnzZo9pbekNsrOzMWnSJPsIqlKOwAd6QNe1NU2va6Le4Wr0DlcjPT0dP/zwA7U29kG1XQyp/bdzGOQC4nQynDp1CmVlZazjkEYoLCwEL5PSJrJeRMZz4DmgsrKSdRQAVCR5jZSUFBQVFkHVqiUEL71DOPVoPt5NzkZ2pRkAkF1pxrvJ2fj8UC7jZK4nEzj0DlejoqKC7kg2gM1mw5o1azBhwgRcuHAByoQWCH6kL+RhgayjeTWO4/BkggGt9HIkJydjxYoVrCMRJ3MUSXRh6DRdgpWw2WzYt28f6yikEfIL8sFTAxOvwnEcBI6D1WplHQUAFUleY/369QAAVVIM4yRNV2mxodxsg+3azWubCJSbbagw+0db4j7hanAANm/ezDqKR8vJycGHH36IBQsWwCrwCBjUFYY+HcHLaD8wZxB4DuPaBiJIIcHSpUuRnJzMOhJxourqagAAR/vnOU23EBV4Dti5cyfrKKSBqqqqUF1VTUsTvBDPwWO2q6AiyQtcvHgRaWlpkLcMpXUYXixAIUG7QAXS0tKoHXg9bDYb1q5di7cnvI2zZ89CERuOkMf6QhFFzRmcTS0V8GK7IMgFHt/PnEmbHfuQ2rVmtC+M82hkAtoFKpCenk4by3oJx4gqbQ3hdXiOoyKJNNzWrVsBAGovHkUidn0i1ACAbdu2MU7iWWrXHs2fPx9WnoNhQBcE9O8CXk7/4FwlXC3F2KRAWCxmTJ48GVevXmUdiTiByWQCJwi0h56T9Qi1v3Zv376dbRDSIFVVVQBAMxBIszAvkrKysvDMM88gKCgISqUSHTt2rNNqUxRFvPfee4iIiIBSqcTgwYORlpbGMLF7Wa1WHDhwAIJKAVk4rcfwdkkBCuhkAvbs2QOLxcI6DnM2mw2rVq3C22+/jbS0NChiIxDyaD8oY8JZR/MLbQMVGJlgQFlZGT7//HPH3VfivWw2m32+CnGq9oEK6GUCdmzfDqPRyDoOuQPHtFNGa/PyV+1G3m9bkffbVliK7Z3aLMXlyPttK6rTc5hk8gaiKMJosUGh8IxpkkyLpOLiYvTt2xdSqRTr1q3DqVOnMGXKFAQEBDie88UXX+Dbb7/F999/j/3790OtVmPIkCF+8yKVmpqKiooKKKLD6M6gDxA4Dt1DlaioqMCRI0dYx2EqKysLEydOxKJFiyBKBQQM6oqA/p1peoSb9Y7QYHCUFjk5Ofjqq69gNptZRyLNYLPZ6H+FCwg8h74RalRVV2PXrl2s45A7qL1GZDXt1GY0Od5Q20VUFGEzmiBaPKMpgScy20SIAJRKJesoABgXSZ9//jmioqIwe/Zs9OjRA3FxcXjggQeQkJAAwF5RTp06Fe+88w4ef/xxdOrUCb/88guys7OxcuVKltHdpnZRtSKW7qz7iruvTdvw13+0NpsNq1ev/rNzXXwkgh+ltUcsPRSjw10hSpw5cwYzZ870mPngpKmotbsr9AlXQ8Jz2LBhA7XP93B//nzohoE3qbHaf25yuWd0cWZaJP3xxx/o3r07Ro4cidDQUHTt2hU//vij4+Pp6enIzc3F4MGDHY/p9Xr07Nnzlq04a2pqUFZWVufNm508eRK8QgZpsIF1FOIkEWopItVSHDt61DFv2l/k5ORg0qRJWLhwoX306J67YOjbidYeMcZzHP7SOhAJehmSk5OxcOFC1pFIE0kkEohWuoB3BY1MwF0hSmRnZ+Pw4cOs4xDicyqvdTtWq9WMk9gxLZIuXryImTNnIjExERs2bMArr7yC8ePHY+7cuQCA3Fz7/jlhYXXvMIeFhTk+dqNPP/0Uer3e8RYVFeXaL8KFCgsLUVBQAFloAE2f8DFdg5UwWyx+M+VOFEVs2bIFEyZMsK89iouwjx61DGUdjVwj4Tk83y4YESop1q5dizVr1rCORJpAIpFAtFlppMNF7mupBQdgxYoV9D32CvQz8ialJvtUxKCgIMZJ7JgWSTabDXfddRc++eQTdO3aFS+99BJefPFFfP/9900+5oQJE1BaWup48+Z2nWfPngUASEMC7vBM4m26hNjn2/rDHjVlZWWYPHkyZs2aBQsn2jvX9etMo0ceSCXh8XKHIBjkAhYsWIC9e/eyjkQaSaFQ2K8LrTRl0hXCVFJ0CVbi4sWLOH78OOs45BakUnvDBpH+DrxKSY29SAoM9IxGZUyLpIiICLRr167OY23btnXsIRMebl+Hk5eXV+c5eXl5jo/dSC6XQ6fT1XnzVrV7l8hCDWyDEKcLUdqn3B0/fhwmk4l1HJc5ffo03p7wNo4cOQJZRBCCH+lLnes8nEEuwcvtg6GU8Jg5cyZSU1NZRyKNoFLZ99KzmagBh6vcH22/rli+fDmNJnmo2r8D0URdZL1JiYmKJIe+ffs6RktqnTt3DjEx9v2A4uLiEB4eji1btjg+XlZWhv3796N3795uzcpCbXEo0WsYJyGu0D5QAbPZ7JMXoTabDStXrsRHH32EktJSaO9qg8D7utPu514iQi3FC+2CwIk2fPXVFFy6dIl1JNJAtXP5bXRx6DKRavtoUlpaWp0tS4jncBRJ1K3TqxRU21+3QkJCGCexY1ok/fOf/0RycjI++eQTnD9/HgsXLsR///tfvPrqqwAAjuPwj3/8Ax999BH++OMPnDhxAn/7298QGRmJJ554gmV0tygoKAAvl4KX0mZovqhtgL1gOHr0KNsgTmY0GvHNN99gyZIl4FUKBD3QE5r2cbSuzssk6OV4tk0gjNVGfP75Z8jPz2cdiTSAXq8HANiqaxgn8W0Px+ohcBwWLVpIe955IMfNghoqkrxJbpUZMpnUY4okplffd999N1asWIEJEybggw8+QFxcHKZOnYq//vWvjuf8+9//RmVlJV566SWUlJSgX79+WL9+vcdsNOUqoigiPz8fvNozesUT54vRyaCS8Dh27BjrKE6Tn5+PyZMn4/Lly5CFByFgAK098madg5UYnmDAsgsl+PzzzzBx4vvQarWsY5HbqN1n0EpFkkuFKCXoG6HGzuw8bNmyBUOGDGEdiVxHq9VCIpHAWsVuT81JkybV+/jED+p/3N/ZRBF5VRZERseA55mO4TgwT/HII4/gxIkTMBqNOH36NF588cU6H+c4Dh988AFyc3NhNBqxefNmtG7dmlFa9zGbzTAajRBoY02fJXAcWulluHr1KgoLC1nHabYrV67gvYkTcfnyZaiTYhB4XzcqkHxA/0gN7mupRXZ2DiZPnuzTa+h8Qe1cfltlNeMkvm9ItBZKCY9lS5d6/XYjvobjOAQGBTItkkjjFNdYYbKJaNmyJesoDjSPy0M5NnPkaYqSL4vXy3G80IgzZ86gb9++rOM02cWLF/Hpp5+isrISurvbQp0UwzoScaJHYnUoM1mRkpaGGTNm4H/+53885k4fqat2ywxLuefuwXasoBrnkrNRabH/n8uuNOPd5GxopDz+t5v3NHZRSwU8GK3FioulWLx4MV566SXWkch1goOCcTXvKkSbDRyD16uJEyfW/wGBXjvrc7ncfgOuti+BJ6AiyUPRbtH+IUFv31Xam4ukrKwsfPLpp6iqqoK+b0eo4luwjkScjOM4jEoMQKnJipSUFCxYsADPPvss61ikHsHBweB5HlaGRdKtphm9/8lHAACLCJSb/2zNbLvhfW/SL1KDlLwqbN++HQMHDkSbNm1YRyLXhIaG4tSpU7CWV3lkA6xb/Z1M/sg/p+NdulYktWrVinGSP1GR5KEcRRLVSD6thVoKmcAhLS2NdZQmKS4uxmeff46qykro+3aCKj6SdSSm8lfths14i+loNhHe/Act4TmMaxuEb4/nY926dQgJCcGDDz7IOha5gUQiQWhoKK6WFLGO4hcEjsPIxABMPXoVs2bNwieffAKJhC6tPEHttC1zSYVHFkmkrkvlJgg8j7i4ONZRHOgv2UPJ5XJwHEc9/n0cz3GIVElxOSsLFovFq/652mw2TJ8+HYUFBdDe1drvCyQAsBlNty6SfIBSwuOl9kGYejQf8+bNQ1BQEO6++27WscgNoqKikJubC2t1DQSl3O3nv9U0I04udXMS94jRytA3Qo3dV67g999/x4gRI1hHIrD/HQCApbSCcZL63ervRCv1v+l4FpuIyxVmRMfEQibznLXM/veT8BKCIEBvMNCiQz/QQiOF1WpFdnY26yiNsn79epw+fRqK6DCo23nOnR/iWgFyCV5sHwQZz2HGjBnIyMhgHYncwHFxWFLOOIn/eCRWjwC5gJUrVtDfhIeoHUmyFNPfgae7VG6C2SYiKSmJdZQ6vOe2tR8KDAhAaeYliKLoFXvM3LLd5fvvuzeIl2mhtt9dvXTpEqKjoxmnaZiysjL7PkgKOfQ923vF7ydxnpYaGcYkBeDH1EJMnjwZH374oaP1NGGvdrqKubAM8ohgxmn8g0LC4+nEAHx3sgDff/89PvroI6+aGeCLAgICEBAQgLKCUtZRyB2cK7EPCHTo0IFxkrpoJMmDBQUFQbRYfXr6DrHvtwEAeXl5jJM03KZNm2AymaDplACe2tT7pXaBSjwWp0dRURG++uorag3uQeLj4wEAJro4dKvWAQr0jVAjMzMTy5YtYx2HwN4EwFplpFk5Hu5cSQ0Enkfbtm1ZR6mDbnN4sNjYWKSkpMBcWAqhZSjrOHd0y3aXNMpwW0EK+59hfn4+4yQNI4oitmzdCl4uhSqBOtn5s0EtNMipMuPAhQv48ccf8f/+3/+jUUUPEBAQgMDAQJQUlHjNTARf8VicHmeLa/DHH3+gU6dOHnfR529atWqFlJQUmPJLoIzxnvby/qTKYsOlchMSW7eBQqFgHacOGknyYLVtEM10N9Cn6eUCeM57iqSCggKUFBdDFhEETiKwjkMY4jgOT7UKQLxOhj179mDt2rWsI5Fr2rRpA1t1DawVtKmsO8kFHs+0CQAHEd999x0qKytZR/JrrVu3BgCYrhYzTkJu5XSRETYR6Nq1K+soN6EiyYP9OWWihG0Q4lICx0EnE1BU5B0te2sXJUuD9GyDEI9Q2xpcLxewaNEinDlzhnUkAjgWQJvyvON1xZfE6uR4MFqHwsJCzJo167p9D4m7JSQkQK6Qw5RTyDoKuYUThfYbOd26dWOc5GZUJHkwtVqN6OhomK+WwGamVuC+TCXhUVnpmW1Kb4XFDubEM2llAsa0CQREG7799huUltLoN2u107yoSGJjcJQWCToZkpOTsWPHDtZx/JZEIkHbpLawlFbAWl3DOg65gcUm4nRxDcLDwxEZ6XnbiNCaJA/XvXt3ZGZmoianAMpomk/rq1QSHjll1bDZbOA9vPiQy+37rthMZsZJPNMtuzzeas2ej4jXy/FYnB4rL5Zi2rRpmDBhAgSBpmOy0qJFCxgMBpTlFNK6JAZ4jsMzSYH48vBVzJk9G61atXK0pCbu1b59exw9ehQ1OQVQxdM6Wk9yrsSIGqsN3bp188jXKM++GiOOjRprMq8yTkJcSSnhIIoijEbP78ATGxsLjuNgyqU71KSugZEadA5S4tSpU1i+fDnrOH6N4zh06NABtuoaj91M09cFyCX4a5sAmMxmfPPNN17x+u6LunTpAgCoueId6379yeF8+1S73r17M05SPxpJ8nDR0dEICQlBYdZViBYrLZT3UcK1OyhWq5VxkjvT6XRISEjA+QsXYK00QlB7Vjca1nx9xOh2OI7D060DcOWIGb///ju6du3qaEBD3K9Tp07YvXs3arILIDVoWcfxS+0DlbinhQbbsrIwd+5cvPzyy6wj+Z3IyEiEhoaiIKcAos1GU8U9hMlqw/HCaoSHhzv2dvM09Jvi4TiOQ79+/WAzWVB9KZd1HOJi3rLAd/DgwYAoovz4edZRiIdRSHj8pXUARJsN3303AzU1tA6AlY4dOwIAarIKGCfxbw/H6hGjlWHHjh3YuXMn6zh+h+M4dOvWDTaTBaY86nLnKU4WGWGyiujTp49HTrUDqEjyCvfeey84jkPVuUzWUYiL1L48eEuR1K9fP7Rs2RLVF7Kotep1eIXslm8AUG6y4d3kbGRX2tdzZVea8W5yNj4/5Fs3QBL0ctzTUoPc3DwsWrSIdRy/pdfrER8fD/PVYmr+w5CE5zAmKRBKCY+ff/4ZV65cYR3J79R2TjNe9p5N233dwatVAIA+ffowTnJrVCR5gaCgINx1110wF5TCXFTGOg5xAdu12shbFrrzPI/nnnsOPMehZNdR6hp0Tcij/RA28t563wBABFButjl+3jbR/n6F2cYutIs8FKNHhEqKjRs34uTJk6zj+K0uXbpAtNmoBTJjgQoJ/to6ACaTidYnMZCUlAStVgtjZp7X3Iz0ZSU1VpwuMiIxMdEju9rVoiLJS9x///0AgIpT6YyTEFcwWu0XyUqlknGShktKSsLTTz8Na1UNircfhs1Ed6rJnyQ8h7+2CQDPAbN//hlmM3VDZOGuu+4CABivUPMf1joEKTGohQZZWVmYM2cO6zh+hed59OjRA7bqGpjzS1jH8XsH8iohAhg0aBDrKLdFRZKX6NixI2JjY2HMyIWljHbw9jXVVhvkMpnXjCTVeuihhzBw4ECYC0pRtPUgTekhdbTUyNA/QoOc3FysW7eOdRy/FBsbC4PBgJqsArqD7gEejdUjWivFzp07sXv3btZx/ErPnj0BANUZOYyT+DebKGJ/XhUUcrnHdrWrRUWSl+A4DsOGDQNEERUnL7KOQ5zMaBG9ahSpFsdxePHFF9G/f3+Y80tQtOkArFU0jYT86cEYHbQyAcuXL0dhIU35cjee59G1a1fYjDUwF9Amv6wJPIcxSUFQSnjMmjULOTl0we4ubdu2hU6vh/FSLkSb701x9hZpJTUoNFrQq3dvKBSe3R2XiiQv0q1bN0RFRaH6YjYs5VWs4xAnEUURpSYrDAEBrKM0Cc/zePnll3HvvffCXFiGwnXJtHaOOCglPB6L1cFkMmH+/Pms4/glmnLnWYIUEoxqZUBNTQ2mffstTUV1E0EQ0Kd3b9iMJtTQGj1mdmXb922rXUbiyahI8iI8z2PEiBH21stHzrGOQ5zEaBVRYxURFBTEOkqT8TyP559/Hs888wxs1TUoXL8fVWlXaHoPAQB0D1UhTifD/v37cfEijYS7W4cOHSCVyVBDRZLH6BKiQp9wNTIuXcKSJUtYx/Ebffv2BQBUp2czTuKfCo0WpF5r2OCpeyNdj4okL3P33XcjMTERxku5MOVT62VfUFJj30A2MDCQcZLm4TgODz30EN58800oFQqUJp9Eye7j1NCB2H83YnQAgOXLlzNO43/kcjk6dugAS0kFLBXVrOOQa56I1yNUKcHatWtx6tQp1nH8Qnx8PMLDw1Fz+SqtoWVgb469YYM3jCIBVCR5HY7j8MwzzwAAyg6dpTv1PqDAaH+hDg4OZpzEObp27YrPP/sMbdq0gTEjBwVr9qAml6Y2+LtEgwKt9HIcPnyYRpMYqJ1yR6NJnkMm8HimTSA4iJg5cyaqqmgavatxHIcBAwZAtFhhvORb+9N5uhqrDftyK6HT6RxNNDwdFUleKDExEb169YI5vwRG6tLi9fKq7PPRW7RowTiJ8wQFBeGdd97BiBEjIFbVoGhTCkr3n6I7d37uwWgaTWKla9euAICarHzGScj1orUyPBitQ2FhIX755RfWcfxC//79wXEcqi9ksY7iVw7kVaHKYsOQIUMglUpZx2kQKpK81NNPPw2pTIbyQ2dhM9GiT2+WV2UvHHypSALsi2RHjBiBjz76CFHR0ag6l4mCVXto8bgfa2WQO0aTrly5wjqOXwkICEBsbCxMeUV0s8LD3BelRYxWhp07d+LEiROs4/i8oKAgdOjQAaarxdQEy01soojtWRWQSaUYPHgw6zgNRkWSlwoJCcHwYcNgra5B+bHzrOOQZsirMkMqlSIkJIR1FJeIjY3Fxx99hOHDhwNGE4q3HUbxjiPUKtxPDWyhAQBs3bqVcRL/06VLF4hWG0y5RayjkOsIHIdRiQbwHPDzrFkwmUysI/m8gQMHAgCNJrnJiUIjCo0WDBg4EFqtlnWcBqMiyYs9/PDDiIyMRNXZTGq57KWsNhHZVRZER0eD5333z1EikeDJJ5/EZ599hrZt28KYmYf8P3aj4lQ67VfhZ9oFKqCXCdi5cyddDLpZly5dAAA1OQVsg5CbRKpluKeFFnlXr9J0VDfo3r07VCoVqi9kQbTR2m5XEkURWy6XgeM4DB06lHWcRvHdqzI/IJFIMG7cOEAUUZp8ki42vVBOlRkWm+gVrTCdoUWLFnjnnXfw8ssvQ61QovzQWRSs3kN7VvgRgePQM0yFqqoqJCcns47jVxISEqBUKVGTTUWSJxoSrUWQQoI1q1cjN5eaCriSTCZD3759Ya0y0k0DF0srqUFmhRk9e/ZEREQE6ziNQkWSl2vfvj0GDBgAc2EZKs9cYh2HNNKVCvt6Mn8pkgB7d6GBAwfiqylTMGTIEFjLqlC0OQXFO47AUkHzw/1B73A1OAA7duxgHcWvCIKAjh06wlpeRWsxPJBM4PFYnB5Wm432TnIDmnLnHpsulwMAHnvsMcZJGo+KJB/wzDPPQKfXoeLoefrH52UuldunG8XHxzNO4n4ajQZjxozBJ598Ym8XnpmHgj92o/xoGi0s93EBCgnidTKcOXMGZWU0Vdid2rdvDwAw5dG6JE/UKUiBGK0MycnJ1CrfxeLi4hAdHQ3j5TzYjDT11xUyymqQVlqDLl26IDY2lnWcRqMiyQdoNBqMHTMWotWK0uRUj907adKkSfW++bP0shooFApERUWxjsJMTEwM3nvvPbz++usIMBhQceICCv7Yjer0bI/9XSbN1yFICVEUceTIEdZR/EptkUR7l3kmjuPwSKy9Vf7ixYsZp/FtHMfhnnvuAWwiqtOzWcfxSRsy7aNIjz/+OOMkTUNFko/o2bMnunfvDlNuIarTqLWuN6iy2JBbZUFiYqJPN21oCI7j0Lt3b0yZPAXDhw8Hb7aiZPdxFG7YD3NhKet4xAU6BikBAIcOHWKcxL9ERERAr9fDnFfMOgq5hUSDAm0Mcpw8eRIZGRms4/i0vn37QiKRoOr8Fbop52SXyk04XWxE+/bt0aZNG9ZxmkTCOgBxDo7j8Nxzz+HU6dMoO3wWsshgSDRK1rHqmDhxYr2Pa6X+WSBklNUAsG8OTOzkcjmefPJJDBw4EIsWLUJycjIK1u6DMqEFtF1bQ1DKWUckThKslCBCJcXx48dgMpkgk8lYR/ILHMehTZs2OHDgAKyV1RDUnvV/gtgNaqnF2ZIabNy4ES+99BLrOD5Lo9Hg7rvvxr59+2AuLIUs2MA6ks/YkGmfSj1ixAjGSZrOP69OfZTBYMDYMWMgmi32bnd0V8SjXSi1z4Fu27Yt4ySeJyQkBOPHj8d7772HmJgYVF/IQsHvu1B5OoO6OPqQNgFymExmpKens47iV2rv6pqu0miSp2pjkCNEKcGePXtQUVHBOo5PGzRoEACg+jzNwnGWzHITThXZR5GSkpJYx2myJhdJJpMJZ8+ehcVCC6w9Sd++fdGtWzeYcmjanae7UFoDQRDQqlUr1lE8VlJSEj7++GM8//zzUMkVKDt4xt4ynNZT+IQ4nX1k8Ny5c4yT+Jfa0WtTAU1l9VQ8x6FfhBpmsxk7d+5kHcentW/fHkFBQajOyKWmQU6y7pL3jyIBTSiSqqqq7BcsKhXat2+PzMxMAMDrr7+Ozz77zOkBSePUTrtTqdUoO3yWWip7qBqrDZkVJiQkJEAupylkt8PzPO677z589dVXeOCBB+wtwzeloHjXMVirjKzjkWaI1dmn2FGR5F7R0dHgBZ7W+3m47qH2Vvm0bs+1eJ7HwIEDIZotMF6+yjqO17tYWoPTxUZ06NDBq0eRgCYUSRMmTMCxY8ewfft2KBQKx+ODBw/Gr7/+6tRwpGkCAgIwbuxY+7S7fTTtzhNllJlgE+H1LyDupNFoMHbsWHz88cdo1aoVjBk5KPhjNyrPXKId072UXiYgSCEg7dw5ep1yI5lMhuioaFiKyulvx4OppTxidTKcPXsWVVV0w9OVBgwYAID2THKG2lGkp556inGS5mt0kbRy5UpMnz4d/fr1A8dxjsfbt2+PCxcuODUcabo+ffrg7rvvhim3CFXnLrOOQ25wvtTetIHWIzVebGws3n//fbz00kv2KXgpp1G4IRnm4nLW0UgTRGlkKCsvR0lJCesofiU2Nhai1QorzTbwaO0CFLDZbDhx4gTrKD4tNDQUbdu2hSm3EJaKatZxvNa5EiPSSmvQtWtXn1hK0OgiKT8/H6GhoTc9XllZWadoImzVTrvTaDQoP3yWNpn1MOdLa8DzvNe2xWSN53kMGjQIkydPRv/+/WEuKEXB2r0oP3IOopUaO3iTMJW9yWpWFt3Bdafavdno5oJnSwq0z9hJTU1lnMT3DRw4EABQfZH2TGoKURSxJsM+ijRy5EjGaZyj0UVS9+7dsWbNGsf7tYXRTz/9hN69ezsvGWk2vV6PsWPHQrRYadqdBzFZbcgsNyMuLq7OlFXSeDqdDq+88gomTJiAkOAQVJy8iIK1+2AuKmMdjTRQmEoKgIokd4uOjgYAWEqoSPJkESopOAA5OTmso/i8Hj16QCaTwUgbmTdJapERl8pN6NWrF2JjY1nHcYpG75P0ySefYOjQoTh16hQsFgu++eYbnDp1Cnv37sWOHTtckZE0Q+/evbF//36kpKSgKu0y1K2jWUfye5fKTbCKItq1a8c6is/o2LEjPv/sMyxevBgbN25Ewbp90HRMgKZDAjieRrg9WTiNJDERGRkJALCUVjJOQm5HwnMIVAhUJLmBQqFA9+7dsXfvXpiLyiAL0rOO5DVs10aReJ73mVEkoAkjSf369cPRo0dhsVjQsWNHbNy4EaGhodi3bx+6devmioykGTiOw7hx46BWq1F++ByslTTXlrXa9UjUtMG5FAoFxo4di//7v/9DcGAQKo6dR9GmA/Q77+FClPaRpNzcXMZJ/IvBYIBcoYCljIokTxeilKCoqAhGI3XzdLX+/fsDoCl3jXU4vxo5VWYMHDgQERERrOM4TZP2SUpISMCPP/6IAwcO4NSpU5g/fz46duzo7GzESQwGA8Y4NplNpWFkxi6Wmhy73hPna9++PT799FP06tULpqvFKFi9F8Yr1NbVU0l5Dhopj6KiItZR/ArHcYgID4e1vIr+J3g4nUwAAJSV0TRiV+vQoQN0Oh2MGbnU+bGBLDYR6y6VQSqRYPjw4azjOFWjp9vd6o+U4zjI5XLIZLJmhyLO17dvX+zevRvHjx+HMSMHyrhI1pH8ktUm4lK5CdHR0VCpVKzj+Cy1Wo3XX38dnTp1wuw5s1G87TA0nVpB0ymBGsx4IINcQAEVSW4XGhqKjIwM2GrMEBTu+989adKkeh+f/FH9j/s7/tprFhWzricIAnr27IlNmzbBlFcEeUQQ60geb19uJQqNFjz88MMICvKt71ejR5IMBgMCAgJuejMYDFAqlYiJicHEiRNhs1GHKU/CcRyef/55yOVylKWcgdVoYh3JL2VVmmGyiWjdujXrKD6P4zgMGjQIH37wIUJCQ1Fx/DyKtx+mHdU9kEEmwGg00l4wblbbqZbagHs2uq3jXrVNyKozaB3YndRYbdiQWQ6lUoHHHnuMdRyna/RI0pw5c/B///d/GDt2LHr06AEAOHDgAObOnYt33nkH+fn5mDx5MuRyOf7zn/84PTBpupCQEIwaNQq//PILyg+fhaEPTZF0t/Qy+3okKpLcJzo6Gh9/9BGmT5+O48ePo2jjAQTc2w2CUs46GrnGILdPJyouLqYRVjeqvetrrTQCwe4778SJE+t9XCtt0goAv0EjSe7RunVrBAYGouRyHsSe7cDx9Ht5K9uzKlBhtuKpYSOg1WpZx3G6RhdJc+fOxZQpU+rspPvoo4+iY8eO+OGHH7Blyxb7RcnHH1OR5IEeeOAB7Ny5ExkXMqBq1RKy0ADWkfxKRrl9BI+KJPfSaDR46623MGfOHGzZsgWF65IROLg7JDo162gEgPraxXF5ObWjdqfaIslWRQ0BPFmZyQrAvuUBcT2e59GzZ0+sW7fu2pQ7N95B8CIVJiu2XqmAXqfDgw8+yDqOSzS6PN67dy+6du160+Ndu3bFvn37ANg74GVmZjY/HXE6nufx3HPPgeM4lO5PheikaZG8QuZ4Q+2aD4679r5TTuETLpebodNqERxML7ruJggCnnvuOYwePRrWymoUbTwAS2kF61gEgEZKC9NZCAwMBABYqUjyaEVGC9RqNY2yulH37t0BAMbMpjX9ud01EScRnBWTqU2Xy1FjtWH4iBE+u+djo4ukqKgozJo166bHZ82a5djBu7CwEAEBNELhqVq1aoV7770XlpIKVJ655JRjhjzaD2Ej70XYyHshCbAPuUoCtPb3tfTCDgCVZhsKjBbExcdT8wBGOI7DY489hrFjx8JaXYPCjSlUKHkAtYRGklio/T9traphnITciiiKKDRaHevHiHu0adMGWq0Wxst5TZrmeLtrImWcvUW2QuCglfKo3cqP5+xTTjVeMO20yGjB7txKhIaG4p577mEdx2UaPd1u8uTJGDlyJNatW4e7774bAHDw4EGcPn0ay5YtAwCkpKRg1KhRzk1KnGrUqFHYv38/Kk9cgDK+hVs7G/mryxX2qXYJCQmMk5AHHngAgiBg1qxZKNpyCEEP9oSg8s07Yd6AptuxodPpwHEcbNVUJHmq4horTDYRYWFhrKP4FZ7n0b17d2zbtg3mwlLIgg1OP8fjcXr0jtBg8pE8XKkwI1ItxZtdvePnvD6zDFabiJEjR0IiaXQp4TUaXa4+9thjOHv2LIYOHYqioiIUFRVh6NChOHv2LGJjYwEAr7zyCr766itnZyVOpNFo8OSTT8JmsqDi2HnWcfxCdqUZABATE8M4CQGA++67D08//bR96t3WQ9T1jiHVtZEk6m7nXoIgQKfTwerEIul204x4mdRp5/EXtZuP07567le7tKQmK59xEs+SU2lGSl4VoqOjHZ0AfVWTxvRiY2Px2WefYfny5ZgzZw5iY2MxatQodO7c2dn5iAvdd999iIyMRFXaZZhLaMqRq1GR5HkeeeQRDBkyBJbicpTuPUHdoxhRXiuSKisrGSfxP3q9HqITt4S43TSjgIE3r2cmt1dbJLVt25ZxEv/ToUMHSCQS1FyhIul6ay+VQgQwevRo8D7e+a/JX93OnTsxZswYREZGYsqUKbjnnnuQnJzszGzExQRBwDPPPAOIIsqPnGMdx+dlV5qhUCioaYMH4TgOzzzzDNq3bw9jZh4qT2WwjuSXlBL7iAMVSe6n1+thM5khWmlvQ08jiiIulNZAo9GgZcuWrOP4HYVCgbZt28JcVEbNTa7JKKvBiUIjkpKS/GJgpFFFUm5uLj777DMkJiZi5MiR0Ol0qKmpwcqVK/HZZ5851ig11Pvvvw+O4+q8JSUlOT5uNBrx6quvIigoCBqNBiNGjEBeXl6jzkFur3Pnzmjbti1qrlyFqaCUdRyfZRVF5FWZ0bJlS5+/8+JtBEHA66+/joDAQFQcTYO5iDqsuZuCRpKY0ev1AACbkdYleZqsSjMKjVZ07NiR/m8w0qVLFwBATW4R2yAeYk2G/f/j6NGj/aIBVYP/6h599FG0adMGx48fx9SpU5GdnY1p06Y1O0D79u2Rk5PjeNu9e7fjY//85z+xatUq/Pbbb9ixYweys7MxfPjwZp+T/InjOIwcORIAUHEsjXEa31VstMIqApGRkayjkHrodDq88ve/Q7TZULLnON1VdzOB4yATOFRXV7OO4ndqiySrE6fcEec4nG9fo+fr6z48WYcOHQAAppwCxknYO1diRFppDbp27eo3ez02uCXFunXrMH78eLzyyitITEx0XgCJBOHh4Tc9XlpailmzZmHhwoW49957AQCzZ89G27ZtkZycjF69ejktg79LSkpChw4dcPLkSZiuFtMGsy6QX21vChAREcE4CbmVDh064P7778emTZtQeToDmg7xrCP5FaXAU+MGBgwGAwBQhzsPYxNFHMmvhkql8otpTZ6qZcuW0On1qMwtgiiKfjF6Uh9RFB2jSLU31v1Bg0eSdu/ejfLycnTr1g09e/bE9OnTUVDQ/Mo6LS0NkZGRiI+Px1//+lfHJrSHDh2C2WzG4MGDHc9NSkpCdHS0Y9Pa+tTU1KCsrKzOG7kzx2hS6kXGSXzT1Wp70wYqkjzbqFGjoNPrUHHiAs1BdzOlhKMiiQHHdDsqkjzKhdIaFNdY0aNHD0il1BWQFY7j0KF9e1irjLCW++/rU2qREZfKTejVq5ejk7U/aHCR1KtXL/z444/IycnByy+/jMWLFyMyMhI2mw2bNm1q0v4WPXv2xJw5c7B+/XrMnDkT6enp6N+/P8rLy5GbmwuZTOa4y1UrLCwMubm5tzzmp59+Cr1e73ir3eCW3F5iYiLatGmDmiv5tLmmCxQarQBAGwJ6OJVKhadHPw3RYkXFcWqN704KGkliwrGhLBVJHmVPjn193qBBg9gGIY618qarxYyTsCGKItZdKgPHcRgxYgTrOG7V6JWAarUazz33HHbv3o0TJ07gX//6Fz777DOEhobisccea9Sxhg4dipEjR6JTp04YMmQI1q5di5KSEixZsqSxsRwmTJiA0tJSx9vly5ebfCx/89BDDwEAKk9fYpzE9xTX2KfbUWc7z9e/f3+0aNECVReyYPHjO4fuppTwsFgsMJlobYw7OabbVVGR5ClKa6w4XliN2NgYpy5vIE3j70XSiUIjsirN6Nu3L1q0aME6jls1q11KmzZt8MUXX+DKlStYtGhRs8MYDAa0bt0a58+fR3h4OEwmE0pKSuo8Jy8vr941TLXkcjl0Ol2dN9Iw3bp1Q1hYGKovZsFWQxcqzlRktEKhUECtVrOOQu6A53n73TKbiMrUdNZx/IaK2oAzERQUBAA0vdSD7M2tgE0EHnhgiN+ugfEkkZGRUKvVflkk2a6NIvE8j2HDhrGO43ZO6SkpCAKeeOIJ/PHHH806TkVFBS5cuICIiAh069YNUqkUW7ZscXz87NmzyMzMpE4vLsLzPB544AGIVhuqM3JYx/EpxTVWBAcH0z88L9GjRw/HDQPq+uUetKEsGwqFAiqVCtZK6izoCUxWEXtyqqBRq+lax0PwPI/ExERYy6v87gby8YJq5FSZ0b9/f79cU8208f6bb76JHTt2ICMjA3v37sWwYcMgCAKefvpp6PV6PP/883jjjTewbds2HDp0COPGjUPv3r2ps50L9e3bF4IgoOp8FusoPsNsE1FlsSEwMJB1FNJAPM/joYcest8wOH+FdRy/QEUSO8HBwbBWGiGKIusofi/laiUqzFbc/8ADkMvlrOOQaxISEgAA5kL/2U/SJorYkFkOnufxxBNPsI7DRINbgLvClStX8PTTT6OwsBAhISHo168fkpOTERISAgD4+uuvHVNfampqMGTIEHz33XcsI/s8nU6Hu+66CykpKTAXlUEaSNMVm6vMZG/aULtAmniHvn37YuHChahKuwx1+zinjAJOmjSp3scnf1T/4/5ERUUSM2FhYcjMzIRoMoOTy1jH8Vs2UcS2KxWQSqUYMmQI6zjkOvHx9i0hTAVlkEeGME7jHqlFRuRUmTFgwACEhYWxjsME0yJp8eLFt/24QqHAjBkzMGPGDDclIgAwcOBApKSkoDo9h4okJ6gtkm7s1Eg8m0qlQp8+fbBt2zaYcosgjwhiHcmnqaT2Iqmigrprultt101LeRVkVCQxc6ygGgVGC+6//35aT+1haoskc5F/jCSJooiNmfaOdo8//jjrOMwwLZKIZ+rYsSMUCgWMl/Ogvas1raNppnKTDQAVSd5o4MCB2LZtG6ovZjmlSJo4cWK9j2ulTGc+ewS1hIokVmqbIVnKKiELNrAN46dEUcTmy+WOqb7Es+j1ehgMBpQXN367G290prgGlyvM6NOnj1+uRapF/5nJTaRSKbp06QJreRXtmeQE5Wb7SBLdGfQ+iYmJCA0NhTEzD6LFyjqOT1NRkcRMbVtfSylNdWTldLG9zXKfPn38dmqTp4uOjoa1ohr/v707j26rPNAG/ki2Jduy5H1f4iROHGdfSGwnEEhikrAEUsIywDQBAh3ALCFhC3S+dqanE3p6oIU2pbTDBKYtZQpt6JQOUBpIKEtYQikhZF+deN+0S/fq3vv9IUvYJN4lvZL8/M7xKZZt6UkaWXruu6myT3SUsPvraRsAjOlRJIAlifoxf/58AICnoVVwktgXGEkKnGxPsUOn02HhwoXQfAo8Z9pEx4lrnG4nTrAkdY+Nq+TRRtM0vNng/7sf7nmTFDllZWUA4v95csLmxVGrhDlz5qC0tFR0HKFYkuicZs6cCZ1OB6mpQ3SUmOfgSFJMW7hwIQDAw23xwyqNI0nCmM1mZGVlwdcZ32/+otUxm4TjNgnz5s1DSUmJ6DjUj7Ey4vrWaf/v4FWrVglOIh5LEp2TyWTCuHHjILd3Q1NU0XFiml32//2xJMWmkpISFBcXw3umfUxMsxAlpWckyW7nG3URxo8fD8Xl4blgAuzoGUUa61Obol1gbY7PFr8lqc0tY2+HG5MmTUJlZaXoOMKxJFG/qqqqoCnqmDoXIBwckgKdToe0tDTRUWiEqquroSkKvI3toqPErQSdDimJeo4kCTJ+/HgAY+scmGjQ6JTwZZcHU6dORUVFheg4NICioiIA8T2StOuMAxqAyy67jJt2gSWJBjBlyhQAgNTaJThJbLPLKsxmM/R6Pt1iVeAAa8/JZsFJ4pspUc+RJEEmTZoEAJD5+z6idjRwalOsSEtLQ5rZHLcjSS6fio9aXcjNycF5550nOk5U4Ls26tdX5wLYBCeJbXZZ5UGyMa6kpARFRUXwnm7jlLswSk3U8TBZQSoqKvzrUNtYkiKl2+vD39tdKCsrw8yZM0XHoSHIz8uD6nRD0zTRUULuw2YnJEXD8hUreFG3B/8WqF9ZWVkwmUyQx8i5AOEgKSrcPpVnJMWBmpoa/5Q77nIXNqlJeni9Xvh8LKKRlpKS0rMO1crt7iPk3SYnVA249NJLObUpRuTm5kJTVKhxtnZP1TT8rckBo9GIiy66SHScqMGSRP3S6XQYN24cFLuTL5ojZOvZ/psjSbGvtrYWAOA+wSl34ZLSs8MdR5PEmDFjBjRF5WhSBEiKivebnLBYLMHfLRT9cnNzAQCKwy04SWgd6PKg06Pg/PPPh8lkEh0narAk0YBKSkoALb53cwmnbq+/XHIkKfYVFxejrKwMUmMbVEkWHScumbgNuFDTp08HAHgbefRDuO1pdcHlU3HxxRcjKSlJdBwaopycHACA4vIIThJa7zf53+PV1dUJThJdWJJoQPF61SRSOr3+aUN5eXmCk1AoLFq0CJqiwnOyRXSUuGRM8L8kud38fSNCZWUljEYjvKd5iHi4vd/shF6vx9KlS0VHoWEIzApR46gkdXl92NfpQUVFBcaNGyc6TlRhSaIBBd7c+1iSRqTD4y9JgbJJsW3hwoXQ6XRwHz8jOkpcMib412V4PPHzBiSWGAwGzJo1Cz6bk7MHwui0Q0KDQ8bcuXM5FTvGZGVlAYivkaQPm13QwFGkc2FJogF9NZLkEpwkNnV4/NPtOJIUH7KzszF16lRILV3w2fmcCDWWJPHmzp0LAPA0cLQ0XHY3+wvokiVLBCeh4QqUWsXlFZwkNFRNw8etTiQnJ6O6ulp0nKjDkkQDClw1ibedXCKlxSXDYEhCdna26CgUIosXLwYAuI9xNCnUAtPtWJLEmTdvHhISErhBSZj4VA2ftrmRmZmJWbNmiY5Dw2Q2mwHEz3ui4zYJHR4FNTU1MBqNouNEHZYkGlBaWhp0Oh1UT3xcNYkkVdPQ7PKhuLiEZw7EkQULFiAlJQXuo2egqfF3VoZIiXr/SJIsc2MMUUwmE2bPng1fp41T7sLgYLcHLp+KRYsW8XUhBiUmJiLVZILqjY+S9GGL/zkeuPhHffEZSgPS6/WwWCxxc9Ukkjo8CmRVQ2lpqegoFEJGoxELFy6E4vTA29QuOk5cCbwgxeNBjbEkuN39sUbBSeLPp63+9b3c9jt2pcfJeyJJ0fCPdjfy8vJQWVkpOk5UYkmiQbEkjUyDw/93VlZWJjgJhdqyZcsAAK7DDYKTxJfAeZosSWKdd955/tHSY2f4/0UISYqGLzrdKCgoQHl5ueg4NEJmsxmqV4r558b+Lg+8ihbckIjOxpJEg0pNTYUq+WL+F0KkHbP6pyjyCk38KS8vx4QJE+A93RZXuxyJFniZVlVVaI6xzmAwBEdLpWaemRQqh7v9b0qrq6v5pjSGmUwmQNWg+RTRUUbl723+zYdqamoEJ4leLEk0qNTUVEDTAGV0b1xMiXqYk/ToWXYAvQ4wJ+mRlhSf/wyP2SQYDQaeOxCn6urqAE3jaFIIBX7DcK2GeBdeeCEAwHX4tOAk8WNfp/+CSmAHQYpNaWlpAABN8glOMnJeRcWXnR4UFRVxScAA+EpEg0pJSQEAqNLoFlNvmJ2L79UUocjkP128yJSE79UU4aF5BaPOGG2csoomp4yKSZOQmJgoOg6FQW1tLVJNJrgOn4Y2ygsI5OdV/KPVycnJgpPQxIkTMa68HJ6GlhGPliZaTEjMsiDRYgpxutijaRr2dXpgMZsxceJE0XFoFEwm/7/n0b4nEml/pweSqqGmpoajmgNgSaJBBUqSJsfuVZNI29/lhgZg5syZoqNQmBiNRiy56CKobi88p3imTCh4e8omS5J4Op0OF9fVAaoG15GRjSZlXjALuZctROYF3Oq60SnDKimYNXs2R0pjXGpqKoDYfk/0Rc+o5oIFCwQniW58ptKgAm9YYn3+bSTtbff/AjrvvPMEJ6Fwqqurg06ng/PgSdFR4oLH5x9JClyYIbEWLlyI1NRUuA81cLR0lA51+9eo8myk2BecXROjJUnRNHzZ6UFOTg6n2g2CJYkGFThgjCVpaGRVw/5u/1zfwsJC0XEojPLz8zF79mzIbd2QO22i48Q8l8//RjxwpZbESk5OxpIlS6C4vfCc5OGyo3G4pyRNnTpVcBIareCF4xhdk3TcKsHlUzFv3jxOtRsESxINKlCSVJakIfm83Q1J0TiMPUasWLECAOA8wNGk0er0+t905OTkCE5CAcuXL/ePlu4/wR1OR0hRNRy1eVFSUoKMjAzRcWiUgksQfLFZkr7s8p/VxQ1EBseSRIPidLvh2d3sP8E6sDsUxbfp06ejoKAAnhNNcXMKuyidHgWpKSnB3aNIvNzcXFRXV0PutEFq6RQdJyY1OCR4FY2jSHEi1mfXHOjywmBI4vEkQ8CSRIOK9V8IkdTqknHY6sWMGTOQn58vOg5FgF6vx/Lly6EpKlxHzoiOE7M0TUOHR0EenzdR5/LLLwcAOL88ITZIjDpm8188mTJliuAkFAqBC8eqPLT3RNG0y6NNUtDolFFVNRUGg0F0nKjHkkSD+mokKTaHliPp3Sb/KNLSpUsFJ6FIWrx4MYxGI1yHTnFK0gjZZRVeRUVubq7oKPQ1EyZMQFVVFbxn2iB32UXHiTlHew4WZ0mKD19dOB7ae6Jo2uXxULd/U6kZM2YIThIbWJJoUMGSNMSrJmOVTVLwQbMTubm5mDdvnug4FEGpqalYtGgRFIcb3sZ20XFi0km7/2r7hAkTBCehc1m1ahUAwPnlccFJYouqaThuk5Cfn8/1SHEiWJJicMfHwC6LLElDw5JEgwrsNBXLB6dFwtun7ZBVDatXr+YBsmNQXV0dAMB1qEFwkth0omdK0uTJkwUnoXOZNWsWysrK4D7eBJ/DJTpOzGhx+eDyqRxFiiOBaWqxuAThqFWC2ZyGkpIS0VFiAksSDYqHyQ7OLil4r9mJnJwcXHDBBaLjkADl5eWYOHEivGfaoLg8ouPEnOM2L/R6PcaPHy86Cp2DTqfDFVdcAWga1yYNwzGb/8o9F8nHj1hdp93t9aHD48OUKVXc+nuIWJJoUF+NJLEk9efVE1ZICkeRxrqlS5cCmgb3UW7gMBySoqHBIaOsrCw4vZeiT3V1NfLy8uA+chqK2ys6Tkw43jNCypIUP4IjSTE23e6olRuIDBdLEg0qsB2vxul253TSLuHDFhfKx43DRRddJDoOCVRTUwODwQDXsUZu4DAMB7o8kFUNs2aJX9hM/UtISMCqVaugKSqc+0+IjhMTjlq9sFgsKCgoEB2FQiS4K5wSWyNJxzmqOWwsSTSopKQkJCcnQ/HwDJivUzUNvz/SBQBYd9NN0Ov5lBrLUlJSsGDBAig2J+T2btFxYsZn7f41LjU1NYKT0GAWL16MjMwMuA41cJ3qIDo8PnR5FVRVcXpTPElISIBOp4u56XYn7BIMhiSUlZWJjhIz+I6OhsRisUBjSTrLe01OnHLIOP/883l1hgAguCbNfbxJcJLYICka9nV6UFhQwBfvGJCUlITLLr0MmuyD8+Ap0XGi2pGencR4iGx80el0MBgMMTXdTlJUNDpljB8/gUsChoEliYbEYrFA9UqcQtRLq0vG/x63wmI248YbbxQdh6LEtGnTYElPh+dkMzS174uoDoA5SQ99z0Vlvc7/eVrS2P1VvL/LDa+iobqmhlfbY8SyZctgMpng2n9yRFfTE3Vj43lw2MqSFK+SDAZoMTTd7rRDhqoBFRUVoqPElPj6jURhk5WVBU1RoXk5vQIAFE3Dbw51QVY1rL/1VqSnp4uORFFCr9ejproaqkeC1NrV6ws6mA16fK+mCEWmJABAkSkJ36spwkPzxu56hb81+g9gXrRokeAkNFTJyclYuXIlVK8E15HTw/75WTkpcf88UDUNh7q9yEhPR1FRkeg4FGLGGBtJOuXwzwSaOHGi4CSxhSWJhiQ7OxsAuLVxj7822HHSLmHx4sWYP3++6DgUZRYsWAAA8JxqEZwkujXYJRyxejF79mwUFxeLjkPDsHz5chgMBji/PHHWiCkBZ5wybJKC2XPmcIQ0DhlicCQJAI9YGCaWJBqSrKwsAIDiZEk62OXB6ydtyMnJxtq1a0XHoSg0ZcoUpKWlwXu6lVNUB/D2GTsA4LLLLhOchIbLbDZj6dKlUJxueE42i44Tdb7s9L9Wzp49W2wQCguDwQDE0EjSaYeE1JQU5OXliY4SU1iSaEhyc3MBAMoYP2m9y+vDfx/sREJiIjZsuC94hhRRb3q9HrNnz4bi9MDX7RAdJyp1enz4rN2NcePGcc1GjLrkkkug1+vh2HecFwO+Zl+nGwl6PaZPny46CoVBUlISNF9slCRJUdHi8qF8/HiOag4TSxINSeCMB5997JYkn6ph2/4OOGUVN910EyZMmCA6EkWxwBVkb1O72CBR6v9O2qBqwKpVq/jCHaNyc3NRU1MDX5cdUlOH6DhRo8Pjwym7jKnTpvFCWpwyGo3QFCUmLg40uXzQAIwbN050lJjDkkRDkp+fDwDw2ZyCk4ihaRp+d6QLp+wyLrzwQixZskR0JIpy06ZNAwC+eTyHU3YJn7S6MGHCeJ6NFOMuv/xyAODhsr38vc1/MXHhwoWCk1C4BA6UjYWzkhqd/vVIPGJh+FiSaEiMRiOysrKg2MbmSNJfG+z4qMWFiooK3HzzzbzyTYNKT09HaWkppNYuLmzvRdM0bD/WDQD453/+Jg9gjnHl5eWoqqqCt7EdspVTSwHg0zY3khITualPHDMajQAQEzvcNfWUpNLSUsFJYg9fnWjISkpKoDjdUCWf6CgR9fc2F/580obcnBxs2rQpeAWJaDBTpkyB5lMgd9pER4kan7W7cdwmobq6GlOmTBEdh0Lg0ksvBQC4DpwUnES80w4JjU4Zs+fM4VS7OBYsSTEykqTT6VBSUiI6SsxhSaIhCwzV+rrtgpNEznGbF7851IXUlBQ88OCDPA+JhqWyshIAILd1iw0SJZyyiu3HrEhKTMT1118vOg6FyJw5c5Cbmwv3sUao0tg+S+/dJv+U9KVLlwpOQuEUSyWp2SWjID+fF3hHgCWJhixQkuQxUpKanDJ+sa8DGnS4d8MGXoWhYQsc3Ce1WwUniQ5/ONoFm6Tgmmuv5Va0cUSv16Ourg6aT4H7WKPoOMK4ZBV7Wl3Iz8/HjBkzRMehMPqqJEX3zBqHpMAhqyjm+5cRYUmiIQuOJI2BqUMdHh9+/kU7PIqGO+68ky94NCJ5eXkwmUzwdcX/c2Yw/2h3YU+bG5MnTw5Oz6L4cdFFFyEpKQmuQ6diYsevcPiwxQlZ1XDxxRdzrV2cS05OBgBocnSPJLW4/SWOh3WPDJ/FNGTFxcVIMhggdcT3Gz6HpODnX7TDKilYu3YtdyiiEdPpdBg3bhx8Viegjs03jgBglxT87kg3DAYDbr/9dr6BjENmsxnV1dXwWZ1jcnqprGrYecaBZKMRixcvFh2HwixYkqJ8JCmwaQNL0sjwlYqGLCEhARPGj4evyx4T83BHwiWrePqLdrS5ffjGN76BFStWiI5EMW7RokVIM5vH7I6IqqbhN4c64ZRV3HDDDcEz1yj+BI5GcB1uEJwk8nY3O2GVFKy85BKkpaWJjkNhlpKSAgBQo3wkqbVnJInLBUaGJYmGZeLEiYCmxeVuXR6fimf2teOMU8bFF1+Mq6++WnQkigNLlizBL555BoWFhdBh7BWlN07ZcKDLi7lz56Kurk50HAqjKVOmoKCgAJ5TLVDl6L7CHkqyquGvDXYkJyfjkksuER2HIiBQkrQo/3fe4vKPJPHi1MiwJNGwVFRUAACk9m6xQUJMUlT88st2nLRLuPDCC7Fu3boxe+WfKFS+7HTjL6fsyMvLxR133MFpdnFOp9PhggsugOZT4DnVIjpOxLzb6PCPIq1cCbPZLDoORUBge3ctyndzbHX7kJ2dHZweSMPDVywalsmTJwMApNYuwUlCR1Y1/Nf+Dhy1SqipqcFtt93GN3NEo9Th8eHXB7uQmJSEDRvug8lkEh2JIuD8888HgDGzy51dUvBGgx3mtDRuSDKGfDXdLnpHkryKii6vgqKiItFRYhbfCdKwZGVlITc3F3Jbd1zsYORTNWzb34EDXV7MmzcPd955JwsS0Sh5FRX/9WUHXD4V69evR3l5uehIFCG5ubmorKyE1NIJxe0VHSfs/nTCCo9PxXX/9E9cizSGBC76aFL0lqS2nvVILEkjx3eDNGyVlZVQPRIUm1N0lFFRVA3PH+jAl50ezJ49G/fccw8SExNFxyKKaaqm4b8PdAbX9nGnr7GnpqYG0LS4n3J30i7hoxYXysvLcdFFF4mOQxEUKEnRfHhyq4slabSipiQ99thj0Ol02LBhQ/A2j8eD+vp6ZGdnIy0tDWvWrEFLS3z/0o0FVVVVAABvS6fgJCOnaBp+dbATezs8mD59OjZs2ICkpCTRsYhi3ivHrNjX6cGsWbOwdu1a0XFIgOrqauh0OnhONouOEjY+VcOLh/3TztetW8cZCGNMTJSknpGkwsJCwUliV1Q8qz/++GM888wzmDlzZp/b77vvPvzpT3/CSy+9hF27dqGxsRFXXXWVoJQUEChJUktsrktSNQ2/OdiJz9rdmDp1KjZt2gSDwSA6FlHM23XGjncaHSgrK8U999yDhIQE0ZFIgIyMDEyaNAlSaxdUryQ6Tli8ccqGpp7R0srKStFxKMISEhKQnJwM1Ru9JanF7c/GkjRywkuSw+HAjTfeiF/+8pfIzMwM3m61WvHss8/iiSeewNKlSzFv3jxs27YN77//Pnbv3i0wMeXn5yMzMxNSS2fMrUtSNQ2/PdSFT9vcmDJlCu6//34YjUbRsYhi3t4ON145ZkVGRjoeeODB4MJmGpvmzZvnn3J3pl10lJA7ZZfw1wY78vLycP3114uOQ4KYzWZoUVyS2lw+JBuNyMrKEh0lZgkvSfX19bjsssvOOj9jz549kGW5z+1TpkxBWVkZPvjgg37vz+v1wmaz9fmg0NLpdJg6dSpUtzem1iWpmobfHe7Cx60uTJo0CQ888AC3xSQKgaNWL54/0Amj0YgHHngQ2dnZoiORYHPnzgUAeM+0Ck4SWpKi4jeHOgGdDrfffjtfQ8Yws9kctSOlqqah1e1DYVERjzMZBaEl6cUXX8Snn36KLVu2nPW15uZmGAwGZGRk9Lk9Pz8fzc39z3PesmUL0tPTgx+lpaWhjk0Apk2bBgDwNsfGuiRN0/D7o93Y3eLCxIkT8dBDD/FKN1EInHZI+OWXHYBej42bNmH8+PGiI1EUKCoqQk5ODqSmDmhqbM04GMjLR7vR4vLh0ksvxZQpU0THIYEsFgs0nwLNp4iOcharpEBSNU61GyVhJamhoQH33nsvfvOb34T0SszmzZthtVqDHw0NDSG7b/rK1KlTAQBSDGzeoGka/njciveanCgvL8fDDz8cPAiOiEau3e3DM/s64FU01NffhenTp4uORFFCp9Nh5syZUL0y5M74mNHxYbMTH/VcaLvuuutExyHBLBYLAEDxRN9oEne2Cw1hJWnPnj1obW3F3LlzkZiYiMTEROzatQtPPfUUEhMTkZ+fD0mS0N3d3efnWlpaUFBQ0O/9Go1GWCyWPh8Uenl5ecjJzYHUHP3rkl47acPOMw6UlJRg8+bNPNSSKASskoKnv2iHXVJwyy23oLq6WnQkijIzZswAAEgtHYKTjF6TU8bLR7thSk3lcREEAEhPTwcAqJ7oOw+s2eVfK1VcXCw4SWwTVpKWLVuGvXv34rPPPgt+nHfeebjxxhuD/52UlIQdO3YEf+bgwYM4deoUamtrRcWmXqZPmw7VK8HX7RAdpV9/bbDhLw12FBYU4JFHHoHZbBYdiSjmOWQFT+9tR4fHh2uuuQbLli0THYmiUGA6WqzuhBrgklX81/4OyKqGO+68E7m5uaIjURQIXIRX3dE3ktTSM5LEkjQ6wi6FmM3ms6ZmmEwmZGdnB29fv349Nm7ciKysLFgsFtx9992ora31H1RHwk2dOhU7d+6E1NyBpMzoKx/vNTnw6gkbcnNy8Mijj561vo2Ihs/lU/Hzve1odsm4/PLLsXr1atGRKEqlp6ejqKgITa2tMbsuSdE0PHegA21uH1avXh3ckIIo8J4iGkeSWtwy9Hr9gDOvaHBRPV78ox/9CHq9HmvWrIHX68WKFSvws5/9THQs6hFYl+Rt7oSpqlxsmK/5e5sLLx/pRnp6Oh559FHutkUUAl5FxS/3teO007/z6PXXX8+dk2hAlZWVaGxshM8avTMOBvLKMSsOdXsxf/58XH311aLjUBQJlCTFHYUlyeVDfn4ep4WOUlT97e3cubPP58nJydi6dSu2bt0qJhANKCsrCwUFBWhtbYematDpo+PN0oEuD359sAspKSnYvHkz8vPzRUciinmyquE/93XguE3CBRdcgJtuuokFiQZVUVGBt99+G3J7N5JyMkTHGZb3mxz4W8/hyHfccQf0euGnplAUCZw/pLo8gpP05ZAUOGQVVSXc3Xm0+IynUZk6dSpUyQdft110FAD+Q/7+a38HEhITcf8DD6CsrEx0JKKY51M1bNvfgcNWLxYsWIBvfetbfMNIQ1JRUQEAkNqtgpMMz5edbrx8tBsWsxmbNt3P85DoLJmZmQAAxRVdI0lN3LQhZPgqR6PSe8pdQKLFhMQsCxItkd1FrsPjwy/2dcCn6XDvhg08w4IoBBRNw38f6MSXnR7MmTMHd911FxISEkTHohhRXFyMJIMBvq7Y2Qb8lF3Ccwc6kZiYhPsfeIAbNdA5JScnIyUlBUqUjSQ192zaUFJSIjhJ7Iuq6XYUe6qqqgD0nJc0tRwAkHnBrIjncMkqntnXDoesYP369ZgzZ07EMxDFG1XT8MLBTnze4cb06dNx7733co47DYter0dZaSmOnTgOxMDmDe1u/8U2WQU2brgnOBJGdC7Z2dlobGsRHaOPJqd/JIklafQ4kkSjkpmZifz8fMhtXcLOS/KpGp7d345Wlw+rVq3idsREIaBqGv7ncBf2tLkxZcoUbNq0CQaDQXQsikFlZWXQFBU+h0t0lAHZJSV4se2WW27BvHnzREeiKJednQ3VK0OVfaKjBDW5ZCQkJPAg2RBgSaJRq6yshOqV4bM6I/7Ymqbh5aPdOGqVUFNTw1PQiUJA0zRsP9qND1tcmDhxIh544AEYjUbRsShGBa5o++zRW5I8Pv9shMBW37zYRkORk5MDIHo2b1A1DY1OH4qLiznqHwIsSTRqlZWVAAC5NfIHBr7X5MTuZicmTBiP22+/nYvJiULg1RM2/K3JiXHjxuGhhx5CSkqK6EgUwwIlSRFwIW0oZFXDL79sx2mHjGXLluGaa64RHYliRKAkKU634CR+XV4FXkXlplUhwneUNGqBkiS1RbYkHbV68Ydj3Ui3WHDffRs5FYgoBN48ZcOO03YUFRVh8+bNSEtLEx2JYlxhYSEAROV0O0XT8PyBjuBshJtvvplb29OQBTb18DmioySdcfjXI5WWcvvvUGBJolErLCyEyWSC1NYdsce0ehVs298JnT4BG+67j4fFEoXArjN2/PmkDbm5uXjkkUdgsVhER6I4kJWVhcTERChR8kYyQNU0/PZQF77o8GDGjBm48847ORuBhiVQkqLl3/ZphwQAKC8vFxskTvC3AY2aTqdDRUUFFLsLqlcK++OpmoZfH+yEQ1awdu3a4EgWEY3chy1ObD9mRWZmJh599NHgQYlEo6XX65GXlxc16zaAnvWsR7rxSasLkydPxn333cc1HDRseXl5AKKnJJ3p2dmOJSk0WJIoJCZNmgQgMgcG/uWUPXioZV1dXdgfjyjefdHhxv8c7oI5LQ2PPPJI8IWfKFSi6awhTdPwpxNWvN/sRHl5OR588EEeFksjYrFYYDQao2ZTktMOGdnZWTCbzaKjxAWWJAqJiRMnAgDkMJeko1Yv3jhlQ25ODm677TbOHScapSPdXjx3oBMGgxEPPfwwT2mnsAgscI8Gf2mw463TDhQXF+Phhx9Gamqq6EgUo3Q6HfLz86HYXcKOQQmwSwqskoLy8vFCc8QTliQKifHj/U9KuTN8JcnjU/Hrg53Q6/W4+557YDKZwvZYRGPBaYeE/9zfAej12LhpEyZMmCA6EsWpwOYNou08Y8drJ23Iy+O6OwqN/Px8aLIPqlcWmuOU3b/cIXDRmkaPJYlCwmKxIDs7G3KHLWyP8b/HrejyKrhy9Wqegk40Sh0eH57Z1wGvoqG+/i5Mnz5ddCSKY3V1dfjWt74lNMP7TQ68csyK7KwsPProt5GZmSk0D8WHgoICAIBiF7vF/ameTRt4sSt0WJIoZCZMmADV7YXi9ob8vg91efB+sxNlZWVYvXp1yO+faCxxyiqe+aIddknBzTffjOrqatGRKM4ZDAbMmTNH2ON/0urES0f8R0Y88uijUbVGimJboCT5bGLXJTXY/SNZgZk9NHosSRQy48aNAwD4ukI7miQpKl480oUEvR633347dyAiGgWfquG/9rej1e3DFVdcwc1PSJj8lESUpCUhPyW8v9M/b3fjhUNdMJlM2PzII1Ez9Y/iQ/AcMJu4kSRN03DSISE/L4+bNoQQ321SyAROeJa7HDAWhe4q3Y7TdnR6FFxxxRXc1pJoFDRNw28PdeKoVUJtbS2uvfZa0ZFoDPvmlPCfb3ewy4P/PtgJgzEZDz38cPB1iihUgtPtBJakdo8Cp6xizuTJwjLEI44kUcgERpLkEI4ktbt92HHagaysLE6zIxql107asKfNjcrKSvzLv/wLD86kuHbc5sWz+zugS0jEAw88wAXtFBbp6elISU0ROpJ0wuZf5sD12qHFV0gKmZycHKSkpMDXZQ/Zfb5yvBs+VcM///M/8xwLolH4rM2FvzTYUVCQj40bN8JgMIiORBQ2ZxwSfrGvA4qmw4YNG1BVVSU6EsUpnU6H4qJiKDYXNFXMNuAne3a2Y0kKLZYkChmdTofi4mL/eQGqOur7O2r14osOD6ZOncqF5USj0OiU8MLhLiQnJ2PTpvs5Z53iWrvbh5/v64BH0XBnfb3QDSNobCgqKoKmqlAcYjZvOGaTYDQagzN6KDRYkiikSkpKoCkqFId7VPejaRr+fMJ/5tINN9zAQ2OJRsgpK3j2y07IKlBfX8/DYimu2SQFT/fs3HjLLbegtrZWdCQaA4qKigCI2bzB7VPR5JRRUVGBhISEiD9+PGNJopAKvAHzdTtGdT/7uzw4ZpMwf/587vlPNEKKpuH5A53o8Phw9dVXY968eaIjEYWN26fi51+0B/+9L1u2THQkGiOC732so3vvMxInbBI0AJWVlRF/7HjHkkQhFYqrKZqm4f9O2qDT6XDNNdeEKhrRmPPGSRsOdXsxf/58XHnllaLjEIWNT9Xw7JcdaHTKWL58Ob7xjW+IjkRjyFclKfIjScd6Nm2YzJ3tQo4liUIqFOcFHOr24rRDRm1tLUpKSkIVjWhMOdTlwZsNduTn5XEnO4prga3tj1i9qKmpwdq1azlFmyIqLy8PiYmJo55FMxJHrV7o9XpMmjQp4o8d7/iqSSGVm5sLfULCqErSW6f9u+NdfvnloYpFNKbYJQW/PtQFfUIC7r7nHqSmpoqORBQ2vbe2v/3223lBgCJOr9ejuLgYPqsDmha5He4kRcNJu4zx48cjJSUlYo87VvA3CYVUQkIC8vPyoNhGtsPLaYeEg91ezJgxgwfHEo2Aqmn49cFO2CQFN9xwA9f0UVzb3ezEXxrsKCwo4Nb2JFRJSQk0nwLFObqNq4bjpN0LRdO4xX2YsCRRyBUUFED1SlAledg/+06jf6iao0hEI/O3RgcOdnsxb948rFy5UnQcorA50u3F7450wZyWhgcfeohb25NQgeUBkZxyd8TqX4/EkhQeLEkUcvn5+QAAxT680SSXT8Xf29woKCjA9OnTwxGNKK61uWW8esIGi8WC2267jesyKG51enzYdqADOn0CNm7aFHzdIRIlWJIiuMPd4W7/eiTubBceLEkUcoEXK18/ZyXlpySiJC0J+SmJfW7f0+qCrGpYtmwZ39wRDZOqafjtoS7IqoZbbrkFFotFdCSisJAUFc9+2QGnrOLmm2/mG0SKCqWlpQAAX1dkSpKkqMH1SFx3Gh6Jg38L0fAMNpL0zSnZ57z9/SYnEhMTccEFF4QtG1G8eqfRgWM2CbW1tViwYIHoOERhoWkafnu4C2ecMi6++GIsXbpUdCQiAEBOTg6MyUbI3faIPN5xmwRF0zBt2rSIPN5YxJEkCrnc3FwAgOIY+nS7RqeMJpeMuXPn8go40TB1eHz4c880u3Xr1omOQxQ27zY58fc2N6ZMmYJvfvObouMQBen1epSWlEKxOaGpatgf71C3fz0SS1L4sCRRyAVKUn/T7c5lT6u/UC1atCgsmYji2SvHuiGrGtauXcuLDBS3GhwSXjluhcViwd13343ERE6GoehSUlICTVGHvSZ7JA51e5CUmMjppmHEkkQhZzAYkJGRAWWIJUnVNHza5kJqaipmz54d3nBEcWZ/pwd7OzyYNm0aamtrRcchCguPT8Xz+zuhakB9fT0yMzNFRyI6S2BdkhzmHe6csoLTDhmTKyu57X0YsSRRWOTm5kJ1eoZ0qNopu4Qur4IFCxYgKSkpAumI4oNP1fD7Y91I0Ouxbt06bnhCceulI91o9/hw5ZVXYsaMGaLjEJ1TWVkZAMDXFd51SYe7vdAAPhfCjCWJwiInJweaqkJ1ewf93r0dHgDA/Pnzwx2LKK7sPGNHu9uHFStXBrefJYo3/2h3Y0+bC5MmTcKaNWtExyHq11cjSUMvSf3t+DuQgz3rkXhcSnhxQi+FRU5ODgBAcXoG/d69HW4YjUYuPiQaBqesYsdpByxmM6666irRcYjCwiEpeOlINwxJSbj99tuRkJAgOhJRvywWCywWC5zDmG7X346//dE0DQe6PEhLS0N5efkwE9JwcCSJwuKrkjTwuqQ2t4xWtw8zZ87kvFqiYdhx2ga3T8Xqb3yDZ2RQ3Hr5aDccsoJ/uv56FBYWio5DNKjS0lIodhdU2ReW+2/3+NDlVTB9+nTo9XwbH07826WwyM72XxkZbCRpf6d/yHjOnDlhz0QUL7q9Cv7W6EROTg6WLVsmOg5RWHzR4cZn7f7tvpcvXy46DtGQBNclWZ1huf8DXf73TTNnzgzL/dNXWJIoLIIlyTVwSTrY7f86Fx8SDd1fTtkgqxquvvpqbnZCcUlSNGw/ZkVCQgJuvfVWXjGnmBFYl+QL06GyB7r4vilS+FuHwmIoI0k+VcNhqxclJSXB7yeigXV7ffiwxYWioiKcf/75ouMQhcVbp+3o8Phw2WWXoaioSHQcoiELlqQw7HDnUzUcsXpRVFTE900RwJJEYWEymWAwGKC6+l+TdMouQVI0Xg0hGoadZxxQNA1XXHEFr65TXOrw+LDjtB1ZWVlYvXq16DhEw1JcXAydTheWs5KO27zwKhpmzZoV8vums/EVlsJCp9MhKysLiqv/LcCPWv1fmzJlSqRiEcU0p6zi/WYnsrOysHDhQtFxiMLi9ZP+6aQ33HADkpOTRcchGpbk5GTk5uXCF4aSxPVIkcWSRGGTlZUF1eNFf+fJHmFJIhqWd5sckBQNl152GRITeYIDxZ9ml4xPWl0oLx+Hmpoa0XGIRqS0pBSqxwvVI4X0fg92eZCUlISqqqqQ3i+dG0sShU1mZiagAZqinPU1RdNwwi6hpKQEZrNZQDqi2OJTNfyt0YE0kwlLliwRHYcoLF47aYMG4JprruV0UopZwUNlraEbTbJLCk47ZVRVVfHIlAjhbyAKm8zMTP9/+M4uSc1OGV5FQ2VlZYRTEcWmf7S74ZBVXLRkCacgUVxqdEr4R7sbkyZNwuzZs0XHIRqxkpISAKHdvCGwqx2n2kUOSxKFTUZGBgBAPUdJOmH3D0FXVFREMhJRzHq3yQGdToe6ujrRUYjC4u3T/qvuV111FXQ6neA0RCMXLEkhHEkKrEfipg2Rw5JEYRMoSVDUs752kiWJaMjOOCQct0mYPXs28vLyRMchCjmrpODTNjeKi4t5pZxiXmFhIfR6fcg2b1A1DQe6PcjOzuKW+BHEkkRhE5xudw6n7BJSUlJQWFgYwUREsemDZv/J7RxFonj1XqN/a/tLL72Uo0gU85KSklBQUACf1QGtv92rhuGMQ4ZTVjFz5iw+PyKIJYnCxmKxnPN2SVHR4vJh/PjxXJhLNAifquHTNjcyMzM5zYLikqJqeL/ZCbM5DYsWLRIdhygkSkpKoHrlkOxwt79nPRJfAyKL71ApbNLT0895e6NThgagvLw8onmIYtG+TjdcPhXnn38+LypQXNrf5YFDVnHBBYu5axfFjeLiYgChWZd0oMsDvV6PadOmjfq+aOj4ikthYzKZkJCQcNbtpx0yAJYkoqH4qMUFAFi8eLHgJETh8VGLfzop/41TPPmqJDlHdT8en4oTdgkTJ06EyWQKRTQaIpYkChudTnfOKXeNTn9JKisri3QkopjikBXs7/JgwoQJwRdconjilBXs6/SivHwcXxMoroRqJOlQtxeqxql2IrAkUVid66DYJpeMBL2eO7QQDWJvuxuqBq7ToLj1RYcHiqZh0aLzRUchCqnCwkLodLpRjyQd7Ob5SKKwJFFYfb0kaZqGZpcPhUVFSExMFJSKKDb8vd0NAFiwYIHgJEThsbfT/2/8vPPOE5yEKLQMBgNycnJGPZJ0oMuL1NRUTJgwIUTJaKhYkiisvl6SrJIKt09FaWmpoEREscEhKzhi9WLSpEnIzs4WHYco5CRFxcEuL0pKSpCfny86DlHIFRUVQXV7oUq+Ef18u9uHDo8P06dP58Y9AvBvnMLq64sMW13+9UhcX0E0sMBUu5qaGtFRiMLicLcXsqpxFIniVmBZgc82sil3gal2M2bMCFkmGjqhJenpp5/GzJkzYbFYYLFYUFtbi9deey34dY/Hg/r6emRnZyMtLQ1r1qxBS0uLwMQ0XF8vSS1u/9UUrkciGtjeTv+L4/z58wUnIQqPw1YvAK61oPhVWFgIAFBGWJIOdfufI9OnTw9ZJho6oSWppKQEjz32GPbs2YNPPvkES5cuxZVXXol9+/YBAO677z786U9/wksvvYRdu3ahsbERV111lcjINExnlaSekSSWJKL+eRUVh7u9GDduHHJyckTHIQqLI91eJCUlYeLEiaKjEIVFoCT57MMvSaqm4XC3F3l5eZyOKojQlfOrVq3q8/n3v/99PP3009i9ezdKSkrw7LPP4oUXXsDSpUsBANu2bUNVVRV2797d7xQUr9cLr9cb/Nxms4XvD0CD+npJavf4R5L4hCfq36GeaUhz584VHYUoLFyyijNOGVOnTUNSUpLoOERhESxJI9jh7oxDhsunopoHyAoTNWuSFEXBiy++CKfTidraWuzZsweyLKOuri74PVOmTEFZWRk++OCDfu9ny5YtSE9PD35wgwCxUlNT+3ze7laQmZkJo9EoKBFR9NvX4d/xa968eYKTEIXHCbsXGvyv60TxKjMzE0kGAxSHa9g/G5iOyql24ggvSXv37kVaWhqMRiNuv/12bN++HVOnTkVzczMMBgMyMjL6fH9+fj6am5v7vb/NmzfDarUGPxoaGsL8J6CBpKSkBP9bUYFOr4+jSEQD0DQN+7u8SE+3oLy8XHQcorA47fBPvea2xhTPdDodCvLzodhd0DRtWD97qGfThmkcSRJG+EE1lZWV+Oyzz2C1WvHyyy9j3bp12LVr14jvz2g0cpQiivQuSV2SAlUD8vLyBCYiim7NLh+skoILqmdxy1eKWw0OCQBLEsW/goICNDQ0QJNk6IyGIf2MT9VwzCqhrKwMFoslzAmpP8JLksFgQEVFBQD/1JKPP/4YTz75JK677jpIkoTu7u4+o0ktLS0oKCgQlJaGKzk5OfjfnT3rkViSiPp3oItbvlL8a3DIyMrKQnp6uugoRGEVmD3js7lgyB1aSWpwSJBUjaNIgkXdZUpVVeH1ejFv3jwkJSVhx44dwa8dPHgQp06dQm1trcCENBy9R/W6vAoAcLcuogGwJFG88ygaur0KysrKREchCrvAheHhrEs60rP1d1VVVVgy0dAIHUnavHkzLrnkEpSVlcFut+OFF17Azp078cYbbyA9PR3r16/Hxo0bkZWVBYvFgrvvvhu1tbU8XDGGnGskKTc3V1QcoqgmqxqO2SSUl5fzCjvFrRaX/7WAh4rTWBAoST6He8g/c8TqhU6n48YmggktSa2trVi7di2ampqQnp6OmTNn4o033sDFF18MAPjRj34EvV6PNWvWwOv1YsWKFfjZz34mMjINU++RpO6ekaSsrCxRcYii2gmbf+tvTrGgeNbh4aHiNHYER5LsQxtJUlQNx20SSktLkZaWFs5oNAihJenZZ58d8OvJycnYunUrtm7dGqFEFGoGw1fzb62SvyRlZmaKikMU1Y70bPk6depUwUmIQi8x0f+WI7DHF0eSaCzIycmBTqeD4hzaSFJgPRKn2oknfOMGim+9d+fq9iowm9P6FCeisSg/JbHP/wYc7vZCr9dzigXFJZPJhPvuuw8tLS2wWCyYNGmS6EhEYZeYmIiMjAzYnJ4hff8xm3/nx8rKynDGoiFgSaKIUTQgM5NT7Yi+OSX7rNskRcNJu4zxEyb02TqfKJ7Mnz9fdASiiMvNzUXXkcNDOivpWM+MApYk8aJudzuKP713s/v64cBE5HfS7oWicYoFEVG8ycnJAVQNqts74Pdpmobjdgn5eXlcmhAFWJIo7GbNmhX8b5YkonPjFAsioviUne2fPaAMMuWuze2DU1YxafLkSMSiQbAkUURxW2Oic+MUCyKi+BQsSa6BS9IJu/9i2WSWpKjAkkQRZbFYREcgijqKpuGEXUJJSQm3fCUiijNfjSQNvMPd8Z4ZBdzUJDqwJFFEmc1m0RGIok6TU4ZX0TiKREQUhwLnQ6qDjCSdtEswGo0oLS2NRCwaBEsSRRRLEtHZTvZMsaioqBCchIiIQi1QkhRX/xs3SIqKZpeMCRMm9Dk+hcTh/wsUUZxKRHS2E5xiQUQUt8xmM/QJCVAG2N3utEOGqgETJkyIYDIaCEsSRRRLEtHZTtglpJlMKCwsFB2FiIhCTK/XIzMjY8Dpdqcc/otlEydOjFQsGgRLEkWUyWQSHYEoqrhkFW1uHyZWVECn04mOQ0REYZCRkQHVIwH9nCfbYJcBcCQpmrAkUUSlpqaKjkAUVRp49ZCIKO5lZGRA8ynQFPWcXz/tkGAypSI3NzfCyag/LEkUUYmJiaIjEEWVUz2bNvDqIRFR/AqcE6lK8llf8yoqWt0+jBtXzhkFUYQliYhIIM5DJyKKf4GSpMm+s77W6JShASgvL49sKBoQSxJFTFJSkugIRFHntENGZmZm8AWUiIjij8ViAdB/SQKAcePGRTQTDYxznyjsampqcPr0adTU1IiOQhRVnLKCLq+CudPGi45CRERhFJxud46S1NRTksrKyiKaiQbGkkRhN23aNEybNk10DKKoc9rhf2HkFAsiovgWHEmSzj2SpNfrUVRUFOlYNABOtyMiEoQliYhobDCbzQAAzde3JGmahiaXD4WFhVyWEGVYkoiIBGl0+jdt4Dx0IqL4lpaWBgDQZKXP7TZZhdunorS0VEQsGgBLEhGRII1OGakpKcjJyREdhYiIwigwkvR1LT3rkTjVLvqwJBERCeBTNbS4fSgtK+O5GEREcS4xMRHJycln3d7i9k+/Ky4ujnQkGgRLEhGRAK1uGarG3YyIiMYKk8l01m0tLv9IEktS9GFJIiISoNHpv3rIeehERGNDYF1Sb609I0n5+fmRjkODYEkiIhIgcPWwpKREcBIiIoqEc40ktbl9yMrKgtFoFJCIBsKSREQkQLOLi3WJiMaSr5ckWdXQ7VVQUFAgKBENhCWJiEiAZpcPFrM5eMAgERHFt5SUlD6fd3h80ACWpCjFkkREFGE+VUOHx4ciLtQlIhozvj6S1Onxr0fKy8sTEYcGwZJERBRhHR4fVI1T7YiIxpLKykro9V+99e7w+A+WZUmKTixJREQR1tazm1FhYaHgJEREFCkLFixAfX198PPASBIPFI9OLElERBEW2PKV89CJiMauTo4kRTWWJCKiCGtjSSIiGvO6JB+SkpJgNptFR6FzYEkiIoqwdrcPOp2OVw+JiMawbq+KrKws6HQ60VHoHFiSiIgirMPjQ1ZWJpKSkkRHISIiAXwaYJcUZGdni45C/WBJIiKKIEXV0OVVkJeXLzoKEREJYpcUaACysrJER6F+sCQREUVQl9f/wsipdkREY5dV8m/awJIUvViSiIgiqNPr37QhNzdXcBIiIhLFJqkAgIyMDLFBqF8sSUREEdTl9V895Dx0IqKxy9YzksSSFL1YkoiIIqir51wMHh5IRDR22VmSoh5LEhFRBHVzHjoR0Zhnl/3T7dLT0wUnof6wJBERRVB3z5okTrcjIhq7tJ7/tVgsQnNQ/1iSiIgiyCapMJlMMBgMoqMQEZFACQkJSE1NFR2D+sGSREQUQVZJQWZmpugYREQkmNlshk6nEx2D+sGSREQUIT5Vg1NWWZKIiAhms1l0BBoASxIRUYQ4fTwXg4iI/Ewmk+gINACWJCKiCONuRkRExJGk6MaSREQUYdzNiIhobCopKUFaWhqSEhMxdepU0XFoAImiAxARjTUcSSIiGptKS0vxi1/8QnQMGgKOJBERRRhHkoiIiKIbSxIRUYRxHjoREVF0Y0kiIoow7mhEREQU3ViSiIgijCNJRERE0Y0liYgogvR6PVJSUkTHICIiogGwJBERRVBqaip0Op3oGERERDQAliQioghKTU0VHYGIiIgGIbQkbdmyBfPnz4fZbEZeXh5Wr16NgwcP9vkej8eD+vp6ZGdnIy0tDWvWrEFLS4ugxEREo8OSREREFP2ElqRdu3ahvr4eu3fvxptvvglZlrF8+XI4nc7g99x3333405/+hJdeegm7du1CY2MjrrrqKoGpiYiGT9M0ACxJREREsSBR5IO//vrrfT5/7rnnkJeXhz179mDx4sWwWq149tln8cILL2Dp0qUAgG3btqGqqgq7d+9GTU2NiNhERMPm9XoBgJs2EBERxYCoWpNktVoBAFlZWQCAPXv2QJZl1NXVBb9nypQpKCsrwwcffHDO+/B6vbDZbH0+iIhE83g8AIDk5GTBSYiIiGgwUVOSVFXFhg0bsGjRIkyfPh0A0NzcDIPBgIyMjD7fm5+fj+bm5nPez5YtW5Cenh78KC0tDXd0IqJBsSQRERHFjqgpSfX19fjiiy/w4osvjup+Nm/eDKvVGvxoaGgIUUIiopFTVRUASxIREVEsiIqSdNddd+HVV1/F22+/jZKSkuDtBQUFkCQJ3d3dfb6/paUFBQUF57wvo9EIi8XS54OISLTZs2cDAEe3iYiIYoDQjRs0TcPdd9+N7du3Y+fOnRg/fnyfr8+bNw9JSUnYsWMH1qxZAwA4ePAgTp06hdraWhGRiYhG5P7774fL5UJaWproKERERDQIoSWpvr4eL7zwAv74xz/CbDYH1xmlp6cjJSUF6enpWL9+PTZu3IisrCxYLBbcfffdqK2t5c52RBRT9Ho9CxIREVGM0GmBwztEPLhOd87bt23bhptuugmAf7Hzpk2b8Nvf/hZerxcrVqzAz372s36n232dzWZDeno6rFYrp94REREREY1hQ+0GQktSJLAkERERERERMPRuEBUbNxAREREREUULliQiIiIiIqJeWJKIiIiIiIh6YUkiIiIiIiLqhSWJiIiIiIioF5YkIiIiIiKiXliSiIiIiIiIemFJIiIiIiIi6oUliYiIiIiIqBeWJCIiIiIiol5YkoiIiIiIiHphSSIiIiIiIuqFJYmIiIiIiKgXliQiIiIiIqJeWJKIiIiIiIh6SRQdINw0TQMA2Gw2wUmIiIiIiEikQCcIdIT+xH1JstvtAIDS0lLBSYiIiIiIKBrY7Xakp6f3+3WdNliNinGqqqKxsRFmsxk6nU50nDHJZrOhtLQUDQ0NsFgsouMQCcHnAY11fA4Q8XkQDTRNg91uR1FREfT6/lcexf1Ikl6vR0lJiegYBMBisfAXAo15fB7QWMfnABGfB6INNIIUwI0biIiIiIiIemFJIiIiIiIi6oUlicLOaDTiO9/5DoxGo+goRMLweUBjHZ8DRHwexJK437iBiIiIiIhoODiSRERERERE1AtLEhERERERUS8sSURERERERL2wJBEREREREfXCkkRhtXXrVpSXlyM5ORnV1dX46KOPREciiqh33nkHq1atQlFREXQ6HV555RXRkYgiasuWLZg/fz7MZjPy8vKwevVqHDx4UHQsooh6+umnMXPmzOAhsrW1tXjttddEx6IBsCRR2PzP//wPNm7ciO985zv49NNPMWvWLKxYsQKtra2ioxFFjNPpxKxZs7B161bRUYiE2LVrF+rr67F79268+eabkGUZy5cvh9PpFB2NKGJKSkrw2GOPYc+ePfjkk0+wdOlSXHnlldi3b5/oaNQPbgFOYVNdXY358+fjpz/9KQBAVVWUlpbi7rvvxsMPPyw4HVHk6XQ6bN++HatXrxYdhUiYtrY25OXlYdeuXVi8eLHoOETCZGVl4Yc//CHWr18vOgqdA0eSKCwkScKePXtQV1cXvE2v16Ourg4ffPCBwGRERCSS1WoF4H+DSDQWKYqCF198EU6nE7W1taLjUD8SRQeg+NTe3g5FUZCfn9/n9vz8fBw4cEBQKiIiEklVVWzYsAGLFi3C9OnTRcchiqi9e/eitrYWHo8HaWlp2L59O6ZOnSo6FvWDJYmIiIgior6+Hl988QXeffdd0VGIIq6yshKfffYZrFYrXn75Zaxbtw67du1iUYpSLEkUFjk5OUhISEBLS0uf21taWlBQUCAoFRERiXLXXXfh1VdfxTvvvIOSkhLRcYgizmAwoKKiAgAwb948fPzxx3jyySfxzDPPCE5G58I1SRQWBoMB8+bNw44dO4K3qaqKHTt2cP4tEdEYomka7rrrLmzfvh1vvfUWxo8fLzoSUVRQVRVer1d0DOoHR5IobDZu3Ih169bhvPPOw4IFC/DjH/8YTqcTN998s+hoRBHjcDhw5MiR4OfHjx/HZ599hqysLJSVlQlMRhQZ9fX1eOGFF/DHP/4RZrMZzc3NAID09HSkpKQITkcUGZs3b8Yll1yCsrIy2O12vPDCC9i5cyfeeOMN0dGoH9wCnMLqpz/9KX74wx+iubkZs2fPxlNPPYXq6mrRsYgiZufOnViyZMlZt69btw7PPfdc5AMRRZhOpzvn7du2bcNNN90U2TBEgqxfvx47duxAU1MT0tPTMXPmTDz00EO4+OKLRUejfrAkERERERER9cI1SURERERERL2wJBEREREREfXCkkRERERERNQLSxIREREREVEvLElERERERES9sCQRERERERH1wpJERERERETUC0sSERERERFRLyxJREQ0YjqdDq+88oroGKP23HPPISMjQ3QMIiKKEixJRER0Ts3Nzbj77rsxYcIEGI1GlJaWYtWqVdixY0fEMtx0001YvXr1kL5Pp9NBp9PBYDCgoqIC//7v/w6fzzekx7nuuutw6NChUeUMPP65PsrLy0d830REFHmJogMQEVH0OXHiBBYtWoSMjAz88Ic/xIwZMyDLMt544w3U19fjwIEDoiOeZeXKldi2bRu8Xi/+7//+D/X19UhKSsLmzZsH/dmUlBSkpKSM+LGffPJJPPbYY8HPCwsLsW3bNqxcuRIAkJCQMOL7JiKiyONIEhERneXOO++ETqfDRx99hDVr1mDy5MmYNm0aNm7ciN27d/f53vb2dnzjG99AamoqJk2ahP/93//t8/UvvvgCl1xyCdLS0pCfn49vfvObaG9vD3795ZdfxowZM5CSkoLs7GzU1dXB6XTiu9/9Lp5//nn88Y9/DI7I7Ny5s9/MRqMRBQUFGDduHO644w7U1dUFszzxxBOYMWMGTCYTSktLceedd8LhcAR/9uvT7b773e9i9uzZ+NWvfoXy8nKkp6fjn/7pn2C328/52Onp6SgoKAh+AEBGRgYKCgrwyCOP4Oabb+7z/bIsIy8vD88++ywA4KKLLsJdd92Fu+66C+np6cjJycG//uu/QtO04M94vV7cf//9KC4uhslkQnV19YB/H0RENHIsSURE1EdnZydef/111NfXw2QynfX1r6/d+bd/+zdce+21+Pzzz3HppZfixhtvRGdnJwCgu7sbS5cuxZw5c/DJJ5/g9ddfR0tLC6699loAQFNTE66//nrccsst2L9/P3bu3ImrrroKmqbh/vvvx7XXXouVK1eiqakJTU1NWLhw4ZD/HCkpKZAkCQCg1+vx1FNPYd++fXj++efx1ltv4cEHHxzw548ePYpXXnkFr776Kl599VXs2rWrz2jRUN166614/fXX0dTUFLzt1VdfhcvlwnXXXRe87fnnn0diYiI++ugjPPnkk3jiiSfwn//5n8Gv33XXXfjggw/w4osv4vPPP8c111yDlStX4vDhw8POREREg9CIiIh6+fDDDzUA2h/+8IdBvxeA9u1vfzv4ucPh0ABor732mqZpmva9731PW758eZ+faWho0ABoBw8e1Pbs2aMB0E6cOHHO+1+3bp125ZVXDpqj9/epqqq9+eabmtFo1O6///5zfv9LL72kZWdnBz/ftm2blp6eHvz8O9/5jpaamqrZbLbgbQ888IBWXV09aBZN8/+9bN++Pfj51KlTtR/84AfBz1etWqXddNNNwc8vvPBCraqqSlNVNXjbQw89pFVVVWmapmknT57UEhIStDNnzvR5nGXLlmmbN28eUiYiIho6rkkiIqI+tF5TvIZi5syZwf82mUywWCxobW0FAPzjH//A22+/jbS0tLN+7ujRo1i+fDmWLVuGGTNmYMWKFVi+fDmuvvpqZGZmDjv3q6++irS0NMiyDFVVccMNN+C73/0uAOCvf/0rtmzZggMHDsBms8Hn88Hj8cDlciE1NfWc91deXg6z2Rz8vLCwMPjnGq5bb70Vv/jFL/Dggw+ipaUFr732Gt56660+31NTUwOdThf8vLa2Fo8//jgURcHevXuhKAomT57c52e8Xi+ys7NHlImIiPrHkkRERH1MmjQJOp1uyJszJCUl9flcp9NBVVUAgMPhwKpVq/CDH/zgrJ8rLCxEQkIC3nzzTbz//vv4y1/+gp/85Cd49NFH8eGHH2L8+PHDyr1kyRI8/fTTMBgMKCoqQmKi/yXuxIkTuPzyy3HHHXfg+9//PrKysvDuu+9i/fr1kCSp35I00J9ruNauXYuHH34YH3zwAd5//32MHz8eF1xwwZB/3uFwICEhAXv27DlrE4hzFVAiIhodliQiIuojKysLK1aswNatW3HPPfectS6pu7t7yGcKzZ07F7///e9RXl4eLC1fp9PpsGjRIixatAj/7//9P4wbNw7bt2/Hxo0bYTAYoCjKkB7LZDKhoqLirNv37NkDVVXx+OOPQ6/3L8X93e9+N6T7DJXs7GysXr0a27ZtwwcffHDWRg4A8OGHH/b5fPfu3Zg0aRISEhIwZ84cKIqC1tbWYZUrIiIaGW7cQEREZ9m6dSsURcGCBQvw+9//HocPH8b+/fvx1FNPoba2dsj3U19fj87OTlx//fX4+OOPcfToUbzxxhu4+eaboSgKPvzwQ/zHf/wHPvnkE5w6dQp/+MMf0NbWhqqqKgD+KW+ff/45Dh48iPb2dsiyPOw/S0VFBWRZxk9+8hMcO3YMv/rVr/Dzn/982PczWrfeeiuef/557N+/H+vWrTvr66dOncLGjRtx8OBB/Pa3v8VPfvIT3HvvvQCAyZMn48Ybb8TatWvxhz/8AcePH8dHH32ELVu24M9//nOk/yhERHGPJYmIiM4yYcIEfPrpp1iyZAk2bdqE6dOn4+KLL8aOHTvw9NNPD/l+ioqK8N5770FRFCxfvhwzZszAhg0bkJGRAb1eD4vFgnfeeQeXXnopJk+ejG9/+9t4/PHHcckllwAAbrvtNlRWVuK8885Dbm4u3nvvvWH/WWbNmoUnnngCP/jBDzB9+nT85je/wZYtW4Z9P6NVV1eHwsJCrFixAkVFRWd9fe3atXC73ViwYAHq6+tx77334lvf+lbw69u2bcPatWuxadMmVFZWYvXq1fj4449RVlYWyT8GEdGYoNOGu0KXiIiIhs3hcKC4uBjbtm3DVVdd1edrF110EWbPno0f//jHYsIREVEfXJNEREQURqqqor29HY8//jgyMjJwxRVXiI5ERESDYEkiIiIKo1OnTmH8+PEoKSnBc8891+8GFkREFD043Y6IiIiIiKgXbtxARERERETUC0sSERERERFRLyxJREREREREvbAkERERERER9cKSRERERERE1AtLEhERERERUS8sSURERERERL2wJBEREREREfXy/wEf7ZKlzWfNmw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7939" y="756841"/>
            <a:ext cx="4005262" cy="35919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710728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ABB1A15-BCE6-D64C-8C05-5E6B695A219B}"/>
              </a:ext>
            </a:extLst>
          </p:cNvPr>
          <p:cNvPicPr>
            <a:picLocks noChangeAspect="1"/>
          </p:cNvPicPr>
          <p:nvPr/>
        </p:nvPicPr>
        <p:blipFill>
          <a:blip r:embed="rId2"/>
          <a:stretch>
            <a:fillRect/>
          </a:stretch>
        </p:blipFill>
        <p:spPr>
          <a:xfrm>
            <a:off x="375139" y="617415"/>
            <a:ext cx="3823653" cy="3274647"/>
          </a:xfrm>
          <a:prstGeom prst="rect">
            <a:avLst/>
          </a:prstGeom>
        </p:spPr>
      </p:pic>
      <p:pic>
        <p:nvPicPr>
          <p:cNvPr id="5" name="Picture 4">
            <a:extLst>
              <a:ext uri="{FF2B5EF4-FFF2-40B4-BE49-F238E27FC236}">
                <a16:creationId xmlns:a16="http://schemas.microsoft.com/office/drawing/2014/main" id="{5AB0F3D4-7DA5-69ED-A4E9-DC870BC9565F}"/>
              </a:ext>
            </a:extLst>
          </p:cNvPr>
          <p:cNvPicPr>
            <a:picLocks noChangeAspect="1"/>
          </p:cNvPicPr>
          <p:nvPr/>
        </p:nvPicPr>
        <p:blipFill>
          <a:blip r:embed="rId3"/>
          <a:stretch>
            <a:fillRect/>
          </a:stretch>
        </p:blipFill>
        <p:spPr>
          <a:xfrm>
            <a:off x="4798646" y="617415"/>
            <a:ext cx="3846723" cy="3274647"/>
          </a:xfrm>
          <a:prstGeom prst="rect">
            <a:avLst/>
          </a:prstGeom>
        </p:spPr>
      </p:pic>
      <p:sp>
        <p:nvSpPr>
          <p:cNvPr id="6" name="TextBox 5">
            <a:extLst>
              <a:ext uri="{FF2B5EF4-FFF2-40B4-BE49-F238E27FC236}">
                <a16:creationId xmlns:a16="http://schemas.microsoft.com/office/drawing/2014/main" id="{355A83F9-4ECD-70A6-6A97-5244E43B8FAE}"/>
              </a:ext>
            </a:extLst>
          </p:cNvPr>
          <p:cNvSpPr txBox="1"/>
          <p:nvPr/>
        </p:nvSpPr>
        <p:spPr>
          <a:xfrm>
            <a:off x="484554" y="4087446"/>
            <a:ext cx="3524738" cy="307777"/>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Age distribution of people with heart disease</a:t>
            </a:r>
            <a:endParaRPr lang="en-IN"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EEBA6BDF-AC33-2BF5-3BAE-EC021DFE38D5}"/>
              </a:ext>
            </a:extLst>
          </p:cNvPr>
          <p:cNvSpPr txBox="1"/>
          <p:nvPr/>
        </p:nvSpPr>
        <p:spPr>
          <a:xfrm>
            <a:off x="4994031" y="4087446"/>
            <a:ext cx="3399692" cy="307777"/>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Distribution of heart disease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103580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1879065-3306-AE39-F5A2-59B314771388}"/>
              </a:ext>
            </a:extLst>
          </p:cNvPr>
          <p:cNvPicPr>
            <a:picLocks noChangeAspect="1"/>
          </p:cNvPicPr>
          <p:nvPr/>
        </p:nvPicPr>
        <p:blipFill>
          <a:blip r:embed="rId2"/>
          <a:stretch>
            <a:fillRect/>
          </a:stretch>
        </p:blipFill>
        <p:spPr>
          <a:xfrm>
            <a:off x="439298" y="950424"/>
            <a:ext cx="3932187" cy="2675915"/>
          </a:xfrm>
          <a:prstGeom prst="rect">
            <a:avLst/>
          </a:prstGeom>
        </p:spPr>
      </p:pic>
      <p:pic>
        <p:nvPicPr>
          <p:cNvPr id="15" name="Picture 14">
            <a:extLst>
              <a:ext uri="{FF2B5EF4-FFF2-40B4-BE49-F238E27FC236}">
                <a16:creationId xmlns:a16="http://schemas.microsoft.com/office/drawing/2014/main" id="{A3DC6E10-D551-E246-99AD-4E85E778907C}"/>
              </a:ext>
            </a:extLst>
          </p:cNvPr>
          <p:cNvPicPr>
            <a:picLocks noChangeAspect="1"/>
          </p:cNvPicPr>
          <p:nvPr/>
        </p:nvPicPr>
        <p:blipFill>
          <a:blip r:embed="rId3"/>
          <a:stretch>
            <a:fillRect/>
          </a:stretch>
        </p:blipFill>
        <p:spPr>
          <a:xfrm>
            <a:off x="4944704" y="950424"/>
            <a:ext cx="3759997" cy="2675915"/>
          </a:xfrm>
          <a:prstGeom prst="rect">
            <a:avLst/>
          </a:prstGeom>
        </p:spPr>
      </p:pic>
      <p:sp>
        <p:nvSpPr>
          <p:cNvPr id="16" name="TextBox 15">
            <a:extLst>
              <a:ext uri="{FF2B5EF4-FFF2-40B4-BE49-F238E27FC236}">
                <a16:creationId xmlns:a16="http://schemas.microsoft.com/office/drawing/2014/main" id="{A9803ABE-453D-F6F7-466E-DDBD67FAD3E1}"/>
              </a:ext>
            </a:extLst>
          </p:cNvPr>
          <p:cNvSpPr txBox="1"/>
          <p:nvPr/>
        </p:nvSpPr>
        <p:spPr>
          <a:xfrm>
            <a:off x="439298" y="3931138"/>
            <a:ext cx="3932187" cy="307777"/>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Distribution of chest pain type </a:t>
            </a:r>
            <a:endParaRPr lang="en-IN" dirty="0">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C6FACD15-8806-41F7-BE06-CDE67C2A647F}"/>
              </a:ext>
            </a:extLst>
          </p:cNvPr>
          <p:cNvSpPr txBox="1"/>
          <p:nvPr/>
        </p:nvSpPr>
        <p:spPr>
          <a:xfrm>
            <a:off x="5119077" y="3829538"/>
            <a:ext cx="3407508" cy="307777"/>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Distribution of fasting blood sugar</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043821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2"/>
          <p:cNvSpPr txBox="1">
            <a:spLocks noGrp="1"/>
          </p:cNvSpPr>
          <p:nvPr>
            <p:ph type="title"/>
          </p:nvPr>
        </p:nvSpPr>
        <p:spPr>
          <a:xfrm>
            <a:off x="349080" y="0"/>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000"/>
              <a:buNone/>
            </a:pPr>
            <a:r>
              <a:rPr lang="en-GB" sz="3555" dirty="0">
                <a:latin typeface="Times New Roman" panose="02020603050405020304" charset="0"/>
                <a:cs typeface="Times New Roman" panose="02020603050405020304" charset="0"/>
              </a:rPr>
              <a:t>Introduction</a:t>
            </a:r>
            <a:endParaRPr lang="en-GB" dirty="0"/>
          </a:p>
          <a:p>
            <a:pPr marL="0" lvl="0" indent="0" algn="ctr" rtl="0">
              <a:lnSpc>
                <a:spcPct val="100000"/>
              </a:lnSpc>
              <a:spcBef>
                <a:spcPts val="0"/>
              </a:spcBef>
              <a:spcAft>
                <a:spcPts val="0"/>
              </a:spcAft>
              <a:buSzPct val="111000"/>
              <a:buNone/>
            </a:pPr>
            <a:endParaRPr lang="en-GB" dirty="0"/>
          </a:p>
        </p:txBody>
      </p:sp>
      <p:sp>
        <p:nvSpPr>
          <p:cNvPr id="67" name="Google Shape;67;p2"/>
          <p:cNvSpPr txBox="1">
            <a:spLocks noGrp="1"/>
          </p:cNvSpPr>
          <p:nvPr>
            <p:ph type="body" idx="1"/>
          </p:nvPr>
        </p:nvSpPr>
        <p:spPr>
          <a:xfrm>
            <a:off x="352435" y="528320"/>
            <a:ext cx="6471698" cy="4237355"/>
          </a:xfrm>
          <a:prstGeom prst="rect">
            <a:avLst/>
          </a:prstGeom>
          <a:noFill/>
          <a:ln>
            <a:noFill/>
          </a:ln>
        </p:spPr>
        <p:txBody>
          <a:bodyPr spcFirstLastPara="1" wrap="square" lIns="91425" tIns="91425" rIns="91425" bIns="91425" anchor="t" anchorCtr="0">
            <a:noAutofit/>
          </a:bodyPr>
          <a:lstStyle/>
          <a:p>
            <a:pPr marL="171450" marR="6985" lvl="0" indent="-171450" algn="just">
              <a:lnSpc>
                <a:spcPct val="160000"/>
              </a:lnSpc>
              <a:spcBef>
                <a:spcPts val="0"/>
              </a:spcBef>
              <a:buFont typeface="Arial" panose="020B0604020202020204" pitchFamily="34" charset="0"/>
              <a:buChar char="•"/>
              <a:tabLst>
                <a:tab pos="229870" algn="l"/>
                <a:tab pos="230505" algn="l"/>
              </a:tabLst>
            </a:pPr>
            <a:r>
              <a:rPr lang="en-US" sz="1400" dirty="0">
                <a:solidFill>
                  <a:srgbClr val="000000"/>
                </a:solidFill>
                <a:latin typeface="Times New Roman" panose="02020603050405020304" charset="0"/>
                <a:cs typeface="Times New Roman" panose="02020603050405020304" charset="0"/>
                <a:sym typeface="+mn-ea"/>
              </a:rPr>
              <a:t>Early</a:t>
            </a:r>
            <a:r>
              <a:rPr lang="en-US" sz="1400" spc="105" dirty="0">
                <a:solidFill>
                  <a:srgbClr val="000000"/>
                </a:solidFill>
                <a:latin typeface="Times New Roman" panose="02020603050405020304" charset="0"/>
                <a:cs typeface="Times New Roman" panose="02020603050405020304" charset="0"/>
                <a:sym typeface="+mn-ea"/>
              </a:rPr>
              <a:t> </a:t>
            </a:r>
            <a:r>
              <a:rPr lang="en-US" sz="1400" dirty="0">
                <a:solidFill>
                  <a:srgbClr val="000000"/>
                </a:solidFill>
                <a:latin typeface="Times New Roman" panose="02020603050405020304" charset="0"/>
                <a:cs typeface="Times New Roman" panose="02020603050405020304" charset="0"/>
                <a:sym typeface="+mn-ea"/>
              </a:rPr>
              <a:t>detection</a:t>
            </a:r>
            <a:r>
              <a:rPr lang="en-US" sz="1400" spc="100" dirty="0">
                <a:solidFill>
                  <a:srgbClr val="000000"/>
                </a:solidFill>
                <a:latin typeface="Times New Roman" panose="02020603050405020304" charset="0"/>
                <a:cs typeface="Times New Roman" panose="02020603050405020304" charset="0"/>
                <a:sym typeface="+mn-ea"/>
              </a:rPr>
              <a:t> </a:t>
            </a:r>
            <a:r>
              <a:rPr lang="en-US" sz="1400" dirty="0">
                <a:solidFill>
                  <a:srgbClr val="000000"/>
                </a:solidFill>
                <a:latin typeface="Times New Roman" panose="02020603050405020304" charset="0"/>
                <a:cs typeface="Times New Roman" panose="02020603050405020304" charset="0"/>
                <a:sym typeface="+mn-ea"/>
              </a:rPr>
              <a:t>of</a:t>
            </a:r>
            <a:r>
              <a:rPr lang="en-US" sz="1400" spc="120" dirty="0">
                <a:solidFill>
                  <a:srgbClr val="000000"/>
                </a:solidFill>
                <a:latin typeface="Times New Roman" panose="02020603050405020304" charset="0"/>
                <a:cs typeface="Times New Roman" panose="02020603050405020304" charset="0"/>
                <a:sym typeface="+mn-ea"/>
              </a:rPr>
              <a:t> </a:t>
            </a:r>
            <a:r>
              <a:rPr lang="en-US" sz="1400" dirty="0">
                <a:solidFill>
                  <a:srgbClr val="000000"/>
                </a:solidFill>
                <a:latin typeface="Times New Roman" panose="02020603050405020304" charset="0"/>
                <a:cs typeface="Times New Roman" panose="02020603050405020304" charset="0"/>
                <a:sym typeface="+mn-ea"/>
              </a:rPr>
              <a:t>this</a:t>
            </a:r>
            <a:r>
              <a:rPr lang="en-US" sz="1400" spc="80" dirty="0">
                <a:solidFill>
                  <a:srgbClr val="000000"/>
                </a:solidFill>
                <a:latin typeface="Times New Roman" panose="02020603050405020304" charset="0"/>
                <a:cs typeface="Times New Roman" panose="02020603050405020304" charset="0"/>
                <a:sym typeface="+mn-ea"/>
              </a:rPr>
              <a:t> </a:t>
            </a:r>
            <a:r>
              <a:rPr lang="en-US" sz="1400" dirty="0">
                <a:solidFill>
                  <a:srgbClr val="000000"/>
                </a:solidFill>
                <a:latin typeface="Times New Roman" panose="02020603050405020304" charset="0"/>
                <a:cs typeface="Times New Roman" panose="02020603050405020304" charset="0"/>
                <a:sym typeface="+mn-ea"/>
              </a:rPr>
              <a:t>condition</a:t>
            </a:r>
            <a:r>
              <a:rPr lang="en-US" sz="1400" spc="114" dirty="0">
                <a:solidFill>
                  <a:srgbClr val="000000"/>
                </a:solidFill>
                <a:latin typeface="Times New Roman" panose="02020603050405020304" charset="0"/>
                <a:cs typeface="Times New Roman" panose="02020603050405020304" charset="0"/>
                <a:sym typeface="+mn-ea"/>
              </a:rPr>
              <a:t> </a:t>
            </a:r>
            <a:r>
              <a:rPr lang="en-US" sz="1400" dirty="0">
                <a:solidFill>
                  <a:srgbClr val="000000"/>
                </a:solidFill>
                <a:latin typeface="Times New Roman" panose="02020603050405020304" charset="0"/>
                <a:cs typeface="Times New Roman" panose="02020603050405020304" charset="0"/>
                <a:sym typeface="+mn-ea"/>
              </a:rPr>
              <a:t>is</a:t>
            </a:r>
            <a:r>
              <a:rPr lang="en-US" sz="1400" spc="70" dirty="0">
                <a:solidFill>
                  <a:srgbClr val="000000"/>
                </a:solidFill>
                <a:latin typeface="Times New Roman" panose="02020603050405020304" charset="0"/>
                <a:cs typeface="Times New Roman" panose="02020603050405020304" charset="0"/>
                <a:sym typeface="+mn-ea"/>
              </a:rPr>
              <a:t> </a:t>
            </a:r>
            <a:r>
              <a:rPr lang="en-US" sz="1400" dirty="0">
                <a:solidFill>
                  <a:srgbClr val="000000"/>
                </a:solidFill>
                <a:latin typeface="Times New Roman" panose="02020603050405020304" charset="0"/>
                <a:cs typeface="Times New Roman" panose="02020603050405020304" charset="0"/>
                <a:sym typeface="+mn-ea"/>
              </a:rPr>
              <a:t>critical</a:t>
            </a:r>
            <a:r>
              <a:rPr lang="en-US" sz="1400" spc="170" dirty="0">
                <a:solidFill>
                  <a:srgbClr val="000000"/>
                </a:solidFill>
                <a:latin typeface="Times New Roman" panose="02020603050405020304" charset="0"/>
                <a:cs typeface="Times New Roman" panose="02020603050405020304" charset="0"/>
                <a:sym typeface="+mn-ea"/>
              </a:rPr>
              <a:t> </a:t>
            </a:r>
            <a:r>
              <a:rPr lang="en-US" sz="1400" dirty="0">
                <a:solidFill>
                  <a:srgbClr val="000000"/>
                </a:solidFill>
                <a:latin typeface="Times New Roman" panose="02020603050405020304" charset="0"/>
                <a:cs typeface="Times New Roman" panose="02020603050405020304" charset="0"/>
                <a:sym typeface="+mn-ea"/>
              </a:rPr>
              <a:t>to</a:t>
            </a:r>
            <a:r>
              <a:rPr lang="en-US" sz="1400" spc="155" dirty="0">
                <a:solidFill>
                  <a:srgbClr val="000000"/>
                </a:solidFill>
                <a:latin typeface="Times New Roman" panose="02020603050405020304" charset="0"/>
                <a:cs typeface="Times New Roman" panose="02020603050405020304" charset="0"/>
                <a:sym typeface="+mn-ea"/>
              </a:rPr>
              <a:t> </a:t>
            </a:r>
            <a:r>
              <a:rPr lang="en-US" sz="1400" dirty="0">
                <a:solidFill>
                  <a:srgbClr val="000000"/>
                </a:solidFill>
                <a:latin typeface="Times New Roman" panose="02020603050405020304" charset="0"/>
                <a:cs typeface="Times New Roman" panose="02020603050405020304" charset="0"/>
                <a:sym typeface="+mn-ea"/>
              </a:rPr>
              <a:t>provide</a:t>
            </a:r>
            <a:r>
              <a:rPr lang="en-US" sz="1400" spc="150" dirty="0">
                <a:solidFill>
                  <a:srgbClr val="000000"/>
                </a:solidFill>
                <a:latin typeface="Times New Roman" panose="02020603050405020304" charset="0"/>
                <a:cs typeface="Times New Roman" panose="02020603050405020304" charset="0"/>
                <a:sym typeface="+mn-ea"/>
              </a:rPr>
              <a:t> </a:t>
            </a:r>
            <a:r>
              <a:rPr lang="en-US" sz="1400" dirty="0">
                <a:solidFill>
                  <a:srgbClr val="000000"/>
                </a:solidFill>
                <a:latin typeface="Times New Roman" panose="02020603050405020304" charset="0"/>
                <a:cs typeface="Times New Roman" panose="02020603050405020304" charset="0"/>
                <a:sym typeface="+mn-ea"/>
              </a:rPr>
              <a:t>the</a:t>
            </a:r>
            <a:r>
              <a:rPr lang="en-US" sz="1400" spc="140" dirty="0">
                <a:solidFill>
                  <a:srgbClr val="000000"/>
                </a:solidFill>
                <a:latin typeface="Times New Roman" panose="02020603050405020304" charset="0"/>
                <a:cs typeface="Times New Roman" panose="02020603050405020304" charset="0"/>
                <a:sym typeface="+mn-ea"/>
              </a:rPr>
              <a:t> </a:t>
            </a:r>
            <a:r>
              <a:rPr lang="en-US" sz="1400" dirty="0">
                <a:solidFill>
                  <a:srgbClr val="000000"/>
                </a:solidFill>
                <a:latin typeface="Times New Roman" panose="02020603050405020304" charset="0"/>
                <a:cs typeface="Times New Roman" panose="02020603050405020304" charset="0"/>
                <a:sym typeface="+mn-ea"/>
              </a:rPr>
              <a:t>best</a:t>
            </a:r>
            <a:r>
              <a:rPr lang="en-US" sz="1400" spc="160" dirty="0">
                <a:solidFill>
                  <a:srgbClr val="000000"/>
                </a:solidFill>
                <a:latin typeface="Times New Roman" panose="02020603050405020304" charset="0"/>
                <a:cs typeface="Times New Roman" panose="02020603050405020304" charset="0"/>
                <a:sym typeface="+mn-ea"/>
              </a:rPr>
              <a:t> </a:t>
            </a:r>
            <a:r>
              <a:rPr lang="en-US" sz="1400" dirty="0">
                <a:solidFill>
                  <a:srgbClr val="000000"/>
                </a:solidFill>
                <a:latin typeface="Times New Roman" panose="02020603050405020304" charset="0"/>
                <a:cs typeface="Times New Roman" panose="02020603050405020304" charset="0"/>
                <a:sym typeface="+mn-ea"/>
              </a:rPr>
              <a:t>care</a:t>
            </a:r>
            <a:r>
              <a:rPr lang="en-US" sz="1400" spc="145" dirty="0">
                <a:solidFill>
                  <a:srgbClr val="000000"/>
                </a:solidFill>
                <a:latin typeface="Times New Roman" panose="02020603050405020304" charset="0"/>
                <a:cs typeface="Times New Roman" panose="02020603050405020304" charset="0"/>
                <a:sym typeface="+mn-ea"/>
              </a:rPr>
              <a:t> </a:t>
            </a:r>
            <a:r>
              <a:rPr lang="en-US" sz="1400" dirty="0">
                <a:solidFill>
                  <a:srgbClr val="000000"/>
                </a:solidFill>
                <a:latin typeface="Times New Roman" panose="02020603050405020304" charset="0"/>
                <a:cs typeface="Times New Roman" panose="02020603050405020304" charset="0"/>
                <a:sym typeface="+mn-ea"/>
              </a:rPr>
              <a:t>and</a:t>
            </a:r>
            <a:r>
              <a:rPr lang="en-US" sz="1400" spc="150" dirty="0">
                <a:solidFill>
                  <a:srgbClr val="000000"/>
                </a:solidFill>
                <a:latin typeface="Times New Roman" panose="02020603050405020304" charset="0"/>
                <a:cs typeface="Times New Roman" panose="02020603050405020304" charset="0"/>
                <a:sym typeface="+mn-ea"/>
              </a:rPr>
              <a:t> </a:t>
            </a:r>
            <a:r>
              <a:rPr lang="en-US" sz="1400" spc="-10" dirty="0">
                <a:solidFill>
                  <a:srgbClr val="000000"/>
                </a:solidFill>
                <a:latin typeface="Times New Roman" panose="02020603050405020304" charset="0"/>
                <a:cs typeface="Times New Roman" panose="02020603050405020304" charset="0"/>
                <a:sym typeface="+mn-ea"/>
              </a:rPr>
              <a:t>ensure </a:t>
            </a:r>
            <a:r>
              <a:rPr lang="en-US" sz="1400" dirty="0">
                <a:solidFill>
                  <a:srgbClr val="000000"/>
                </a:solidFill>
                <a:latin typeface="Times New Roman" panose="02020603050405020304" charset="0"/>
                <a:cs typeface="Times New Roman" panose="02020603050405020304" charset="0"/>
                <a:sym typeface="+mn-ea"/>
              </a:rPr>
              <a:t>their</a:t>
            </a:r>
            <a:r>
              <a:rPr lang="en-US" sz="1400" spc="60" dirty="0">
                <a:solidFill>
                  <a:srgbClr val="000000"/>
                </a:solidFill>
                <a:latin typeface="Times New Roman" panose="02020603050405020304" charset="0"/>
                <a:cs typeface="Times New Roman" panose="02020603050405020304" charset="0"/>
                <a:sym typeface="+mn-ea"/>
              </a:rPr>
              <a:t> </a:t>
            </a:r>
            <a:r>
              <a:rPr lang="en-US" sz="1400" spc="-20" dirty="0">
                <a:solidFill>
                  <a:srgbClr val="000000"/>
                </a:solidFill>
                <a:latin typeface="Times New Roman" panose="02020603050405020304" charset="0"/>
                <a:cs typeface="Times New Roman" panose="02020603050405020304" charset="0"/>
                <a:sym typeface="+mn-ea"/>
              </a:rPr>
              <a:t>long-</a:t>
            </a:r>
            <a:r>
              <a:rPr lang="en-US" sz="1400" dirty="0">
                <a:solidFill>
                  <a:srgbClr val="000000"/>
                </a:solidFill>
                <a:latin typeface="Times New Roman" panose="02020603050405020304" charset="0"/>
                <a:cs typeface="Times New Roman" panose="02020603050405020304" charset="0"/>
                <a:sym typeface="+mn-ea"/>
              </a:rPr>
              <a:t>term</a:t>
            </a:r>
            <a:r>
              <a:rPr lang="en-US" sz="1400" spc="150" dirty="0">
                <a:solidFill>
                  <a:srgbClr val="000000"/>
                </a:solidFill>
                <a:latin typeface="Times New Roman" panose="02020603050405020304" charset="0"/>
                <a:cs typeface="Times New Roman" panose="02020603050405020304" charset="0"/>
                <a:sym typeface="+mn-ea"/>
              </a:rPr>
              <a:t> </a:t>
            </a:r>
            <a:r>
              <a:rPr lang="en-US" sz="1400" spc="-10" dirty="0">
                <a:solidFill>
                  <a:srgbClr val="000000"/>
                </a:solidFill>
                <a:latin typeface="Times New Roman" panose="02020603050405020304" charset="0"/>
                <a:cs typeface="Times New Roman" panose="02020603050405020304" charset="0"/>
                <a:sym typeface="+mn-ea"/>
              </a:rPr>
              <a:t>health.</a:t>
            </a:r>
            <a:endParaRPr lang="en-US" sz="1400" dirty="0">
              <a:solidFill>
                <a:srgbClr val="000000"/>
              </a:solidFill>
              <a:latin typeface="Times New Roman" panose="02020603050405020304" charset="0"/>
              <a:cs typeface="Times New Roman" panose="02020603050405020304" charset="0"/>
            </a:endParaRPr>
          </a:p>
          <a:p>
            <a:pPr marL="171450" lvl="0" indent="-171450" algn="just">
              <a:lnSpc>
                <a:spcPct val="160000"/>
              </a:lnSpc>
              <a:spcBef>
                <a:spcPts val="0"/>
              </a:spcBef>
              <a:buFont typeface="Arial" panose="020B0604020202020204" pitchFamily="34" charset="0"/>
              <a:buChar char="•"/>
              <a:tabLst>
                <a:tab pos="229870" algn="l"/>
                <a:tab pos="230505" algn="l"/>
              </a:tabLst>
            </a:pPr>
            <a:r>
              <a:rPr lang="en-US" sz="1400" dirty="0">
                <a:solidFill>
                  <a:srgbClr val="000000"/>
                </a:solidFill>
                <a:latin typeface="Times New Roman" panose="02020603050405020304" charset="0"/>
                <a:cs typeface="Times New Roman" panose="02020603050405020304" charset="0"/>
                <a:sym typeface="+mn-ea"/>
              </a:rPr>
              <a:t>In</a:t>
            </a:r>
            <a:r>
              <a:rPr lang="en-US" sz="1400" spc="85" dirty="0">
                <a:solidFill>
                  <a:srgbClr val="000000"/>
                </a:solidFill>
                <a:latin typeface="Times New Roman" panose="02020603050405020304" charset="0"/>
                <a:cs typeface="Times New Roman" panose="02020603050405020304" charset="0"/>
                <a:sym typeface="+mn-ea"/>
              </a:rPr>
              <a:t> </a:t>
            </a:r>
            <a:r>
              <a:rPr lang="en-US" sz="1400" dirty="0">
                <a:solidFill>
                  <a:srgbClr val="000000"/>
                </a:solidFill>
                <a:latin typeface="Times New Roman" panose="02020603050405020304" charset="0"/>
                <a:cs typeface="Times New Roman" panose="02020603050405020304" charset="0"/>
                <a:sym typeface="+mn-ea"/>
              </a:rPr>
              <a:t>order</a:t>
            </a:r>
            <a:r>
              <a:rPr lang="en-US" sz="1400" spc="170" dirty="0">
                <a:solidFill>
                  <a:srgbClr val="000000"/>
                </a:solidFill>
                <a:latin typeface="Times New Roman" panose="02020603050405020304" charset="0"/>
                <a:cs typeface="Times New Roman" panose="02020603050405020304" charset="0"/>
                <a:sym typeface="+mn-ea"/>
              </a:rPr>
              <a:t> </a:t>
            </a:r>
            <a:r>
              <a:rPr lang="en-US" sz="1400" dirty="0">
                <a:solidFill>
                  <a:srgbClr val="000000"/>
                </a:solidFill>
                <a:latin typeface="Times New Roman" panose="02020603050405020304" charset="0"/>
                <a:cs typeface="Times New Roman" panose="02020603050405020304" charset="0"/>
                <a:sym typeface="+mn-ea"/>
              </a:rPr>
              <a:t>to</a:t>
            </a:r>
            <a:r>
              <a:rPr lang="en-US" sz="1400" spc="145" dirty="0">
                <a:solidFill>
                  <a:srgbClr val="000000"/>
                </a:solidFill>
                <a:latin typeface="Times New Roman" panose="02020603050405020304" charset="0"/>
                <a:cs typeface="Times New Roman" panose="02020603050405020304" charset="0"/>
                <a:sym typeface="+mn-ea"/>
              </a:rPr>
              <a:t> </a:t>
            </a:r>
            <a:r>
              <a:rPr lang="en-US" sz="1400" dirty="0">
                <a:solidFill>
                  <a:srgbClr val="000000"/>
                </a:solidFill>
                <a:latin typeface="Times New Roman" panose="02020603050405020304" charset="0"/>
                <a:cs typeface="Times New Roman" panose="02020603050405020304" charset="0"/>
                <a:sym typeface="+mn-ea"/>
              </a:rPr>
              <a:t>ensure</a:t>
            </a:r>
            <a:r>
              <a:rPr lang="en-US" sz="1400" spc="140" dirty="0">
                <a:solidFill>
                  <a:srgbClr val="000000"/>
                </a:solidFill>
                <a:latin typeface="Times New Roman" panose="02020603050405020304" charset="0"/>
                <a:cs typeface="Times New Roman" panose="02020603050405020304" charset="0"/>
                <a:sym typeface="+mn-ea"/>
              </a:rPr>
              <a:t> </a:t>
            </a:r>
            <a:r>
              <a:rPr lang="en-US" sz="1400" dirty="0">
                <a:solidFill>
                  <a:srgbClr val="000000"/>
                </a:solidFill>
                <a:latin typeface="Times New Roman" panose="02020603050405020304" charset="0"/>
                <a:cs typeface="Times New Roman" panose="02020603050405020304" charset="0"/>
                <a:sym typeface="+mn-ea"/>
              </a:rPr>
              <a:t>the</a:t>
            </a:r>
            <a:r>
              <a:rPr lang="en-US" sz="1400" spc="135" dirty="0">
                <a:solidFill>
                  <a:srgbClr val="000000"/>
                </a:solidFill>
                <a:latin typeface="Times New Roman" panose="02020603050405020304" charset="0"/>
                <a:cs typeface="Times New Roman" panose="02020603050405020304" charset="0"/>
                <a:sym typeface="+mn-ea"/>
              </a:rPr>
              <a:t> </a:t>
            </a:r>
            <a:r>
              <a:rPr lang="en-US" sz="1400" dirty="0">
                <a:solidFill>
                  <a:srgbClr val="000000"/>
                </a:solidFill>
                <a:latin typeface="Times New Roman" panose="02020603050405020304" charset="0"/>
                <a:cs typeface="Times New Roman" panose="02020603050405020304" charset="0"/>
                <a:sym typeface="+mn-ea"/>
              </a:rPr>
              <a:t>early</a:t>
            </a:r>
            <a:r>
              <a:rPr lang="en-US" sz="1400" spc="100" dirty="0">
                <a:solidFill>
                  <a:srgbClr val="000000"/>
                </a:solidFill>
                <a:latin typeface="Times New Roman" panose="02020603050405020304" charset="0"/>
                <a:cs typeface="Times New Roman" panose="02020603050405020304" charset="0"/>
                <a:sym typeface="+mn-ea"/>
              </a:rPr>
              <a:t> </a:t>
            </a:r>
            <a:r>
              <a:rPr lang="en-US" sz="1400" dirty="0">
                <a:solidFill>
                  <a:srgbClr val="000000"/>
                </a:solidFill>
                <a:latin typeface="Times New Roman" panose="02020603050405020304" charset="0"/>
                <a:cs typeface="Times New Roman" panose="02020603050405020304" charset="0"/>
                <a:sym typeface="+mn-ea"/>
              </a:rPr>
              <a:t>detection</a:t>
            </a:r>
            <a:r>
              <a:rPr lang="en-US" sz="1400" spc="105" dirty="0">
                <a:solidFill>
                  <a:srgbClr val="000000"/>
                </a:solidFill>
                <a:latin typeface="Times New Roman" panose="02020603050405020304" charset="0"/>
                <a:cs typeface="Times New Roman" panose="02020603050405020304" charset="0"/>
                <a:sym typeface="+mn-ea"/>
              </a:rPr>
              <a:t> </a:t>
            </a:r>
            <a:r>
              <a:rPr lang="en-US" sz="1400" dirty="0">
                <a:solidFill>
                  <a:srgbClr val="000000"/>
                </a:solidFill>
                <a:latin typeface="Times New Roman" panose="02020603050405020304" charset="0"/>
                <a:cs typeface="Times New Roman" panose="02020603050405020304" charset="0"/>
                <a:sym typeface="+mn-ea"/>
              </a:rPr>
              <a:t>of</a:t>
            </a:r>
            <a:r>
              <a:rPr lang="en-US" sz="1400" spc="110" dirty="0">
                <a:solidFill>
                  <a:srgbClr val="000000"/>
                </a:solidFill>
                <a:latin typeface="Times New Roman" panose="02020603050405020304" charset="0"/>
                <a:cs typeface="Times New Roman" panose="02020603050405020304" charset="0"/>
                <a:sym typeface="+mn-ea"/>
              </a:rPr>
              <a:t> </a:t>
            </a:r>
            <a:r>
              <a:rPr lang="en-US" sz="1400" dirty="0">
                <a:solidFill>
                  <a:srgbClr val="000000"/>
                </a:solidFill>
                <a:latin typeface="Times New Roman" panose="02020603050405020304" charset="0"/>
                <a:cs typeface="Times New Roman" panose="02020603050405020304" charset="0"/>
                <a:sym typeface="+mn-ea"/>
              </a:rPr>
              <a:t>cardiac</a:t>
            </a:r>
            <a:r>
              <a:rPr lang="en-US" sz="1400" spc="135" dirty="0">
                <a:solidFill>
                  <a:srgbClr val="000000"/>
                </a:solidFill>
                <a:latin typeface="Times New Roman" panose="02020603050405020304" charset="0"/>
                <a:cs typeface="Times New Roman" panose="02020603050405020304" charset="0"/>
                <a:sym typeface="+mn-ea"/>
              </a:rPr>
              <a:t> </a:t>
            </a:r>
            <a:r>
              <a:rPr lang="en-US" sz="1400" dirty="0">
                <a:solidFill>
                  <a:srgbClr val="000000"/>
                </a:solidFill>
                <a:latin typeface="Times New Roman" panose="02020603050405020304" charset="0"/>
                <a:cs typeface="Times New Roman" panose="02020603050405020304" charset="0"/>
                <a:sym typeface="+mn-ea"/>
              </a:rPr>
              <a:t>arrest</a:t>
            </a:r>
            <a:r>
              <a:rPr lang="en-US" sz="1400" spc="160" dirty="0">
                <a:solidFill>
                  <a:srgbClr val="000000"/>
                </a:solidFill>
                <a:latin typeface="Times New Roman" panose="02020603050405020304" charset="0"/>
                <a:cs typeface="Times New Roman" panose="02020603050405020304" charset="0"/>
                <a:sym typeface="+mn-ea"/>
              </a:rPr>
              <a:t> </a:t>
            </a:r>
            <a:r>
              <a:rPr lang="en-US" sz="1400" dirty="0">
                <a:solidFill>
                  <a:srgbClr val="000000"/>
                </a:solidFill>
                <a:latin typeface="Times New Roman" panose="02020603050405020304" charset="0"/>
                <a:cs typeface="Times New Roman" panose="02020603050405020304" charset="0"/>
                <a:sym typeface="+mn-ea"/>
              </a:rPr>
              <a:t>in</a:t>
            </a:r>
            <a:r>
              <a:rPr lang="en-US" sz="1400" spc="145" dirty="0">
                <a:solidFill>
                  <a:srgbClr val="000000"/>
                </a:solidFill>
                <a:latin typeface="Times New Roman" panose="02020603050405020304" charset="0"/>
                <a:cs typeface="Times New Roman" panose="02020603050405020304" charset="0"/>
                <a:sym typeface="+mn-ea"/>
              </a:rPr>
              <a:t> </a:t>
            </a:r>
            <a:r>
              <a:rPr lang="en-US" sz="1400" dirty="0">
                <a:solidFill>
                  <a:srgbClr val="000000"/>
                </a:solidFill>
                <a:latin typeface="Times New Roman" panose="02020603050405020304" charset="0"/>
                <a:cs typeface="Times New Roman" panose="02020603050405020304" charset="0"/>
                <a:sym typeface="+mn-ea"/>
              </a:rPr>
              <a:t>healthy</a:t>
            </a:r>
            <a:r>
              <a:rPr lang="en-US" sz="1400" spc="95" dirty="0">
                <a:solidFill>
                  <a:srgbClr val="000000"/>
                </a:solidFill>
                <a:latin typeface="Times New Roman" panose="02020603050405020304" charset="0"/>
                <a:cs typeface="Times New Roman" panose="02020603050405020304" charset="0"/>
                <a:sym typeface="+mn-ea"/>
              </a:rPr>
              <a:t> </a:t>
            </a:r>
            <a:r>
              <a:rPr lang="en-US" sz="1400" dirty="0">
                <a:solidFill>
                  <a:srgbClr val="000000"/>
                </a:solidFill>
                <a:latin typeface="Times New Roman" panose="02020603050405020304" charset="0"/>
                <a:cs typeface="Times New Roman" panose="02020603050405020304" charset="0"/>
                <a:sym typeface="+mn-ea"/>
              </a:rPr>
              <a:t>persons,</a:t>
            </a:r>
            <a:r>
              <a:rPr lang="en-US" sz="1400" spc="150" dirty="0">
                <a:solidFill>
                  <a:srgbClr val="000000"/>
                </a:solidFill>
                <a:latin typeface="Times New Roman" panose="02020603050405020304" charset="0"/>
                <a:cs typeface="Times New Roman" panose="02020603050405020304" charset="0"/>
                <a:sym typeface="+mn-ea"/>
              </a:rPr>
              <a:t> </a:t>
            </a:r>
            <a:r>
              <a:rPr lang="en-US" sz="1400" dirty="0">
                <a:solidFill>
                  <a:srgbClr val="000000"/>
                </a:solidFill>
                <a:latin typeface="Times New Roman" panose="02020603050405020304" charset="0"/>
                <a:cs typeface="Times New Roman" panose="02020603050405020304" charset="0"/>
                <a:sym typeface="+mn-ea"/>
              </a:rPr>
              <a:t>it</a:t>
            </a:r>
            <a:r>
              <a:rPr lang="en-US" sz="1400" spc="150" dirty="0">
                <a:solidFill>
                  <a:srgbClr val="000000"/>
                </a:solidFill>
                <a:latin typeface="Times New Roman" panose="02020603050405020304" charset="0"/>
                <a:cs typeface="Times New Roman" panose="02020603050405020304" charset="0"/>
                <a:sym typeface="+mn-ea"/>
              </a:rPr>
              <a:t> </a:t>
            </a:r>
            <a:r>
              <a:rPr lang="en-US" sz="1400" spc="-25" dirty="0">
                <a:solidFill>
                  <a:srgbClr val="000000"/>
                </a:solidFill>
                <a:latin typeface="Times New Roman" panose="02020603050405020304" charset="0"/>
                <a:cs typeface="Times New Roman" panose="02020603050405020304" charset="0"/>
                <a:sym typeface="+mn-ea"/>
              </a:rPr>
              <a:t>is </a:t>
            </a:r>
            <a:r>
              <a:rPr lang="en-US" sz="1400" dirty="0">
                <a:solidFill>
                  <a:srgbClr val="000000"/>
                </a:solidFill>
                <a:latin typeface="Times New Roman" panose="02020603050405020304" charset="0"/>
                <a:cs typeface="Times New Roman" panose="02020603050405020304" charset="0"/>
                <a:sym typeface="+mn-ea"/>
              </a:rPr>
              <a:t>essential</a:t>
            </a:r>
            <a:r>
              <a:rPr lang="en-US" sz="1400" spc="145" dirty="0">
                <a:solidFill>
                  <a:srgbClr val="000000"/>
                </a:solidFill>
                <a:latin typeface="Times New Roman" panose="02020603050405020304" charset="0"/>
                <a:cs typeface="Times New Roman" panose="02020603050405020304" charset="0"/>
                <a:sym typeface="+mn-ea"/>
              </a:rPr>
              <a:t> </a:t>
            </a:r>
            <a:r>
              <a:rPr lang="en-US" sz="1400" dirty="0">
                <a:solidFill>
                  <a:srgbClr val="000000"/>
                </a:solidFill>
                <a:latin typeface="Times New Roman" panose="02020603050405020304" charset="0"/>
                <a:cs typeface="Times New Roman" panose="02020603050405020304" charset="0"/>
                <a:sym typeface="+mn-ea"/>
              </a:rPr>
              <a:t>to</a:t>
            </a:r>
            <a:r>
              <a:rPr lang="en-US" sz="1400" spc="-35" dirty="0">
                <a:solidFill>
                  <a:srgbClr val="000000"/>
                </a:solidFill>
                <a:latin typeface="Times New Roman" panose="02020603050405020304" charset="0"/>
                <a:cs typeface="Times New Roman" panose="02020603050405020304" charset="0"/>
                <a:sym typeface="+mn-ea"/>
              </a:rPr>
              <a:t> </a:t>
            </a:r>
            <a:r>
              <a:rPr lang="en-US" sz="1400" dirty="0">
                <a:solidFill>
                  <a:srgbClr val="000000"/>
                </a:solidFill>
                <a:latin typeface="Times New Roman" panose="02020603050405020304" charset="0"/>
                <a:cs typeface="Times New Roman" panose="02020603050405020304" charset="0"/>
                <a:sym typeface="+mn-ea"/>
              </a:rPr>
              <a:t>understand</a:t>
            </a:r>
            <a:r>
              <a:rPr lang="en-US" sz="1400" spc="140" dirty="0">
                <a:solidFill>
                  <a:srgbClr val="000000"/>
                </a:solidFill>
                <a:latin typeface="Times New Roman" panose="02020603050405020304" charset="0"/>
                <a:cs typeface="Times New Roman" panose="02020603050405020304" charset="0"/>
                <a:sym typeface="+mn-ea"/>
              </a:rPr>
              <a:t> </a:t>
            </a:r>
            <a:r>
              <a:rPr lang="en-US" sz="1400" dirty="0">
                <a:solidFill>
                  <a:srgbClr val="000000"/>
                </a:solidFill>
                <a:latin typeface="Times New Roman" panose="02020603050405020304" charset="0"/>
                <a:cs typeface="Times New Roman" panose="02020603050405020304" charset="0"/>
                <a:sym typeface="+mn-ea"/>
              </a:rPr>
              <a:t>the signs</a:t>
            </a:r>
            <a:r>
              <a:rPr lang="en-US" sz="1400" spc="120" dirty="0">
                <a:solidFill>
                  <a:srgbClr val="000000"/>
                </a:solidFill>
                <a:latin typeface="Times New Roman" panose="02020603050405020304" charset="0"/>
                <a:cs typeface="Times New Roman" panose="02020603050405020304" charset="0"/>
                <a:sym typeface="+mn-ea"/>
              </a:rPr>
              <a:t> </a:t>
            </a:r>
            <a:r>
              <a:rPr lang="en-US" sz="1400" dirty="0">
                <a:solidFill>
                  <a:srgbClr val="000000"/>
                </a:solidFill>
                <a:latin typeface="Times New Roman" panose="02020603050405020304" charset="0"/>
                <a:cs typeface="Times New Roman" panose="02020603050405020304" charset="0"/>
                <a:sym typeface="+mn-ea"/>
              </a:rPr>
              <a:t>and</a:t>
            </a:r>
            <a:r>
              <a:rPr lang="en-US" sz="1400" spc="5" dirty="0">
                <a:solidFill>
                  <a:srgbClr val="000000"/>
                </a:solidFill>
                <a:latin typeface="Times New Roman" panose="02020603050405020304" charset="0"/>
                <a:cs typeface="Times New Roman" panose="02020603050405020304" charset="0"/>
                <a:sym typeface="+mn-ea"/>
              </a:rPr>
              <a:t> </a:t>
            </a:r>
            <a:r>
              <a:rPr lang="en-US" sz="1400" dirty="0">
                <a:solidFill>
                  <a:srgbClr val="000000"/>
                </a:solidFill>
                <a:latin typeface="Times New Roman" panose="02020603050405020304" charset="0"/>
                <a:cs typeface="Times New Roman" panose="02020603050405020304" charset="0"/>
                <a:sym typeface="+mn-ea"/>
              </a:rPr>
              <a:t>symptoms</a:t>
            </a:r>
            <a:r>
              <a:rPr lang="en-US" sz="1400" spc="165" dirty="0">
                <a:solidFill>
                  <a:srgbClr val="000000"/>
                </a:solidFill>
                <a:latin typeface="Times New Roman" panose="02020603050405020304" charset="0"/>
                <a:cs typeface="Times New Roman" panose="02020603050405020304" charset="0"/>
                <a:sym typeface="+mn-ea"/>
              </a:rPr>
              <a:t> </a:t>
            </a:r>
            <a:r>
              <a:rPr lang="en-US" sz="1400" dirty="0">
                <a:solidFill>
                  <a:srgbClr val="000000"/>
                </a:solidFill>
                <a:latin typeface="Times New Roman" panose="02020603050405020304" charset="0"/>
                <a:cs typeface="Times New Roman" panose="02020603050405020304" charset="0"/>
                <a:sym typeface="+mn-ea"/>
              </a:rPr>
              <a:t>associated</a:t>
            </a:r>
            <a:r>
              <a:rPr lang="en-US" sz="1400" spc="90" dirty="0">
                <a:solidFill>
                  <a:srgbClr val="000000"/>
                </a:solidFill>
                <a:latin typeface="Times New Roman" panose="02020603050405020304" charset="0"/>
                <a:cs typeface="Times New Roman" panose="02020603050405020304" charset="0"/>
                <a:sym typeface="+mn-ea"/>
              </a:rPr>
              <a:t> </a:t>
            </a:r>
            <a:r>
              <a:rPr lang="en-US" sz="1400" dirty="0">
                <a:solidFill>
                  <a:srgbClr val="000000"/>
                </a:solidFill>
                <a:latin typeface="Times New Roman" panose="02020603050405020304" charset="0"/>
                <a:cs typeface="Times New Roman" panose="02020603050405020304" charset="0"/>
                <a:sym typeface="+mn-ea"/>
              </a:rPr>
              <a:t>with</a:t>
            </a:r>
            <a:r>
              <a:rPr lang="en-US" sz="1400" spc="-30" dirty="0">
                <a:solidFill>
                  <a:srgbClr val="000000"/>
                </a:solidFill>
                <a:latin typeface="Times New Roman" panose="02020603050405020304" charset="0"/>
                <a:cs typeface="Times New Roman" panose="02020603050405020304" charset="0"/>
                <a:sym typeface="+mn-ea"/>
              </a:rPr>
              <a:t> </a:t>
            </a:r>
            <a:r>
              <a:rPr lang="en-US" sz="1400" dirty="0">
                <a:solidFill>
                  <a:srgbClr val="000000"/>
                </a:solidFill>
                <a:latin typeface="Times New Roman" panose="02020603050405020304" charset="0"/>
                <a:cs typeface="Times New Roman" panose="02020603050405020304" charset="0"/>
                <a:sym typeface="+mn-ea"/>
              </a:rPr>
              <a:t>this</a:t>
            </a:r>
            <a:r>
              <a:rPr lang="en-US" sz="1400" spc="-10" dirty="0">
                <a:solidFill>
                  <a:srgbClr val="000000"/>
                </a:solidFill>
                <a:latin typeface="Times New Roman" panose="02020603050405020304" charset="0"/>
                <a:cs typeface="Times New Roman" panose="02020603050405020304" charset="0"/>
                <a:sym typeface="+mn-ea"/>
              </a:rPr>
              <a:t> condition.</a:t>
            </a:r>
            <a:endParaRPr lang="en-US" sz="1400" dirty="0">
              <a:solidFill>
                <a:srgbClr val="000000"/>
              </a:solidFill>
              <a:latin typeface="Times New Roman" panose="02020603050405020304" charset="0"/>
              <a:cs typeface="Times New Roman" panose="02020603050405020304" charset="0"/>
            </a:endParaRPr>
          </a:p>
          <a:p>
            <a:pPr marL="171450" lvl="0" indent="-171450" algn="just">
              <a:lnSpc>
                <a:spcPct val="160000"/>
              </a:lnSpc>
              <a:spcBef>
                <a:spcPts val="0"/>
              </a:spcBef>
              <a:buFont typeface="Arial" panose="020B0604020202020204" pitchFamily="34" charset="0"/>
              <a:buChar char="•"/>
              <a:tabLst>
                <a:tab pos="223520" algn="l"/>
                <a:tab pos="225425" algn="l"/>
              </a:tabLst>
            </a:pPr>
            <a:r>
              <a:rPr lang="en-US" sz="1400" dirty="0">
                <a:solidFill>
                  <a:srgbClr val="000000"/>
                </a:solidFill>
                <a:latin typeface="Times New Roman" panose="02020603050405020304" charset="0"/>
                <a:cs typeface="Times New Roman" panose="02020603050405020304" charset="0"/>
                <a:sym typeface="+mn-ea"/>
              </a:rPr>
              <a:t>The</a:t>
            </a:r>
            <a:r>
              <a:rPr lang="en-US" sz="1400" spc="235" dirty="0">
                <a:solidFill>
                  <a:srgbClr val="000000"/>
                </a:solidFill>
                <a:latin typeface="Times New Roman" panose="02020603050405020304" charset="0"/>
                <a:cs typeface="Times New Roman" panose="02020603050405020304" charset="0"/>
                <a:sym typeface="+mn-ea"/>
              </a:rPr>
              <a:t> </a:t>
            </a:r>
            <a:r>
              <a:rPr lang="en-US" sz="1400" dirty="0">
                <a:solidFill>
                  <a:srgbClr val="000000"/>
                </a:solidFill>
                <a:latin typeface="Times New Roman" panose="02020603050405020304" charset="0"/>
                <a:cs typeface="Times New Roman" panose="02020603050405020304" charset="0"/>
                <a:sym typeface="+mn-ea"/>
              </a:rPr>
              <a:t>risk</a:t>
            </a:r>
            <a:r>
              <a:rPr lang="en-US" sz="1400" spc="305" dirty="0">
                <a:solidFill>
                  <a:srgbClr val="000000"/>
                </a:solidFill>
                <a:latin typeface="Times New Roman" panose="02020603050405020304" charset="0"/>
                <a:cs typeface="Times New Roman" panose="02020603050405020304" charset="0"/>
                <a:sym typeface="+mn-ea"/>
              </a:rPr>
              <a:t> </a:t>
            </a:r>
            <a:r>
              <a:rPr lang="en-US" sz="1400" dirty="0">
                <a:solidFill>
                  <a:srgbClr val="000000"/>
                </a:solidFill>
                <a:latin typeface="Times New Roman" panose="02020603050405020304" charset="0"/>
                <a:cs typeface="Times New Roman" panose="02020603050405020304" charset="0"/>
                <a:sym typeface="+mn-ea"/>
              </a:rPr>
              <a:t>factors</a:t>
            </a:r>
            <a:r>
              <a:rPr lang="en-US" sz="1400" spc="175" dirty="0">
                <a:solidFill>
                  <a:srgbClr val="000000"/>
                </a:solidFill>
                <a:latin typeface="Times New Roman" panose="02020603050405020304" charset="0"/>
                <a:cs typeface="Times New Roman" panose="02020603050405020304" charset="0"/>
                <a:sym typeface="+mn-ea"/>
              </a:rPr>
              <a:t> </a:t>
            </a:r>
            <a:r>
              <a:rPr lang="en-US" sz="1400" dirty="0">
                <a:solidFill>
                  <a:srgbClr val="000000"/>
                </a:solidFill>
                <a:latin typeface="Times New Roman" panose="02020603050405020304" charset="0"/>
                <a:cs typeface="Times New Roman" panose="02020603050405020304" charset="0"/>
                <a:sym typeface="+mn-ea"/>
              </a:rPr>
              <a:t>that</a:t>
            </a:r>
            <a:r>
              <a:rPr lang="en-US" sz="1400" spc="310" dirty="0">
                <a:solidFill>
                  <a:srgbClr val="000000"/>
                </a:solidFill>
                <a:latin typeface="Times New Roman" panose="02020603050405020304" charset="0"/>
                <a:cs typeface="Times New Roman" panose="02020603050405020304" charset="0"/>
                <a:sym typeface="+mn-ea"/>
              </a:rPr>
              <a:t> </a:t>
            </a:r>
            <a:r>
              <a:rPr lang="en-US" sz="1400" dirty="0">
                <a:solidFill>
                  <a:srgbClr val="000000"/>
                </a:solidFill>
                <a:latin typeface="Times New Roman" panose="02020603050405020304" charset="0"/>
                <a:cs typeface="Times New Roman" panose="02020603050405020304" charset="0"/>
                <a:sym typeface="+mn-ea"/>
              </a:rPr>
              <a:t>may</a:t>
            </a:r>
            <a:r>
              <a:rPr lang="en-US" sz="1400" spc="250" dirty="0">
                <a:solidFill>
                  <a:srgbClr val="000000"/>
                </a:solidFill>
                <a:latin typeface="Times New Roman" panose="02020603050405020304" charset="0"/>
                <a:cs typeface="Times New Roman" panose="02020603050405020304" charset="0"/>
                <a:sym typeface="+mn-ea"/>
              </a:rPr>
              <a:t> </a:t>
            </a:r>
            <a:r>
              <a:rPr lang="en-US" sz="1400" dirty="0">
                <a:solidFill>
                  <a:srgbClr val="000000"/>
                </a:solidFill>
                <a:latin typeface="Times New Roman" panose="02020603050405020304" charset="0"/>
                <a:cs typeface="Times New Roman" panose="02020603050405020304" charset="0"/>
                <a:sym typeface="+mn-ea"/>
              </a:rPr>
              <a:t>put</a:t>
            </a:r>
            <a:r>
              <a:rPr lang="en-US" sz="1400" spc="310" dirty="0">
                <a:solidFill>
                  <a:srgbClr val="000000"/>
                </a:solidFill>
                <a:latin typeface="Times New Roman" panose="02020603050405020304" charset="0"/>
                <a:cs typeface="Times New Roman" panose="02020603050405020304" charset="0"/>
                <a:sym typeface="+mn-ea"/>
              </a:rPr>
              <a:t> </a:t>
            </a:r>
            <a:r>
              <a:rPr lang="en-US" sz="1400" dirty="0">
                <a:solidFill>
                  <a:srgbClr val="000000"/>
                </a:solidFill>
                <a:latin typeface="Times New Roman" panose="02020603050405020304" charset="0"/>
                <a:cs typeface="Times New Roman" panose="02020603050405020304" charset="0"/>
                <a:sym typeface="+mn-ea"/>
              </a:rPr>
              <a:t>health</a:t>
            </a:r>
            <a:r>
              <a:rPr lang="en-US" sz="1400" spc="200" dirty="0">
                <a:solidFill>
                  <a:srgbClr val="000000"/>
                </a:solidFill>
                <a:latin typeface="Times New Roman" panose="02020603050405020304" charset="0"/>
                <a:cs typeface="Times New Roman" panose="02020603050405020304" charset="0"/>
                <a:sym typeface="+mn-ea"/>
              </a:rPr>
              <a:t> </a:t>
            </a:r>
            <a:r>
              <a:rPr lang="en-US" sz="1400" dirty="0">
                <a:solidFill>
                  <a:srgbClr val="000000"/>
                </a:solidFill>
                <a:latin typeface="Times New Roman" panose="02020603050405020304" charset="0"/>
                <a:cs typeface="Times New Roman" panose="02020603050405020304" charset="0"/>
                <a:sym typeface="+mn-ea"/>
              </a:rPr>
              <a:t>at</a:t>
            </a:r>
            <a:r>
              <a:rPr lang="en-US" sz="1400" spc="310" dirty="0">
                <a:solidFill>
                  <a:srgbClr val="000000"/>
                </a:solidFill>
                <a:latin typeface="Times New Roman" panose="02020603050405020304" charset="0"/>
                <a:cs typeface="Times New Roman" panose="02020603050405020304" charset="0"/>
                <a:sym typeface="+mn-ea"/>
              </a:rPr>
              <a:t> </a:t>
            </a:r>
            <a:r>
              <a:rPr lang="en-US" sz="1400" dirty="0">
                <a:solidFill>
                  <a:srgbClr val="000000"/>
                </a:solidFill>
                <a:latin typeface="Times New Roman" panose="02020603050405020304" charset="0"/>
                <a:cs typeface="Times New Roman" panose="02020603050405020304" charset="0"/>
                <a:sym typeface="+mn-ea"/>
              </a:rPr>
              <a:t>an</a:t>
            </a:r>
            <a:r>
              <a:rPr lang="en-US" sz="1400" spc="190" dirty="0">
                <a:solidFill>
                  <a:srgbClr val="000000"/>
                </a:solidFill>
                <a:latin typeface="Times New Roman" panose="02020603050405020304" charset="0"/>
                <a:cs typeface="Times New Roman" panose="02020603050405020304" charset="0"/>
                <a:sym typeface="+mn-ea"/>
              </a:rPr>
              <a:t> </a:t>
            </a:r>
            <a:r>
              <a:rPr lang="en-US" sz="1400" dirty="0">
                <a:solidFill>
                  <a:srgbClr val="000000"/>
                </a:solidFill>
                <a:latin typeface="Times New Roman" panose="02020603050405020304" charset="0"/>
                <a:cs typeface="Times New Roman" panose="02020603050405020304" charset="0"/>
                <a:sym typeface="+mn-ea"/>
              </a:rPr>
              <a:t>increased</a:t>
            </a:r>
            <a:r>
              <a:rPr lang="en-US" sz="1400" spc="245" dirty="0">
                <a:solidFill>
                  <a:srgbClr val="000000"/>
                </a:solidFill>
                <a:latin typeface="Times New Roman" panose="02020603050405020304" charset="0"/>
                <a:cs typeface="Times New Roman" panose="02020603050405020304" charset="0"/>
                <a:sym typeface="+mn-ea"/>
              </a:rPr>
              <a:t> </a:t>
            </a:r>
            <a:r>
              <a:rPr lang="en-US" sz="1400" dirty="0">
                <a:solidFill>
                  <a:srgbClr val="000000"/>
                </a:solidFill>
                <a:latin typeface="Times New Roman" panose="02020603050405020304" charset="0"/>
                <a:cs typeface="Times New Roman" panose="02020603050405020304" charset="0"/>
                <a:sym typeface="+mn-ea"/>
              </a:rPr>
              <a:t>risk</a:t>
            </a:r>
            <a:r>
              <a:rPr lang="en-US" sz="1400" spc="250" dirty="0">
                <a:solidFill>
                  <a:srgbClr val="000000"/>
                </a:solidFill>
                <a:latin typeface="Times New Roman" panose="02020603050405020304" charset="0"/>
                <a:cs typeface="Times New Roman" panose="02020603050405020304" charset="0"/>
                <a:sym typeface="+mn-ea"/>
              </a:rPr>
              <a:t> </a:t>
            </a:r>
            <a:r>
              <a:rPr lang="en-US" sz="1400" dirty="0">
                <a:solidFill>
                  <a:srgbClr val="000000"/>
                </a:solidFill>
                <a:latin typeface="Times New Roman" panose="02020603050405020304" charset="0"/>
                <a:cs typeface="Times New Roman" panose="02020603050405020304" charset="0"/>
                <a:sym typeface="+mn-ea"/>
              </a:rPr>
              <a:t>of</a:t>
            </a:r>
            <a:r>
              <a:rPr lang="en-US" sz="1400" spc="215" dirty="0">
                <a:solidFill>
                  <a:srgbClr val="000000"/>
                </a:solidFill>
                <a:latin typeface="Times New Roman" panose="02020603050405020304" charset="0"/>
                <a:cs typeface="Times New Roman" panose="02020603050405020304" charset="0"/>
                <a:sym typeface="+mn-ea"/>
              </a:rPr>
              <a:t> </a:t>
            </a:r>
            <a:r>
              <a:rPr lang="en-US" sz="1400" dirty="0">
                <a:solidFill>
                  <a:srgbClr val="000000"/>
                </a:solidFill>
                <a:latin typeface="Times New Roman" panose="02020603050405020304" charset="0"/>
                <a:cs typeface="Times New Roman" panose="02020603050405020304" charset="0"/>
                <a:sym typeface="+mn-ea"/>
              </a:rPr>
              <a:t>cardiac</a:t>
            </a:r>
            <a:r>
              <a:rPr lang="en-US" sz="1400" spc="240" dirty="0">
                <a:solidFill>
                  <a:srgbClr val="000000"/>
                </a:solidFill>
                <a:latin typeface="Times New Roman" panose="02020603050405020304" charset="0"/>
                <a:cs typeface="Times New Roman" panose="02020603050405020304" charset="0"/>
                <a:sym typeface="+mn-ea"/>
              </a:rPr>
              <a:t> </a:t>
            </a:r>
            <a:r>
              <a:rPr lang="en-US" sz="1400" dirty="0">
                <a:solidFill>
                  <a:srgbClr val="000000"/>
                </a:solidFill>
                <a:latin typeface="Times New Roman" panose="02020603050405020304" charset="0"/>
                <a:cs typeface="Times New Roman" panose="02020603050405020304" charset="0"/>
                <a:sym typeface="+mn-ea"/>
              </a:rPr>
              <a:t>arrest</a:t>
            </a:r>
            <a:r>
              <a:rPr lang="en-US" sz="1400" spc="260" dirty="0">
                <a:solidFill>
                  <a:srgbClr val="000000"/>
                </a:solidFill>
                <a:latin typeface="Times New Roman" panose="02020603050405020304" charset="0"/>
                <a:cs typeface="Times New Roman" panose="02020603050405020304" charset="0"/>
                <a:sym typeface="+mn-ea"/>
              </a:rPr>
              <a:t> </a:t>
            </a:r>
            <a:r>
              <a:rPr lang="en-US" sz="1400" spc="35" dirty="0">
                <a:solidFill>
                  <a:srgbClr val="000000"/>
                </a:solidFill>
                <a:latin typeface="Times New Roman" panose="02020603050405020304" charset="0"/>
                <a:cs typeface="Times New Roman" panose="02020603050405020304" charset="0"/>
                <a:sym typeface="+mn-ea"/>
              </a:rPr>
              <a:t>is </a:t>
            </a:r>
            <a:r>
              <a:rPr lang="en-US" sz="1400" dirty="0">
                <a:solidFill>
                  <a:srgbClr val="000000"/>
                </a:solidFill>
                <a:latin typeface="Times New Roman" panose="02020603050405020304" charset="0"/>
                <a:cs typeface="Times New Roman" panose="02020603050405020304" charset="0"/>
                <a:sym typeface="+mn-ea"/>
              </a:rPr>
              <a:t>essential</a:t>
            </a:r>
            <a:r>
              <a:rPr lang="en-US" sz="1400" spc="140" dirty="0">
                <a:solidFill>
                  <a:srgbClr val="000000"/>
                </a:solidFill>
                <a:latin typeface="Times New Roman" panose="02020603050405020304" charset="0"/>
                <a:cs typeface="Times New Roman" panose="02020603050405020304" charset="0"/>
                <a:sym typeface="+mn-ea"/>
              </a:rPr>
              <a:t> </a:t>
            </a:r>
            <a:r>
              <a:rPr lang="en-US" sz="1400" dirty="0">
                <a:solidFill>
                  <a:srgbClr val="000000"/>
                </a:solidFill>
                <a:latin typeface="Times New Roman" panose="02020603050405020304" charset="0"/>
                <a:cs typeface="Times New Roman" panose="02020603050405020304" charset="0"/>
                <a:sym typeface="+mn-ea"/>
              </a:rPr>
              <a:t>to</a:t>
            </a:r>
            <a:r>
              <a:rPr lang="en-US" sz="1400" spc="-40" dirty="0">
                <a:solidFill>
                  <a:srgbClr val="000000"/>
                </a:solidFill>
                <a:latin typeface="Times New Roman" panose="02020603050405020304" charset="0"/>
                <a:cs typeface="Times New Roman" panose="02020603050405020304" charset="0"/>
                <a:sym typeface="+mn-ea"/>
              </a:rPr>
              <a:t> </a:t>
            </a:r>
            <a:r>
              <a:rPr lang="en-US" sz="1400" spc="-10" dirty="0">
                <a:solidFill>
                  <a:srgbClr val="000000"/>
                </a:solidFill>
                <a:latin typeface="Times New Roman" panose="02020603050405020304" charset="0"/>
                <a:cs typeface="Times New Roman" panose="02020603050405020304" charset="0"/>
                <a:sym typeface="+mn-ea"/>
              </a:rPr>
              <a:t>understand.</a:t>
            </a:r>
            <a:endParaRPr lang="en-US" sz="1400" dirty="0">
              <a:solidFill>
                <a:srgbClr val="000000"/>
              </a:solidFill>
              <a:latin typeface="Times New Roman" panose="02020603050405020304" charset="0"/>
              <a:cs typeface="Times New Roman" panose="02020603050405020304" charset="0"/>
            </a:endParaRPr>
          </a:p>
          <a:p>
            <a:pPr marL="0" lvl="0" indent="0" algn="just" rtl="0">
              <a:lnSpc>
                <a:spcPct val="115000"/>
              </a:lnSpc>
              <a:spcBef>
                <a:spcPts val="1200"/>
              </a:spcBef>
              <a:spcAft>
                <a:spcPts val="0"/>
              </a:spcAft>
              <a:buSzPts val="1800"/>
              <a:buNone/>
            </a:pPr>
            <a:r>
              <a:rPr lang="en-GB" sz="1400" b="1" dirty="0">
                <a:latin typeface="Times New Roman" panose="02020603050405020304" charset="0"/>
                <a:ea typeface="Roboto" panose="02000000000000000000"/>
                <a:cs typeface="Times New Roman" panose="02020603050405020304" charset="0"/>
                <a:sym typeface="Roboto" panose="02000000000000000000"/>
              </a:rPr>
              <a:t>Prevalence of Cardiac Issues and the Need for Accurate Prediction:</a:t>
            </a:r>
          </a:p>
          <a:p>
            <a:pPr marL="171450" lvl="0" indent="-171450" algn="just" rtl="0">
              <a:lnSpc>
                <a:spcPct val="115000"/>
              </a:lnSpc>
              <a:spcBef>
                <a:spcPts val="1200"/>
              </a:spcBef>
              <a:spcAft>
                <a:spcPts val="0"/>
              </a:spcAft>
              <a:buSzPts val="1800"/>
              <a:buFont typeface="Arial" panose="020B0604020202020204" pitchFamily="34" charset="0"/>
              <a:buChar char="•"/>
            </a:pPr>
            <a:r>
              <a:rPr lang="en-GB" sz="1400" dirty="0">
                <a:latin typeface="Times New Roman" panose="02020603050405020304" charset="0"/>
                <a:ea typeface="Roboto" panose="02000000000000000000"/>
                <a:cs typeface="Times New Roman" panose="02020603050405020304" charset="0"/>
                <a:sym typeface="Roboto" panose="02000000000000000000"/>
              </a:rPr>
              <a:t>According to the World Health Organization (WHO), an estimated 17.9 million deaths occur each year due to CVDs, representing 31% of global deaths.</a:t>
            </a:r>
          </a:p>
          <a:p>
            <a:pPr marL="171450" lvl="0" indent="-171450" algn="just" rtl="0">
              <a:lnSpc>
                <a:spcPct val="115000"/>
              </a:lnSpc>
              <a:spcBef>
                <a:spcPts val="1200"/>
              </a:spcBef>
              <a:spcAft>
                <a:spcPts val="0"/>
              </a:spcAft>
              <a:buSzPts val="1800"/>
              <a:buFont typeface="Arial" panose="020B0604020202020204" pitchFamily="34" charset="0"/>
              <a:buChar char="•"/>
            </a:pPr>
            <a:r>
              <a:rPr lang="en-GB" sz="1400" dirty="0">
                <a:latin typeface="Times New Roman" panose="02020603050405020304" charset="0"/>
                <a:ea typeface="Roboto" panose="02000000000000000000"/>
                <a:cs typeface="Times New Roman" panose="02020603050405020304" charset="0"/>
                <a:sym typeface="Roboto" panose="02000000000000000000"/>
              </a:rPr>
              <a:t>Cardiac issues often</a:t>
            </a:r>
            <a:r>
              <a:rPr lang="en-IN" altLang="en-GB" sz="1400" dirty="0">
                <a:latin typeface="Times New Roman" panose="02020603050405020304" charset="0"/>
                <a:ea typeface="Roboto" panose="02000000000000000000"/>
                <a:cs typeface="Times New Roman" panose="02020603050405020304" charset="0"/>
                <a:sym typeface="Roboto" panose="02000000000000000000"/>
              </a:rPr>
              <a:t> occurs with </a:t>
            </a:r>
            <a:r>
              <a:rPr lang="en-GB" sz="1400" dirty="0">
                <a:latin typeface="Times New Roman" panose="02020603050405020304" charset="0"/>
                <a:ea typeface="Roboto" panose="02000000000000000000"/>
                <a:cs typeface="Times New Roman" panose="02020603050405020304" charset="0"/>
                <a:sym typeface="Roboto" panose="02000000000000000000"/>
              </a:rPr>
              <a:t>no symptoms until they reach an advanced stage,</a:t>
            </a:r>
            <a:r>
              <a:rPr lang="en-IN" altLang="en-GB" sz="1400" dirty="0">
                <a:latin typeface="Times New Roman" panose="02020603050405020304" charset="0"/>
                <a:ea typeface="Roboto" panose="02000000000000000000"/>
                <a:cs typeface="Times New Roman" panose="02020603050405020304" charset="0"/>
                <a:sym typeface="Roboto" panose="02000000000000000000"/>
              </a:rPr>
              <a:t> so</a:t>
            </a:r>
            <a:r>
              <a:rPr lang="en-GB" sz="1400" dirty="0">
                <a:latin typeface="Times New Roman" panose="02020603050405020304" charset="0"/>
                <a:ea typeface="Roboto" panose="02000000000000000000"/>
                <a:cs typeface="Times New Roman" panose="02020603050405020304" charset="0"/>
                <a:sym typeface="Roboto" panose="02000000000000000000"/>
              </a:rPr>
              <a:t> making early detection challenging.</a:t>
            </a:r>
          </a:p>
          <a:p>
            <a:pPr marL="0" lvl="0" indent="0" algn="just" rtl="0">
              <a:lnSpc>
                <a:spcPct val="115000"/>
              </a:lnSpc>
              <a:spcBef>
                <a:spcPts val="1200"/>
              </a:spcBef>
              <a:spcAft>
                <a:spcPts val="0"/>
              </a:spcAft>
              <a:buSzPts val="1800"/>
              <a:buNone/>
            </a:pPr>
            <a:endParaRPr sz="1400" dirty="0">
              <a:solidFill>
                <a:srgbClr val="374151"/>
              </a:solidFill>
              <a:latin typeface="Times New Roman" panose="02020603050405020304" charset="0"/>
              <a:ea typeface="Roboto" panose="02000000000000000000"/>
              <a:cs typeface="Times New Roman" panose="02020603050405020304" charset="0"/>
              <a:sym typeface="Roboto" panose="02000000000000000000"/>
            </a:endParaRPr>
          </a:p>
          <a:p>
            <a:pPr marL="0" lvl="0" indent="0" algn="just" rtl="0">
              <a:lnSpc>
                <a:spcPct val="115000"/>
              </a:lnSpc>
              <a:spcBef>
                <a:spcPts val="1500"/>
              </a:spcBef>
              <a:spcAft>
                <a:spcPts val="1200"/>
              </a:spcAft>
              <a:buSzPts val="1800"/>
              <a:buNone/>
            </a:pPr>
            <a:endParaRPr sz="1400" dirty="0">
              <a:solidFill>
                <a:srgbClr val="374151"/>
              </a:solidFill>
              <a:latin typeface="Times New Roman" panose="02020603050405020304" charset="0"/>
              <a:ea typeface="Roboto" panose="02000000000000000000"/>
              <a:cs typeface="Times New Roman" panose="02020603050405020304" charset="0"/>
              <a:sym typeface="Roboto" panose="02000000000000000000"/>
            </a:endParaRPr>
          </a:p>
        </p:txBody>
      </p:sp>
      <p:pic>
        <p:nvPicPr>
          <p:cNvPr id="68" name="Google Shape;68;p2"/>
          <p:cNvPicPr preferRelativeResize="0"/>
          <p:nvPr/>
        </p:nvPicPr>
        <p:blipFill>
          <a:blip r:embed="rId3"/>
          <a:stretch>
            <a:fillRect/>
          </a:stretch>
        </p:blipFill>
        <p:spPr>
          <a:xfrm>
            <a:off x="6968066" y="1170125"/>
            <a:ext cx="2023533" cy="241127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7">
                                            <p:txEl>
                                              <p:pRg st="0" end="0"/>
                                            </p:txEl>
                                          </p:spTgt>
                                        </p:tgtEl>
                                        <p:attrNameLst>
                                          <p:attrName>style.visibility</p:attrName>
                                        </p:attrNameLst>
                                      </p:cBhvr>
                                      <p:to>
                                        <p:strVal val="visible"/>
                                      </p:to>
                                    </p:set>
                                    <p:anim calcmode="lin" valueType="num">
                                      <p:cBhvr additive="base">
                                        <p:cTn id="7" dur="500" fill="hold"/>
                                        <p:tgtEl>
                                          <p:spTgt spid="6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7">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7">
                                            <p:txEl>
                                              <p:pRg st="1" end="1"/>
                                            </p:txEl>
                                          </p:spTgt>
                                        </p:tgtEl>
                                        <p:attrNameLst>
                                          <p:attrName>style.visibility</p:attrName>
                                        </p:attrNameLst>
                                      </p:cBhvr>
                                      <p:to>
                                        <p:strVal val="visible"/>
                                      </p:to>
                                    </p:set>
                                    <p:anim calcmode="lin" valueType="num">
                                      <p:cBhvr additive="base">
                                        <p:cTn id="11" dur="500" fill="hold"/>
                                        <p:tgtEl>
                                          <p:spTgt spid="67">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7">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7">
                                            <p:txEl>
                                              <p:pRg st="2" end="2"/>
                                            </p:txEl>
                                          </p:spTgt>
                                        </p:tgtEl>
                                        <p:attrNameLst>
                                          <p:attrName>style.visibility</p:attrName>
                                        </p:attrNameLst>
                                      </p:cBhvr>
                                      <p:to>
                                        <p:strVal val="visible"/>
                                      </p:to>
                                    </p:set>
                                    <p:anim calcmode="lin" valueType="num">
                                      <p:cBhvr additive="base">
                                        <p:cTn id="15" dur="500" fill="hold"/>
                                        <p:tgtEl>
                                          <p:spTgt spid="67">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67">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67">
                                            <p:txEl>
                                              <p:pRg st="3" end="3"/>
                                            </p:txEl>
                                          </p:spTgt>
                                        </p:tgtEl>
                                        <p:attrNameLst>
                                          <p:attrName>style.visibility</p:attrName>
                                        </p:attrNameLst>
                                      </p:cBhvr>
                                      <p:to>
                                        <p:strVal val="visible"/>
                                      </p:to>
                                    </p:set>
                                    <p:anim calcmode="lin" valueType="num">
                                      <p:cBhvr additive="base">
                                        <p:cTn id="19" dur="500" fill="hold"/>
                                        <p:tgtEl>
                                          <p:spTgt spid="6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7">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67">
                                            <p:txEl>
                                              <p:pRg st="4" end="4"/>
                                            </p:txEl>
                                          </p:spTgt>
                                        </p:tgtEl>
                                        <p:attrNameLst>
                                          <p:attrName>style.visibility</p:attrName>
                                        </p:attrNameLst>
                                      </p:cBhvr>
                                      <p:to>
                                        <p:strVal val="visible"/>
                                      </p:to>
                                    </p:set>
                                    <p:anim calcmode="lin" valueType="num">
                                      <p:cBhvr additive="base">
                                        <p:cTn id="23" dur="500" fill="hold"/>
                                        <p:tgtEl>
                                          <p:spTgt spid="67">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67">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67">
                                            <p:txEl>
                                              <p:pRg st="5" end="5"/>
                                            </p:txEl>
                                          </p:spTgt>
                                        </p:tgtEl>
                                        <p:attrNameLst>
                                          <p:attrName>style.visibility</p:attrName>
                                        </p:attrNameLst>
                                      </p:cBhvr>
                                      <p:to>
                                        <p:strVal val="visible"/>
                                      </p:to>
                                    </p:set>
                                    <p:anim calcmode="lin" valueType="num">
                                      <p:cBhvr additive="base">
                                        <p:cTn id="27" dur="500" fill="hold"/>
                                        <p:tgtEl>
                                          <p:spTgt spid="67">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67">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4" name="Google Shape;214;g2b14f310891_0_200"/>
          <p:cNvSpPr txBox="1">
            <a:spLocks noGrp="1"/>
          </p:cNvSpPr>
          <p:nvPr>
            <p:ph idx="1"/>
          </p:nvPr>
        </p:nvSpPr>
        <p:spPr>
          <a:xfrm>
            <a:off x="628650" y="1158240"/>
            <a:ext cx="8201025" cy="3025775"/>
          </a:xfrm>
          <a:prstGeom prst="rect">
            <a:avLst/>
          </a:prstGeom>
          <a:noFill/>
          <a:ln>
            <a:noFill/>
          </a:ln>
        </p:spPr>
        <p:txBody>
          <a:bodyPr spcFirstLastPara="1" wrap="square" lIns="68575" tIns="34275" rIns="68575" bIns="34275" anchor="t" anchorCtr="0">
            <a:normAutofit/>
          </a:bodyPr>
          <a:lstStyle/>
          <a:p>
            <a:pPr marL="177800" lvl="0" indent="-63500" algn="just" rtl="0">
              <a:lnSpc>
                <a:spcPct val="150000"/>
              </a:lnSpc>
              <a:spcBef>
                <a:spcPts val="800"/>
              </a:spcBef>
              <a:spcAft>
                <a:spcPts val="0"/>
              </a:spcAft>
              <a:buClr>
                <a:schemeClr val="dk1"/>
              </a:buClr>
              <a:buSzPct val="100000"/>
              <a:buNone/>
            </a:pPr>
            <a:r>
              <a:rPr lang="en-IN" sz="1800"/>
              <a:t> </a:t>
            </a:r>
          </a:p>
        </p:txBody>
      </p:sp>
      <p:sp>
        <p:nvSpPr>
          <p:cNvPr id="213" name="Google Shape;213;g2b14f310891_0_200"/>
          <p:cNvSpPr txBox="1">
            <a:spLocks noGrp="1"/>
          </p:cNvSpPr>
          <p:nvPr>
            <p:ph type="title"/>
          </p:nvPr>
        </p:nvSpPr>
        <p:spPr>
          <a:xfrm>
            <a:off x="233363" y="206653"/>
            <a:ext cx="5915100" cy="7458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ct val="118000"/>
              <a:buFont typeface="Calibri" panose="020F0502020204030204"/>
              <a:buNone/>
            </a:pPr>
            <a:r>
              <a:rPr lang="en-IN" sz="3200" b="1">
                <a:latin typeface="Times New Roman" panose="02020603050405020304" charset="0"/>
                <a:cs typeface="Times New Roman" panose="02020603050405020304" charset="0"/>
              </a:rPr>
              <a:t>Result</a:t>
            </a:r>
          </a:p>
        </p:txBody>
      </p:sp>
      <p:graphicFrame>
        <p:nvGraphicFramePr>
          <p:cNvPr id="2" name="Table 1"/>
          <p:cNvGraphicFramePr/>
          <p:nvPr/>
        </p:nvGraphicFramePr>
        <p:xfrm>
          <a:off x="629285" y="1158240"/>
          <a:ext cx="3989705" cy="2844165"/>
        </p:xfrm>
        <a:graphic>
          <a:graphicData uri="http://schemas.openxmlformats.org/drawingml/2006/table">
            <a:tbl>
              <a:tblPr/>
              <a:tblGrid>
                <a:gridCol w="681990">
                  <a:extLst>
                    <a:ext uri="{9D8B030D-6E8A-4147-A177-3AD203B41FA5}">
                      <a16:colId xmlns:a16="http://schemas.microsoft.com/office/drawing/2014/main" val="20000"/>
                    </a:ext>
                  </a:extLst>
                </a:gridCol>
                <a:gridCol w="1932940">
                  <a:extLst>
                    <a:ext uri="{9D8B030D-6E8A-4147-A177-3AD203B41FA5}">
                      <a16:colId xmlns:a16="http://schemas.microsoft.com/office/drawing/2014/main" val="20001"/>
                    </a:ext>
                  </a:extLst>
                </a:gridCol>
                <a:gridCol w="1374775">
                  <a:extLst>
                    <a:ext uri="{9D8B030D-6E8A-4147-A177-3AD203B41FA5}">
                      <a16:colId xmlns:a16="http://schemas.microsoft.com/office/drawing/2014/main" val="20002"/>
                    </a:ext>
                  </a:extLst>
                </a:gridCol>
              </a:tblGrid>
              <a:tr h="294640">
                <a:tc>
                  <a:txBody>
                    <a:bodyPr/>
                    <a:lstStyle/>
                    <a:p>
                      <a:pPr marL="0" indent="0">
                        <a:buNone/>
                      </a:pPr>
                      <a:r>
                        <a:rPr lang="en-US" sz="1600" b="1" dirty="0" err="1">
                          <a:latin typeface="Times New Roman" panose="02020603050405020304" charset="0"/>
                          <a:cs typeface="Times New Roman" panose="02020603050405020304" charset="0"/>
                        </a:rPr>
                        <a:t>Sl.No</a:t>
                      </a:r>
                      <a:endParaRPr lang="en-US" sz="1600" b="1" dirty="0">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buNone/>
                      </a:pPr>
                      <a:r>
                        <a:rPr lang="en-US" sz="1600" b="1">
                          <a:latin typeface="Times New Roman" panose="02020603050405020304" charset="0"/>
                          <a:cs typeface="Times New Roman" panose="02020603050405020304" charset="0"/>
                        </a:rPr>
                        <a:t>Algorithms</a:t>
                      </a:r>
                      <a:endParaRPr lang="en-US" sz="1600" b="1">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buNone/>
                      </a:pPr>
                      <a:r>
                        <a:rPr lang="en-US" sz="1600" b="1">
                          <a:latin typeface="Times New Roman" panose="02020603050405020304" charset="0"/>
                          <a:cs typeface="Times New Roman" panose="02020603050405020304" charset="0"/>
                        </a:rPr>
                        <a:t>Accuracy</a:t>
                      </a:r>
                      <a:endParaRPr lang="en-US" sz="1600" b="1">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94640">
                <a:tc>
                  <a:txBody>
                    <a:bodyPr/>
                    <a:lstStyle/>
                    <a:p>
                      <a:pPr marL="0" indent="0">
                        <a:buNone/>
                      </a:pPr>
                      <a:r>
                        <a:rPr lang="en-US" sz="1200">
                          <a:latin typeface="Times New Roman" panose="02020603050405020304" charset="0"/>
                          <a:cs typeface="Times New Roman" panose="02020603050405020304" charset="0"/>
                        </a:rPr>
                        <a:t>1</a:t>
                      </a:r>
                      <a:endParaRPr lang="en-US" sz="1200">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buNone/>
                      </a:pPr>
                      <a:r>
                        <a:rPr lang="en-US" sz="1200">
                          <a:latin typeface="Times New Roman" panose="02020603050405020304" charset="0"/>
                          <a:cs typeface="Times New Roman" panose="02020603050405020304" charset="0"/>
                        </a:rPr>
                        <a:t>Logistic Regression</a:t>
                      </a:r>
                      <a:endParaRPr lang="en-US" sz="1200">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buNone/>
                      </a:pPr>
                      <a:r>
                        <a:rPr lang="en-US" sz="1200">
                          <a:latin typeface="Times New Roman" panose="02020603050405020304" charset="0"/>
                          <a:cs typeface="Times New Roman" panose="02020603050405020304" charset="0"/>
                        </a:rPr>
                        <a:t>83.60%</a:t>
                      </a:r>
                      <a:endParaRPr lang="en-US" sz="1200">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87680">
                <a:tc>
                  <a:txBody>
                    <a:bodyPr/>
                    <a:lstStyle/>
                    <a:p>
                      <a:pPr marL="0" indent="0">
                        <a:buNone/>
                      </a:pPr>
                      <a:r>
                        <a:rPr lang="en-US" sz="1200">
                          <a:latin typeface="Times New Roman" panose="02020603050405020304" charset="0"/>
                          <a:cs typeface="Times New Roman" panose="02020603050405020304" charset="0"/>
                        </a:rPr>
                        <a:t>2</a:t>
                      </a:r>
                      <a:endParaRPr lang="en-US" sz="1200">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buNone/>
                      </a:pPr>
                      <a:r>
                        <a:rPr lang="en-US" sz="1200">
                          <a:latin typeface="Times New Roman" panose="02020603050405020304" charset="0"/>
                          <a:cs typeface="Times New Roman" panose="02020603050405020304" charset="0"/>
                        </a:rPr>
                        <a:t>Decision Tree Classifier</a:t>
                      </a:r>
                      <a:endParaRPr lang="en-US" sz="1200">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buNone/>
                      </a:pPr>
                      <a:r>
                        <a:rPr lang="en-US" sz="1200">
                          <a:latin typeface="Times New Roman" panose="02020603050405020304" charset="0"/>
                          <a:cs typeface="Times New Roman" panose="02020603050405020304" charset="0"/>
                        </a:rPr>
                        <a:t>77.04%</a:t>
                      </a:r>
                      <a:endParaRPr lang="en-US" sz="1200">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94005">
                <a:tc>
                  <a:txBody>
                    <a:bodyPr/>
                    <a:lstStyle/>
                    <a:p>
                      <a:pPr marL="0" indent="0">
                        <a:buNone/>
                      </a:pPr>
                      <a:r>
                        <a:rPr lang="en-US" sz="1200">
                          <a:latin typeface="Times New Roman" panose="02020603050405020304" charset="0"/>
                          <a:cs typeface="Times New Roman" panose="02020603050405020304" charset="0"/>
                        </a:rPr>
                        <a:t>3</a:t>
                      </a:r>
                      <a:endParaRPr lang="en-US" sz="1200">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buNone/>
                      </a:pPr>
                      <a:r>
                        <a:rPr lang="en-US" sz="1200">
                          <a:latin typeface="Times New Roman" panose="02020603050405020304" charset="0"/>
                          <a:cs typeface="Times New Roman" panose="02020603050405020304" charset="0"/>
                        </a:rPr>
                        <a:t>SVR</a:t>
                      </a:r>
                      <a:endParaRPr lang="en-US" sz="1200">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buNone/>
                      </a:pPr>
                      <a:r>
                        <a:rPr lang="en-US" sz="1200">
                          <a:latin typeface="Times New Roman" panose="02020603050405020304" charset="0"/>
                          <a:cs typeface="Times New Roman" panose="02020603050405020304" charset="0"/>
                        </a:rPr>
                        <a:t>60.52%</a:t>
                      </a:r>
                      <a:endParaRPr lang="en-US" sz="1200">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94640">
                <a:tc>
                  <a:txBody>
                    <a:bodyPr/>
                    <a:lstStyle/>
                    <a:p>
                      <a:pPr marL="0" indent="0">
                        <a:buNone/>
                      </a:pPr>
                      <a:r>
                        <a:rPr lang="en-US" sz="1200">
                          <a:latin typeface="Times New Roman" panose="02020603050405020304" charset="0"/>
                          <a:cs typeface="Times New Roman" panose="02020603050405020304" charset="0"/>
                        </a:rPr>
                        <a:t>4</a:t>
                      </a:r>
                      <a:endParaRPr lang="en-US" sz="1200">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buNone/>
                      </a:pPr>
                      <a:r>
                        <a:rPr lang="en-US" sz="1200">
                          <a:latin typeface="Times New Roman" panose="02020603050405020304" charset="0"/>
                          <a:cs typeface="Times New Roman" panose="02020603050405020304" charset="0"/>
                        </a:rPr>
                        <a:t>SVC</a:t>
                      </a:r>
                      <a:endParaRPr lang="en-US" sz="1200">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buNone/>
                      </a:pPr>
                      <a:r>
                        <a:rPr lang="en-US" sz="1200">
                          <a:latin typeface="Times New Roman" panose="02020603050405020304" charset="0"/>
                          <a:cs typeface="Times New Roman" panose="02020603050405020304" charset="0"/>
                        </a:rPr>
                        <a:t>60.52%</a:t>
                      </a:r>
                      <a:endParaRPr lang="en-US" sz="1200">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94640">
                <a:tc>
                  <a:txBody>
                    <a:bodyPr/>
                    <a:lstStyle/>
                    <a:p>
                      <a:pPr marL="0" indent="0">
                        <a:buNone/>
                      </a:pPr>
                      <a:r>
                        <a:rPr lang="en-US" sz="1200">
                          <a:latin typeface="Times New Roman" panose="02020603050405020304" charset="0"/>
                          <a:cs typeface="Times New Roman" panose="02020603050405020304" charset="0"/>
                        </a:rPr>
                        <a:t>5</a:t>
                      </a:r>
                      <a:endParaRPr lang="en-US" sz="1200">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buNone/>
                      </a:pPr>
                      <a:r>
                        <a:rPr lang="en-US" sz="1200">
                          <a:latin typeface="Times New Roman" panose="02020603050405020304" charset="0"/>
                          <a:cs typeface="Times New Roman" panose="02020603050405020304" charset="0"/>
                        </a:rPr>
                        <a:t>GridSearch</a:t>
                      </a:r>
                      <a:endParaRPr lang="en-US" sz="1200">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buNone/>
                      </a:pPr>
                      <a:r>
                        <a:rPr lang="en-US" sz="1200">
                          <a:latin typeface="Times New Roman" panose="02020603050405020304" charset="0"/>
                          <a:cs typeface="Times New Roman" panose="02020603050405020304" charset="0"/>
                        </a:rPr>
                        <a:t>88.65%</a:t>
                      </a:r>
                      <a:endParaRPr lang="en-US" sz="1200">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94640">
                <a:tc>
                  <a:txBody>
                    <a:bodyPr/>
                    <a:lstStyle/>
                    <a:p>
                      <a:pPr marL="0" indent="0">
                        <a:buNone/>
                      </a:pPr>
                      <a:r>
                        <a:rPr lang="en-US" sz="1200">
                          <a:latin typeface="Times New Roman" panose="02020603050405020304" charset="0"/>
                          <a:cs typeface="Times New Roman" panose="02020603050405020304" charset="0"/>
                        </a:rPr>
                        <a:t>6</a:t>
                      </a:r>
                      <a:endParaRPr lang="en-US" sz="1200">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buNone/>
                      </a:pPr>
                      <a:r>
                        <a:rPr lang="en-US" sz="1200">
                          <a:latin typeface="Times New Roman" panose="02020603050405020304" charset="0"/>
                          <a:cs typeface="Times New Roman" panose="02020603050405020304" charset="0"/>
                        </a:rPr>
                        <a:t>Random Forest</a:t>
                      </a:r>
                      <a:endParaRPr lang="en-US" sz="1200">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buNone/>
                      </a:pPr>
                      <a:r>
                        <a:rPr lang="en-US" sz="1200" dirty="0">
                          <a:latin typeface="Times New Roman" panose="02020603050405020304" charset="0"/>
                          <a:cs typeface="Times New Roman" panose="02020603050405020304" charset="0"/>
                        </a:rPr>
                        <a:t>88.15%</a:t>
                      </a:r>
                      <a:endParaRPr lang="en-US" sz="1200" dirty="0">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94640">
                <a:tc>
                  <a:txBody>
                    <a:bodyPr/>
                    <a:lstStyle/>
                    <a:p>
                      <a:pPr marL="0" indent="0">
                        <a:buNone/>
                      </a:pPr>
                      <a:r>
                        <a:rPr lang="en-US" sz="1200">
                          <a:latin typeface="Times New Roman" panose="02020603050405020304" charset="0"/>
                          <a:cs typeface="Times New Roman" panose="02020603050405020304" charset="0"/>
                        </a:rPr>
                        <a:t>7</a:t>
                      </a:r>
                      <a:endParaRPr lang="en-US" sz="1200">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buNone/>
                      </a:pPr>
                      <a:r>
                        <a:rPr lang="en-US" sz="1200">
                          <a:latin typeface="Times New Roman" panose="02020603050405020304" charset="0"/>
                          <a:cs typeface="Times New Roman" panose="02020603050405020304" charset="0"/>
                        </a:rPr>
                        <a:t>K -Neighbours</a:t>
                      </a:r>
                      <a:endParaRPr lang="en-US" sz="1200">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buNone/>
                      </a:pPr>
                      <a:r>
                        <a:rPr lang="en-US" sz="1200">
                          <a:latin typeface="Times New Roman" panose="02020603050405020304" charset="0"/>
                          <a:cs typeface="Times New Roman" panose="02020603050405020304" charset="0"/>
                        </a:rPr>
                        <a:t>71.05%</a:t>
                      </a:r>
                      <a:endParaRPr lang="en-US" sz="1200">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94640">
                <a:tc>
                  <a:txBody>
                    <a:bodyPr/>
                    <a:lstStyle/>
                    <a:p>
                      <a:pPr marL="0" indent="0">
                        <a:buNone/>
                      </a:pPr>
                      <a:r>
                        <a:rPr lang="en-US" sz="1200">
                          <a:latin typeface="Times New Roman" panose="02020603050405020304" charset="0"/>
                          <a:cs typeface="Times New Roman" panose="02020603050405020304" charset="0"/>
                        </a:rPr>
                        <a:t>8</a:t>
                      </a:r>
                      <a:endParaRPr lang="en-US" sz="1200">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buNone/>
                      </a:pPr>
                      <a:r>
                        <a:rPr lang="en-US" sz="1200">
                          <a:latin typeface="Times New Roman" panose="02020603050405020304" charset="0"/>
                          <a:cs typeface="Times New Roman" panose="02020603050405020304" charset="0"/>
                        </a:rPr>
                        <a:t>RNN</a:t>
                      </a:r>
                      <a:endParaRPr lang="en-US" sz="1200">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buNone/>
                      </a:pPr>
                      <a:r>
                        <a:rPr lang="en-US" sz="1200">
                          <a:latin typeface="Times New Roman" panose="02020603050405020304" charset="0"/>
                          <a:cs typeface="Times New Roman" panose="02020603050405020304" charset="0"/>
                        </a:rPr>
                        <a:t>85.25%</a:t>
                      </a:r>
                      <a:endParaRPr lang="en-US" sz="1200">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pic>
        <p:nvPicPr>
          <p:cNvPr id="33" name="Picture 33" descr="Screenshot 2024-05-05 210735"/>
          <p:cNvPicPr>
            <a:picLocks noChangeAspect="1"/>
          </p:cNvPicPr>
          <p:nvPr/>
        </p:nvPicPr>
        <p:blipFill>
          <a:blip r:embed="rId3"/>
          <a:stretch>
            <a:fillRect/>
          </a:stretch>
        </p:blipFill>
        <p:spPr>
          <a:xfrm>
            <a:off x="4968240" y="1235075"/>
            <a:ext cx="4039870" cy="2587625"/>
          </a:xfrm>
          <a:prstGeom prst="rect">
            <a:avLst/>
          </a:prstGeom>
        </p:spPr>
      </p:pic>
      <p:sp>
        <p:nvSpPr>
          <p:cNvPr id="3" name="Text Box 2"/>
          <p:cNvSpPr txBox="1"/>
          <p:nvPr/>
        </p:nvSpPr>
        <p:spPr>
          <a:xfrm>
            <a:off x="5154295" y="3877310"/>
            <a:ext cx="3834130" cy="306705"/>
          </a:xfrm>
          <a:prstGeom prst="rect">
            <a:avLst/>
          </a:prstGeom>
          <a:noFill/>
        </p:spPr>
        <p:txBody>
          <a:bodyPr wrap="square" rtlCol="0">
            <a:spAutoFit/>
          </a:bodyPr>
          <a:lstStyle/>
          <a:p>
            <a:pPr algn="ctr"/>
            <a:r>
              <a:rPr lang="en-US" dirty="0">
                <a:latin typeface="Times New Roman" panose="02020603050405020304" charset="0"/>
                <a:cs typeface="Times New Roman" panose="02020603050405020304" charset="0"/>
              </a:rPr>
              <a:t> Graph of model loss and  </a:t>
            </a:r>
            <a:r>
              <a:rPr lang="en-IN" altLang="en-US" dirty="0">
                <a:latin typeface="Times New Roman" panose="02020603050405020304" charset="0"/>
                <a:cs typeface="Times New Roman" panose="02020603050405020304" charset="0"/>
              </a:rPr>
              <a:t>m</a:t>
            </a:r>
            <a:r>
              <a:rPr lang="en-US" dirty="0" err="1">
                <a:latin typeface="Times New Roman" panose="02020603050405020304" charset="0"/>
                <a:cs typeface="Times New Roman" panose="02020603050405020304" charset="0"/>
              </a:rPr>
              <a:t>odel</a:t>
            </a:r>
            <a:r>
              <a:rPr lang="en-US" dirty="0">
                <a:latin typeface="Times New Roman" panose="02020603050405020304" charset="0"/>
                <a:cs typeface="Times New Roman" panose="02020603050405020304" charset="0"/>
              </a:rPr>
              <a:t> accuracy</a:t>
            </a:r>
          </a:p>
        </p:txBody>
      </p:sp>
      <p:sp>
        <p:nvSpPr>
          <p:cNvPr id="4" name="Text Box 3"/>
          <p:cNvSpPr txBox="1"/>
          <p:nvPr/>
        </p:nvSpPr>
        <p:spPr>
          <a:xfrm>
            <a:off x="863600" y="4094480"/>
            <a:ext cx="3340100" cy="305435"/>
          </a:xfrm>
          <a:prstGeom prst="rect">
            <a:avLst/>
          </a:prstGeom>
          <a:noFill/>
        </p:spPr>
        <p:txBody>
          <a:bodyPr wrap="square" rtlCol="0">
            <a:noAutofit/>
          </a:bodyPr>
          <a:lstStyle/>
          <a:p>
            <a:pPr algn="ctr"/>
            <a:r>
              <a:rPr lang="en-US" dirty="0">
                <a:latin typeface="Times New Roman" panose="02020603050405020304" charset="0"/>
                <a:cs typeface="Times New Roman" panose="02020603050405020304" charset="0"/>
              </a:rPr>
              <a:t> Model Performance</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xit" presetSubtype="0" fill="hold" grpId="0" nodeType="clickEffect">
                                  <p:stCondLst>
                                    <p:cond delay="0"/>
                                  </p:stCondLst>
                                  <p:childTnLst>
                                    <p:anim calcmode="lin" valueType="num">
                                      <p:cBhvr>
                                        <p:cTn id="6" dur="1000"/>
                                        <p:tgtEl>
                                          <p:spTgt spid="213"/>
                                        </p:tgtEl>
                                        <p:attrNameLst>
                                          <p:attrName>ppt_w</p:attrName>
                                        </p:attrNameLst>
                                      </p:cBhvr>
                                      <p:tavLst>
                                        <p:tav tm="0">
                                          <p:val>
                                            <p:strVal val="ppt_w"/>
                                          </p:val>
                                        </p:tav>
                                        <p:tav tm="100000">
                                          <p:val>
                                            <p:fltVal val="0"/>
                                          </p:val>
                                        </p:tav>
                                      </p:tavLst>
                                    </p:anim>
                                    <p:anim calcmode="lin" valueType="num">
                                      <p:cBhvr>
                                        <p:cTn id="7" dur="1000"/>
                                        <p:tgtEl>
                                          <p:spTgt spid="213"/>
                                        </p:tgtEl>
                                        <p:attrNameLst>
                                          <p:attrName>ppt_h</p:attrName>
                                        </p:attrNameLst>
                                      </p:cBhvr>
                                      <p:tavLst>
                                        <p:tav tm="0">
                                          <p:val>
                                            <p:strVal val="ppt_h"/>
                                          </p:val>
                                        </p:tav>
                                        <p:tav tm="100000">
                                          <p:val>
                                            <p:fltVal val="0"/>
                                          </p:val>
                                        </p:tav>
                                      </p:tavLst>
                                    </p:anim>
                                    <p:anim calcmode="lin" valueType="num">
                                      <p:cBhvr>
                                        <p:cTn id="8" dur="1000"/>
                                        <p:tgtEl>
                                          <p:spTgt spid="213"/>
                                        </p:tgtEl>
                                        <p:attrNameLst>
                                          <p:attrName>style.rotation</p:attrName>
                                        </p:attrNameLst>
                                      </p:cBhvr>
                                      <p:tavLst>
                                        <p:tav tm="0">
                                          <p:val>
                                            <p:fltVal val="0"/>
                                          </p:val>
                                        </p:tav>
                                        <p:tav tm="100000">
                                          <p:val>
                                            <p:fltVal val="90"/>
                                          </p:val>
                                        </p:tav>
                                      </p:tavLst>
                                    </p:anim>
                                    <p:animEffect transition="out" filter="fade">
                                      <p:cBhvr>
                                        <p:cTn id="9" dur="1000"/>
                                        <p:tgtEl>
                                          <p:spTgt spid="213"/>
                                        </p:tgtEl>
                                      </p:cBhvr>
                                    </p:animEffect>
                                    <p:set>
                                      <p:cBhvr>
                                        <p:cTn id="10" dur="1" fill="hold">
                                          <p:stCondLst>
                                            <p:cond delay="999"/>
                                          </p:stCondLst>
                                        </p:cTn>
                                        <p:tgtEl>
                                          <p:spTgt spid="213"/>
                                        </p:tgtEl>
                                        <p:attrNameLst>
                                          <p:attrName>style.visibility</p:attrName>
                                        </p:attrNameLst>
                                      </p:cBhvr>
                                      <p:to>
                                        <p:strVal val="hidden"/>
                                      </p:to>
                                    </p:set>
                                  </p:childTnLst>
                                </p:cTn>
                              </p:par>
                              <p:par>
                                <p:cTn id="11" presetID="31" presetClass="exit" presetSubtype="0" fill="hold" grpId="0" nodeType="withEffect">
                                  <p:stCondLst>
                                    <p:cond delay="0"/>
                                  </p:stCondLst>
                                  <p:childTnLst>
                                    <p:anim calcmode="lin" valueType="num">
                                      <p:cBhvr>
                                        <p:cTn id="12" dur="1000"/>
                                        <p:tgtEl>
                                          <p:spTgt spid="214">
                                            <p:txEl>
                                              <p:pRg st="0" end="0"/>
                                            </p:txEl>
                                          </p:spTgt>
                                        </p:tgtEl>
                                        <p:attrNameLst>
                                          <p:attrName>ppt_w</p:attrName>
                                        </p:attrNameLst>
                                      </p:cBhvr>
                                      <p:tavLst>
                                        <p:tav tm="0">
                                          <p:val>
                                            <p:strVal val="ppt_w"/>
                                          </p:val>
                                        </p:tav>
                                        <p:tav tm="100000">
                                          <p:val>
                                            <p:fltVal val="0"/>
                                          </p:val>
                                        </p:tav>
                                      </p:tavLst>
                                    </p:anim>
                                    <p:anim calcmode="lin" valueType="num">
                                      <p:cBhvr>
                                        <p:cTn id="13" dur="1000"/>
                                        <p:tgtEl>
                                          <p:spTgt spid="214">
                                            <p:txEl>
                                              <p:pRg st="0" end="0"/>
                                            </p:txEl>
                                          </p:spTgt>
                                        </p:tgtEl>
                                        <p:attrNameLst>
                                          <p:attrName>ppt_h</p:attrName>
                                        </p:attrNameLst>
                                      </p:cBhvr>
                                      <p:tavLst>
                                        <p:tav tm="0">
                                          <p:val>
                                            <p:strVal val="ppt_h"/>
                                          </p:val>
                                        </p:tav>
                                        <p:tav tm="100000">
                                          <p:val>
                                            <p:fltVal val="0"/>
                                          </p:val>
                                        </p:tav>
                                      </p:tavLst>
                                    </p:anim>
                                    <p:anim calcmode="lin" valueType="num">
                                      <p:cBhvr>
                                        <p:cTn id="14" dur="1000"/>
                                        <p:tgtEl>
                                          <p:spTgt spid="214">
                                            <p:txEl>
                                              <p:pRg st="0" end="0"/>
                                            </p:txEl>
                                          </p:spTgt>
                                        </p:tgtEl>
                                        <p:attrNameLst>
                                          <p:attrName>style.rotation</p:attrName>
                                        </p:attrNameLst>
                                      </p:cBhvr>
                                      <p:tavLst>
                                        <p:tav tm="0">
                                          <p:val>
                                            <p:fltVal val="0"/>
                                          </p:val>
                                        </p:tav>
                                        <p:tav tm="100000">
                                          <p:val>
                                            <p:fltVal val="90"/>
                                          </p:val>
                                        </p:tav>
                                      </p:tavLst>
                                    </p:anim>
                                    <p:animEffect transition="out" filter="fade">
                                      <p:cBhvr>
                                        <p:cTn id="15" dur="1000"/>
                                        <p:tgtEl>
                                          <p:spTgt spid="214">
                                            <p:txEl>
                                              <p:pRg st="0" end="0"/>
                                            </p:txEl>
                                          </p:spTgt>
                                        </p:tgtEl>
                                      </p:cBhvr>
                                    </p:animEffect>
                                    <p:set>
                                      <p:cBhvr>
                                        <p:cTn id="16" dur="1" fill="hold">
                                          <p:stCondLst>
                                            <p:cond delay="999"/>
                                          </p:stCondLst>
                                        </p:cTn>
                                        <p:tgtEl>
                                          <p:spTgt spid="214">
                                            <p:txEl>
                                              <p:pRg st="0" end="0"/>
                                            </p:txEl>
                                          </p:spTgt>
                                        </p:tgtEl>
                                        <p:attrNameLst>
                                          <p:attrName>style.visibility</p:attrName>
                                        </p:attrNameLst>
                                      </p:cBhvr>
                                      <p:to>
                                        <p:strVal val="hidden"/>
                                      </p:to>
                                    </p:set>
                                  </p:childTnLst>
                                </p:cTn>
                              </p:par>
                              <p:par>
                                <p:cTn id="17" presetID="31" presetClass="exit" presetSubtype="0" fill="hold" nodeType="withEffect">
                                  <p:stCondLst>
                                    <p:cond delay="0"/>
                                  </p:stCondLst>
                                  <p:childTnLst>
                                    <p:anim calcmode="lin" valueType="num">
                                      <p:cBhvr>
                                        <p:cTn id="18" dur="1000"/>
                                        <p:tgtEl>
                                          <p:spTgt spid="2"/>
                                        </p:tgtEl>
                                        <p:attrNameLst>
                                          <p:attrName>ppt_w</p:attrName>
                                        </p:attrNameLst>
                                      </p:cBhvr>
                                      <p:tavLst>
                                        <p:tav tm="0">
                                          <p:val>
                                            <p:strVal val="ppt_w"/>
                                          </p:val>
                                        </p:tav>
                                        <p:tav tm="100000">
                                          <p:val>
                                            <p:fltVal val="0"/>
                                          </p:val>
                                        </p:tav>
                                      </p:tavLst>
                                    </p:anim>
                                    <p:anim calcmode="lin" valueType="num">
                                      <p:cBhvr>
                                        <p:cTn id="19" dur="1000"/>
                                        <p:tgtEl>
                                          <p:spTgt spid="2"/>
                                        </p:tgtEl>
                                        <p:attrNameLst>
                                          <p:attrName>ppt_h</p:attrName>
                                        </p:attrNameLst>
                                      </p:cBhvr>
                                      <p:tavLst>
                                        <p:tav tm="0">
                                          <p:val>
                                            <p:strVal val="ppt_h"/>
                                          </p:val>
                                        </p:tav>
                                        <p:tav tm="100000">
                                          <p:val>
                                            <p:fltVal val="0"/>
                                          </p:val>
                                        </p:tav>
                                      </p:tavLst>
                                    </p:anim>
                                    <p:anim calcmode="lin" valueType="num">
                                      <p:cBhvr>
                                        <p:cTn id="20" dur="1000"/>
                                        <p:tgtEl>
                                          <p:spTgt spid="2"/>
                                        </p:tgtEl>
                                        <p:attrNameLst>
                                          <p:attrName>style.rotation</p:attrName>
                                        </p:attrNameLst>
                                      </p:cBhvr>
                                      <p:tavLst>
                                        <p:tav tm="0">
                                          <p:val>
                                            <p:fltVal val="0"/>
                                          </p:val>
                                        </p:tav>
                                        <p:tav tm="100000">
                                          <p:val>
                                            <p:fltVal val="90"/>
                                          </p:val>
                                        </p:tav>
                                      </p:tavLst>
                                    </p:anim>
                                    <p:animEffect transition="out" filter="fade">
                                      <p:cBhvr>
                                        <p:cTn id="21" dur="1000"/>
                                        <p:tgtEl>
                                          <p:spTgt spid="2"/>
                                        </p:tgtEl>
                                      </p:cBhvr>
                                    </p:animEffect>
                                    <p:set>
                                      <p:cBhvr>
                                        <p:cTn id="22" dur="1" fill="hold">
                                          <p:stCondLst>
                                            <p:cond delay="999"/>
                                          </p:stCondLst>
                                        </p:cTn>
                                        <p:tgtEl>
                                          <p:spTgt spid="2"/>
                                        </p:tgtEl>
                                        <p:attrNameLst>
                                          <p:attrName>style.visibility</p:attrName>
                                        </p:attrNameLst>
                                      </p:cBhvr>
                                      <p:to>
                                        <p:strVal val="hidden"/>
                                      </p:to>
                                    </p:set>
                                  </p:childTnLst>
                                </p:cTn>
                              </p:par>
                              <p:par>
                                <p:cTn id="23" presetID="31" presetClass="exit" presetSubtype="0" fill="hold" nodeType="withEffect">
                                  <p:stCondLst>
                                    <p:cond delay="0"/>
                                  </p:stCondLst>
                                  <p:childTnLst>
                                    <p:anim calcmode="lin" valueType="num">
                                      <p:cBhvr>
                                        <p:cTn id="24" dur="1000"/>
                                        <p:tgtEl>
                                          <p:spTgt spid="33"/>
                                        </p:tgtEl>
                                        <p:attrNameLst>
                                          <p:attrName>ppt_w</p:attrName>
                                        </p:attrNameLst>
                                      </p:cBhvr>
                                      <p:tavLst>
                                        <p:tav tm="0">
                                          <p:val>
                                            <p:strVal val="ppt_w"/>
                                          </p:val>
                                        </p:tav>
                                        <p:tav tm="100000">
                                          <p:val>
                                            <p:fltVal val="0"/>
                                          </p:val>
                                        </p:tav>
                                      </p:tavLst>
                                    </p:anim>
                                    <p:anim calcmode="lin" valueType="num">
                                      <p:cBhvr>
                                        <p:cTn id="25" dur="1000"/>
                                        <p:tgtEl>
                                          <p:spTgt spid="33"/>
                                        </p:tgtEl>
                                        <p:attrNameLst>
                                          <p:attrName>ppt_h</p:attrName>
                                        </p:attrNameLst>
                                      </p:cBhvr>
                                      <p:tavLst>
                                        <p:tav tm="0">
                                          <p:val>
                                            <p:strVal val="ppt_h"/>
                                          </p:val>
                                        </p:tav>
                                        <p:tav tm="100000">
                                          <p:val>
                                            <p:fltVal val="0"/>
                                          </p:val>
                                        </p:tav>
                                      </p:tavLst>
                                    </p:anim>
                                    <p:anim calcmode="lin" valueType="num">
                                      <p:cBhvr>
                                        <p:cTn id="26" dur="1000"/>
                                        <p:tgtEl>
                                          <p:spTgt spid="33"/>
                                        </p:tgtEl>
                                        <p:attrNameLst>
                                          <p:attrName>style.rotation</p:attrName>
                                        </p:attrNameLst>
                                      </p:cBhvr>
                                      <p:tavLst>
                                        <p:tav tm="0">
                                          <p:val>
                                            <p:fltVal val="0"/>
                                          </p:val>
                                        </p:tav>
                                        <p:tav tm="100000">
                                          <p:val>
                                            <p:fltVal val="90"/>
                                          </p:val>
                                        </p:tav>
                                      </p:tavLst>
                                    </p:anim>
                                    <p:animEffect transition="out" filter="fade">
                                      <p:cBhvr>
                                        <p:cTn id="27" dur="1000"/>
                                        <p:tgtEl>
                                          <p:spTgt spid="33"/>
                                        </p:tgtEl>
                                      </p:cBhvr>
                                    </p:animEffect>
                                    <p:set>
                                      <p:cBhvr>
                                        <p:cTn id="28" dur="1" fill="hold">
                                          <p:stCondLst>
                                            <p:cond delay="999"/>
                                          </p:stCondLst>
                                        </p:cTn>
                                        <p:tgtEl>
                                          <p:spTgt spid="33"/>
                                        </p:tgtEl>
                                        <p:attrNameLst>
                                          <p:attrName>style.visibility</p:attrName>
                                        </p:attrNameLst>
                                      </p:cBhvr>
                                      <p:to>
                                        <p:strVal val="hidden"/>
                                      </p:to>
                                    </p:set>
                                  </p:childTnLst>
                                </p:cTn>
                              </p:par>
                              <p:par>
                                <p:cTn id="29" presetID="31" presetClass="exit" presetSubtype="0" fill="hold" grpId="0" nodeType="withEffect">
                                  <p:stCondLst>
                                    <p:cond delay="0"/>
                                  </p:stCondLst>
                                  <p:childTnLst>
                                    <p:anim calcmode="lin" valueType="num">
                                      <p:cBhvr>
                                        <p:cTn id="30" dur="1000"/>
                                        <p:tgtEl>
                                          <p:spTgt spid="3"/>
                                        </p:tgtEl>
                                        <p:attrNameLst>
                                          <p:attrName>ppt_w</p:attrName>
                                        </p:attrNameLst>
                                      </p:cBhvr>
                                      <p:tavLst>
                                        <p:tav tm="0">
                                          <p:val>
                                            <p:strVal val="ppt_w"/>
                                          </p:val>
                                        </p:tav>
                                        <p:tav tm="100000">
                                          <p:val>
                                            <p:fltVal val="0"/>
                                          </p:val>
                                        </p:tav>
                                      </p:tavLst>
                                    </p:anim>
                                    <p:anim calcmode="lin" valueType="num">
                                      <p:cBhvr>
                                        <p:cTn id="31" dur="1000"/>
                                        <p:tgtEl>
                                          <p:spTgt spid="3"/>
                                        </p:tgtEl>
                                        <p:attrNameLst>
                                          <p:attrName>ppt_h</p:attrName>
                                        </p:attrNameLst>
                                      </p:cBhvr>
                                      <p:tavLst>
                                        <p:tav tm="0">
                                          <p:val>
                                            <p:strVal val="ppt_h"/>
                                          </p:val>
                                        </p:tav>
                                        <p:tav tm="100000">
                                          <p:val>
                                            <p:fltVal val="0"/>
                                          </p:val>
                                        </p:tav>
                                      </p:tavLst>
                                    </p:anim>
                                    <p:anim calcmode="lin" valueType="num">
                                      <p:cBhvr>
                                        <p:cTn id="32" dur="1000"/>
                                        <p:tgtEl>
                                          <p:spTgt spid="3"/>
                                        </p:tgtEl>
                                        <p:attrNameLst>
                                          <p:attrName>style.rotation</p:attrName>
                                        </p:attrNameLst>
                                      </p:cBhvr>
                                      <p:tavLst>
                                        <p:tav tm="0">
                                          <p:val>
                                            <p:fltVal val="0"/>
                                          </p:val>
                                        </p:tav>
                                        <p:tav tm="100000">
                                          <p:val>
                                            <p:fltVal val="90"/>
                                          </p:val>
                                        </p:tav>
                                      </p:tavLst>
                                    </p:anim>
                                    <p:animEffect transition="out" filter="fade">
                                      <p:cBhvr>
                                        <p:cTn id="33" dur="1000"/>
                                        <p:tgtEl>
                                          <p:spTgt spid="3"/>
                                        </p:tgtEl>
                                      </p:cBhvr>
                                    </p:animEffect>
                                    <p:set>
                                      <p:cBhvr>
                                        <p:cTn id="34" dur="1" fill="hold">
                                          <p:stCondLst>
                                            <p:cond delay="999"/>
                                          </p:stCondLst>
                                        </p:cTn>
                                        <p:tgtEl>
                                          <p:spTgt spid="3"/>
                                        </p:tgtEl>
                                        <p:attrNameLst>
                                          <p:attrName>style.visibility</p:attrName>
                                        </p:attrNameLst>
                                      </p:cBhvr>
                                      <p:to>
                                        <p:strVal val="hidden"/>
                                      </p:to>
                                    </p:set>
                                  </p:childTnLst>
                                </p:cTn>
                              </p:par>
                              <p:par>
                                <p:cTn id="35" presetID="31" presetClass="exit" presetSubtype="0" fill="hold" grpId="0" nodeType="withEffect">
                                  <p:stCondLst>
                                    <p:cond delay="0"/>
                                  </p:stCondLst>
                                  <p:childTnLst>
                                    <p:anim calcmode="lin" valueType="num">
                                      <p:cBhvr>
                                        <p:cTn id="36" dur="1000"/>
                                        <p:tgtEl>
                                          <p:spTgt spid="4"/>
                                        </p:tgtEl>
                                        <p:attrNameLst>
                                          <p:attrName>ppt_w</p:attrName>
                                        </p:attrNameLst>
                                      </p:cBhvr>
                                      <p:tavLst>
                                        <p:tav tm="0">
                                          <p:val>
                                            <p:strVal val="ppt_w"/>
                                          </p:val>
                                        </p:tav>
                                        <p:tav tm="100000">
                                          <p:val>
                                            <p:fltVal val="0"/>
                                          </p:val>
                                        </p:tav>
                                      </p:tavLst>
                                    </p:anim>
                                    <p:anim calcmode="lin" valueType="num">
                                      <p:cBhvr>
                                        <p:cTn id="37" dur="1000"/>
                                        <p:tgtEl>
                                          <p:spTgt spid="4"/>
                                        </p:tgtEl>
                                        <p:attrNameLst>
                                          <p:attrName>ppt_h</p:attrName>
                                        </p:attrNameLst>
                                      </p:cBhvr>
                                      <p:tavLst>
                                        <p:tav tm="0">
                                          <p:val>
                                            <p:strVal val="ppt_h"/>
                                          </p:val>
                                        </p:tav>
                                        <p:tav tm="100000">
                                          <p:val>
                                            <p:fltVal val="0"/>
                                          </p:val>
                                        </p:tav>
                                      </p:tavLst>
                                    </p:anim>
                                    <p:anim calcmode="lin" valueType="num">
                                      <p:cBhvr>
                                        <p:cTn id="38" dur="1000"/>
                                        <p:tgtEl>
                                          <p:spTgt spid="4"/>
                                        </p:tgtEl>
                                        <p:attrNameLst>
                                          <p:attrName>style.rotation</p:attrName>
                                        </p:attrNameLst>
                                      </p:cBhvr>
                                      <p:tavLst>
                                        <p:tav tm="0">
                                          <p:val>
                                            <p:fltVal val="0"/>
                                          </p:val>
                                        </p:tav>
                                        <p:tav tm="100000">
                                          <p:val>
                                            <p:fltVal val="90"/>
                                          </p:val>
                                        </p:tav>
                                      </p:tavLst>
                                    </p:anim>
                                    <p:animEffect transition="out" filter="fade">
                                      <p:cBhvr>
                                        <p:cTn id="39" dur="1000"/>
                                        <p:tgtEl>
                                          <p:spTgt spid="4"/>
                                        </p:tgtEl>
                                      </p:cBhvr>
                                    </p:animEffect>
                                    <p:set>
                                      <p:cBhvr>
                                        <p:cTn id="40" dur="1" fill="hold">
                                          <p:stCondLst>
                                            <p:cond delay="9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 grpId="0" build="p"/>
      <p:bldP spid="213" grpId="0"/>
      <p:bldP spid="3" grpId="0"/>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p:txBody>
          <a:bodyPr>
            <a:normAutofit/>
          </a:bodyPr>
          <a:lstStyle/>
          <a:p>
            <a:pPr marL="139700" indent="457200" algn="just">
              <a:lnSpc>
                <a:spcPct val="150000"/>
              </a:lnSpc>
              <a:buNone/>
            </a:pPr>
            <a:endParaRPr lang="en-US" sz="1400" dirty="0">
              <a:latin typeface="Times New Roman" panose="02020603050405020304" charset="0"/>
              <a:cs typeface="Times New Roman" panose="02020603050405020304" charset="0"/>
            </a:endParaRPr>
          </a:p>
          <a:p>
            <a:pPr marL="139700" indent="457200" algn="just">
              <a:lnSpc>
                <a:spcPct val="150000"/>
              </a:lnSpc>
              <a:buNone/>
            </a:pPr>
            <a:r>
              <a:rPr lang="en-US" sz="1400" dirty="0">
                <a:latin typeface="Times New Roman" panose="02020603050405020304" charset="0"/>
                <a:cs typeface="Times New Roman" panose="02020603050405020304" charset="0"/>
              </a:rPr>
              <a:t>In conclusion, the utilization of deep learning approaches for the early detection of cardiac arrest presents a promising avenue for improving patient outcomes and reducing the burden of cardiovascular diseases. The proposed system harnesses the power of advanced neural network architectures</a:t>
            </a:r>
            <a:r>
              <a:rPr lang="en-US" sz="1400">
                <a:latin typeface="Times New Roman" panose="02020603050405020304" charset="0"/>
                <a:cs typeface="Times New Roman" panose="02020603050405020304" charset="0"/>
              </a:rPr>
              <a:t>, multi-model </a:t>
            </a:r>
            <a:r>
              <a:rPr lang="en-US" sz="1400" dirty="0">
                <a:latin typeface="Times New Roman" panose="02020603050405020304" charset="0"/>
                <a:cs typeface="Times New Roman" panose="02020603050405020304" charset="0"/>
              </a:rPr>
              <a:t>data integration, and real-time monitoring capabilities to enable timely detection, personalized risk assessment, and proactive intervention.</a:t>
            </a:r>
          </a:p>
        </p:txBody>
      </p:sp>
      <p:sp>
        <p:nvSpPr>
          <p:cNvPr id="2" name="Title 1"/>
          <p:cNvSpPr>
            <a:spLocks noGrp="1"/>
          </p:cNvSpPr>
          <p:nvPr>
            <p:ph type="title"/>
          </p:nvPr>
        </p:nvSpPr>
        <p:spPr>
          <a:xfrm>
            <a:off x="375285" y="273844"/>
            <a:ext cx="7886700" cy="994200"/>
          </a:xfrm>
        </p:spPr>
        <p:txBody>
          <a:bodyPr/>
          <a:lstStyle/>
          <a:p>
            <a:r>
              <a:rPr lang="en-US" sz="2800" dirty="0">
                <a:latin typeface="Times New Roman" panose="02020603050405020304" charset="0"/>
                <a:cs typeface="Times New Roman" panose="02020603050405020304" charset="0"/>
              </a:rPr>
              <a:t>Conclusion</a:t>
            </a:r>
            <a:endParaRPr lang="en-US" sz="3200" dirty="0">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heel(1)">
                                      <p:cBhvr>
                                        <p:cTn id="10"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a:xfrm>
            <a:off x="457200" y="540474"/>
            <a:ext cx="8229600" cy="3394472"/>
          </a:xfrm>
        </p:spPr>
        <p:txBody>
          <a:bodyPr/>
          <a:lstStyle/>
          <a:p>
            <a:pPr marL="139700" indent="457200" algn="just">
              <a:lnSpc>
                <a:spcPct val="150000"/>
              </a:lnSpc>
              <a:buNone/>
            </a:pPr>
            <a:endParaRPr lang="en-US" sz="1200" dirty="0">
              <a:latin typeface="Times New Roman" panose="02020603050405020304" charset="0"/>
              <a:cs typeface="Times New Roman" panose="02020603050405020304" charset="0"/>
            </a:endParaRPr>
          </a:p>
          <a:p>
            <a:pPr marL="139700" indent="457200" algn="just">
              <a:lnSpc>
                <a:spcPct val="150000"/>
              </a:lnSpc>
              <a:buNone/>
            </a:pPr>
            <a:r>
              <a:rPr lang="en-US" sz="1400" dirty="0">
                <a:latin typeface="Times New Roman" panose="02020603050405020304" charset="0"/>
                <a:cs typeface="Times New Roman" panose="02020603050405020304" charset="0"/>
              </a:rPr>
              <a:t>As illustrated before the system can be used as a clinical assistant for any clinicians. The disease prediction through the risk factors can be hosted online and hence any internet users can access the system through a web browser and understand the risk of heart disease. The proposed model can be implemented for any real time application </a:t>
            </a:r>
            <a:r>
              <a:rPr lang="en-US" sz="1200" dirty="0">
                <a:latin typeface="Times New Roman" panose="02020603050405020304" charset="0"/>
                <a:cs typeface="Times New Roman" panose="02020603050405020304" charset="0"/>
              </a:rPr>
              <a:t>.</a:t>
            </a:r>
          </a:p>
        </p:txBody>
      </p:sp>
      <p:sp>
        <p:nvSpPr>
          <p:cNvPr id="2" name="Title 1"/>
          <p:cNvSpPr>
            <a:spLocks noGrp="1"/>
          </p:cNvSpPr>
          <p:nvPr>
            <p:ph type="title"/>
          </p:nvPr>
        </p:nvSpPr>
        <p:spPr/>
        <p:txBody>
          <a:bodyPr>
            <a:normAutofit/>
          </a:bodyPr>
          <a:lstStyle/>
          <a:p>
            <a:r>
              <a:rPr lang="en-US" sz="3200" dirty="0">
                <a:latin typeface="Times New Roman" panose="02020603050405020304" charset="0"/>
                <a:cs typeface="Times New Roman" panose="02020603050405020304" charset="0"/>
              </a:rPr>
              <a:t>Future Enhancement</a:t>
            </a: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a:xfrm>
            <a:off x="310270" y="910346"/>
            <a:ext cx="8412480" cy="873125"/>
          </a:xfrm>
        </p:spPr>
        <p:txBody>
          <a:bodyPr>
            <a:noAutofit/>
          </a:bodyPr>
          <a:lstStyle/>
          <a:p>
            <a:pPr marL="1054100" lvl="2" indent="457200">
              <a:buNone/>
            </a:pPr>
            <a:r>
              <a:rPr lang="en-IN" altLang="en-US" sz="7200" b="1"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latin typeface="Times New Roman" panose="02020603050405020304" charset="0"/>
                <a:cs typeface="Times New Roman" panose="02020603050405020304" charset="0"/>
              </a:rPr>
              <a:t>THANK YOU</a:t>
            </a:r>
            <a:endParaRPr lang="en-US" sz="7200" b="1" dirty="0">
              <a:ln w="17780" cmpd="sng">
                <a:solidFill>
                  <a:schemeClr val="accent1">
                    <a:tint val="3000"/>
                  </a:schemeClr>
                </a:solidFill>
                <a:prstDash val="solid"/>
                <a:miter lim="800000"/>
              </a:ln>
              <a:gradFill>
                <a:gsLst>
                  <a:gs pos="10000">
                    <a:schemeClr val="accent1">
                      <a:tint val="63000"/>
                      <a:sat val="105000"/>
                    </a:schemeClr>
                  </a:gs>
                  <a:gs pos="90000">
                    <a:schemeClr val="accent1">
                      <a:shade val="50000"/>
                      <a:satMod val="100000"/>
                    </a:schemeClr>
                  </a:gs>
                </a:gsLst>
                <a:lin ang="5400000"/>
              </a:gradFill>
              <a:effectLst>
                <a:outerShdw blurRad="55000" dist="50800" dir="5400000" algn="tl">
                  <a:srgbClr val="000000">
                    <a:alpha val="33000"/>
                  </a:srgbClr>
                </a:outerShdw>
              </a:effectLst>
            </a:endParaRPr>
          </a:p>
          <a:p>
            <a:pPr marL="1054100" lvl="2" indent="457200" algn="l">
              <a:buNone/>
            </a:pPr>
            <a:endParaRPr lang="en-IN" altLang="en-US" sz="7200" dirty="0">
              <a:latin typeface="Times New Roman" panose="02020603050405020304" charset="0"/>
              <a:cs typeface="Times New Roman" panose="02020603050405020304" charset="0"/>
            </a:endParaRPr>
          </a:p>
        </p:txBody>
      </p:sp>
      <p:sp>
        <p:nvSpPr>
          <p:cNvPr id="2" name="TextBox 1"/>
          <p:cNvSpPr txBox="1"/>
          <p:nvPr/>
        </p:nvSpPr>
        <p:spPr>
          <a:xfrm>
            <a:off x="5337907" y="2872154"/>
            <a:ext cx="4259385" cy="954107"/>
          </a:xfrm>
          <a:prstGeom prst="rect">
            <a:avLst/>
          </a:prstGeom>
          <a:noFill/>
        </p:spPr>
        <p:txBody>
          <a:bodyPr wrap="square" rtlCol="0">
            <a:spAutoFit/>
          </a:bodyPr>
          <a:lstStyle/>
          <a:p>
            <a:r>
              <a:rPr lang="en-US" sz="2000" dirty="0">
                <a:solidFill>
                  <a:schemeClr val="tx1"/>
                </a:solidFill>
                <a:latin typeface="Times New Roman" pitchFamily="18" charset="0"/>
                <a:cs typeface="Times New Roman" pitchFamily="18" charset="0"/>
              </a:rPr>
              <a:t>       Presented by-</a:t>
            </a:r>
          </a:p>
          <a:p>
            <a:r>
              <a:rPr lang="en-US" sz="1800" dirty="0">
                <a:solidFill>
                  <a:schemeClr val="tx1"/>
                </a:solidFill>
                <a:latin typeface="Times New Roman" pitchFamily="18" charset="0"/>
                <a:cs typeface="Times New Roman" pitchFamily="18" charset="0"/>
              </a:rPr>
              <a:t>		Meghana B</a:t>
            </a:r>
          </a:p>
          <a:p>
            <a:r>
              <a:rPr lang="en-US" sz="1800" dirty="0">
                <a:solidFill>
                  <a:schemeClr val="tx1"/>
                </a:solidFill>
                <a:latin typeface="Times New Roman" pitchFamily="18" charset="0"/>
                <a:cs typeface="Times New Roman" pitchFamily="18" charset="0"/>
              </a:rPr>
              <a:t>                                </a:t>
            </a:r>
            <a:r>
              <a:rPr lang="en-US" sz="1800" dirty="0" err="1">
                <a:solidFill>
                  <a:schemeClr val="tx1"/>
                </a:solidFill>
                <a:latin typeface="Times New Roman" pitchFamily="18" charset="0"/>
                <a:cs typeface="Times New Roman" pitchFamily="18" charset="0"/>
              </a:rPr>
              <a:t>Sharanya</a:t>
            </a:r>
            <a:r>
              <a:rPr lang="en-US" sz="1800" dirty="0">
                <a:solidFill>
                  <a:schemeClr val="tx1"/>
                </a:solidFill>
                <a:latin typeface="Times New Roman" pitchFamily="18" charset="0"/>
                <a:cs typeface="Times New Roman" pitchFamily="18" charset="0"/>
              </a:rPr>
              <a:t> M E</a:t>
            </a:r>
          </a:p>
        </p:txBody>
      </p:sp>
    </p:spTree>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3">
                                            <p:txEl>
                                              <p:pRg st="0" end="0"/>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altLang="en-US" sz="3200" b="1" dirty="0">
                <a:latin typeface="Times New Roman" panose="02020603050405020304" charset="0"/>
                <a:cs typeface="Times New Roman" panose="02020603050405020304" charset="0"/>
              </a:rPr>
              <a:t>Problem Statement</a:t>
            </a:r>
          </a:p>
        </p:txBody>
      </p:sp>
      <p:sp>
        <p:nvSpPr>
          <p:cNvPr id="3" name="Text Placeholder 2"/>
          <p:cNvSpPr>
            <a:spLocks noGrp="1"/>
          </p:cNvSpPr>
          <p:nvPr>
            <p:ph type="body" idx="1"/>
          </p:nvPr>
        </p:nvSpPr>
        <p:spPr/>
        <p:txBody>
          <a:bodyPr/>
          <a:lstStyle/>
          <a:p>
            <a:pPr marL="114300" indent="457200" algn="just">
              <a:lnSpc>
                <a:spcPct val="150000"/>
              </a:lnSpc>
              <a:buNone/>
            </a:pPr>
            <a:r>
              <a:rPr lang="en-IN" altLang="en-US" sz="1400" dirty="0">
                <a:latin typeface="Times New Roman" panose="02020603050405020304" charset="0"/>
                <a:cs typeface="Times New Roman" panose="02020603050405020304" charset="0"/>
              </a:rPr>
              <a:t>This study gives efficient approach to classify ECG signals with high accuracy. Each heartbeat is a combination of action impulse waveforms produced by different specialized cardiac heart tissues. Heartbeats classification faces some difficulties because these waveforms differ from person to another, they are described by some features. These features are the inputs of deep learning algorithm</a:t>
            </a:r>
            <a:r>
              <a:rPr lang="en-IN" altLang="en-US" sz="1200" dirty="0">
                <a:latin typeface="Times New Roman" panose="02020603050405020304" charset="0"/>
                <a:cs typeface="Times New Roman" panose="02020603050405020304" charset="0"/>
              </a:rPr>
              <a:t>.</a:t>
            </a:r>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xit" presetSubtype="32" fill="hold" grpId="0" nodeType="clickEffect">
                                  <p:stCondLst>
                                    <p:cond delay="0"/>
                                  </p:stCondLst>
                                  <p:childTnLst>
                                    <p:anim calcmode="lin" valueType="num">
                                      <p:cBhvr>
                                        <p:cTn id="6" dur="500"/>
                                        <p:tgtEl>
                                          <p:spTgt spid="2"/>
                                        </p:tgtEl>
                                        <p:attrNameLst>
                                          <p:attrName>ppt_w</p:attrName>
                                        </p:attrNameLst>
                                      </p:cBhvr>
                                      <p:tavLst>
                                        <p:tav tm="0">
                                          <p:val>
                                            <p:strVal val="ppt_w"/>
                                          </p:val>
                                        </p:tav>
                                        <p:tav tm="100000">
                                          <p:val>
                                            <p:fltVal val="0"/>
                                          </p:val>
                                        </p:tav>
                                      </p:tavLst>
                                    </p:anim>
                                    <p:anim calcmode="lin" valueType="num">
                                      <p:cBhvr>
                                        <p:cTn id="7" dur="500"/>
                                        <p:tgtEl>
                                          <p:spTgt spid="2"/>
                                        </p:tgtEl>
                                        <p:attrNameLst>
                                          <p:attrName>ppt_h</p:attrName>
                                        </p:attrNameLst>
                                      </p:cBhvr>
                                      <p:tavLst>
                                        <p:tav tm="0">
                                          <p:val>
                                            <p:strVal val="ppt_h"/>
                                          </p:val>
                                        </p:tav>
                                        <p:tav tm="100000">
                                          <p:val>
                                            <p:fltVal val="0"/>
                                          </p:val>
                                        </p:tav>
                                      </p:tavLst>
                                    </p:anim>
                                    <p:animEffect transition="out" filter="fade">
                                      <p:cBhvr>
                                        <p:cTn id="8" dur="500"/>
                                        <p:tgtEl>
                                          <p:spTgt spid="2"/>
                                        </p:tgtEl>
                                      </p:cBhvr>
                                    </p:animEffect>
                                    <p:set>
                                      <p:cBhvr>
                                        <p:cTn id="9" dur="1" fill="hold">
                                          <p:stCondLst>
                                            <p:cond delay="499"/>
                                          </p:stCondLst>
                                        </p:cTn>
                                        <p:tgtEl>
                                          <p:spTgt spid="2"/>
                                        </p:tgtEl>
                                        <p:attrNameLst>
                                          <p:attrName>style.visibility</p:attrName>
                                        </p:attrNameLst>
                                      </p:cBhvr>
                                      <p:to>
                                        <p:strVal val="hidden"/>
                                      </p:to>
                                    </p:set>
                                  </p:childTnLst>
                                </p:cTn>
                              </p:par>
                              <p:par>
                                <p:cTn id="10" presetID="53" presetClass="exit" presetSubtype="32" fill="hold" grpId="0" nodeType="withEffect">
                                  <p:stCondLst>
                                    <p:cond delay="0"/>
                                  </p:stCondLst>
                                  <p:childTnLst>
                                    <p:anim calcmode="lin" valueType="num">
                                      <p:cBhvr>
                                        <p:cTn id="11" dur="500"/>
                                        <p:tgtEl>
                                          <p:spTgt spid="3">
                                            <p:txEl>
                                              <p:pRg st="0" end="0"/>
                                            </p:txEl>
                                          </p:spTgt>
                                        </p:tgtEl>
                                        <p:attrNameLst>
                                          <p:attrName>ppt_w</p:attrName>
                                        </p:attrNameLst>
                                      </p:cBhvr>
                                      <p:tavLst>
                                        <p:tav tm="0">
                                          <p:val>
                                            <p:strVal val="ppt_w"/>
                                          </p:val>
                                        </p:tav>
                                        <p:tav tm="100000">
                                          <p:val>
                                            <p:fltVal val="0"/>
                                          </p:val>
                                        </p:tav>
                                      </p:tavLst>
                                    </p:anim>
                                    <p:anim calcmode="lin" valueType="num">
                                      <p:cBhvr>
                                        <p:cTn id="12" dur="500"/>
                                        <p:tgtEl>
                                          <p:spTgt spid="3">
                                            <p:txEl>
                                              <p:pRg st="0" end="0"/>
                                            </p:txEl>
                                          </p:spTgt>
                                        </p:tgtEl>
                                        <p:attrNameLst>
                                          <p:attrName>ppt_h</p:attrName>
                                        </p:attrNameLst>
                                      </p:cBhvr>
                                      <p:tavLst>
                                        <p:tav tm="0">
                                          <p:val>
                                            <p:strVal val="ppt_h"/>
                                          </p:val>
                                        </p:tav>
                                        <p:tav tm="100000">
                                          <p:val>
                                            <p:fltVal val="0"/>
                                          </p:val>
                                        </p:tav>
                                      </p:tavLst>
                                    </p:anim>
                                    <p:animEffect transition="out" filter="fade">
                                      <p:cBhvr>
                                        <p:cTn id="13" dur="500"/>
                                        <p:tgtEl>
                                          <p:spTgt spid="3">
                                            <p:txEl>
                                              <p:pRg st="0" end="0"/>
                                            </p:txEl>
                                          </p:spTgt>
                                        </p:tgtEl>
                                      </p:cBhvr>
                                    </p:animEffect>
                                    <p:set>
                                      <p:cBhvr>
                                        <p:cTn id="14" dur="1" fill="hold">
                                          <p:stCondLst>
                                            <p:cond delay="499"/>
                                          </p:stCondLst>
                                        </p:cTn>
                                        <p:tgtEl>
                                          <p:spTgt spid="3">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altLang="en-US" sz="3200" b="1" dirty="0">
                <a:latin typeface="Times New Roman" panose="02020603050405020304" charset="0"/>
                <a:cs typeface="Times New Roman" panose="02020603050405020304" charset="0"/>
              </a:rPr>
              <a:t>Objectives</a:t>
            </a:r>
          </a:p>
        </p:txBody>
      </p:sp>
      <p:sp>
        <p:nvSpPr>
          <p:cNvPr id="3" name="Text Placeholder 2"/>
          <p:cNvSpPr>
            <a:spLocks noGrp="1"/>
          </p:cNvSpPr>
          <p:nvPr>
            <p:ph type="body" idx="1"/>
          </p:nvPr>
        </p:nvSpPr>
        <p:spPr>
          <a:xfrm>
            <a:off x="311700" y="1207634"/>
            <a:ext cx="8520600" cy="3416400"/>
          </a:xfrm>
        </p:spPr>
        <p:txBody>
          <a:bodyPr>
            <a:normAutofit/>
          </a:bodyPr>
          <a:lstStyle/>
          <a:p>
            <a:pPr algn="just">
              <a:lnSpc>
                <a:spcPct val="150000"/>
              </a:lnSpc>
              <a:buFont typeface="Arial" panose="020B0604020202020204" pitchFamily="34" charset="0"/>
              <a:buChar char="•"/>
            </a:pPr>
            <a:r>
              <a:rPr lang="en-US" sz="1400" dirty="0">
                <a:latin typeface="Times New Roman" panose="02020603050405020304" charset="0"/>
                <a:cs typeface="Times New Roman" panose="02020603050405020304" charset="0"/>
              </a:rPr>
              <a:t>Multiples classifiers are proposed for ECG classification, these classifiers are used mostly in Big Data and Machine Learning fields by the weighted voting principle.</a:t>
            </a:r>
          </a:p>
          <a:p>
            <a:pPr algn="just">
              <a:lnSpc>
                <a:spcPct val="150000"/>
              </a:lnSpc>
              <a:buFont typeface="Wingdings" panose="05000000000000000000" charset="0"/>
              <a:buChar char="ü"/>
            </a:pPr>
            <a:endParaRPr lang="en-US" sz="1400" dirty="0">
              <a:latin typeface="Times New Roman" panose="02020603050405020304" charset="0"/>
              <a:cs typeface="Times New Roman" panose="02020603050405020304" charset="0"/>
            </a:endParaRPr>
          </a:p>
          <a:p>
            <a:pPr algn="just">
              <a:lnSpc>
                <a:spcPct val="150000"/>
              </a:lnSpc>
              <a:buFont typeface="Arial" panose="020B0604020202020204" pitchFamily="34" charset="0"/>
              <a:buChar char="•"/>
            </a:pPr>
            <a:r>
              <a:rPr lang="en-US" sz="1400" dirty="0">
                <a:latin typeface="Times New Roman" panose="02020603050405020304" charset="0"/>
                <a:cs typeface="Times New Roman" panose="02020603050405020304" charset="0"/>
              </a:rPr>
              <a:t>Each classifier influences the final decision according to its performance on the training data. </a:t>
            </a:r>
          </a:p>
          <a:p>
            <a:pPr marL="114300" indent="0" algn="just">
              <a:lnSpc>
                <a:spcPct val="150000"/>
              </a:lnSpc>
              <a:buNone/>
            </a:pPr>
            <a:endParaRPr lang="en-US" sz="1400" dirty="0">
              <a:latin typeface="Times New Roman" panose="02020603050405020304" charset="0"/>
              <a:cs typeface="Times New Roman" panose="02020603050405020304" charset="0"/>
            </a:endParaRPr>
          </a:p>
          <a:p>
            <a:pPr algn="just">
              <a:lnSpc>
                <a:spcPct val="150000"/>
              </a:lnSpc>
              <a:buFont typeface="Arial" panose="020B0604020202020204" pitchFamily="34" charset="0"/>
              <a:buChar char="•"/>
            </a:pPr>
            <a:r>
              <a:rPr lang="en-US" sz="1400" dirty="0">
                <a:latin typeface="Times New Roman" panose="02020603050405020304" charset="0"/>
                <a:cs typeface="Times New Roman" panose="02020603050405020304" charset="0"/>
              </a:rPr>
              <a:t>Parameters of each classifier are adjusted on the basis of an individual classifier’s performance on the training data by applying the pseudo inverse technique.</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1000"/>
                                        <p:tgtEl>
                                          <p:spTgt spid="3">
                                            <p:txEl>
                                              <p:pRg st="4" end="4"/>
                                            </p:txEl>
                                          </p:spTgt>
                                        </p:tgtEl>
                                      </p:cBhvr>
                                    </p:animEffect>
                                    <p:anim calcmode="lin" valueType="num">
                                      <p:cBhvr>
                                        <p:cTn id="27"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4"/>
          <p:cNvSpPr txBox="1">
            <a:spLocks noGrp="1"/>
          </p:cNvSpPr>
          <p:nvPr>
            <p:ph type="title"/>
          </p:nvPr>
        </p:nvSpPr>
        <p:spPr>
          <a:xfrm>
            <a:off x="311700" y="1659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ct val="111000"/>
              <a:buNone/>
            </a:pPr>
            <a:r>
              <a:rPr lang="en-GB" sz="2800" dirty="0">
                <a:latin typeface="Times New Roman" panose="02020603050405020304" charset="0"/>
                <a:cs typeface="Times New Roman" panose="02020603050405020304" charset="0"/>
              </a:rPr>
              <a:t>Challenges in Cardiac Health:</a:t>
            </a:r>
          </a:p>
        </p:txBody>
      </p:sp>
      <p:sp>
        <p:nvSpPr>
          <p:cNvPr id="74" name="Google Shape;74;p4"/>
          <p:cNvSpPr txBox="1">
            <a:spLocks noGrp="1"/>
          </p:cNvSpPr>
          <p:nvPr>
            <p:ph type="body" idx="1"/>
          </p:nvPr>
        </p:nvSpPr>
        <p:spPr>
          <a:xfrm>
            <a:off x="311700" y="584200"/>
            <a:ext cx="8520600" cy="4300050"/>
          </a:xfrm>
          <a:prstGeom prst="rect">
            <a:avLst/>
          </a:prstGeom>
          <a:noFill/>
          <a:ln>
            <a:noFill/>
          </a:ln>
        </p:spPr>
        <p:txBody>
          <a:bodyPr spcFirstLastPara="1" wrap="square" lIns="91425" tIns="91425" rIns="91425" bIns="91425" anchor="t" anchorCtr="0">
            <a:noAutofit/>
          </a:bodyPr>
          <a:lstStyle/>
          <a:p>
            <a:pPr marL="0" lvl="0" indent="0" algn="just" rtl="0">
              <a:lnSpc>
                <a:spcPct val="150000"/>
              </a:lnSpc>
              <a:spcBef>
                <a:spcPts val="0"/>
              </a:spcBef>
              <a:spcAft>
                <a:spcPts val="0"/>
              </a:spcAft>
              <a:buNone/>
            </a:pPr>
            <a:r>
              <a:rPr lang="en-GB" sz="1400" b="1" u="sng" dirty="0">
                <a:latin typeface="Times New Roman" panose="02020603050405020304" charset="0"/>
                <a:ea typeface="Times New Roman" panose="02020603050405020304"/>
                <a:cs typeface="Times New Roman" panose="02020603050405020304" charset="0"/>
                <a:sym typeface="Times New Roman" panose="02020603050405020304"/>
              </a:rPr>
              <a:t>Late Detection of Cardiovascular Issues:</a:t>
            </a:r>
            <a:endParaRPr sz="1400" b="1" u="sng" dirty="0">
              <a:latin typeface="Times New Roman" panose="02020603050405020304" charset="0"/>
              <a:ea typeface="Times New Roman" panose="02020603050405020304"/>
              <a:cs typeface="Times New Roman" panose="02020603050405020304" charset="0"/>
              <a:sym typeface="Times New Roman" panose="02020603050405020304"/>
            </a:endParaRPr>
          </a:p>
          <a:p>
            <a:pPr marL="457200" lvl="0" indent="-325755" algn="just" rtl="0">
              <a:lnSpc>
                <a:spcPct val="150000"/>
              </a:lnSpc>
              <a:spcBef>
                <a:spcPts val="0"/>
              </a:spcBef>
              <a:spcAft>
                <a:spcPts val="0"/>
              </a:spcAft>
              <a:buSzPct val="100000"/>
              <a:buFont typeface="Times New Roman" panose="02020603050405020304"/>
              <a:buChar char="●"/>
            </a:pPr>
            <a:r>
              <a:rPr lang="en-GB" sz="1400" b="1" dirty="0">
                <a:latin typeface="Times New Roman" panose="02020603050405020304" charset="0"/>
                <a:ea typeface="Times New Roman" panose="02020603050405020304"/>
                <a:cs typeface="Times New Roman" panose="02020603050405020304" charset="0"/>
                <a:sym typeface="Times New Roman" panose="02020603050405020304"/>
              </a:rPr>
              <a:t>Problem:</a:t>
            </a:r>
            <a:r>
              <a:rPr lang="en-GB" sz="1400" dirty="0">
                <a:latin typeface="Times New Roman" panose="02020603050405020304" charset="0"/>
                <a:ea typeface="Times New Roman" panose="02020603050405020304"/>
                <a:cs typeface="Times New Roman" panose="02020603050405020304" charset="0"/>
                <a:sym typeface="Times New Roman" panose="02020603050405020304"/>
              </a:rPr>
              <a:t> Many cardiac conditions remain asymptomatic until reaching an advanced stage, hindering early detection.</a:t>
            </a:r>
          </a:p>
          <a:p>
            <a:pPr marL="457200" lvl="0" indent="-325755" algn="just" rtl="0">
              <a:lnSpc>
                <a:spcPct val="150000"/>
              </a:lnSpc>
              <a:spcBef>
                <a:spcPts val="0"/>
              </a:spcBef>
              <a:spcAft>
                <a:spcPts val="0"/>
              </a:spcAft>
              <a:buSzPct val="100000"/>
              <a:buFont typeface="Times New Roman" panose="02020603050405020304"/>
              <a:buChar char="●"/>
            </a:pPr>
            <a:r>
              <a:rPr lang="en-GB" sz="1400" b="1" dirty="0">
                <a:latin typeface="Times New Roman" panose="02020603050405020304" charset="0"/>
                <a:ea typeface="Times New Roman" panose="02020603050405020304"/>
                <a:cs typeface="Times New Roman" panose="02020603050405020304" charset="0"/>
                <a:sym typeface="Times New Roman" panose="02020603050405020304"/>
              </a:rPr>
              <a:t>Impact: </a:t>
            </a:r>
            <a:r>
              <a:rPr lang="en-GB" sz="1400" dirty="0">
                <a:latin typeface="Times New Roman" panose="02020603050405020304" charset="0"/>
                <a:ea typeface="Times New Roman" panose="02020603050405020304"/>
                <a:cs typeface="Times New Roman" panose="02020603050405020304" charset="0"/>
                <a:sym typeface="Times New Roman" panose="02020603050405020304"/>
              </a:rPr>
              <a:t>Late detection often leads to severe complications and limited treatment options.</a:t>
            </a:r>
          </a:p>
          <a:p>
            <a:pPr marL="0" lvl="0" indent="0" algn="just" rtl="0">
              <a:lnSpc>
                <a:spcPct val="150000"/>
              </a:lnSpc>
              <a:spcBef>
                <a:spcPts val="0"/>
              </a:spcBef>
              <a:spcAft>
                <a:spcPts val="0"/>
              </a:spcAft>
              <a:buNone/>
            </a:pPr>
            <a:r>
              <a:rPr lang="en-GB" sz="1400" b="1" u="sng" dirty="0">
                <a:latin typeface="Times New Roman" panose="02020603050405020304" charset="0"/>
                <a:ea typeface="Times New Roman" panose="02020603050405020304"/>
                <a:cs typeface="Times New Roman" panose="02020603050405020304" charset="0"/>
                <a:sym typeface="Times New Roman" panose="02020603050405020304"/>
              </a:rPr>
              <a:t>Limited Personalization in Treatment Plans:</a:t>
            </a:r>
            <a:endParaRPr sz="1400" b="1" u="sng" dirty="0">
              <a:latin typeface="Times New Roman" panose="02020603050405020304" charset="0"/>
              <a:ea typeface="Times New Roman" panose="02020603050405020304"/>
              <a:cs typeface="Times New Roman" panose="02020603050405020304" charset="0"/>
              <a:sym typeface="Times New Roman" panose="02020603050405020304"/>
            </a:endParaRPr>
          </a:p>
          <a:p>
            <a:pPr marL="457200" lvl="0" indent="-325755" algn="just" rtl="0">
              <a:lnSpc>
                <a:spcPct val="150000"/>
              </a:lnSpc>
              <a:spcBef>
                <a:spcPts val="0"/>
              </a:spcBef>
              <a:spcAft>
                <a:spcPts val="0"/>
              </a:spcAft>
              <a:buSzPct val="100000"/>
              <a:buFont typeface="Times New Roman" panose="02020603050405020304"/>
              <a:buChar char="●"/>
            </a:pPr>
            <a:r>
              <a:rPr lang="en-GB" sz="1400" b="1" dirty="0">
                <a:latin typeface="Times New Roman" panose="02020603050405020304" charset="0"/>
                <a:ea typeface="Times New Roman" panose="02020603050405020304"/>
                <a:cs typeface="Times New Roman" panose="02020603050405020304" charset="0"/>
                <a:sym typeface="Times New Roman" panose="02020603050405020304"/>
              </a:rPr>
              <a:t>Problem: </a:t>
            </a:r>
            <a:r>
              <a:rPr lang="en-GB" sz="1400" dirty="0">
                <a:latin typeface="Times New Roman" panose="02020603050405020304" charset="0"/>
                <a:ea typeface="Times New Roman" panose="02020603050405020304"/>
                <a:cs typeface="Times New Roman" panose="02020603050405020304" charset="0"/>
                <a:sym typeface="Times New Roman" panose="02020603050405020304"/>
              </a:rPr>
              <a:t>Traditional approaches may not consider individual variations in genetics, lifestyle, and other factors when creating treatment plans.</a:t>
            </a:r>
            <a:endParaRPr sz="1400" dirty="0">
              <a:latin typeface="Times New Roman" panose="02020603050405020304" charset="0"/>
              <a:ea typeface="Times New Roman" panose="02020603050405020304"/>
              <a:cs typeface="Times New Roman" panose="02020603050405020304" charset="0"/>
              <a:sym typeface="Times New Roman" panose="02020603050405020304"/>
            </a:endParaRPr>
          </a:p>
          <a:p>
            <a:pPr marL="457200" lvl="0" indent="-325755" algn="just" rtl="0">
              <a:lnSpc>
                <a:spcPct val="150000"/>
              </a:lnSpc>
              <a:spcBef>
                <a:spcPts val="0"/>
              </a:spcBef>
              <a:spcAft>
                <a:spcPts val="0"/>
              </a:spcAft>
              <a:buSzPct val="100000"/>
              <a:buFont typeface="Times New Roman" panose="02020603050405020304"/>
              <a:buChar char="●"/>
            </a:pPr>
            <a:r>
              <a:rPr lang="en-GB" sz="1400" b="1" dirty="0">
                <a:latin typeface="Times New Roman" panose="02020603050405020304" charset="0"/>
                <a:ea typeface="Times New Roman" panose="02020603050405020304"/>
                <a:cs typeface="Times New Roman" panose="02020603050405020304" charset="0"/>
                <a:sym typeface="Times New Roman" panose="02020603050405020304"/>
              </a:rPr>
              <a:t>Impact:</a:t>
            </a:r>
            <a:r>
              <a:rPr lang="en-GB" sz="1400" dirty="0">
                <a:latin typeface="Times New Roman" panose="02020603050405020304" charset="0"/>
                <a:ea typeface="Times New Roman" panose="02020603050405020304"/>
                <a:cs typeface="Times New Roman" panose="02020603050405020304" charset="0"/>
                <a:sym typeface="Times New Roman" panose="02020603050405020304"/>
              </a:rPr>
              <a:t> One-size-fits-all treatments may not be as effective, leading to suboptimal outcomes for some individuals.</a:t>
            </a:r>
          </a:p>
          <a:p>
            <a:pPr marL="0" lvl="0" indent="0" algn="just" rtl="0">
              <a:lnSpc>
                <a:spcPct val="150000"/>
              </a:lnSpc>
              <a:spcBef>
                <a:spcPts val="0"/>
              </a:spcBef>
              <a:spcAft>
                <a:spcPts val="0"/>
              </a:spcAft>
              <a:buNone/>
            </a:pPr>
            <a:r>
              <a:rPr lang="en-GB" sz="1400" b="1" u="sng" dirty="0">
                <a:latin typeface="Times New Roman" panose="02020603050405020304" charset="0"/>
                <a:ea typeface="Times New Roman" panose="02020603050405020304"/>
                <a:cs typeface="Times New Roman" panose="02020603050405020304" charset="0"/>
                <a:sym typeface="Times New Roman" panose="02020603050405020304"/>
              </a:rPr>
              <a:t>Data Overload and Interpretation:</a:t>
            </a:r>
            <a:endParaRPr sz="1400" b="1" u="sng" dirty="0">
              <a:latin typeface="Times New Roman" panose="02020603050405020304" charset="0"/>
              <a:ea typeface="Times New Roman" panose="02020603050405020304"/>
              <a:cs typeface="Times New Roman" panose="02020603050405020304" charset="0"/>
              <a:sym typeface="Times New Roman" panose="02020603050405020304"/>
            </a:endParaRPr>
          </a:p>
          <a:p>
            <a:pPr marL="457200" lvl="0" indent="-325755" algn="just" rtl="0">
              <a:lnSpc>
                <a:spcPct val="150000"/>
              </a:lnSpc>
              <a:spcBef>
                <a:spcPts val="0"/>
              </a:spcBef>
              <a:spcAft>
                <a:spcPts val="0"/>
              </a:spcAft>
              <a:buSzPct val="100000"/>
              <a:buFont typeface="Times New Roman" panose="02020603050405020304"/>
              <a:buChar char="●"/>
            </a:pPr>
            <a:r>
              <a:rPr lang="en-GB" sz="1400" b="1" dirty="0">
                <a:latin typeface="Times New Roman" panose="02020603050405020304" charset="0"/>
                <a:ea typeface="Times New Roman" panose="02020603050405020304"/>
                <a:cs typeface="Times New Roman" panose="02020603050405020304" charset="0"/>
                <a:sym typeface="Times New Roman" panose="02020603050405020304"/>
              </a:rPr>
              <a:t>Problem:</a:t>
            </a:r>
            <a:r>
              <a:rPr lang="en-GB" sz="1400" dirty="0">
                <a:latin typeface="Times New Roman" panose="02020603050405020304" charset="0"/>
                <a:ea typeface="Times New Roman" panose="02020603050405020304"/>
                <a:cs typeface="Times New Roman" panose="02020603050405020304" charset="0"/>
                <a:sym typeface="Times New Roman" panose="02020603050405020304"/>
              </a:rPr>
              <a:t> The abundance of health data poses a challenge in extracting meaningful patterns and insights.</a:t>
            </a:r>
            <a:endParaRPr sz="1400" dirty="0">
              <a:latin typeface="Times New Roman" panose="02020603050405020304" charset="0"/>
              <a:ea typeface="Times New Roman" panose="02020603050405020304"/>
              <a:cs typeface="Times New Roman" panose="02020603050405020304" charset="0"/>
              <a:sym typeface="Times New Roman" panose="02020603050405020304"/>
            </a:endParaRPr>
          </a:p>
          <a:p>
            <a:pPr marL="457200" lvl="0" indent="-325755" algn="just" rtl="0">
              <a:lnSpc>
                <a:spcPct val="150000"/>
              </a:lnSpc>
              <a:spcBef>
                <a:spcPts val="0"/>
              </a:spcBef>
              <a:spcAft>
                <a:spcPts val="0"/>
              </a:spcAft>
              <a:buSzPct val="100000"/>
              <a:buFont typeface="Times New Roman" panose="02020603050405020304"/>
              <a:buChar char="●"/>
            </a:pPr>
            <a:r>
              <a:rPr lang="en-GB" sz="1400" b="1" dirty="0">
                <a:latin typeface="Times New Roman" panose="02020603050405020304" charset="0"/>
                <a:ea typeface="Times New Roman" panose="02020603050405020304"/>
                <a:cs typeface="Times New Roman" panose="02020603050405020304" charset="0"/>
                <a:sym typeface="Times New Roman" panose="02020603050405020304"/>
              </a:rPr>
              <a:t>Impact:</a:t>
            </a:r>
            <a:r>
              <a:rPr lang="en-GB" sz="1400" dirty="0">
                <a:latin typeface="Times New Roman" panose="02020603050405020304" charset="0"/>
                <a:ea typeface="Times New Roman" panose="02020603050405020304"/>
                <a:cs typeface="Times New Roman" panose="02020603050405020304" charset="0"/>
                <a:sym typeface="Times New Roman" panose="02020603050405020304"/>
              </a:rPr>
              <a:t> Without effective interpretation, valuable information may be overlooked or misinterpreted.</a:t>
            </a:r>
            <a:endParaRPr sz="1400" dirty="0">
              <a:latin typeface="Times New Roman" panose="02020603050405020304" charset="0"/>
              <a:ea typeface="Times New Roman" panose="02020603050405020304"/>
              <a:cs typeface="Times New Roman" panose="02020603050405020304" charset="0"/>
              <a:sym typeface="Times New Roman" panose="02020603050405020304"/>
            </a:endParaRPr>
          </a:p>
          <a:p>
            <a:pPr marL="457200" lvl="0" indent="0" algn="just" rtl="0">
              <a:lnSpc>
                <a:spcPct val="150000"/>
              </a:lnSpc>
              <a:spcBef>
                <a:spcPts val="0"/>
              </a:spcBef>
              <a:spcAft>
                <a:spcPts val="0"/>
              </a:spcAft>
              <a:buNone/>
            </a:pPr>
            <a:endParaRPr sz="1400" dirty="0">
              <a:solidFill>
                <a:srgbClr val="374151"/>
              </a:solidFill>
              <a:latin typeface="Times New Roman" panose="02020603050405020304" charset="0"/>
              <a:ea typeface="Roboto" panose="02000000000000000000"/>
              <a:cs typeface="Times New Roman" panose="02020603050405020304" charset="0"/>
              <a:sym typeface="Roboto" panose="02000000000000000000"/>
            </a:endParaRPr>
          </a:p>
          <a:p>
            <a:pPr marL="457200" lvl="0" indent="0" algn="just" rtl="0">
              <a:lnSpc>
                <a:spcPct val="150000"/>
              </a:lnSpc>
              <a:spcBef>
                <a:spcPts val="0"/>
              </a:spcBef>
              <a:spcAft>
                <a:spcPts val="0"/>
              </a:spcAft>
              <a:buNone/>
            </a:pPr>
            <a:endParaRPr sz="1400" dirty="0">
              <a:solidFill>
                <a:srgbClr val="374151"/>
              </a:solidFill>
              <a:highlight>
                <a:srgbClr val="F7F7F8"/>
              </a:highlight>
              <a:latin typeface="Times New Roman" panose="02020603050405020304" charset="0"/>
              <a:ea typeface="Times New Roman" panose="02020603050405020304"/>
              <a:cs typeface="Times New Roman" panose="02020603050405020304" charset="0"/>
              <a:sym typeface="Times New Roman" panose="02020603050405020304"/>
            </a:endParaRPr>
          </a:p>
          <a:p>
            <a:pPr marL="0" lvl="0" indent="0" algn="just" rtl="0">
              <a:lnSpc>
                <a:spcPct val="115000"/>
              </a:lnSpc>
              <a:spcBef>
                <a:spcPts val="0"/>
              </a:spcBef>
              <a:spcAft>
                <a:spcPts val="0"/>
              </a:spcAft>
              <a:buSzPct val="100000"/>
              <a:buNone/>
            </a:pPr>
            <a:endParaRPr sz="1400" dirty="0">
              <a:latin typeface="Times New Roman" panose="02020603050405020304" charset="0"/>
              <a:cs typeface="Times New Roman" panose="02020603050405020304" charset="0"/>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3"/>
                                        </p:tgtEl>
                                        <p:attrNameLst>
                                          <p:attrName>style.visibility</p:attrName>
                                        </p:attrNameLst>
                                      </p:cBhvr>
                                      <p:to>
                                        <p:strVal val="visible"/>
                                      </p:to>
                                    </p:set>
                                    <p:animEffect transition="in" filter="fade">
                                      <p:cBhvr>
                                        <p:cTn id="7" dur="1000"/>
                                        <p:tgtEl>
                                          <p:spTgt spid="73"/>
                                        </p:tgtEl>
                                      </p:cBhvr>
                                    </p:animEffect>
                                    <p:anim calcmode="lin" valueType="num">
                                      <p:cBhvr>
                                        <p:cTn id="8" dur="1000" fill="hold"/>
                                        <p:tgtEl>
                                          <p:spTgt spid="73"/>
                                        </p:tgtEl>
                                        <p:attrNameLst>
                                          <p:attrName>ppt_x</p:attrName>
                                        </p:attrNameLst>
                                      </p:cBhvr>
                                      <p:tavLst>
                                        <p:tav tm="0">
                                          <p:val>
                                            <p:strVal val="#ppt_x"/>
                                          </p:val>
                                        </p:tav>
                                        <p:tav tm="100000">
                                          <p:val>
                                            <p:strVal val="#ppt_x"/>
                                          </p:val>
                                        </p:tav>
                                      </p:tavLst>
                                    </p:anim>
                                    <p:anim calcmode="lin" valueType="num">
                                      <p:cBhvr>
                                        <p:cTn id="9" dur="1000" fill="hold"/>
                                        <p:tgtEl>
                                          <p:spTgt spid="7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74">
                                            <p:txEl>
                                              <p:pRg st="0" end="0"/>
                                            </p:txEl>
                                          </p:spTgt>
                                        </p:tgtEl>
                                        <p:attrNameLst>
                                          <p:attrName>style.visibility</p:attrName>
                                        </p:attrNameLst>
                                      </p:cBhvr>
                                      <p:to>
                                        <p:strVal val="visible"/>
                                      </p:to>
                                    </p:set>
                                    <p:animEffect transition="in" filter="fade">
                                      <p:cBhvr>
                                        <p:cTn id="12" dur="1000"/>
                                        <p:tgtEl>
                                          <p:spTgt spid="74">
                                            <p:txEl>
                                              <p:pRg st="0" end="0"/>
                                            </p:txEl>
                                          </p:spTgt>
                                        </p:tgtEl>
                                      </p:cBhvr>
                                    </p:animEffect>
                                    <p:anim calcmode="lin" valueType="num">
                                      <p:cBhvr>
                                        <p:cTn id="13" dur="1000" fill="hold"/>
                                        <p:tgtEl>
                                          <p:spTgt spid="74">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7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74">
                                            <p:txEl>
                                              <p:pRg st="1" end="1"/>
                                            </p:txEl>
                                          </p:spTgt>
                                        </p:tgtEl>
                                        <p:attrNameLst>
                                          <p:attrName>style.visibility</p:attrName>
                                        </p:attrNameLst>
                                      </p:cBhvr>
                                      <p:to>
                                        <p:strVal val="visible"/>
                                      </p:to>
                                    </p:set>
                                    <p:animEffect transition="in" filter="fade">
                                      <p:cBhvr>
                                        <p:cTn id="19" dur="1000"/>
                                        <p:tgtEl>
                                          <p:spTgt spid="74">
                                            <p:txEl>
                                              <p:pRg st="1" end="1"/>
                                            </p:txEl>
                                          </p:spTgt>
                                        </p:tgtEl>
                                      </p:cBhvr>
                                    </p:animEffect>
                                    <p:anim calcmode="lin" valueType="num">
                                      <p:cBhvr>
                                        <p:cTn id="20" dur="1000" fill="hold"/>
                                        <p:tgtEl>
                                          <p:spTgt spid="74">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7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74">
                                            <p:txEl>
                                              <p:pRg st="2" end="2"/>
                                            </p:txEl>
                                          </p:spTgt>
                                        </p:tgtEl>
                                        <p:attrNameLst>
                                          <p:attrName>style.visibility</p:attrName>
                                        </p:attrNameLst>
                                      </p:cBhvr>
                                      <p:to>
                                        <p:strVal val="visible"/>
                                      </p:to>
                                    </p:set>
                                    <p:animEffect transition="in" filter="fade">
                                      <p:cBhvr>
                                        <p:cTn id="26" dur="1000"/>
                                        <p:tgtEl>
                                          <p:spTgt spid="74">
                                            <p:txEl>
                                              <p:pRg st="2" end="2"/>
                                            </p:txEl>
                                          </p:spTgt>
                                        </p:tgtEl>
                                      </p:cBhvr>
                                    </p:animEffect>
                                    <p:anim calcmode="lin" valueType="num">
                                      <p:cBhvr>
                                        <p:cTn id="27" dur="1000" fill="hold"/>
                                        <p:tgtEl>
                                          <p:spTgt spid="74">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7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74">
                                            <p:txEl>
                                              <p:pRg st="3" end="3"/>
                                            </p:txEl>
                                          </p:spTgt>
                                        </p:tgtEl>
                                        <p:attrNameLst>
                                          <p:attrName>style.visibility</p:attrName>
                                        </p:attrNameLst>
                                      </p:cBhvr>
                                      <p:to>
                                        <p:strVal val="visible"/>
                                      </p:to>
                                    </p:set>
                                    <p:animEffect transition="in" filter="fade">
                                      <p:cBhvr>
                                        <p:cTn id="33" dur="1000"/>
                                        <p:tgtEl>
                                          <p:spTgt spid="74">
                                            <p:txEl>
                                              <p:pRg st="3" end="3"/>
                                            </p:txEl>
                                          </p:spTgt>
                                        </p:tgtEl>
                                      </p:cBhvr>
                                    </p:animEffect>
                                    <p:anim calcmode="lin" valueType="num">
                                      <p:cBhvr>
                                        <p:cTn id="34" dur="1000" fill="hold"/>
                                        <p:tgtEl>
                                          <p:spTgt spid="74">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7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74">
                                            <p:txEl>
                                              <p:pRg st="4" end="4"/>
                                            </p:txEl>
                                          </p:spTgt>
                                        </p:tgtEl>
                                        <p:attrNameLst>
                                          <p:attrName>style.visibility</p:attrName>
                                        </p:attrNameLst>
                                      </p:cBhvr>
                                      <p:to>
                                        <p:strVal val="visible"/>
                                      </p:to>
                                    </p:set>
                                    <p:animEffect transition="in" filter="fade">
                                      <p:cBhvr>
                                        <p:cTn id="40" dur="1000"/>
                                        <p:tgtEl>
                                          <p:spTgt spid="74">
                                            <p:txEl>
                                              <p:pRg st="4" end="4"/>
                                            </p:txEl>
                                          </p:spTgt>
                                        </p:tgtEl>
                                      </p:cBhvr>
                                    </p:animEffect>
                                    <p:anim calcmode="lin" valueType="num">
                                      <p:cBhvr>
                                        <p:cTn id="41" dur="1000" fill="hold"/>
                                        <p:tgtEl>
                                          <p:spTgt spid="74">
                                            <p:txEl>
                                              <p:pRg st="4" end="4"/>
                                            </p:txEl>
                                          </p:spTgt>
                                        </p:tgtEl>
                                        <p:attrNameLst>
                                          <p:attrName>ppt_x</p:attrName>
                                        </p:attrNameLst>
                                      </p:cBhvr>
                                      <p:tavLst>
                                        <p:tav tm="0">
                                          <p:val>
                                            <p:strVal val="#ppt_x"/>
                                          </p:val>
                                        </p:tav>
                                        <p:tav tm="100000">
                                          <p:val>
                                            <p:strVal val="#ppt_x"/>
                                          </p:val>
                                        </p:tav>
                                      </p:tavLst>
                                    </p:anim>
                                    <p:anim calcmode="lin" valueType="num">
                                      <p:cBhvr>
                                        <p:cTn id="42" dur="1000" fill="hold"/>
                                        <p:tgtEl>
                                          <p:spTgt spid="7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74">
                                            <p:txEl>
                                              <p:pRg st="5" end="5"/>
                                            </p:txEl>
                                          </p:spTgt>
                                        </p:tgtEl>
                                        <p:attrNameLst>
                                          <p:attrName>style.visibility</p:attrName>
                                        </p:attrNameLst>
                                      </p:cBhvr>
                                      <p:to>
                                        <p:strVal val="visible"/>
                                      </p:to>
                                    </p:set>
                                    <p:animEffect transition="in" filter="fade">
                                      <p:cBhvr>
                                        <p:cTn id="47" dur="1000"/>
                                        <p:tgtEl>
                                          <p:spTgt spid="74">
                                            <p:txEl>
                                              <p:pRg st="5" end="5"/>
                                            </p:txEl>
                                          </p:spTgt>
                                        </p:tgtEl>
                                      </p:cBhvr>
                                    </p:animEffect>
                                    <p:anim calcmode="lin" valueType="num">
                                      <p:cBhvr>
                                        <p:cTn id="48" dur="1000" fill="hold"/>
                                        <p:tgtEl>
                                          <p:spTgt spid="74">
                                            <p:txEl>
                                              <p:pRg st="5" end="5"/>
                                            </p:txEl>
                                          </p:spTgt>
                                        </p:tgtEl>
                                        <p:attrNameLst>
                                          <p:attrName>ppt_x</p:attrName>
                                        </p:attrNameLst>
                                      </p:cBhvr>
                                      <p:tavLst>
                                        <p:tav tm="0">
                                          <p:val>
                                            <p:strVal val="#ppt_x"/>
                                          </p:val>
                                        </p:tav>
                                        <p:tav tm="100000">
                                          <p:val>
                                            <p:strVal val="#ppt_x"/>
                                          </p:val>
                                        </p:tav>
                                      </p:tavLst>
                                    </p:anim>
                                    <p:anim calcmode="lin" valueType="num">
                                      <p:cBhvr>
                                        <p:cTn id="49" dur="1000" fill="hold"/>
                                        <p:tgtEl>
                                          <p:spTgt spid="74">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grpId="0" nodeType="clickEffect">
                                  <p:stCondLst>
                                    <p:cond delay="0"/>
                                  </p:stCondLst>
                                  <p:childTnLst>
                                    <p:set>
                                      <p:cBhvr>
                                        <p:cTn id="53" dur="1" fill="hold">
                                          <p:stCondLst>
                                            <p:cond delay="0"/>
                                          </p:stCondLst>
                                        </p:cTn>
                                        <p:tgtEl>
                                          <p:spTgt spid="74">
                                            <p:txEl>
                                              <p:pRg st="6" end="6"/>
                                            </p:txEl>
                                          </p:spTgt>
                                        </p:tgtEl>
                                        <p:attrNameLst>
                                          <p:attrName>style.visibility</p:attrName>
                                        </p:attrNameLst>
                                      </p:cBhvr>
                                      <p:to>
                                        <p:strVal val="visible"/>
                                      </p:to>
                                    </p:set>
                                    <p:animEffect transition="in" filter="fade">
                                      <p:cBhvr>
                                        <p:cTn id="54" dur="1000"/>
                                        <p:tgtEl>
                                          <p:spTgt spid="74">
                                            <p:txEl>
                                              <p:pRg st="6" end="6"/>
                                            </p:txEl>
                                          </p:spTgt>
                                        </p:tgtEl>
                                      </p:cBhvr>
                                    </p:animEffect>
                                    <p:anim calcmode="lin" valueType="num">
                                      <p:cBhvr>
                                        <p:cTn id="55" dur="1000" fill="hold"/>
                                        <p:tgtEl>
                                          <p:spTgt spid="74">
                                            <p:txEl>
                                              <p:pRg st="6" end="6"/>
                                            </p:txEl>
                                          </p:spTgt>
                                        </p:tgtEl>
                                        <p:attrNameLst>
                                          <p:attrName>ppt_x</p:attrName>
                                        </p:attrNameLst>
                                      </p:cBhvr>
                                      <p:tavLst>
                                        <p:tav tm="0">
                                          <p:val>
                                            <p:strVal val="#ppt_x"/>
                                          </p:val>
                                        </p:tav>
                                        <p:tav tm="100000">
                                          <p:val>
                                            <p:strVal val="#ppt_x"/>
                                          </p:val>
                                        </p:tav>
                                      </p:tavLst>
                                    </p:anim>
                                    <p:anim calcmode="lin" valueType="num">
                                      <p:cBhvr>
                                        <p:cTn id="56" dur="1000" fill="hold"/>
                                        <p:tgtEl>
                                          <p:spTgt spid="74">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grpId="0" nodeType="clickEffect">
                                  <p:stCondLst>
                                    <p:cond delay="0"/>
                                  </p:stCondLst>
                                  <p:childTnLst>
                                    <p:set>
                                      <p:cBhvr>
                                        <p:cTn id="60" dur="1" fill="hold">
                                          <p:stCondLst>
                                            <p:cond delay="0"/>
                                          </p:stCondLst>
                                        </p:cTn>
                                        <p:tgtEl>
                                          <p:spTgt spid="74">
                                            <p:txEl>
                                              <p:pRg st="7" end="7"/>
                                            </p:txEl>
                                          </p:spTgt>
                                        </p:tgtEl>
                                        <p:attrNameLst>
                                          <p:attrName>style.visibility</p:attrName>
                                        </p:attrNameLst>
                                      </p:cBhvr>
                                      <p:to>
                                        <p:strVal val="visible"/>
                                      </p:to>
                                    </p:set>
                                    <p:animEffect transition="in" filter="fade">
                                      <p:cBhvr>
                                        <p:cTn id="61" dur="1000"/>
                                        <p:tgtEl>
                                          <p:spTgt spid="74">
                                            <p:txEl>
                                              <p:pRg st="7" end="7"/>
                                            </p:txEl>
                                          </p:spTgt>
                                        </p:tgtEl>
                                      </p:cBhvr>
                                    </p:animEffect>
                                    <p:anim calcmode="lin" valueType="num">
                                      <p:cBhvr>
                                        <p:cTn id="62" dur="1000" fill="hold"/>
                                        <p:tgtEl>
                                          <p:spTgt spid="74">
                                            <p:txEl>
                                              <p:pRg st="7" end="7"/>
                                            </p:txEl>
                                          </p:spTgt>
                                        </p:tgtEl>
                                        <p:attrNameLst>
                                          <p:attrName>ppt_x</p:attrName>
                                        </p:attrNameLst>
                                      </p:cBhvr>
                                      <p:tavLst>
                                        <p:tav tm="0">
                                          <p:val>
                                            <p:strVal val="#ppt_x"/>
                                          </p:val>
                                        </p:tav>
                                        <p:tav tm="100000">
                                          <p:val>
                                            <p:strVal val="#ppt_x"/>
                                          </p:val>
                                        </p:tav>
                                      </p:tavLst>
                                    </p:anim>
                                    <p:anim calcmode="lin" valueType="num">
                                      <p:cBhvr>
                                        <p:cTn id="63" dur="1000" fill="hold"/>
                                        <p:tgtEl>
                                          <p:spTgt spid="74">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42" presetClass="entr" presetSubtype="0" fill="hold" grpId="0" nodeType="clickEffect">
                                  <p:stCondLst>
                                    <p:cond delay="0"/>
                                  </p:stCondLst>
                                  <p:childTnLst>
                                    <p:set>
                                      <p:cBhvr>
                                        <p:cTn id="67" dur="1" fill="hold">
                                          <p:stCondLst>
                                            <p:cond delay="0"/>
                                          </p:stCondLst>
                                        </p:cTn>
                                        <p:tgtEl>
                                          <p:spTgt spid="74">
                                            <p:txEl>
                                              <p:pRg st="8" end="8"/>
                                            </p:txEl>
                                          </p:spTgt>
                                        </p:tgtEl>
                                        <p:attrNameLst>
                                          <p:attrName>style.visibility</p:attrName>
                                        </p:attrNameLst>
                                      </p:cBhvr>
                                      <p:to>
                                        <p:strVal val="visible"/>
                                      </p:to>
                                    </p:set>
                                    <p:animEffect transition="in" filter="fade">
                                      <p:cBhvr>
                                        <p:cTn id="68" dur="1000"/>
                                        <p:tgtEl>
                                          <p:spTgt spid="74">
                                            <p:txEl>
                                              <p:pRg st="8" end="8"/>
                                            </p:txEl>
                                          </p:spTgt>
                                        </p:tgtEl>
                                      </p:cBhvr>
                                    </p:animEffect>
                                    <p:anim calcmode="lin" valueType="num">
                                      <p:cBhvr>
                                        <p:cTn id="69" dur="1000" fill="hold"/>
                                        <p:tgtEl>
                                          <p:spTgt spid="74">
                                            <p:txEl>
                                              <p:pRg st="8" end="8"/>
                                            </p:txEl>
                                          </p:spTgt>
                                        </p:tgtEl>
                                        <p:attrNameLst>
                                          <p:attrName>ppt_x</p:attrName>
                                        </p:attrNameLst>
                                      </p:cBhvr>
                                      <p:tavLst>
                                        <p:tav tm="0">
                                          <p:val>
                                            <p:strVal val="#ppt_x"/>
                                          </p:val>
                                        </p:tav>
                                        <p:tav tm="100000">
                                          <p:val>
                                            <p:strVal val="#ppt_x"/>
                                          </p:val>
                                        </p:tav>
                                      </p:tavLst>
                                    </p:anim>
                                    <p:anim calcmode="lin" valueType="num">
                                      <p:cBhvr>
                                        <p:cTn id="70" dur="1000" fill="hold"/>
                                        <p:tgtEl>
                                          <p:spTgt spid="74">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p:bldP spid="74"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g2b14f310891_0_11"/>
          <p:cNvSpPr txBox="1">
            <a:spLocks noGrp="1"/>
          </p:cNvSpPr>
          <p:nvPr>
            <p:ph type="title"/>
          </p:nvPr>
        </p:nvSpPr>
        <p:spPr>
          <a:xfrm>
            <a:off x="311700" y="116075"/>
            <a:ext cx="8520600" cy="572700"/>
          </a:xfrm>
          <a:prstGeom prst="rect">
            <a:avLst/>
          </a:prstGeom>
        </p:spPr>
        <p:txBody>
          <a:bodyPr spcFirstLastPara="1" wrap="square" lIns="91425" tIns="91425" rIns="91425" bIns="91425" anchor="t" anchorCtr="0">
            <a:noAutofit/>
          </a:bodyPr>
          <a:lstStyle/>
          <a:p>
            <a:pPr lvl="0"/>
            <a:r>
              <a:rPr lang="en" sz="2800" dirty="0">
                <a:latin typeface="Times New Roman" panose="02020603050405020304" pitchFamily="18" charset="0"/>
                <a:cs typeface="Times New Roman" panose="02020603050405020304" pitchFamily="18" charset="0"/>
              </a:rPr>
              <a:t>Overview Machine Learning and Deep Learning </a:t>
            </a:r>
            <a:endParaRPr lang="en-GB" sz="3200" dirty="0">
              <a:latin typeface="Times New Roman" panose="02020603050405020304" pitchFamily="18" charset="0"/>
              <a:cs typeface="Times New Roman" panose="02020603050405020304" pitchFamily="18" charset="0"/>
            </a:endParaRPr>
          </a:p>
        </p:txBody>
      </p:sp>
      <p:sp>
        <p:nvSpPr>
          <p:cNvPr id="86" name="Google Shape;86;g2b14f310891_0_11"/>
          <p:cNvSpPr txBox="1">
            <a:spLocks noGrp="1"/>
          </p:cNvSpPr>
          <p:nvPr>
            <p:ph type="body" idx="1"/>
          </p:nvPr>
        </p:nvSpPr>
        <p:spPr>
          <a:xfrm>
            <a:off x="194399" y="689450"/>
            <a:ext cx="8630675" cy="3990550"/>
          </a:xfrm>
          <a:prstGeom prst="rect">
            <a:avLst/>
          </a:prstGeom>
        </p:spPr>
        <p:txBody>
          <a:bodyPr spcFirstLastPara="1" wrap="square" lIns="91425" tIns="91425" rIns="91425" bIns="91425" anchor="t" anchorCtr="0">
            <a:normAutofit fontScale="97500"/>
          </a:bodyPr>
          <a:lstStyle/>
          <a:p>
            <a:pPr marL="0" lvl="0" indent="0">
              <a:lnSpc>
                <a:spcPct val="150000"/>
              </a:lnSpc>
              <a:buClr>
                <a:schemeClr val="dk1"/>
              </a:buClr>
              <a:buSzPts val="1100"/>
              <a:buNone/>
            </a:pPr>
            <a:r>
              <a:rPr lang="en-US" sz="1400" dirty="0">
                <a:latin typeface="Times New Roman" panose="02020603050405020304" pitchFamily="18" charset="0"/>
                <a:ea typeface="Times New Roman"/>
                <a:cs typeface="Times New Roman" panose="02020603050405020304" pitchFamily="18" charset="0"/>
                <a:sym typeface="Times New Roman"/>
              </a:rPr>
              <a:t>Machine learning (ML) and deep learning (DL) techniques offer innovative solutions to address the challenges of cardiac health prediction. These approaches leverage computational algorithms and data-driven models to:</a:t>
            </a:r>
          </a:p>
          <a:p>
            <a:pPr marL="285750" indent="-285750">
              <a:lnSpc>
                <a:spcPct val="150000"/>
              </a:lnSpc>
              <a:buClr>
                <a:schemeClr val="dk1"/>
              </a:buClr>
              <a:buSzPts val="1100"/>
              <a:buFont typeface="Wingdings" panose="05000000000000000000" pitchFamily="2" charset="2"/>
              <a:buChar char="Ø"/>
            </a:pPr>
            <a:r>
              <a:rPr lang="en-US" sz="1400" b="1" dirty="0">
                <a:latin typeface="Times New Roman" panose="02020603050405020304" pitchFamily="18" charset="0"/>
                <a:ea typeface="Times New Roman"/>
                <a:cs typeface="Times New Roman" panose="02020603050405020304" pitchFamily="18" charset="0"/>
                <a:sym typeface="Times New Roman"/>
              </a:rPr>
              <a:t>Risk Stratification: </a:t>
            </a:r>
            <a:r>
              <a:rPr lang="en-US" sz="1400" dirty="0">
                <a:latin typeface="Times New Roman" panose="02020603050405020304" pitchFamily="18" charset="0"/>
                <a:ea typeface="Times New Roman"/>
                <a:cs typeface="Times New Roman" panose="02020603050405020304" pitchFamily="18" charset="0"/>
                <a:sym typeface="Times New Roman"/>
              </a:rPr>
              <a:t>Identify individuals at high risk of developing cardiac issues based on various risk factors, lifestyle choices, and genetic predispositions.</a:t>
            </a:r>
          </a:p>
          <a:p>
            <a:pPr marL="285750" indent="-285750">
              <a:lnSpc>
                <a:spcPct val="150000"/>
              </a:lnSpc>
              <a:buClr>
                <a:schemeClr val="dk1"/>
              </a:buClr>
              <a:buSzPts val="1100"/>
              <a:buFont typeface="Wingdings" panose="05000000000000000000" pitchFamily="2" charset="2"/>
              <a:buChar char="Ø"/>
            </a:pPr>
            <a:r>
              <a:rPr lang="en-US" sz="1400" b="1" dirty="0">
                <a:latin typeface="Times New Roman" panose="02020603050405020304" pitchFamily="18" charset="0"/>
                <a:ea typeface="Times New Roman"/>
                <a:cs typeface="Times New Roman" panose="02020603050405020304" pitchFamily="18" charset="0"/>
                <a:sym typeface="Times New Roman"/>
              </a:rPr>
              <a:t>Personalized Medicine:</a:t>
            </a:r>
            <a:r>
              <a:rPr lang="en-US" sz="1400" dirty="0">
                <a:latin typeface="Times New Roman" panose="02020603050405020304" pitchFamily="18" charset="0"/>
                <a:ea typeface="Times New Roman"/>
                <a:cs typeface="Times New Roman" panose="02020603050405020304" pitchFamily="18" charset="0"/>
                <a:sym typeface="Times New Roman"/>
              </a:rPr>
              <a:t> Tailor interventions and treatment plans based on an individual's unique health profile, optimizing outcomes and reducing adverse events.</a:t>
            </a:r>
          </a:p>
          <a:p>
            <a:pPr marL="285750" indent="-285750">
              <a:lnSpc>
                <a:spcPct val="150000"/>
              </a:lnSpc>
              <a:buClr>
                <a:schemeClr val="dk1"/>
              </a:buClr>
              <a:buSzPts val="1100"/>
              <a:buFont typeface="Wingdings" panose="05000000000000000000" pitchFamily="2" charset="2"/>
              <a:buChar char="Ø"/>
            </a:pPr>
            <a:r>
              <a:rPr lang="en-US" sz="1400" b="1" dirty="0">
                <a:latin typeface="Times New Roman" panose="02020603050405020304" pitchFamily="18" charset="0"/>
                <a:ea typeface="Times New Roman"/>
                <a:cs typeface="Times New Roman" panose="02020603050405020304" pitchFamily="18" charset="0"/>
                <a:sym typeface="Times New Roman"/>
              </a:rPr>
              <a:t>Early Detection: </a:t>
            </a:r>
            <a:r>
              <a:rPr lang="en-US" sz="1400" dirty="0">
                <a:latin typeface="Times New Roman" panose="02020603050405020304" pitchFamily="18" charset="0"/>
                <a:ea typeface="Times New Roman"/>
                <a:cs typeface="Times New Roman" panose="02020603050405020304" pitchFamily="18" charset="0"/>
                <a:sym typeface="Times New Roman"/>
              </a:rPr>
              <a:t>Detect subtle patterns in data that may indicate the onset of cardiac abnormalities before traditional diagnostic methods can identify them.</a:t>
            </a:r>
          </a:p>
          <a:p>
            <a:pPr marL="285750" indent="-285750">
              <a:lnSpc>
                <a:spcPct val="150000"/>
              </a:lnSpc>
              <a:buClr>
                <a:schemeClr val="dk1"/>
              </a:buClr>
              <a:buSzPts val="1100"/>
              <a:buFont typeface="Wingdings" panose="05000000000000000000" pitchFamily="2" charset="2"/>
              <a:buChar char="Ø"/>
            </a:pPr>
            <a:r>
              <a:rPr lang="en-US" sz="1400" b="1" dirty="0">
                <a:latin typeface="Times New Roman" panose="02020603050405020304" pitchFamily="18" charset="0"/>
                <a:ea typeface="Times New Roman"/>
                <a:cs typeface="Times New Roman" panose="02020603050405020304" pitchFamily="18" charset="0"/>
                <a:sym typeface="Times New Roman"/>
              </a:rPr>
              <a:t>Decision Support: </a:t>
            </a:r>
            <a:r>
              <a:rPr lang="en-US" sz="1400" dirty="0">
                <a:latin typeface="Times New Roman" panose="02020603050405020304" pitchFamily="18" charset="0"/>
                <a:ea typeface="Times New Roman"/>
                <a:cs typeface="Times New Roman" panose="02020603050405020304" pitchFamily="18" charset="0"/>
                <a:sym typeface="Times New Roman"/>
              </a:rPr>
              <a:t>Assist healthcare professionals in making informed decisions by providing predictive insights and risk assessments.</a:t>
            </a:r>
            <a:endParaRPr lang="en-US" sz="1400" dirty="0">
              <a:solidFill>
                <a:srgbClr val="374151"/>
              </a:solidFill>
              <a:latin typeface="Times New Roman" panose="02020603050405020304" pitchFamily="18" charset="0"/>
              <a:ea typeface="Times New Roman"/>
              <a:cs typeface="Times New Roman" panose="02020603050405020304" pitchFamily="18" charset="0"/>
              <a:sym typeface="Times New Roman"/>
            </a:endParaRPr>
          </a:p>
          <a:p>
            <a:pPr marL="0" lvl="0" indent="0">
              <a:lnSpc>
                <a:spcPct val="150000"/>
              </a:lnSpc>
              <a:buNone/>
            </a:pPr>
            <a:endParaRPr lang="en-US" sz="1400" dirty="0">
              <a:latin typeface="Times New Roman" panose="02020603050405020304" pitchFamily="18" charset="0"/>
              <a:cs typeface="Times New Roman" panose="02020603050405020304" pitchFamily="18" charset="0"/>
            </a:endParaRPr>
          </a:p>
          <a:p>
            <a:pPr marL="0" lvl="0" indent="0" algn="l" rtl="0">
              <a:lnSpc>
                <a:spcPct val="150000"/>
              </a:lnSpc>
              <a:spcBef>
                <a:spcPts val="0"/>
              </a:spcBef>
              <a:spcAft>
                <a:spcPts val="0"/>
              </a:spcAft>
              <a:buNone/>
            </a:pPr>
            <a:endParaRPr sz="1295" dirty="0">
              <a:latin typeface="Times New Roman" panose="02020603050405020304" pitchFamily="18" charset="0"/>
              <a:cs typeface="Times New Roman" panose="02020603050405020304" pitchFamily="18" charset="0"/>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85"/>
                                        </p:tgtEl>
                                        <p:attrNameLst>
                                          <p:attrName>style.visibility</p:attrName>
                                        </p:attrNameLst>
                                      </p:cBhvr>
                                      <p:to>
                                        <p:strVal val="visible"/>
                                      </p:to>
                                    </p:set>
                                    <p:animEffect transition="in" filter="fade">
                                      <p:cBhvr>
                                        <p:cTn id="7" dur="2000"/>
                                        <p:tgtEl>
                                          <p:spTgt spid="85"/>
                                        </p:tgtEl>
                                      </p:cBhvr>
                                    </p:animEffect>
                                    <p:anim calcmode="lin" valueType="num">
                                      <p:cBhvr>
                                        <p:cTn id="8" dur="2000" fill="hold"/>
                                        <p:tgtEl>
                                          <p:spTgt spid="85"/>
                                        </p:tgtEl>
                                        <p:attrNameLst>
                                          <p:attrName>ppt_w</p:attrName>
                                        </p:attrNameLst>
                                      </p:cBhvr>
                                      <p:tavLst>
                                        <p:tav tm="0" fmla="#ppt_w*sin(2.5*pi*$)">
                                          <p:val>
                                            <p:fltVal val="0"/>
                                          </p:val>
                                        </p:tav>
                                        <p:tav tm="100000">
                                          <p:val>
                                            <p:fltVal val="1"/>
                                          </p:val>
                                        </p:tav>
                                      </p:tavLst>
                                    </p:anim>
                                    <p:anim calcmode="lin" valueType="num">
                                      <p:cBhvr>
                                        <p:cTn id="9" dur="2000" fill="hold"/>
                                        <p:tgtEl>
                                          <p:spTgt spid="85"/>
                                        </p:tgtEl>
                                        <p:attrNameLst>
                                          <p:attrName>ppt_h</p:attrName>
                                        </p:attrNameLst>
                                      </p:cBhvr>
                                      <p:tavLst>
                                        <p:tav tm="0">
                                          <p:val>
                                            <p:strVal val="#ppt_h"/>
                                          </p:val>
                                        </p:tav>
                                        <p:tav tm="100000">
                                          <p:val>
                                            <p:strVal val="#ppt_h"/>
                                          </p:val>
                                        </p:tav>
                                      </p:tavLst>
                                    </p:anim>
                                  </p:childTnLst>
                                </p:cTn>
                              </p:par>
                              <p:par>
                                <p:cTn id="10" presetID="45" presetClass="entr" presetSubtype="0" fill="hold" grpId="0" nodeType="withEffect">
                                  <p:stCondLst>
                                    <p:cond delay="0"/>
                                  </p:stCondLst>
                                  <p:childTnLst>
                                    <p:set>
                                      <p:cBhvr>
                                        <p:cTn id="11" dur="1" fill="hold">
                                          <p:stCondLst>
                                            <p:cond delay="0"/>
                                          </p:stCondLst>
                                        </p:cTn>
                                        <p:tgtEl>
                                          <p:spTgt spid="86">
                                            <p:txEl>
                                              <p:pRg st="0" end="0"/>
                                            </p:txEl>
                                          </p:spTgt>
                                        </p:tgtEl>
                                        <p:attrNameLst>
                                          <p:attrName>style.visibility</p:attrName>
                                        </p:attrNameLst>
                                      </p:cBhvr>
                                      <p:to>
                                        <p:strVal val="visible"/>
                                      </p:to>
                                    </p:set>
                                    <p:animEffect transition="in" filter="fade">
                                      <p:cBhvr>
                                        <p:cTn id="12" dur="2000"/>
                                        <p:tgtEl>
                                          <p:spTgt spid="86">
                                            <p:txEl>
                                              <p:pRg st="0" end="0"/>
                                            </p:txEl>
                                          </p:spTgt>
                                        </p:tgtEl>
                                      </p:cBhvr>
                                    </p:animEffect>
                                    <p:anim calcmode="lin" valueType="num">
                                      <p:cBhvr>
                                        <p:cTn id="13" dur="2000" fill="hold"/>
                                        <p:tgtEl>
                                          <p:spTgt spid="86">
                                            <p:txEl>
                                              <p:pRg st="0" end="0"/>
                                            </p:txEl>
                                          </p:spTgt>
                                        </p:tgtEl>
                                        <p:attrNameLst>
                                          <p:attrName>ppt_w</p:attrName>
                                        </p:attrNameLst>
                                      </p:cBhvr>
                                      <p:tavLst>
                                        <p:tav tm="0" fmla="#ppt_w*sin(2.5*pi*$)">
                                          <p:val>
                                            <p:fltVal val="0"/>
                                          </p:val>
                                        </p:tav>
                                        <p:tav tm="100000">
                                          <p:val>
                                            <p:fltVal val="1"/>
                                          </p:val>
                                        </p:tav>
                                      </p:tavLst>
                                    </p:anim>
                                    <p:anim calcmode="lin" valueType="num">
                                      <p:cBhvr>
                                        <p:cTn id="14" dur="2000" fill="hold"/>
                                        <p:tgtEl>
                                          <p:spTgt spid="86">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45" presetClass="entr" presetSubtype="0" fill="hold" grpId="0" nodeType="clickEffect">
                                  <p:stCondLst>
                                    <p:cond delay="0"/>
                                  </p:stCondLst>
                                  <p:childTnLst>
                                    <p:set>
                                      <p:cBhvr>
                                        <p:cTn id="18" dur="1" fill="hold">
                                          <p:stCondLst>
                                            <p:cond delay="0"/>
                                          </p:stCondLst>
                                        </p:cTn>
                                        <p:tgtEl>
                                          <p:spTgt spid="86">
                                            <p:txEl>
                                              <p:pRg st="1" end="1"/>
                                            </p:txEl>
                                          </p:spTgt>
                                        </p:tgtEl>
                                        <p:attrNameLst>
                                          <p:attrName>style.visibility</p:attrName>
                                        </p:attrNameLst>
                                      </p:cBhvr>
                                      <p:to>
                                        <p:strVal val="visible"/>
                                      </p:to>
                                    </p:set>
                                    <p:animEffect transition="in" filter="fade">
                                      <p:cBhvr>
                                        <p:cTn id="19" dur="2000"/>
                                        <p:tgtEl>
                                          <p:spTgt spid="86">
                                            <p:txEl>
                                              <p:pRg st="1" end="1"/>
                                            </p:txEl>
                                          </p:spTgt>
                                        </p:tgtEl>
                                      </p:cBhvr>
                                    </p:animEffect>
                                    <p:anim calcmode="lin" valueType="num">
                                      <p:cBhvr>
                                        <p:cTn id="20" dur="2000" fill="hold"/>
                                        <p:tgtEl>
                                          <p:spTgt spid="86">
                                            <p:txEl>
                                              <p:pRg st="1" end="1"/>
                                            </p:txEl>
                                          </p:spTgt>
                                        </p:tgtEl>
                                        <p:attrNameLst>
                                          <p:attrName>ppt_w</p:attrName>
                                        </p:attrNameLst>
                                      </p:cBhvr>
                                      <p:tavLst>
                                        <p:tav tm="0" fmla="#ppt_w*sin(2.5*pi*$)">
                                          <p:val>
                                            <p:fltVal val="0"/>
                                          </p:val>
                                        </p:tav>
                                        <p:tav tm="100000">
                                          <p:val>
                                            <p:fltVal val="1"/>
                                          </p:val>
                                        </p:tav>
                                      </p:tavLst>
                                    </p:anim>
                                    <p:anim calcmode="lin" valueType="num">
                                      <p:cBhvr>
                                        <p:cTn id="21" dur="2000" fill="hold"/>
                                        <p:tgtEl>
                                          <p:spTgt spid="86">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22" fill="hold">
                      <p:stCondLst>
                        <p:cond delay="indefinite"/>
                      </p:stCondLst>
                      <p:childTnLst>
                        <p:par>
                          <p:cTn id="23" fill="hold">
                            <p:stCondLst>
                              <p:cond delay="0"/>
                            </p:stCondLst>
                            <p:childTnLst>
                              <p:par>
                                <p:cTn id="24" presetID="45" presetClass="entr" presetSubtype="0" fill="hold" grpId="0" nodeType="clickEffect">
                                  <p:stCondLst>
                                    <p:cond delay="0"/>
                                  </p:stCondLst>
                                  <p:childTnLst>
                                    <p:set>
                                      <p:cBhvr>
                                        <p:cTn id="25" dur="1" fill="hold">
                                          <p:stCondLst>
                                            <p:cond delay="0"/>
                                          </p:stCondLst>
                                        </p:cTn>
                                        <p:tgtEl>
                                          <p:spTgt spid="86">
                                            <p:txEl>
                                              <p:pRg st="2" end="2"/>
                                            </p:txEl>
                                          </p:spTgt>
                                        </p:tgtEl>
                                        <p:attrNameLst>
                                          <p:attrName>style.visibility</p:attrName>
                                        </p:attrNameLst>
                                      </p:cBhvr>
                                      <p:to>
                                        <p:strVal val="visible"/>
                                      </p:to>
                                    </p:set>
                                    <p:animEffect transition="in" filter="fade">
                                      <p:cBhvr>
                                        <p:cTn id="26" dur="2000"/>
                                        <p:tgtEl>
                                          <p:spTgt spid="86">
                                            <p:txEl>
                                              <p:pRg st="2" end="2"/>
                                            </p:txEl>
                                          </p:spTgt>
                                        </p:tgtEl>
                                      </p:cBhvr>
                                    </p:animEffect>
                                    <p:anim calcmode="lin" valueType="num">
                                      <p:cBhvr>
                                        <p:cTn id="27" dur="2000" fill="hold"/>
                                        <p:tgtEl>
                                          <p:spTgt spid="86">
                                            <p:txEl>
                                              <p:pRg st="2" end="2"/>
                                            </p:txEl>
                                          </p:spTgt>
                                        </p:tgtEl>
                                        <p:attrNameLst>
                                          <p:attrName>ppt_w</p:attrName>
                                        </p:attrNameLst>
                                      </p:cBhvr>
                                      <p:tavLst>
                                        <p:tav tm="0" fmla="#ppt_w*sin(2.5*pi*$)">
                                          <p:val>
                                            <p:fltVal val="0"/>
                                          </p:val>
                                        </p:tav>
                                        <p:tav tm="100000">
                                          <p:val>
                                            <p:fltVal val="1"/>
                                          </p:val>
                                        </p:tav>
                                      </p:tavLst>
                                    </p:anim>
                                    <p:anim calcmode="lin" valueType="num">
                                      <p:cBhvr>
                                        <p:cTn id="28" dur="2000" fill="hold"/>
                                        <p:tgtEl>
                                          <p:spTgt spid="86">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29" fill="hold">
                      <p:stCondLst>
                        <p:cond delay="indefinite"/>
                      </p:stCondLst>
                      <p:childTnLst>
                        <p:par>
                          <p:cTn id="30" fill="hold">
                            <p:stCondLst>
                              <p:cond delay="0"/>
                            </p:stCondLst>
                            <p:childTnLst>
                              <p:par>
                                <p:cTn id="31" presetID="45" presetClass="entr" presetSubtype="0" fill="hold" grpId="0" nodeType="clickEffect">
                                  <p:stCondLst>
                                    <p:cond delay="0"/>
                                  </p:stCondLst>
                                  <p:childTnLst>
                                    <p:set>
                                      <p:cBhvr>
                                        <p:cTn id="32" dur="1" fill="hold">
                                          <p:stCondLst>
                                            <p:cond delay="0"/>
                                          </p:stCondLst>
                                        </p:cTn>
                                        <p:tgtEl>
                                          <p:spTgt spid="86">
                                            <p:txEl>
                                              <p:pRg st="3" end="3"/>
                                            </p:txEl>
                                          </p:spTgt>
                                        </p:tgtEl>
                                        <p:attrNameLst>
                                          <p:attrName>style.visibility</p:attrName>
                                        </p:attrNameLst>
                                      </p:cBhvr>
                                      <p:to>
                                        <p:strVal val="visible"/>
                                      </p:to>
                                    </p:set>
                                    <p:animEffect transition="in" filter="fade">
                                      <p:cBhvr>
                                        <p:cTn id="33" dur="2000"/>
                                        <p:tgtEl>
                                          <p:spTgt spid="86">
                                            <p:txEl>
                                              <p:pRg st="3" end="3"/>
                                            </p:txEl>
                                          </p:spTgt>
                                        </p:tgtEl>
                                      </p:cBhvr>
                                    </p:animEffect>
                                    <p:anim calcmode="lin" valueType="num">
                                      <p:cBhvr>
                                        <p:cTn id="34" dur="2000" fill="hold"/>
                                        <p:tgtEl>
                                          <p:spTgt spid="86">
                                            <p:txEl>
                                              <p:pRg st="3" end="3"/>
                                            </p:txEl>
                                          </p:spTgt>
                                        </p:tgtEl>
                                        <p:attrNameLst>
                                          <p:attrName>ppt_w</p:attrName>
                                        </p:attrNameLst>
                                      </p:cBhvr>
                                      <p:tavLst>
                                        <p:tav tm="0" fmla="#ppt_w*sin(2.5*pi*$)">
                                          <p:val>
                                            <p:fltVal val="0"/>
                                          </p:val>
                                        </p:tav>
                                        <p:tav tm="100000">
                                          <p:val>
                                            <p:fltVal val="1"/>
                                          </p:val>
                                        </p:tav>
                                      </p:tavLst>
                                    </p:anim>
                                    <p:anim calcmode="lin" valueType="num">
                                      <p:cBhvr>
                                        <p:cTn id="35" dur="2000" fill="hold"/>
                                        <p:tgtEl>
                                          <p:spTgt spid="86">
                                            <p:txEl>
                                              <p:pRg st="3" end="3"/>
                                            </p:txEl>
                                          </p:spTgt>
                                        </p:tgtEl>
                                        <p:attrNameLst>
                                          <p:attrName>ppt_h</p:attrName>
                                        </p:attrNameLst>
                                      </p:cBhvr>
                                      <p:tavLst>
                                        <p:tav tm="0">
                                          <p:val>
                                            <p:strVal val="#ppt_h"/>
                                          </p:val>
                                        </p:tav>
                                        <p:tav tm="100000">
                                          <p:val>
                                            <p:strVal val="#ppt_h"/>
                                          </p:val>
                                        </p:tav>
                                      </p:tavLst>
                                    </p:anim>
                                  </p:childTnLst>
                                </p:cTn>
                              </p:par>
                            </p:childTnLst>
                          </p:cTn>
                        </p:par>
                      </p:childTnLst>
                    </p:cTn>
                  </p:par>
                  <p:par>
                    <p:cTn id="36" fill="hold">
                      <p:stCondLst>
                        <p:cond delay="indefinite"/>
                      </p:stCondLst>
                      <p:childTnLst>
                        <p:par>
                          <p:cTn id="37" fill="hold">
                            <p:stCondLst>
                              <p:cond delay="0"/>
                            </p:stCondLst>
                            <p:childTnLst>
                              <p:par>
                                <p:cTn id="38" presetID="45" presetClass="entr" presetSubtype="0" fill="hold" grpId="0" nodeType="clickEffect">
                                  <p:stCondLst>
                                    <p:cond delay="0"/>
                                  </p:stCondLst>
                                  <p:childTnLst>
                                    <p:set>
                                      <p:cBhvr>
                                        <p:cTn id="39" dur="1" fill="hold">
                                          <p:stCondLst>
                                            <p:cond delay="0"/>
                                          </p:stCondLst>
                                        </p:cTn>
                                        <p:tgtEl>
                                          <p:spTgt spid="86">
                                            <p:txEl>
                                              <p:pRg st="4" end="4"/>
                                            </p:txEl>
                                          </p:spTgt>
                                        </p:tgtEl>
                                        <p:attrNameLst>
                                          <p:attrName>style.visibility</p:attrName>
                                        </p:attrNameLst>
                                      </p:cBhvr>
                                      <p:to>
                                        <p:strVal val="visible"/>
                                      </p:to>
                                    </p:set>
                                    <p:animEffect transition="in" filter="fade">
                                      <p:cBhvr>
                                        <p:cTn id="40" dur="2000"/>
                                        <p:tgtEl>
                                          <p:spTgt spid="86">
                                            <p:txEl>
                                              <p:pRg st="4" end="4"/>
                                            </p:txEl>
                                          </p:spTgt>
                                        </p:tgtEl>
                                      </p:cBhvr>
                                    </p:animEffect>
                                    <p:anim calcmode="lin" valueType="num">
                                      <p:cBhvr>
                                        <p:cTn id="41" dur="2000" fill="hold"/>
                                        <p:tgtEl>
                                          <p:spTgt spid="86">
                                            <p:txEl>
                                              <p:pRg st="4" end="4"/>
                                            </p:txEl>
                                          </p:spTgt>
                                        </p:tgtEl>
                                        <p:attrNameLst>
                                          <p:attrName>ppt_w</p:attrName>
                                        </p:attrNameLst>
                                      </p:cBhvr>
                                      <p:tavLst>
                                        <p:tav tm="0" fmla="#ppt_w*sin(2.5*pi*$)">
                                          <p:val>
                                            <p:fltVal val="0"/>
                                          </p:val>
                                        </p:tav>
                                        <p:tav tm="100000">
                                          <p:val>
                                            <p:fltVal val="1"/>
                                          </p:val>
                                        </p:tav>
                                      </p:tavLst>
                                    </p:anim>
                                    <p:anim calcmode="lin" valueType="num">
                                      <p:cBhvr>
                                        <p:cTn id="42" dur="2000" fill="hold"/>
                                        <p:tgtEl>
                                          <p:spTgt spid="86">
                                            <p:txEl>
                                              <p:pRg st="4" end="4"/>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p:bldP spid="86"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775" y="-110"/>
            <a:ext cx="8520600" cy="572700"/>
          </a:xfrm>
        </p:spPr>
        <p:txBody>
          <a:bodyPr>
            <a:normAutofit fontScale="90000"/>
          </a:bodyPr>
          <a:lstStyle/>
          <a:p>
            <a:r>
              <a:rPr lang="en-IN" altLang="en-US" sz="3555">
                <a:latin typeface="Times New Roman" panose="02020603050405020304" charset="0"/>
                <a:cs typeface="Times New Roman" panose="02020603050405020304" charset="0"/>
              </a:rPr>
              <a:t>Literature Survey</a:t>
            </a:r>
          </a:p>
        </p:txBody>
      </p:sp>
      <p:graphicFrame>
        <p:nvGraphicFramePr>
          <p:cNvPr id="5" name="Table 4"/>
          <p:cNvGraphicFramePr/>
          <p:nvPr>
            <p:extLst>
              <p:ext uri="{D42A27DB-BD31-4B8C-83A1-F6EECF244321}">
                <p14:modId xmlns:p14="http://schemas.microsoft.com/office/powerpoint/2010/main" val="2948932940"/>
              </p:ext>
            </p:extLst>
          </p:nvPr>
        </p:nvGraphicFramePr>
        <p:xfrm>
          <a:off x="149775" y="572590"/>
          <a:ext cx="8797925" cy="4281805"/>
        </p:xfrm>
        <a:graphic>
          <a:graphicData uri="http://schemas.openxmlformats.org/drawingml/2006/table">
            <a:tbl>
              <a:tblPr firstRow="1" bandRow="1">
                <a:tableStyleId>{5C22544A-7EE6-4342-B048-85BDC9FD1C3A}</a:tableStyleId>
              </a:tblPr>
              <a:tblGrid>
                <a:gridCol w="872490">
                  <a:extLst>
                    <a:ext uri="{9D8B030D-6E8A-4147-A177-3AD203B41FA5}">
                      <a16:colId xmlns:a16="http://schemas.microsoft.com/office/drawing/2014/main" val="20000"/>
                    </a:ext>
                  </a:extLst>
                </a:gridCol>
                <a:gridCol w="2832100">
                  <a:extLst>
                    <a:ext uri="{9D8B030D-6E8A-4147-A177-3AD203B41FA5}">
                      <a16:colId xmlns:a16="http://schemas.microsoft.com/office/drawing/2014/main" val="20001"/>
                    </a:ext>
                  </a:extLst>
                </a:gridCol>
                <a:gridCol w="1504950">
                  <a:extLst>
                    <a:ext uri="{9D8B030D-6E8A-4147-A177-3AD203B41FA5}">
                      <a16:colId xmlns:a16="http://schemas.microsoft.com/office/drawing/2014/main" val="20002"/>
                    </a:ext>
                  </a:extLst>
                </a:gridCol>
                <a:gridCol w="1927225">
                  <a:extLst>
                    <a:ext uri="{9D8B030D-6E8A-4147-A177-3AD203B41FA5}">
                      <a16:colId xmlns:a16="http://schemas.microsoft.com/office/drawing/2014/main" val="20003"/>
                    </a:ext>
                  </a:extLst>
                </a:gridCol>
                <a:gridCol w="1661160">
                  <a:extLst>
                    <a:ext uri="{9D8B030D-6E8A-4147-A177-3AD203B41FA5}">
                      <a16:colId xmlns:a16="http://schemas.microsoft.com/office/drawing/2014/main" val="20004"/>
                    </a:ext>
                  </a:extLst>
                </a:gridCol>
              </a:tblGrid>
              <a:tr h="468630">
                <a:tc>
                  <a:txBody>
                    <a:bodyPr/>
                    <a:lstStyle/>
                    <a:p>
                      <a:r>
                        <a:rPr lang="en-IN" sz="1400" baseline="0" dirty="0">
                          <a:latin typeface="Times New Roman" panose="02020603050405020304" pitchFamily="18" charset="0"/>
                          <a:cs typeface="Times New Roman" panose="02020603050405020304" pitchFamily="18" charset="0"/>
                        </a:rPr>
                        <a:t>PAPER</a:t>
                      </a:r>
                    </a:p>
                  </a:txBody>
                  <a:tcPr/>
                </a:tc>
                <a:tc>
                  <a:txBody>
                    <a:bodyPr/>
                    <a:lstStyle/>
                    <a:p>
                      <a:r>
                        <a:rPr lang="en-IN" sz="1400" dirty="0">
                          <a:latin typeface="Times New Roman" panose="02020603050405020304" pitchFamily="18" charset="0"/>
                          <a:cs typeface="Times New Roman" panose="02020603050405020304" pitchFamily="18" charset="0"/>
                        </a:rPr>
                        <a:t>DATASETS</a:t>
                      </a:r>
                    </a:p>
                  </a:txBody>
                  <a:tcPr/>
                </a:tc>
                <a:tc>
                  <a:txBody>
                    <a:bodyPr/>
                    <a:lstStyle/>
                    <a:p>
                      <a:r>
                        <a:rPr lang="en-IN" sz="1400" dirty="0">
                          <a:latin typeface="Times New Roman" panose="02020603050405020304" pitchFamily="18" charset="0"/>
                          <a:cs typeface="Times New Roman" panose="02020603050405020304" pitchFamily="18" charset="0"/>
                        </a:rPr>
                        <a:t>OBJECTIVES</a:t>
                      </a:r>
                    </a:p>
                  </a:txBody>
                  <a:tcPr/>
                </a:tc>
                <a:tc>
                  <a:txBody>
                    <a:bodyPr/>
                    <a:lstStyle/>
                    <a:p>
                      <a:r>
                        <a:rPr lang="en-IN" sz="1400" dirty="0">
                          <a:latin typeface="Times New Roman" panose="02020603050405020304" pitchFamily="18" charset="0"/>
                          <a:cs typeface="Times New Roman" panose="02020603050405020304" pitchFamily="18" charset="0"/>
                        </a:rPr>
                        <a:t>METHODOLOGY</a:t>
                      </a:r>
                    </a:p>
                  </a:txBody>
                  <a:tcPr/>
                </a:tc>
                <a:tc>
                  <a:txBody>
                    <a:bodyPr/>
                    <a:lstStyle/>
                    <a:p>
                      <a:r>
                        <a:rPr lang="en-IN" sz="1400" dirty="0">
                          <a:latin typeface="Times New Roman" panose="02020603050405020304" pitchFamily="18" charset="0"/>
                          <a:cs typeface="Times New Roman" panose="02020603050405020304" pitchFamily="18" charset="0"/>
                        </a:rPr>
                        <a:t>PERFORMANCE</a:t>
                      </a:r>
                    </a:p>
                  </a:txBody>
                  <a:tcPr/>
                </a:tc>
                <a:extLst>
                  <a:ext uri="{0D108BD9-81ED-4DB2-BD59-A6C34878D82A}">
                    <a16:rowId xmlns:a16="http://schemas.microsoft.com/office/drawing/2014/main" val="10000"/>
                  </a:ext>
                </a:extLst>
              </a:tr>
              <a:tr h="1861820">
                <a:tc>
                  <a:txBody>
                    <a:bodyPr/>
                    <a:lstStyle/>
                    <a:p>
                      <a:r>
                        <a:rPr lang="en-IN" sz="1400" dirty="0">
                          <a:latin typeface="Times New Roman" panose="02020603050405020304" pitchFamily="18" charset="0"/>
                          <a:cs typeface="Times New Roman" panose="02020603050405020304" pitchFamily="18" charset="0"/>
                        </a:rPr>
                        <a:t>IEEE</a:t>
                      </a:r>
                    </a:p>
                    <a:p>
                      <a:r>
                        <a:rPr lang="en-IN" sz="1400" dirty="0">
                          <a:latin typeface="Times New Roman" panose="02020603050405020304" pitchFamily="18" charset="0"/>
                          <a:cs typeface="Times New Roman" panose="02020603050405020304" pitchFamily="18" charset="0"/>
                        </a:rPr>
                        <a:t>2017</a:t>
                      </a:r>
                    </a:p>
                  </a:txBody>
                  <a:tcPr/>
                </a:tc>
                <a:tc>
                  <a:txBody>
                    <a:bodyPr/>
                    <a:lstStyle/>
                    <a:p>
                      <a:pPr algn="just"/>
                      <a:r>
                        <a:rPr lang="en-US" sz="1400" dirty="0">
                          <a:latin typeface="Times New Roman" panose="02020603050405020304" pitchFamily="18" charset="0"/>
                          <a:cs typeface="Times New Roman" panose="02020603050405020304" pitchFamily="18" charset="0"/>
                        </a:rPr>
                        <a:t>For this study, they  implemented an embedded sensory system with a Low Energy (LE) Bluetooth communication module to collect ECG and body temperature data using a smartphone in a common environment.</a:t>
                      </a:r>
                      <a:endParaRPr lang="en-IN" sz="1400" dirty="0">
                        <a:latin typeface="Times New Roman" panose="02020603050405020304" pitchFamily="18" charset="0"/>
                        <a:cs typeface="Times New Roman" panose="02020603050405020304" pitchFamily="18" charset="0"/>
                      </a:endParaRPr>
                    </a:p>
                    <a:p>
                      <a:r>
                        <a:rPr lang="en-US" sz="1400" u="sng" dirty="0">
                          <a:solidFill>
                            <a:srgbClr val="0000FF"/>
                          </a:solidFill>
                          <a:latin typeface="Times New Roman" panose="02020603050405020304" pitchFamily="18" charset="0"/>
                          <a:ea typeface="SimSun" panose="02010600030101010101" pitchFamily="2" charset="-122"/>
                          <a:cs typeface="Times New Roman" panose="02020603050405020304" pitchFamily="18" charset="0"/>
                          <a:sym typeface="+mn-ea"/>
                          <a:hlinkClick r:id="rId2"/>
                        </a:rPr>
                        <a:t>https://ieeexplore.ieee.org/document/8030013</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a:latin typeface="Times New Roman" panose="02020603050405020304" pitchFamily="18" charset="0"/>
                          <a:cs typeface="Times New Roman" panose="02020603050405020304" pitchFamily="18" charset="0"/>
                        </a:rPr>
                        <a:t>Sudden cardiac death is predicted 1 hr before its occurrence.</a:t>
                      </a:r>
                    </a:p>
                  </a:txBody>
                  <a:tcPr/>
                </a:tc>
                <a:tc>
                  <a:txBody>
                    <a:bodyPr/>
                    <a:lstStyle/>
                    <a:p>
                      <a:r>
                        <a:rPr lang="en-IN" sz="1400" dirty="0">
                          <a:latin typeface="Times New Roman" panose="02020603050405020304" pitchFamily="18" charset="0"/>
                          <a:cs typeface="Times New Roman" panose="02020603050405020304" pitchFamily="18" charset="0"/>
                        </a:rPr>
                        <a:t>Machine Learning and Deep Learning algorithms like Random </a:t>
                      </a:r>
                      <a:r>
                        <a:rPr lang="en-IN" sz="1400" dirty="0" err="1">
                          <a:latin typeface="Times New Roman" panose="02020603050405020304" pitchFamily="18" charset="0"/>
                          <a:cs typeface="Times New Roman" panose="02020603050405020304" pitchFamily="18" charset="0"/>
                        </a:rPr>
                        <a:t>Forest,Decision</a:t>
                      </a:r>
                      <a:r>
                        <a:rPr lang="en-IN" sz="1400" dirty="0">
                          <a:latin typeface="Times New Roman" panose="02020603050405020304" pitchFamily="18" charset="0"/>
                          <a:cs typeface="Times New Roman" panose="02020603050405020304" pitchFamily="18" charset="0"/>
                        </a:rPr>
                        <a:t> Tree.</a:t>
                      </a:r>
                    </a:p>
                  </a:txBody>
                  <a:tcPr/>
                </a:tc>
                <a:tc>
                  <a:txBody>
                    <a:bodyPr/>
                    <a:lstStyle/>
                    <a:p>
                      <a:r>
                        <a:rPr lang="en-IN" sz="1400" dirty="0">
                          <a:latin typeface="Times New Roman" panose="02020603050405020304" pitchFamily="18" charset="0"/>
                          <a:cs typeface="Times New Roman" panose="02020603050405020304" pitchFamily="18" charset="0"/>
                        </a:rPr>
                        <a:t>73%</a:t>
                      </a:r>
                    </a:p>
                  </a:txBody>
                  <a:tcPr/>
                </a:tc>
                <a:extLst>
                  <a:ext uri="{0D108BD9-81ED-4DB2-BD59-A6C34878D82A}">
                    <a16:rowId xmlns:a16="http://schemas.microsoft.com/office/drawing/2014/main" val="10001"/>
                  </a:ext>
                </a:extLst>
              </a:tr>
              <a:tr h="1801495">
                <a:tc>
                  <a:txBody>
                    <a:bodyPr/>
                    <a:lstStyle/>
                    <a:p>
                      <a:r>
                        <a:rPr lang="en-IN" sz="1400" dirty="0">
                          <a:latin typeface="Times New Roman" panose="02020603050405020304" pitchFamily="18" charset="0"/>
                          <a:cs typeface="Times New Roman" panose="02020603050405020304" pitchFamily="18" charset="0"/>
                        </a:rPr>
                        <a:t>Science Direct</a:t>
                      </a:r>
                    </a:p>
                    <a:p>
                      <a:r>
                        <a:rPr lang="en-IN" sz="1400" dirty="0">
                          <a:latin typeface="Times New Roman" panose="02020603050405020304" pitchFamily="18" charset="0"/>
                          <a:cs typeface="Times New Roman" panose="02020603050405020304" pitchFamily="18" charset="0"/>
                        </a:rPr>
                        <a:t>2023</a:t>
                      </a:r>
                    </a:p>
                  </a:txBody>
                  <a:tcPr/>
                </a:tc>
                <a:tc>
                  <a:txBody>
                    <a:bodyPr/>
                    <a:lstStyle/>
                    <a:p>
                      <a:r>
                        <a:rPr lang="en-IN" sz="1400" dirty="0">
                          <a:latin typeface="Times New Roman" panose="02020603050405020304" pitchFamily="18" charset="0"/>
                          <a:cs typeface="Times New Roman" panose="02020603050405020304" pitchFamily="18" charset="0"/>
                        </a:rPr>
                        <a:t>Kaggle Framingham heart dataset has larger sample size(4328) compared to other datasets.</a:t>
                      </a:r>
                    </a:p>
                    <a:p>
                      <a:r>
                        <a:rPr lang="en-US" sz="1400" b="0" u="sng" dirty="0">
                          <a:solidFill>
                            <a:schemeClr val="accent5"/>
                          </a:solidFill>
                          <a:latin typeface="Times New Roman" panose="02020603050405020304" pitchFamily="18" charset="0"/>
                          <a:ea typeface="SimSun" panose="02010600030101010101" pitchFamily="2" charset="-122"/>
                          <a:cs typeface="Times New Roman" panose="02020603050405020304" pitchFamily="18" charset="0"/>
                          <a:sym typeface="+mn-ea"/>
                        </a:rPr>
                        <a:t>https://www.sciencedirect.com/science/article/pii/S2665917423001289</a:t>
                      </a:r>
                    </a:p>
                    <a:p>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a:latin typeface="Times New Roman" panose="02020603050405020304" pitchFamily="18" charset="0"/>
                          <a:cs typeface="Times New Roman" panose="02020603050405020304" pitchFamily="18" charset="0"/>
                        </a:rPr>
                        <a:t>They use Deep Learning and Auto-encoders(DAE) for automated detection of cardiac arrest in human beings.</a:t>
                      </a:r>
                    </a:p>
                  </a:txBody>
                  <a:tcPr/>
                </a:tc>
                <a:tc>
                  <a:txBody>
                    <a:bodyPr/>
                    <a:lstStyle/>
                    <a:p>
                      <a:r>
                        <a:rPr lang="en-IN" sz="1400" dirty="0">
                          <a:latin typeface="Times New Roman" panose="02020603050405020304" pitchFamily="18" charset="0"/>
                          <a:cs typeface="Times New Roman" panose="02020603050405020304" pitchFamily="18" charset="0"/>
                        </a:rPr>
                        <a:t>ANN,BPNN,SVM</a:t>
                      </a:r>
                    </a:p>
                  </a:txBody>
                  <a:tcPr/>
                </a:tc>
                <a:tc>
                  <a:txBody>
                    <a:bodyPr/>
                    <a:lstStyle/>
                    <a:p>
                      <a:r>
                        <a:rPr lang="en-IN" sz="1400" dirty="0">
                          <a:latin typeface="Times New Roman" panose="02020603050405020304" pitchFamily="18" charset="0"/>
                          <a:cs typeface="Times New Roman" panose="02020603050405020304" pitchFamily="18" charset="0"/>
                        </a:rPr>
                        <a:t>80%</a:t>
                      </a:r>
                    </a:p>
                  </a:txBody>
                  <a:tcPr/>
                </a:tc>
                <a:extLst>
                  <a:ext uri="{0D108BD9-81ED-4DB2-BD59-A6C34878D82A}">
                    <a16:rowId xmlns:a16="http://schemas.microsoft.com/office/drawing/2014/main" val="10002"/>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down)">
                                      <p:cBhvr>
                                        <p:cTn id="23" dur="580">
                                          <p:stCondLst>
                                            <p:cond delay="0"/>
                                          </p:stCondLst>
                                        </p:cTn>
                                        <p:tgtEl>
                                          <p:spTgt spid="5"/>
                                        </p:tgtEl>
                                      </p:cBhvr>
                                    </p:animEffect>
                                    <p:anim calcmode="lin" valueType="num">
                                      <p:cBhvr>
                                        <p:cTn id="24"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29" dur="26">
                                          <p:stCondLst>
                                            <p:cond delay="650"/>
                                          </p:stCondLst>
                                        </p:cTn>
                                        <p:tgtEl>
                                          <p:spTgt spid="5"/>
                                        </p:tgtEl>
                                      </p:cBhvr>
                                      <p:to x="100000" y="60000"/>
                                    </p:animScale>
                                    <p:animScale>
                                      <p:cBhvr>
                                        <p:cTn id="30" dur="166" decel="50000">
                                          <p:stCondLst>
                                            <p:cond delay="676"/>
                                          </p:stCondLst>
                                        </p:cTn>
                                        <p:tgtEl>
                                          <p:spTgt spid="5"/>
                                        </p:tgtEl>
                                      </p:cBhvr>
                                      <p:to x="100000" y="100000"/>
                                    </p:animScale>
                                    <p:animScale>
                                      <p:cBhvr>
                                        <p:cTn id="31" dur="26">
                                          <p:stCondLst>
                                            <p:cond delay="1312"/>
                                          </p:stCondLst>
                                        </p:cTn>
                                        <p:tgtEl>
                                          <p:spTgt spid="5"/>
                                        </p:tgtEl>
                                      </p:cBhvr>
                                      <p:to x="100000" y="80000"/>
                                    </p:animScale>
                                    <p:animScale>
                                      <p:cBhvr>
                                        <p:cTn id="32" dur="166" decel="50000">
                                          <p:stCondLst>
                                            <p:cond delay="1338"/>
                                          </p:stCondLst>
                                        </p:cTn>
                                        <p:tgtEl>
                                          <p:spTgt spid="5"/>
                                        </p:tgtEl>
                                      </p:cBhvr>
                                      <p:to x="100000" y="100000"/>
                                    </p:animScale>
                                    <p:animScale>
                                      <p:cBhvr>
                                        <p:cTn id="33" dur="26">
                                          <p:stCondLst>
                                            <p:cond delay="1642"/>
                                          </p:stCondLst>
                                        </p:cTn>
                                        <p:tgtEl>
                                          <p:spTgt spid="5"/>
                                        </p:tgtEl>
                                      </p:cBhvr>
                                      <p:to x="100000" y="90000"/>
                                    </p:animScale>
                                    <p:animScale>
                                      <p:cBhvr>
                                        <p:cTn id="34" dur="166" decel="50000">
                                          <p:stCondLst>
                                            <p:cond delay="1668"/>
                                          </p:stCondLst>
                                        </p:cTn>
                                        <p:tgtEl>
                                          <p:spTgt spid="5"/>
                                        </p:tgtEl>
                                      </p:cBhvr>
                                      <p:to x="100000" y="100000"/>
                                    </p:animScale>
                                    <p:animScale>
                                      <p:cBhvr>
                                        <p:cTn id="35" dur="26">
                                          <p:stCondLst>
                                            <p:cond delay="1808"/>
                                          </p:stCondLst>
                                        </p:cTn>
                                        <p:tgtEl>
                                          <p:spTgt spid="5"/>
                                        </p:tgtEl>
                                      </p:cBhvr>
                                      <p:to x="100000" y="95000"/>
                                    </p:animScale>
                                    <p:animScale>
                                      <p:cBhvr>
                                        <p:cTn id="36"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 y="43705"/>
            <a:ext cx="8520600" cy="572700"/>
          </a:xfrm>
        </p:spPr>
        <p:txBody>
          <a:bodyPr>
            <a:normAutofit fontScale="90000"/>
          </a:bodyPr>
          <a:lstStyle/>
          <a:p>
            <a:r>
              <a:rPr lang="en-IN" altLang="en-US" sz="3555">
                <a:latin typeface="Times New Roman" panose="02020603050405020304" charset="0"/>
                <a:cs typeface="Times New Roman" panose="02020603050405020304" charset="0"/>
              </a:rPr>
              <a:t>Literature Survey</a:t>
            </a:r>
          </a:p>
        </p:txBody>
      </p:sp>
      <p:graphicFrame>
        <p:nvGraphicFramePr>
          <p:cNvPr id="6" name="Table 5"/>
          <p:cNvGraphicFramePr/>
          <p:nvPr>
            <p:extLst>
              <p:ext uri="{D42A27DB-BD31-4B8C-83A1-F6EECF244321}">
                <p14:modId xmlns:p14="http://schemas.microsoft.com/office/powerpoint/2010/main" val="1010100571"/>
              </p:ext>
            </p:extLst>
          </p:nvPr>
        </p:nvGraphicFramePr>
        <p:xfrm>
          <a:off x="93600" y="648954"/>
          <a:ext cx="8813165" cy="4477446"/>
        </p:xfrm>
        <a:graphic>
          <a:graphicData uri="http://schemas.openxmlformats.org/drawingml/2006/table">
            <a:tbl>
              <a:tblPr firstRow="1" bandRow="1">
                <a:tableStyleId>{5C22544A-7EE6-4342-B048-85BDC9FD1C3A}</a:tableStyleId>
              </a:tblPr>
              <a:tblGrid>
                <a:gridCol w="966470">
                  <a:extLst>
                    <a:ext uri="{9D8B030D-6E8A-4147-A177-3AD203B41FA5}">
                      <a16:colId xmlns:a16="http://schemas.microsoft.com/office/drawing/2014/main" val="20000"/>
                    </a:ext>
                  </a:extLst>
                </a:gridCol>
                <a:gridCol w="1614805">
                  <a:extLst>
                    <a:ext uri="{9D8B030D-6E8A-4147-A177-3AD203B41FA5}">
                      <a16:colId xmlns:a16="http://schemas.microsoft.com/office/drawing/2014/main" val="20001"/>
                    </a:ext>
                  </a:extLst>
                </a:gridCol>
                <a:gridCol w="2868295">
                  <a:extLst>
                    <a:ext uri="{9D8B030D-6E8A-4147-A177-3AD203B41FA5}">
                      <a16:colId xmlns:a16="http://schemas.microsoft.com/office/drawing/2014/main" val="20002"/>
                    </a:ext>
                  </a:extLst>
                </a:gridCol>
                <a:gridCol w="1672590">
                  <a:extLst>
                    <a:ext uri="{9D8B030D-6E8A-4147-A177-3AD203B41FA5}">
                      <a16:colId xmlns:a16="http://schemas.microsoft.com/office/drawing/2014/main" val="20003"/>
                    </a:ext>
                  </a:extLst>
                </a:gridCol>
                <a:gridCol w="1691005">
                  <a:extLst>
                    <a:ext uri="{9D8B030D-6E8A-4147-A177-3AD203B41FA5}">
                      <a16:colId xmlns:a16="http://schemas.microsoft.com/office/drawing/2014/main" val="20004"/>
                    </a:ext>
                  </a:extLst>
                </a:gridCol>
              </a:tblGrid>
              <a:tr h="786823">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IN" sz="1800" baseline="0" dirty="0">
                          <a:latin typeface="Times New Roman" panose="02020603050405020304" charset="0"/>
                          <a:cs typeface="Times New Roman" panose="02020603050405020304" charset="0"/>
                        </a:rPr>
                        <a:t>PAPER</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IN" dirty="0"/>
                        <a:t>DATASETS</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IN" dirty="0"/>
                        <a:t>OBJECTIVES</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IN" dirty="0"/>
                        <a:t>METHODOLOGY</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IN" dirty="0"/>
                        <a:t>PERFORMANCE</a:t>
                      </a:r>
                    </a:p>
                    <a:p>
                      <a:endParaRPr lang="en-IN" dirty="0"/>
                    </a:p>
                  </a:txBody>
                  <a:tcPr/>
                </a:tc>
                <a:extLst>
                  <a:ext uri="{0D108BD9-81ED-4DB2-BD59-A6C34878D82A}">
                    <a16:rowId xmlns:a16="http://schemas.microsoft.com/office/drawing/2014/main" val="10000"/>
                  </a:ext>
                </a:extLst>
              </a:tr>
              <a:tr h="1819910">
                <a:tc>
                  <a:txBody>
                    <a:bodyPr/>
                    <a:lstStyle/>
                    <a:p>
                      <a:r>
                        <a:rPr lang="en-IN" sz="1200" dirty="0">
                          <a:latin typeface="Times New Roman" panose="02020603050405020304" charset="0"/>
                          <a:cs typeface="Times New Roman" panose="02020603050405020304" charset="0"/>
                        </a:rPr>
                        <a:t>IEEE</a:t>
                      </a:r>
                    </a:p>
                    <a:p>
                      <a:r>
                        <a:rPr lang="en-IN" sz="1200" dirty="0">
                          <a:latin typeface="Times New Roman" panose="02020603050405020304" charset="0"/>
                          <a:cs typeface="Times New Roman" panose="02020603050405020304" charset="0"/>
                        </a:rPr>
                        <a:t>2019</a:t>
                      </a:r>
                    </a:p>
                  </a:txBody>
                  <a:tcPr/>
                </a:tc>
                <a:tc>
                  <a:txBody>
                    <a:bodyPr/>
                    <a:lstStyle/>
                    <a:p>
                      <a:r>
                        <a:rPr lang="en-IN" sz="1200" dirty="0">
                          <a:latin typeface="Times New Roman" panose="02020603050405020304" charset="0"/>
                          <a:cs typeface="Times New Roman" panose="02020603050405020304" charset="0"/>
                        </a:rPr>
                        <a:t>EHRs of adult patients.</a:t>
                      </a:r>
                    </a:p>
                    <a:p>
                      <a:r>
                        <a:rPr lang="en-US" sz="1200" u="sng" dirty="0">
                          <a:solidFill>
                            <a:srgbClr val="000000"/>
                          </a:solidFill>
                          <a:latin typeface="Times New Roman" panose="02020603050405020304" charset="0"/>
                          <a:ea typeface="SimSun" panose="02010600030101010101" pitchFamily="2" charset="-122"/>
                          <a:cs typeface="Times New Roman" panose="02020603050405020304" charset="0"/>
                          <a:sym typeface="+mn-ea"/>
                          <a:hlinkClick r:id="rId3"/>
                        </a:rPr>
                        <a:t>https://ieeexplore.ieee.org/document/8959922</a:t>
                      </a:r>
                      <a:endParaRPr lang="en-US" sz="1200" u="sng" dirty="0">
                        <a:solidFill>
                          <a:srgbClr val="000000"/>
                        </a:solidFill>
                        <a:latin typeface="Times New Roman" panose="02020603050405020304" charset="0"/>
                        <a:ea typeface="SimSun" panose="02010600030101010101" pitchFamily="2" charset="-122"/>
                        <a:cs typeface="Times New Roman" panose="02020603050405020304" charset="0"/>
                        <a:sym typeface="+mn-ea"/>
                      </a:endParaRPr>
                    </a:p>
                    <a:p>
                      <a:endParaRPr lang="en-IN" sz="1200" dirty="0">
                        <a:latin typeface="Times New Roman" panose="02020603050405020304" charset="0"/>
                        <a:cs typeface="Times New Roman" panose="02020603050405020304" charset="0"/>
                      </a:endParaRPr>
                    </a:p>
                  </a:txBody>
                  <a:tcPr/>
                </a:tc>
                <a:tc>
                  <a:txBody>
                    <a:bodyPr/>
                    <a:lstStyle/>
                    <a:p>
                      <a:r>
                        <a:rPr lang="en-IN" sz="1200" dirty="0">
                          <a:latin typeface="Times New Roman" panose="02020603050405020304" charset="0"/>
                          <a:cs typeface="Times New Roman" panose="02020603050405020304" charset="0"/>
                        </a:rPr>
                        <a:t>Detect CA before CPR event occurred earlier , Assists physicians to early diagnose of CA and also improving the medical quality</a:t>
                      </a:r>
                      <a:r>
                        <a:rPr lang="en-IN" dirty="0"/>
                        <a:t>.</a:t>
                      </a:r>
                    </a:p>
                  </a:txBody>
                  <a:tcPr/>
                </a:tc>
                <a:tc>
                  <a:txBody>
                    <a:bodyPr/>
                    <a:lstStyle/>
                    <a:p>
                      <a:r>
                        <a:rPr lang="en-IN" sz="1200" dirty="0">
                          <a:latin typeface="Times New Roman" panose="02020603050405020304" charset="0"/>
                          <a:cs typeface="Times New Roman" panose="02020603050405020304" charset="0"/>
                        </a:rPr>
                        <a:t>Deep Learning algorithms like Random Forest algorithm.</a:t>
                      </a:r>
                    </a:p>
                  </a:txBody>
                  <a:tcPr/>
                </a:tc>
                <a:tc>
                  <a:txBody>
                    <a:bodyPr/>
                    <a:lstStyle/>
                    <a:p>
                      <a:r>
                        <a:rPr lang="en-IN" sz="1200" dirty="0">
                          <a:latin typeface="Times New Roman" panose="02020603050405020304" charset="0"/>
                          <a:cs typeface="Times New Roman" panose="02020603050405020304" charset="0"/>
                        </a:rPr>
                        <a:t>124-CA +</a:t>
                      </a:r>
                      <a:r>
                        <a:rPr lang="en-IN" sz="1200" dirty="0" err="1">
                          <a:latin typeface="Times New Roman" panose="02020603050405020304" charset="0"/>
                          <a:cs typeface="Times New Roman" panose="02020603050405020304" charset="0"/>
                        </a:rPr>
                        <a:t>ve</a:t>
                      </a:r>
                      <a:r>
                        <a:rPr lang="en-IN" sz="1200" dirty="0">
                          <a:latin typeface="Times New Roman" panose="02020603050405020304" charset="0"/>
                          <a:cs typeface="Times New Roman" panose="02020603050405020304" charset="0"/>
                        </a:rPr>
                        <a:t> patients.</a:t>
                      </a:r>
                    </a:p>
                    <a:p>
                      <a:r>
                        <a:rPr lang="en-IN" sz="1200" dirty="0">
                          <a:latin typeface="Times New Roman" panose="02020603050405020304" charset="0"/>
                          <a:cs typeface="Times New Roman" panose="02020603050405020304" charset="0"/>
                        </a:rPr>
                        <a:t>43,445-CA –</a:t>
                      </a:r>
                      <a:r>
                        <a:rPr lang="en-IN" sz="1200" dirty="0" err="1">
                          <a:latin typeface="Times New Roman" panose="02020603050405020304" charset="0"/>
                          <a:cs typeface="Times New Roman" panose="02020603050405020304" charset="0"/>
                        </a:rPr>
                        <a:t>ve</a:t>
                      </a:r>
                      <a:r>
                        <a:rPr lang="en-IN" sz="1200" dirty="0">
                          <a:latin typeface="Times New Roman" panose="02020603050405020304" charset="0"/>
                          <a:cs typeface="Times New Roman" panose="02020603050405020304" charset="0"/>
                        </a:rPr>
                        <a:t> patients.</a:t>
                      </a:r>
                    </a:p>
                    <a:p>
                      <a:r>
                        <a:rPr lang="en-IN" sz="1200" dirty="0">
                          <a:latin typeface="Times New Roman" panose="02020603050405020304" charset="0"/>
                          <a:cs typeface="Times New Roman" panose="02020603050405020304" charset="0"/>
                        </a:rPr>
                        <a:t>81%</a:t>
                      </a:r>
                    </a:p>
                  </a:txBody>
                  <a:tcPr/>
                </a:tc>
                <a:extLst>
                  <a:ext uri="{0D108BD9-81ED-4DB2-BD59-A6C34878D82A}">
                    <a16:rowId xmlns:a16="http://schemas.microsoft.com/office/drawing/2014/main" val="10001"/>
                  </a:ext>
                </a:extLst>
              </a:tr>
              <a:tr h="1743136">
                <a:tc>
                  <a:txBody>
                    <a:bodyPr/>
                    <a:lstStyle/>
                    <a:p>
                      <a:r>
                        <a:rPr lang="en-IN" sz="1200" dirty="0">
                          <a:latin typeface="Times New Roman" panose="02020603050405020304" charset="0"/>
                          <a:cs typeface="Times New Roman" panose="02020603050405020304" charset="0"/>
                        </a:rPr>
                        <a:t>MDPI</a:t>
                      </a:r>
                    </a:p>
                    <a:p>
                      <a:r>
                        <a:rPr lang="en-IN" sz="1200" dirty="0">
                          <a:latin typeface="Times New Roman" panose="02020603050405020304" charset="0"/>
                          <a:cs typeface="Times New Roman" panose="02020603050405020304" charset="0"/>
                        </a:rPr>
                        <a:t>2022</a:t>
                      </a:r>
                    </a:p>
                  </a:txBody>
                  <a:tcPr/>
                </a:tc>
                <a:tc>
                  <a:txBody>
                    <a:bodyPr/>
                    <a:lstStyle/>
                    <a:p>
                      <a:r>
                        <a:rPr lang="en-IN" sz="1200" dirty="0">
                          <a:latin typeface="Times New Roman" panose="02020603050405020304" charset="0"/>
                          <a:cs typeface="Times New Roman" panose="02020603050405020304" charset="0"/>
                        </a:rPr>
                        <a:t>The number of past patient data of 64h,PPV and sensitivity were highest.</a:t>
                      </a:r>
                    </a:p>
                    <a:p>
                      <a:r>
                        <a:rPr lang="en-US" sz="1200" u="sng" dirty="0">
                          <a:solidFill>
                            <a:srgbClr val="0000FF"/>
                          </a:solidFill>
                          <a:latin typeface="Times New Roman" panose="02020603050405020304" charset="0"/>
                          <a:ea typeface="SimSun" panose="02010600030101010101" pitchFamily="2" charset="-122"/>
                          <a:cs typeface="Times New Roman" panose="02020603050405020304" charset="0"/>
                          <a:sym typeface="+mn-ea"/>
                          <a:hlinkClick r:id="rId4"/>
                        </a:rPr>
                        <a:t>https://www.mdpi.com/2227-7390/10/12/2049</a:t>
                      </a:r>
                      <a:endParaRPr lang="en-US" sz="1200" u="sng" dirty="0">
                        <a:solidFill>
                          <a:srgbClr val="0000FF"/>
                        </a:solidFill>
                        <a:latin typeface="Times New Roman" panose="02020603050405020304" charset="0"/>
                        <a:ea typeface="SimSun" panose="02010600030101010101" pitchFamily="2" charset="-122"/>
                        <a:cs typeface="Times New Roman" panose="02020603050405020304" charset="0"/>
                        <a:sym typeface="+mn-ea"/>
                      </a:endParaRPr>
                    </a:p>
                    <a:p>
                      <a:endParaRPr lang="en-IN" sz="1200" dirty="0">
                        <a:latin typeface="Times New Roman" panose="02020603050405020304" charset="0"/>
                        <a:cs typeface="Times New Roman" panose="02020603050405020304" charset="0"/>
                      </a:endParaRPr>
                    </a:p>
                  </a:txBody>
                  <a:tcPr/>
                </a:tc>
                <a:tc>
                  <a:txBody>
                    <a:bodyPr/>
                    <a:lstStyle/>
                    <a:p>
                      <a:r>
                        <a:rPr lang="en-IN" sz="1200" dirty="0">
                          <a:latin typeface="Times New Roman" panose="02020603050405020304" charset="0"/>
                          <a:cs typeface="Times New Roman" panose="02020603050405020304" charset="0"/>
                        </a:rPr>
                        <a:t>They performed a correlation analysis between occurrence of cardiac arrest and </a:t>
                      </a:r>
                      <a:r>
                        <a:rPr lang="en-IN" sz="1200" dirty="0" err="1">
                          <a:latin typeface="Times New Roman" panose="02020603050405020304" charset="0"/>
                          <a:cs typeface="Times New Roman" panose="02020603050405020304" charset="0"/>
                        </a:rPr>
                        <a:t>biosignal</a:t>
                      </a:r>
                      <a:r>
                        <a:rPr lang="en-IN" sz="1200" dirty="0">
                          <a:latin typeface="Times New Roman" panose="02020603050405020304" charset="0"/>
                          <a:cs typeface="Times New Roman" panose="02020603050405020304" charset="0"/>
                        </a:rPr>
                        <a:t> data and laboratory data.</a:t>
                      </a:r>
                    </a:p>
                  </a:txBody>
                  <a:tcPr/>
                </a:tc>
                <a:tc>
                  <a:txBody>
                    <a:bodyPr/>
                    <a:lstStyle/>
                    <a:p>
                      <a:r>
                        <a:rPr lang="en-IN" sz="1200" dirty="0">
                          <a:latin typeface="Times New Roman" panose="02020603050405020304" charset="0"/>
                          <a:cs typeface="Times New Roman" panose="02020603050405020304" charset="0"/>
                        </a:rPr>
                        <a:t>Machine Learning and Deep Learning like Random </a:t>
                      </a:r>
                      <a:r>
                        <a:rPr lang="en-IN" sz="1200" dirty="0" err="1">
                          <a:latin typeface="Times New Roman" panose="02020603050405020304" charset="0"/>
                          <a:cs typeface="Times New Roman" panose="02020603050405020304" charset="0"/>
                        </a:rPr>
                        <a:t>Forest,Decision</a:t>
                      </a:r>
                      <a:r>
                        <a:rPr lang="en-IN" sz="1200" dirty="0">
                          <a:latin typeface="Times New Roman" panose="02020603050405020304" charset="0"/>
                          <a:cs typeface="Times New Roman" panose="02020603050405020304" charset="0"/>
                        </a:rPr>
                        <a:t> Tree.</a:t>
                      </a:r>
                    </a:p>
                  </a:txBody>
                  <a:tcPr/>
                </a:tc>
                <a:tc>
                  <a:txBody>
                    <a:bodyPr/>
                    <a:lstStyle/>
                    <a:p>
                      <a:r>
                        <a:rPr lang="en-IN" sz="1200" dirty="0">
                          <a:latin typeface="Times New Roman" panose="02020603050405020304" charset="0"/>
                          <a:cs typeface="Times New Roman" panose="02020603050405020304" charset="0"/>
                        </a:rPr>
                        <a:t>85%</a:t>
                      </a:r>
                    </a:p>
                  </a:txBody>
                  <a:tcPr/>
                </a:tc>
                <a:extLst>
                  <a:ext uri="{0D108BD9-81ED-4DB2-BD59-A6C34878D82A}">
                    <a16:rowId xmlns:a16="http://schemas.microsoft.com/office/drawing/2014/main" val="10002"/>
                  </a:ext>
                </a:extLst>
              </a:tr>
            </a:tbl>
          </a:graphicData>
        </a:graphic>
      </p:graphicFrame>
    </p:spTree>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down)">
                                      <p:cBhvr>
                                        <p:cTn id="23" dur="580">
                                          <p:stCondLst>
                                            <p:cond delay="0"/>
                                          </p:stCondLst>
                                        </p:cTn>
                                        <p:tgtEl>
                                          <p:spTgt spid="6"/>
                                        </p:tgtEl>
                                      </p:cBhvr>
                                    </p:animEffect>
                                    <p:anim calcmode="lin" valueType="num">
                                      <p:cBhvr>
                                        <p:cTn id="24"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29" dur="26">
                                          <p:stCondLst>
                                            <p:cond delay="650"/>
                                          </p:stCondLst>
                                        </p:cTn>
                                        <p:tgtEl>
                                          <p:spTgt spid="6"/>
                                        </p:tgtEl>
                                      </p:cBhvr>
                                      <p:to x="100000" y="60000"/>
                                    </p:animScale>
                                    <p:animScale>
                                      <p:cBhvr>
                                        <p:cTn id="30" dur="166" decel="50000">
                                          <p:stCondLst>
                                            <p:cond delay="676"/>
                                          </p:stCondLst>
                                        </p:cTn>
                                        <p:tgtEl>
                                          <p:spTgt spid="6"/>
                                        </p:tgtEl>
                                      </p:cBhvr>
                                      <p:to x="100000" y="100000"/>
                                    </p:animScale>
                                    <p:animScale>
                                      <p:cBhvr>
                                        <p:cTn id="31" dur="26">
                                          <p:stCondLst>
                                            <p:cond delay="1312"/>
                                          </p:stCondLst>
                                        </p:cTn>
                                        <p:tgtEl>
                                          <p:spTgt spid="6"/>
                                        </p:tgtEl>
                                      </p:cBhvr>
                                      <p:to x="100000" y="80000"/>
                                    </p:animScale>
                                    <p:animScale>
                                      <p:cBhvr>
                                        <p:cTn id="32" dur="166" decel="50000">
                                          <p:stCondLst>
                                            <p:cond delay="1338"/>
                                          </p:stCondLst>
                                        </p:cTn>
                                        <p:tgtEl>
                                          <p:spTgt spid="6"/>
                                        </p:tgtEl>
                                      </p:cBhvr>
                                      <p:to x="100000" y="100000"/>
                                    </p:animScale>
                                    <p:animScale>
                                      <p:cBhvr>
                                        <p:cTn id="33" dur="26">
                                          <p:stCondLst>
                                            <p:cond delay="1642"/>
                                          </p:stCondLst>
                                        </p:cTn>
                                        <p:tgtEl>
                                          <p:spTgt spid="6"/>
                                        </p:tgtEl>
                                      </p:cBhvr>
                                      <p:to x="100000" y="90000"/>
                                    </p:animScale>
                                    <p:animScale>
                                      <p:cBhvr>
                                        <p:cTn id="34" dur="166" decel="50000">
                                          <p:stCondLst>
                                            <p:cond delay="1668"/>
                                          </p:stCondLst>
                                        </p:cTn>
                                        <p:tgtEl>
                                          <p:spTgt spid="6"/>
                                        </p:tgtEl>
                                      </p:cBhvr>
                                      <p:to x="100000" y="100000"/>
                                    </p:animScale>
                                    <p:animScale>
                                      <p:cBhvr>
                                        <p:cTn id="35" dur="26">
                                          <p:stCondLst>
                                            <p:cond delay="1808"/>
                                          </p:stCondLst>
                                        </p:cTn>
                                        <p:tgtEl>
                                          <p:spTgt spid="6"/>
                                        </p:tgtEl>
                                      </p:cBhvr>
                                      <p:to x="100000" y="95000"/>
                                    </p:animScale>
                                    <p:animScale>
                                      <p:cBhvr>
                                        <p:cTn id="36" dur="166" decel="50000">
                                          <p:stCondLst>
                                            <p:cond delay="1834"/>
                                          </p:stCondLst>
                                        </p:cTn>
                                        <p:tgtEl>
                                          <p:spTgt spid="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FF2D336-5091-B844-49E8-8364E42D24D5}"/>
              </a:ext>
            </a:extLst>
          </p:cNvPr>
          <p:cNvPicPr>
            <a:picLocks noChangeAspect="1"/>
          </p:cNvPicPr>
          <p:nvPr/>
        </p:nvPicPr>
        <p:blipFill>
          <a:blip r:embed="rId2"/>
          <a:stretch>
            <a:fillRect/>
          </a:stretch>
        </p:blipFill>
        <p:spPr>
          <a:xfrm>
            <a:off x="1531475" y="901995"/>
            <a:ext cx="6081049" cy="3666067"/>
          </a:xfrm>
          <a:prstGeom prst="rect">
            <a:avLst/>
          </a:prstGeom>
        </p:spPr>
      </p:pic>
      <p:sp>
        <p:nvSpPr>
          <p:cNvPr id="4" name="TextBox 3">
            <a:extLst>
              <a:ext uri="{FF2B5EF4-FFF2-40B4-BE49-F238E27FC236}">
                <a16:creationId xmlns:a16="http://schemas.microsoft.com/office/drawing/2014/main" id="{EFB6AFCC-AA56-5C7B-4762-B9236AC001F8}"/>
              </a:ext>
            </a:extLst>
          </p:cNvPr>
          <p:cNvSpPr txBox="1"/>
          <p:nvPr/>
        </p:nvSpPr>
        <p:spPr>
          <a:xfrm>
            <a:off x="567267" y="262467"/>
            <a:ext cx="5359400" cy="523220"/>
          </a:xfrm>
          <a:prstGeom prst="rect">
            <a:avLst/>
          </a:prstGeom>
          <a:noFill/>
        </p:spPr>
        <p:txBody>
          <a:bodyPr wrap="square" rtlCol="0">
            <a:spAutoFit/>
          </a:bodyPr>
          <a:lstStyle/>
          <a:p>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System Architecture:</a:t>
            </a:r>
            <a:endParaRPr lang="en-IN"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9360342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Concourse</Template>
  <TotalTime>1853</TotalTime>
  <Words>1406</Words>
  <Application>Microsoft Office PowerPoint</Application>
  <PresentationFormat>On-screen Show (16:9)</PresentationFormat>
  <Paragraphs>180</Paragraphs>
  <Slides>23</Slides>
  <Notes>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23</vt:i4>
      </vt:variant>
    </vt:vector>
  </HeadingPairs>
  <TitlesOfParts>
    <vt:vector size="33" baseType="lpstr">
      <vt:lpstr>Calibri</vt:lpstr>
      <vt:lpstr>Wingdings 3</vt:lpstr>
      <vt:lpstr>Century Gothic</vt:lpstr>
      <vt:lpstr>Wingdings</vt:lpstr>
      <vt:lpstr>Lucida Sans Unicode</vt:lpstr>
      <vt:lpstr>Wingdings 2</vt:lpstr>
      <vt:lpstr>Times New Roman</vt:lpstr>
      <vt:lpstr>Arial</vt:lpstr>
      <vt:lpstr>Verdana</vt:lpstr>
      <vt:lpstr>Concourse</vt:lpstr>
      <vt:lpstr> Major Project Presentation On: “Cardiac Arrest Analysis and Detection”</vt:lpstr>
      <vt:lpstr>Introduction </vt:lpstr>
      <vt:lpstr>Problem Statement</vt:lpstr>
      <vt:lpstr>Objectives</vt:lpstr>
      <vt:lpstr>Challenges in Cardiac Health:</vt:lpstr>
      <vt:lpstr>Overview Machine Learning and Deep Learning </vt:lpstr>
      <vt:lpstr>Literature Survey</vt:lpstr>
      <vt:lpstr>Literature Survey</vt:lpstr>
      <vt:lpstr>PowerPoint Presentation</vt:lpstr>
      <vt:lpstr>PowerPoint Presentation</vt:lpstr>
      <vt:lpstr>Proposed Methodology </vt:lpstr>
      <vt:lpstr>PowerPoint Presentation</vt:lpstr>
      <vt:lpstr>PowerPoint Presentation</vt:lpstr>
      <vt:lpstr>Implementation</vt:lpstr>
      <vt:lpstr>PowerPoint Presentation</vt:lpstr>
      <vt:lpstr>PowerPoint Presentation</vt:lpstr>
      <vt:lpstr>Data analysis results:</vt:lpstr>
      <vt:lpstr>PowerPoint Presentation</vt:lpstr>
      <vt:lpstr>PowerPoint Presentation</vt:lpstr>
      <vt:lpstr>Result</vt:lpstr>
      <vt:lpstr>Conclusion</vt:lpstr>
      <vt:lpstr>Future Enhancement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Prediction of Cardiac Arrest using Machine Algorithm</dc:title>
  <dc:creator>SHARANYA EDIGA</dc:creator>
  <cp:lastModifiedBy>SHARANYA EDIGA</cp:lastModifiedBy>
  <cp:revision>76</cp:revision>
  <dcterms:created xsi:type="dcterms:W3CDTF">2024-05-10T16:19:00Z</dcterms:created>
  <dcterms:modified xsi:type="dcterms:W3CDTF">2025-01-17T02:59:20Z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5D983897BEBB491C958ED3CD0BF4E52B_13</vt:lpwstr>
  </property>
  <property fmtid="{D5CDD505-2E9C-101B-9397-08002B2CF9AE}" pid="3" name="KSOProductBuildVer">
    <vt:lpwstr>1033-12.2.0.16731</vt:lpwstr>
  </property>
</Properties>
</file>