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1905000" y="2849434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itchFamily="34" charset="0"/>
              </a:rPr>
              <a:t>IMAGE CLASSIFICATION USING CNN ON CIFAR-10 DATASET</a:t>
            </a:r>
            <a:endParaRPr lang="en-US" sz="2400" dirty="0">
              <a:latin typeface="Trebuchet M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3962400"/>
            <a:ext cx="5047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rebuchet MS" pitchFamily="34" charset="0"/>
              </a:rPr>
              <a:t>PRESENTED BY:</a:t>
            </a:r>
          </a:p>
          <a:p>
            <a:r>
              <a:rPr lang="en-US" sz="1600" dirty="0" smtClean="0">
                <a:latin typeface="Trebuchet MS" pitchFamily="34" charset="0"/>
              </a:rPr>
              <a:t>   K SARANYA</a:t>
            </a:r>
          </a:p>
          <a:p>
            <a:r>
              <a:rPr lang="en-US" sz="1600" dirty="0" smtClean="0">
                <a:latin typeface="Trebuchet MS" pitchFamily="34" charset="0"/>
              </a:rPr>
              <a:t>   513121104037</a:t>
            </a:r>
          </a:p>
          <a:p>
            <a:r>
              <a:rPr lang="en-US" sz="1600" dirty="0" smtClean="0">
                <a:latin typeface="Trebuchet MS" pitchFamily="34" charset="0"/>
              </a:rPr>
              <a:t>   THANTHAI PERIYAR GOVERNMENT INSTITUTE</a:t>
            </a:r>
          </a:p>
          <a:p>
            <a:r>
              <a:rPr lang="en-US" sz="1600" dirty="0" smtClean="0">
                <a:latin typeface="Trebuchet MS" pitchFamily="34" charset="0"/>
              </a:rPr>
              <a:t>   OF TECHNOLOGY VELLORE  </a:t>
            </a:r>
            <a:endParaRPr lang="en-US" sz="1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8001000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rebuchet MS" pitchFamily="34" charset="0"/>
              </a:rPr>
              <a:t>Training</a:t>
            </a:r>
            <a:r>
              <a:rPr lang="en-US" sz="2400" dirty="0" smtClean="0">
                <a:latin typeface="Trebuchet MS" pitchFamily="34" charset="0"/>
              </a:rPr>
              <a:t>: </a:t>
            </a:r>
            <a:endParaRPr lang="en-US" sz="2400" dirty="0" smtClean="0">
              <a:latin typeface="Trebuchet MS" pitchFamily="34" charset="0"/>
            </a:endParaRPr>
          </a:p>
          <a:p>
            <a:pPr lvl="1"/>
            <a:r>
              <a:rPr lang="en-US" sz="2400" dirty="0" smtClean="0">
                <a:latin typeface="Trebuchet MS" pitchFamily="34" charset="0"/>
              </a:rPr>
              <a:t>The </a:t>
            </a:r>
            <a:r>
              <a:rPr lang="en-US" sz="2400" dirty="0" smtClean="0">
                <a:latin typeface="Trebuchet MS" pitchFamily="34" charset="0"/>
              </a:rPr>
              <a:t>model is trained for 20 epochs to allow for more learning iterations and better convergence.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rebuchet MS" pitchFamily="34" charset="0"/>
              </a:rPr>
              <a:t>Evaluation</a:t>
            </a:r>
            <a:r>
              <a:rPr lang="en-US" sz="2400" dirty="0" smtClean="0">
                <a:latin typeface="Trebuchet MS" pitchFamily="34" charset="0"/>
              </a:rPr>
              <a:t>: </a:t>
            </a:r>
            <a:endParaRPr lang="en-US" sz="2400" dirty="0" smtClean="0">
              <a:latin typeface="Trebuchet MS" pitchFamily="34" charset="0"/>
            </a:endParaRPr>
          </a:p>
          <a:p>
            <a:pPr lvl="1"/>
            <a:r>
              <a:rPr lang="en-US" sz="2400" dirty="0" smtClean="0">
                <a:latin typeface="Trebuchet MS" pitchFamily="34" charset="0"/>
              </a:rPr>
              <a:t>The </a:t>
            </a:r>
            <a:r>
              <a:rPr lang="en-US" sz="2400" dirty="0" smtClean="0">
                <a:latin typeface="Trebuchet MS" pitchFamily="34" charset="0"/>
              </a:rPr>
              <a:t>model's accuracy is evaluated on the test dataset, providing a more reliable measure of performance.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rebuchet MS" pitchFamily="34" charset="0"/>
              </a:rPr>
              <a:t>Visualization</a:t>
            </a:r>
            <a:r>
              <a:rPr lang="en-US" sz="2400" dirty="0" smtClean="0">
                <a:latin typeface="Trebuchet MS" pitchFamily="34" charset="0"/>
              </a:rPr>
              <a:t>: </a:t>
            </a:r>
            <a:endParaRPr lang="en-US" sz="2400" dirty="0" smtClean="0">
              <a:latin typeface="Trebuchet MS" pitchFamily="34" charset="0"/>
            </a:endParaRPr>
          </a:p>
          <a:p>
            <a:pPr lvl="1"/>
            <a:r>
              <a:rPr lang="en-US" sz="2400" dirty="0" smtClean="0">
                <a:latin typeface="Trebuchet MS" pitchFamily="34" charset="0"/>
              </a:rPr>
              <a:t>Training </a:t>
            </a:r>
            <a:r>
              <a:rPr lang="en-US" sz="2400" dirty="0" smtClean="0">
                <a:latin typeface="Trebuchet MS" pitchFamily="34" charset="0"/>
              </a:rPr>
              <a:t>history (accuracy and validation accuracy) is plotted to visualize model performance over epochs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Screenshot 2024-04-03 1101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1447800"/>
            <a:ext cx="4038600" cy="4343400"/>
          </a:xfrm>
          <a:prstGeom prst="rect">
            <a:avLst/>
          </a:prstGeom>
        </p:spPr>
      </p:pic>
      <p:pic>
        <p:nvPicPr>
          <p:cNvPr id="11" name="Picture 10" descr="Screenshot 2024-04-03 1102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1447800"/>
            <a:ext cx="4191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9050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rebuchet MS" pitchFamily="34" charset="0"/>
              </a:rPr>
              <a:t>The provided CNN model achieved an accuracy of approximately 71% on the CIFAR-10 test dataset after training for 20 epochs.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rebuchet MS" pitchFamily="34" charset="0"/>
              </a:rPr>
              <a:t> </a:t>
            </a:r>
            <a:r>
              <a:rPr lang="en-US" sz="2400" dirty="0">
                <a:latin typeface="Trebuchet MS" pitchFamily="34" charset="0"/>
              </a:rPr>
              <a:t>Further optimizations and adjustments could potentially improve performance, but the model demonstrates reasonable effectiveness in image classification tasks</a:t>
            </a:r>
            <a:r>
              <a:rPr lang="en-US" sz="2400" dirty="0" smtClean="0">
                <a:latin typeface="Trebuchet MS" pitchFamily="34" charset="0"/>
              </a:rPr>
              <a:t>.</a:t>
            </a:r>
            <a:endParaRPr lang="en-US" sz="2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2362200"/>
            <a:ext cx="5594160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 pitchFamily="34" charset="0"/>
              </a:rPr>
              <a:t>THANK YOU!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3124200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Trebuchet MS" pitchFamily="34" charset="0"/>
              </a:rPr>
              <a:t>IMAGE CLASSIFICATION USING CNN ON CIFAR-10 DATASET</a:t>
            </a:r>
            <a:endParaRPr lang="en-US" sz="2800" dirty="0">
              <a:solidFill>
                <a:prstClr val="black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457200" lvl="0" indent="-457200"/>
            <a:endParaRPr lang="en-US" sz="24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2209800"/>
            <a:ext cx="685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Problem Statement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Project overview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End Users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Solution and its proposition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The WOW in the solution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Modeling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Results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286000"/>
            <a:ext cx="7239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itchFamily="34" charset="0"/>
              </a:rPr>
              <a:t>Develop a Convolutional Neural Network (CNN) model to accurately classify 32x32 color images from the CIFAR-10 dataset into one of the ten predefined categories.The goal is to create an efficient, scalable, and interpretable image classification system applicable to various real-world scenarios.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Söhne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latin typeface="Söhne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82880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This project aims to implement an image classification system using Convolutional Neural Networks (CNN) on the CIFAR-10 dataset</a:t>
            </a:r>
            <a:r>
              <a:rPr lang="en-US" sz="2400" dirty="0" smtClean="0">
                <a:solidFill>
                  <a:prstClr val="black"/>
                </a:solidFill>
                <a:latin typeface="Trebuchet MS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rebuchet MS" pitchFamily="34" charset="0"/>
              </a:rPr>
              <a:t>It involves </a:t>
            </a:r>
            <a:r>
              <a:rPr lang="en-US" sz="2400" dirty="0">
                <a:latin typeface="Trebuchet MS" pitchFamily="34" charset="0"/>
              </a:rPr>
              <a:t>Data </a:t>
            </a:r>
            <a:r>
              <a:rPr lang="en-US" sz="2400" dirty="0" smtClean="0">
                <a:latin typeface="Trebuchet MS" pitchFamily="34" charset="0"/>
              </a:rPr>
              <a:t>Preparation,</a:t>
            </a: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 Model Design,</a:t>
            </a:r>
          </a:p>
          <a:p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Training, Evaluation, Interpretation and Visualization,</a:t>
            </a:r>
          </a:p>
          <a:p>
            <a:r>
              <a:rPr lang="en-US" sz="2400" dirty="0">
                <a:solidFill>
                  <a:srgbClr val="0D0D0D"/>
                </a:solidFill>
                <a:latin typeface="Trebuchet MS" pitchFamily="34" charset="0"/>
              </a:rPr>
              <a:t>a</a:t>
            </a:r>
            <a:r>
              <a:rPr lang="en-US" sz="2400" dirty="0" smtClean="0">
                <a:solidFill>
                  <a:srgbClr val="0D0D0D"/>
                </a:solidFill>
                <a:latin typeface="Trebuchet MS" pitchFamily="34" charset="0"/>
              </a:rPr>
              <a:t>nd </a:t>
            </a: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Deployment.</a:t>
            </a:r>
            <a:endParaRPr lang="en-US" sz="2400" dirty="0">
              <a:solidFill>
                <a:prstClr val="black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prstClr val="black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Trebuchet MS" pitchFamily="34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Trebuchet MS" pitchFamily="34" charset="0"/>
              </a:rPr>
              <a:t>task is to develop a CNN model that can accurately classify these images into their respective categories</a:t>
            </a:r>
            <a:endParaRPr lang="en-US" sz="20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4384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0" i="0" dirty="0" smtClean="0">
                <a:solidFill>
                  <a:srgbClr val="0D0D0D"/>
                </a:solidFill>
                <a:latin typeface="Trebuchet MS" pitchFamily="34" charset="0"/>
              </a:rPr>
              <a:t>Researchers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Trebuchet MS" pitchFamily="34" charset="0"/>
              </a:rPr>
              <a:t>D</a:t>
            </a:r>
            <a:r>
              <a:rPr lang="en-US" sz="2800" b="0" i="0" dirty="0" smtClean="0">
                <a:solidFill>
                  <a:srgbClr val="0D0D0D"/>
                </a:solidFill>
                <a:latin typeface="Trebuchet MS" pitchFamily="34" charset="0"/>
              </a:rPr>
              <a:t>evelopers</a:t>
            </a:r>
          </a:p>
          <a:p>
            <a:pPr>
              <a:buFont typeface="Wingdings" pitchFamily="2" charset="2"/>
              <a:buChar char="Ø"/>
            </a:pPr>
            <a:r>
              <a:rPr lang="en-US" sz="2800" b="0" i="0" dirty="0" smtClean="0">
                <a:solidFill>
                  <a:srgbClr val="0D0D0D"/>
                </a:solidFill>
                <a:latin typeface="Trebuchet MS" pitchFamily="34" charset="0"/>
              </a:rPr>
              <a:t>Businesses</a:t>
            </a:r>
          </a:p>
          <a:p>
            <a:pPr>
              <a:buFont typeface="Wingdings" pitchFamily="2" charset="2"/>
              <a:buChar char="Ø"/>
            </a:pPr>
            <a:r>
              <a:rPr lang="en-US" sz="2800" b="0" i="0" dirty="0" smtClean="0">
                <a:solidFill>
                  <a:srgbClr val="0D0D0D"/>
                </a:solidFill>
                <a:latin typeface="Trebuchet MS" pitchFamily="34" charset="0"/>
              </a:rPr>
              <a:t>Consumers</a:t>
            </a:r>
          </a:p>
          <a:p>
            <a:pPr>
              <a:buFont typeface="Wingdings" pitchFamily="2" charset="2"/>
              <a:buChar char="Ø"/>
            </a:pPr>
            <a:r>
              <a:rPr lang="en-US" sz="2800" b="0" i="0" dirty="0" smtClean="0">
                <a:solidFill>
                  <a:srgbClr val="0D0D0D"/>
                </a:solidFill>
                <a:latin typeface="Trebuchet MS" pitchFamily="34" charset="0"/>
              </a:rPr>
              <a:t>Educators and students</a:t>
            </a:r>
            <a:endParaRPr lang="en-US" sz="28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720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D0D0D"/>
                </a:solidFill>
                <a:latin typeface="Söhne"/>
              </a:rPr>
              <a:t/>
            </a:r>
            <a:br>
              <a:rPr lang="en-US" b="0" i="0" dirty="0" smtClean="0">
                <a:solidFill>
                  <a:srgbClr val="0D0D0D"/>
                </a:solidFill>
                <a:latin typeface="Söhne"/>
              </a:rPr>
            </a:br>
            <a:endParaRPr lang="en-US" b="0" i="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2286000"/>
            <a:ext cx="64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Enhance preprocessing with techniques like data augmentation.</a:t>
            </a:r>
          </a:p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Explore advanced CNN architectures.</a:t>
            </a:r>
          </a:p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Optimize hyperparameters.</a:t>
            </a:r>
          </a:p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Apply regularization techniques.</a:t>
            </a:r>
          </a:p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Visualize and interpret model performance.</a:t>
            </a:r>
          </a:p>
          <a:p>
            <a:pPr>
              <a:buFont typeface="Wingdings" pitchFamily="2" charset="2"/>
              <a:buChar char="Ø"/>
            </a:pPr>
            <a:r>
              <a:rPr lang="en-US" sz="2400" b="0" i="0" dirty="0" smtClean="0">
                <a:solidFill>
                  <a:srgbClr val="0D0D0D"/>
                </a:solidFill>
                <a:latin typeface="Trebuchet MS" pitchFamily="34" charset="0"/>
              </a:rPr>
              <a:t>Deploy models for production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590800"/>
            <a:ext cx="44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i="0" dirty="0" smtClean="0">
                <a:solidFill>
                  <a:srgbClr val="0D0D0D"/>
                </a:solidFill>
                <a:latin typeface="Trebuchet MS" pitchFamily="34" charset="0"/>
              </a:rPr>
              <a:t>Translation Invariance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rebuchet MS" pitchFamily="34" charset="0"/>
              </a:rPr>
              <a:t>Data Efficiency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rebuchet MS" pitchFamily="34" charset="0"/>
              </a:rPr>
              <a:t>Regularization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rebuchet MS" pitchFamily="34" charset="0"/>
              </a:rPr>
              <a:t>State-of-the-Art </a:t>
            </a:r>
            <a:r>
              <a:rPr lang="en-US" sz="2400" dirty="0" smtClean="0">
                <a:latin typeface="Trebuchet MS" pitchFamily="34" charset="0"/>
              </a:rPr>
              <a:t>Performance</a:t>
            </a:r>
          </a:p>
          <a:p>
            <a:pPr>
              <a:buFont typeface="Wingdings" pitchFamily="2" charset="2"/>
              <a:buChar char="Ø"/>
            </a:pPr>
            <a:r>
              <a:rPr lang="en-US" sz="2400" i="0" dirty="0" smtClean="0">
                <a:solidFill>
                  <a:srgbClr val="0D0D0D"/>
                </a:solidFill>
                <a:latin typeface="Trebuchet MS" pitchFamily="34" charset="0"/>
              </a:rPr>
              <a:t>Transfer Learning</a:t>
            </a:r>
            <a:endParaRPr lang="en-US" sz="24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524000"/>
            <a:ext cx="7848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rebuchet MS" pitchFamily="34" charset="0"/>
              </a:rPr>
              <a:t>CNN Architecture</a:t>
            </a:r>
            <a:r>
              <a:rPr lang="en-US" sz="2400" dirty="0" smtClean="0">
                <a:latin typeface="Trebuchet MS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Trebuchet MS" pitchFamily="34" charset="0"/>
              </a:rPr>
              <a:t>The </a:t>
            </a:r>
            <a:r>
              <a:rPr lang="en-US" sz="2400" dirty="0">
                <a:latin typeface="Trebuchet MS" pitchFamily="34" charset="0"/>
              </a:rPr>
              <a:t>CNN architecture is modified to include </a:t>
            </a:r>
            <a:r>
              <a:rPr lang="en-US" sz="2400" dirty="0" smtClean="0">
                <a:latin typeface="Trebuchet MS" pitchFamily="34" charset="0"/>
              </a:rPr>
              <a:t>                additional </a:t>
            </a:r>
            <a:r>
              <a:rPr lang="en-US" sz="2400" dirty="0">
                <a:latin typeface="Trebuchet MS" pitchFamily="34" charset="0"/>
              </a:rPr>
              <a:t>convolutional layers and a dense layer with regularization to prevent overfitting.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rebuchet MS" pitchFamily="34" charset="0"/>
              </a:rPr>
              <a:t>Optimization Algorithm</a:t>
            </a:r>
            <a:r>
              <a:rPr lang="en-US" sz="2400" dirty="0">
                <a:latin typeface="Trebuchet MS" pitchFamily="34" charset="0"/>
              </a:rPr>
              <a:t>: </a:t>
            </a:r>
            <a:endParaRPr lang="en-US" sz="2400" dirty="0" smtClean="0">
              <a:latin typeface="Trebuchet MS" pitchFamily="34" charset="0"/>
            </a:endParaRPr>
          </a:p>
          <a:p>
            <a:pPr lvl="1"/>
            <a:r>
              <a:rPr lang="en-US" sz="2400" dirty="0" smtClean="0">
                <a:latin typeface="Trebuchet MS" pitchFamily="34" charset="0"/>
              </a:rPr>
              <a:t>The </a:t>
            </a:r>
            <a:r>
              <a:rPr lang="en-US" sz="2400" dirty="0">
                <a:latin typeface="Trebuchet MS" pitchFamily="34" charset="0"/>
              </a:rPr>
              <a:t>Adam optimizer is used for faster convergence and better performance.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rebuchet MS" pitchFamily="34" charset="0"/>
              </a:rPr>
              <a:t>Regularization</a:t>
            </a:r>
            <a:r>
              <a:rPr lang="en-US" sz="2400" dirty="0" smtClean="0">
                <a:latin typeface="Trebuchet MS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Trebuchet MS" pitchFamily="34" charset="0"/>
              </a:rPr>
              <a:t>L2 regularization is added to the dense layer to penalize large weights and improve model generalization.</a:t>
            </a:r>
            <a:endParaRPr lang="en-US" sz="2400" dirty="0">
              <a:latin typeface="Trebuchet MS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402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Slide 10</vt:lpstr>
      <vt:lpstr>RESULTS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TPGIT CSE 7</dc:creator>
  <cp:lastModifiedBy>TPGIT CSE 7</cp:lastModifiedBy>
  <cp:revision>12</cp:revision>
  <dcterms:created xsi:type="dcterms:W3CDTF">2024-04-02T12:54:10Z</dcterms:created>
  <dcterms:modified xsi:type="dcterms:W3CDTF">2024-04-03T05:44:02Z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