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sldIdLst>
    <p:sldId id="400" r:id="rId2"/>
    <p:sldId id="401" r:id="rId3"/>
    <p:sldId id="402" r:id="rId4"/>
    <p:sldId id="403" r:id="rId5"/>
    <p:sldId id="427" r:id="rId6"/>
    <p:sldId id="404" r:id="rId7"/>
    <p:sldId id="405" r:id="rId8"/>
    <p:sldId id="406" r:id="rId9"/>
    <p:sldId id="429" r:id="rId10"/>
    <p:sldId id="407" r:id="rId11"/>
    <p:sldId id="408" r:id="rId12"/>
    <p:sldId id="409" r:id="rId13"/>
    <p:sldId id="410" r:id="rId14"/>
    <p:sldId id="411" r:id="rId15"/>
    <p:sldId id="412" r:id="rId16"/>
    <p:sldId id="413" r:id="rId17"/>
    <p:sldId id="425" r:id="rId18"/>
    <p:sldId id="426" r:id="rId19"/>
    <p:sldId id="414" r:id="rId20"/>
    <p:sldId id="415" r:id="rId21"/>
    <p:sldId id="416" r:id="rId22"/>
    <p:sldId id="417" r:id="rId23"/>
    <p:sldId id="418" r:id="rId24"/>
    <p:sldId id="419" r:id="rId25"/>
    <p:sldId id="420" r:id="rId26"/>
    <p:sldId id="421" r:id="rId27"/>
    <p:sldId id="430" r:id="rId28"/>
    <p:sldId id="422" r:id="rId29"/>
    <p:sldId id="423" r:id="rId30"/>
    <p:sldId id="42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75" d="100"/>
          <a:sy n="75" d="100"/>
        </p:scale>
        <p:origin x="-1236" y="-72"/>
      </p:cViewPr>
      <p:guideLst>
        <p:guide orient="horz" pos="2160"/>
        <p:guide pos="2880"/>
      </p:guideLst>
    </p:cSldViewPr>
  </p:slideViewPr>
  <p:outlineViewPr>
    <p:cViewPr>
      <p:scale>
        <a:sx n="33" d="100"/>
        <a:sy n="33" d="100"/>
      </p:scale>
      <p:origin x="0" y="13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0468926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5"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104860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48607" name="Date Placeholder 3"/>
          <p:cNvSpPr>
            <a:spLocks noGrp="1"/>
          </p:cNvSpPr>
          <p:nvPr>
            <p:ph type="dt" sz="half" idx="10"/>
          </p:nvPr>
        </p:nvSpPr>
        <p:spPr/>
        <p:txBody>
          <a:bodyPr/>
          <a:lstStyle/>
          <a:p>
            <a:fld id="{EC9CF3AF-A76C-44E9-B3B6-B3CC87A0F67D}" type="datetimeFigureOut">
              <a:rPr lang="en-US" smtClean="0"/>
              <a:t>11/26/2019</a:t>
            </a:fld>
            <a:endParaRPr lang="en-US"/>
          </a:p>
        </p:txBody>
      </p:sp>
      <p:sp>
        <p:nvSpPr>
          <p:cNvPr id="1048608" name="Footer Placeholder 4"/>
          <p:cNvSpPr>
            <a:spLocks noGrp="1"/>
          </p:cNvSpPr>
          <p:nvPr>
            <p:ph type="ftr" sz="quarter" idx="11"/>
          </p:nvPr>
        </p:nvSpPr>
        <p:spPr/>
        <p:txBody>
          <a:bodyPr/>
          <a:lstStyle/>
          <a:p>
            <a:endParaRPr lang="en-US"/>
          </a:p>
        </p:txBody>
      </p:sp>
      <p:sp>
        <p:nvSpPr>
          <p:cNvPr id="1048609" name="Slide Number Placeholder 5"/>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smtClean="0"/>
              <a:t>Click to edit Master title style</a:t>
            </a:r>
            <a:endParaRPr lang="en-US"/>
          </a:p>
        </p:txBody>
      </p:sp>
      <p:sp>
        <p:nvSpPr>
          <p:cNvPr id="104870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4" name="Date Placeholder 3"/>
          <p:cNvSpPr>
            <a:spLocks noGrp="1"/>
          </p:cNvSpPr>
          <p:nvPr>
            <p:ph type="dt" sz="half" idx="10"/>
          </p:nvPr>
        </p:nvSpPr>
        <p:spPr/>
        <p:txBody>
          <a:bodyPr/>
          <a:lstStyle/>
          <a:p>
            <a:fld id="{EC9CF3AF-A76C-44E9-B3B6-B3CC87A0F67D}" type="datetimeFigureOut">
              <a:rPr lang="en-US" smtClean="0"/>
              <a:t>11/26/2019</a:t>
            </a:fld>
            <a:endParaRPr lang="en-US"/>
          </a:p>
        </p:txBody>
      </p:sp>
      <p:sp>
        <p:nvSpPr>
          <p:cNvPr id="1048705" name="Footer Placeholder 4"/>
          <p:cNvSpPr>
            <a:spLocks noGrp="1"/>
          </p:cNvSpPr>
          <p:nvPr>
            <p:ph type="ftr" sz="quarter" idx="11"/>
          </p:nvPr>
        </p:nvSpPr>
        <p:spPr/>
        <p:txBody>
          <a:bodyPr/>
          <a:lstStyle/>
          <a:p>
            <a:endParaRPr lang="en-US"/>
          </a:p>
        </p:txBody>
      </p:sp>
      <p:sp>
        <p:nvSpPr>
          <p:cNvPr id="1048706" name="Slide Number Placeholder 5"/>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6"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1048687"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8" name="Date Placeholder 3"/>
          <p:cNvSpPr>
            <a:spLocks noGrp="1"/>
          </p:cNvSpPr>
          <p:nvPr>
            <p:ph type="dt" sz="half" idx="10"/>
          </p:nvPr>
        </p:nvSpPr>
        <p:spPr/>
        <p:txBody>
          <a:bodyPr/>
          <a:lstStyle/>
          <a:p>
            <a:fld id="{EC9CF3AF-A76C-44E9-B3B6-B3CC87A0F67D}" type="datetimeFigureOut">
              <a:rPr lang="en-US" smtClean="0"/>
              <a:t>11/26/2019</a:t>
            </a:fld>
            <a:endParaRPr lang="en-US"/>
          </a:p>
        </p:txBody>
      </p:sp>
      <p:sp>
        <p:nvSpPr>
          <p:cNvPr id="1048689" name="Footer Placeholder 4"/>
          <p:cNvSpPr>
            <a:spLocks noGrp="1"/>
          </p:cNvSpPr>
          <p:nvPr>
            <p:ph type="ftr" sz="quarter" idx="11"/>
          </p:nvPr>
        </p:nvSpPr>
        <p:spPr/>
        <p:txBody>
          <a:bodyPr/>
          <a:lstStyle/>
          <a:p>
            <a:endParaRPr lang="en-US"/>
          </a:p>
        </p:txBody>
      </p:sp>
      <p:sp>
        <p:nvSpPr>
          <p:cNvPr id="1048690" name="Slide Number Placeholder 5"/>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smtClean="0"/>
              <a:t>Click to edit Master title style</a:t>
            </a:r>
            <a:endParaRPr lang="en-US"/>
          </a:p>
        </p:txBody>
      </p:sp>
      <p:sp>
        <p:nvSpPr>
          <p:cNvPr id="1048597"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8" name="Date Placeholder 3"/>
          <p:cNvSpPr>
            <a:spLocks noGrp="1"/>
          </p:cNvSpPr>
          <p:nvPr>
            <p:ph type="dt" sz="half" idx="10"/>
          </p:nvPr>
        </p:nvSpPr>
        <p:spPr/>
        <p:txBody>
          <a:bodyPr/>
          <a:lstStyle/>
          <a:p>
            <a:fld id="{EC9CF3AF-A76C-44E9-B3B6-B3CC87A0F67D}" type="datetimeFigureOut">
              <a:rPr lang="en-US" smtClean="0"/>
              <a:t>11/26/2019</a:t>
            </a:fld>
            <a:endParaRPr lang="en-US"/>
          </a:p>
        </p:txBody>
      </p:sp>
      <p:sp>
        <p:nvSpPr>
          <p:cNvPr id="1048599" name="Footer Placeholder 4"/>
          <p:cNvSpPr>
            <a:spLocks noGrp="1"/>
          </p:cNvSpPr>
          <p:nvPr>
            <p:ph type="ftr" sz="quarter" idx="11"/>
          </p:nvPr>
        </p:nvSpPr>
        <p:spPr/>
        <p:txBody>
          <a:bodyPr/>
          <a:lstStyle/>
          <a:p>
            <a:endParaRPr lang="en-US"/>
          </a:p>
        </p:txBody>
      </p:sp>
      <p:sp>
        <p:nvSpPr>
          <p:cNvPr id="1048600" name="Slide Number Placeholder 5"/>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7"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104869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99" name="Date Placeholder 3"/>
          <p:cNvSpPr>
            <a:spLocks noGrp="1"/>
          </p:cNvSpPr>
          <p:nvPr>
            <p:ph type="dt" sz="half" idx="10"/>
          </p:nvPr>
        </p:nvSpPr>
        <p:spPr/>
        <p:txBody>
          <a:bodyPr/>
          <a:lstStyle/>
          <a:p>
            <a:fld id="{EC9CF3AF-A76C-44E9-B3B6-B3CC87A0F67D}" type="datetimeFigureOut">
              <a:rPr lang="en-US" smtClean="0"/>
              <a:t>11/26/2019</a:t>
            </a:fld>
            <a:endParaRPr lang="en-US"/>
          </a:p>
        </p:txBody>
      </p:sp>
      <p:sp>
        <p:nvSpPr>
          <p:cNvPr id="1048700" name="Footer Placeholder 4"/>
          <p:cNvSpPr>
            <a:spLocks noGrp="1"/>
          </p:cNvSpPr>
          <p:nvPr>
            <p:ph type="ftr" sz="quarter" idx="11"/>
          </p:nvPr>
        </p:nvSpPr>
        <p:spPr/>
        <p:txBody>
          <a:bodyPr/>
          <a:lstStyle/>
          <a:p>
            <a:endParaRPr lang="en-US"/>
          </a:p>
        </p:txBody>
      </p:sp>
      <p:sp>
        <p:nvSpPr>
          <p:cNvPr id="1048701" name="Slide Number Placeholder 5"/>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smtClean="0"/>
              <a:t>Click to edit Master title style</a:t>
            </a:r>
            <a:endParaRPr lang="en-US"/>
          </a:p>
        </p:txBody>
      </p:sp>
      <p:sp>
        <p:nvSpPr>
          <p:cNvPr id="104867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5" name="Date Placeholder 4"/>
          <p:cNvSpPr>
            <a:spLocks noGrp="1"/>
          </p:cNvSpPr>
          <p:nvPr>
            <p:ph type="dt" sz="half" idx="10"/>
          </p:nvPr>
        </p:nvSpPr>
        <p:spPr/>
        <p:txBody>
          <a:bodyPr/>
          <a:lstStyle/>
          <a:p>
            <a:fld id="{EC9CF3AF-A76C-44E9-B3B6-B3CC87A0F67D}" type="datetimeFigureOut">
              <a:rPr lang="en-US" smtClean="0"/>
              <a:t>11/26/2019</a:t>
            </a:fld>
            <a:endParaRPr lang="en-US"/>
          </a:p>
        </p:txBody>
      </p:sp>
      <p:sp>
        <p:nvSpPr>
          <p:cNvPr id="1048676" name="Footer Placeholder 5"/>
          <p:cNvSpPr>
            <a:spLocks noGrp="1"/>
          </p:cNvSpPr>
          <p:nvPr>
            <p:ph type="ftr" sz="quarter" idx="11"/>
          </p:nvPr>
        </p:nvSpPr>
        <p:spPr/>
        <p:txBody>
          <a:bodyPr/>
          <a:lstStyle/>
          <a:p>
            <a:endParaRPr lang="en-US"/>
          </a:p>
        </p:txBody>
      </p:sp>
      <p:sp>
        <p:nvSpPr>
          <p:cNvPr id="1048677" name="Slide Number Placeholder 6"/>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US" smtClean="0"/>
              <a:t>Click to edit Master title style</a:t>
            </a:r>
            <a:endParaRPr lang="en-US"/>
          </a:p>
        </p:txBody>
      </p:sp>
      <p:sp>
        <p:nvSpPr>
          <p:cNvPr id="1048679"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8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8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3" name="Date Placeholder 6"/>
          <p:cNvSpPr>
            <a:spLocks noGrp="1"/>
          </p:cNvSpPr>
          <p:nvPr>
            <p:ph type="dt" sz="half" idx="10"/>
          </p:nvPr>
        </p:nvSpPr>
        <p:spPr/>
        <p:txBody>
          <a:bodyPr/>
          <a:lstStyle/>
          <a:p>
            <a:fld id="{EC9CF3AF-A76C-44E9-B3B6-B3CC87A0F67D}" type="datetimeFigureOut">
              <a:rPr lang="en-US" smtClean="0"/>
              <a:t>11/26/2019</a:t>
            </a:fld>
            <a:endParaRPr lang="en-US"/>
          </a:p>
        </p:txBody>
      </p:sp>
      <p:sp>
        <p:nvSpPr>
          <p:cNvPr id="1048684" name="Footer Placeholder 7"/>
          <p:cNvSpPr>
            <a:spLocks noGrp="1"/>
          </p:cNvSpPr>
          <p:nvPr>
            <p:ph type="ftr" sz="quarter" idx="11"/>
          </p:nvPr>
        </p:nvSpPr>
        <p:spPr/>
        <p:txBody>
          <a:bodyPr/>
          <a:lstStyle/>
          <a:p>
            <a:endParaRPr lang="en-US"/>
          </a:p>
        </p:txBody>
      </p:sp>
      <p:sp>
        <p:nvSpPr>
          <p:cNvPr id="1048685" name="Slide Number Placeholder 8"/>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smtClean="0"/>
              <a:t>Click to edit Master title style</a:t>
            </a:r>
            <a:endParaRPr lang="en-US"/>
          </a:p>
        </p:txBody>
      </p:sp>
      <p:sp>
        <p:nvSpPr>
          <p:cNvPr id="1048588" name="Date Placeholder 2"/>
          <p:cNvSpPr>
            <a:spLocks noGrp="1"/>
          </p:cNvSpPr>
          <p:nvPr>
            <p:ph type="dt" sz="half" idx="10"/>
          </p:nvPr>
        </p:nvSpPr>
        <p:spPr/>
        <p:txBody>
          <a:bodyPr/>
          <a:lstStyle/>
          <a:p>
            <a:fld id="{EC9CF3AF-A76C-44E9-B3B6-B3CC87A0F67D}" type="datetimeFigureOut">
              <a:rPr lang="en-US" smtClean="0"/>
              <a:t>11/26/2019</a:t>
            </a:fld>
            <a:endParaRPr lang="en-US"/>
          </a:p>
        </p:txBody>
      </p:sp>
      <p:sp>
        <p:nvSpPr>
          <p:cNvPr id="1048589" name="Footer Placeholder 3"/>
          <p:cNvSpPr>
            <a:spLocks noGrp="1"/>
          </p:cNvSpPr>
          <p:nvPr>
            <p:ph type="ftr" sz="quarter" idx="11"/>
          </p:nvPr>
        </p:nvSpPr>
        <p:spPr/>
        <p:txBody>
          <a:bodyPr/>
          <a:lstStyle/>
          <a:p>
            <a:endParaRPr lang="en-US"/>
          </a:p>
        </p:txBody>
      </p:sp>
      <p:sp>
        <p:nvSpPr>
          <p:cNvPr id="1048590" name="Slide Number Placeholder 4"/>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EC9CF3AF-A76C-44E9-B3B6-B3CC87A0F67D}" type="datetimeFigureOut">
              <a:rPr lang="en-US" smtClean="0"/>
              <a:t>11/26/2019</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7"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104870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10" name="Date Placeholder 4"/>
          <p:cNvSpPr>
            <a:spLocks noGrp="1"/>
          </p:cNvSpPr>
          <p:nvPr>
            <p:ph type="dt" sz="half" idx="10"/>
          </p:nvPr>
        </p:nvSpPr>
        <p:spPr/>
        <p:txBody>
          <a:bodyPr/>
          <a:lstStyle/>
          <a:p>
            <a:fld id="{EC9CF3AF-A76C-44E9-B3B6-B3CC87A0F67D}" type="datetimeFigureOut">
              <a:rPr lang="en-US" smtClean="0"/>
              <a:t>11/26/2019</a:t>
            </a:fld>
            <a:endParaRPr lang="en-US"/>
          </a:p>
        </p:txBody>
      </p:sp>
      <p:sp>
        <p:nvSpPr>
          <p:cNvPr id="1048711" name="Footer Placeholder 5"/>
          <p:cNvSpPr>
            <a:spLocks noGrp="1"/>
          </p:cNvSpPr>
          <p:nvPr>
            <p:ph type="ftr" sz="quarter" idx="11"/>
          </p:nvPr>
        </p:nvSpPr>
        <p:spPr/>
        <p:txBody>
          <a:bodyPr/>
          <a:lstStyle/>
          <a:p>
            <a:endParaRPr lang="en-US"/>
          </a:p>
        </p:txBody>
      </p:sp>
      <p:sp>
        <p:nvSpPr>
          <p:cNvPr id="1048712" name="Slide Number Placeholder 6"/>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1"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1048692"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93"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94" name="Date Placeholder 4"/>
          <p:cNvSpPr>
            <a:spLocks noGrp="1"/>
          </p:cNvSpPr>
          <p:nvPr>
            <p:ph type="dt" sz="half" idx="10"/>
          </p:nvPr>
        </p:nvSpPr>
        <p:spPr/>
        <p:txBody>
          <a:bodyPr/>
          <a:lstStyle/>
          <a:p>
            <a:fld id="{EC9CF3AF-A76C-44E9-B3B6-B3CC87A0F67D}" type="datetimeFigureOut">
              <a:rPr lang="en-US" smtClean="0"/>
              <a:t>11/26/2019</a:t>
            </a:fld>
            <a:endParaRPr lang="en-US"/>
          </a:p>
        </p:txBody>
      </p:sp>
      <p:sp>
        <p:nvSpPr>
          <p:cNvPr id="1048695" name="Footer Placeholder 5"/>
          <p:cNvSpPr>
            <a:spLocks noGrp="1"/>
          </p:cNvSpPr>
          <p:nvPr>
            <p:ph type="ftr" sz="quarter" idx="11"/>
          </p:nvPr>
        </p:nvSpPr>
        <p:spPr/>
        <p:txBody>
          <a:bodyPr/>
          <a:lstStyle/>
          <a:p>
            <a:endParaRPr lang="en-US"/>
          </a:p>
        </p:txBody>
      </p:sp>
      <p:sp>
        <p:nvSpPr>
          <p:cNvPr id="1048696" name="Slide Number Placeholder 6"/>
          <p:cNvSpPr>
            <a:spLocks noGrp="1"/>
          </p:cNvSpPr>
          <p:nvPr>
            <p:ph type="sldNum" sz="quarter" idx="12"/>
          </p:nvPr>
        </p:nvSpPr>
        <p:spPr/>
        <p:txBody>
          <a:bodyPr/>
          <a:lstStyle/>
          <a:p>
            <a:fld id="{841B6245-57CC-48A6-A245-B8A074AB64C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CF3AF-A76C-44E9-B3B6-B3CC87A0F67D}" type="datetimeFigureOut">
              <a:rPr lang="en-US" smtClean="0"/>
              <a:t>11/26/2019</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B6245-57CC-48A6-A245-B8A074AB64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6"/>
          <p:cNvSpPr/>
          <p:nvPr/>
        </p:nvSpPr>
        <p:spPr>
          <a:xfrm>
            <a:off x="2178862" y="661134"/>
            <a:ext cx="4572000" cy="1069340"/>
          </a:xfrm>
          <a:prstGeom prst="rect">
            <a:avLst/>
          </a:prstGeom>
        </p:spPr>
        <p:txBody>
          <a:bodyPr>
            <a:spAutoFit/>
          </a:bodyPr>
          <a:lstStyle/>
          <a:p>
            <a:pPr lvl="0" algn="ctr" defTabSz="457200"/>
            <a:r>
              <a:rPr lang="en-US" sz="2400" b="1" dirty="0">
                <a:ln w="0"/>
                <a:solidFill>
                  <a:srgbClr val="660066"/>
                </a:solidFill>
                <a:effectLst>
                  <a:outerShdw blurRad="38100" dist="19050" dir="2700000" algn="tl" rotWithShape="0">
                    <a:prstClr val="black">
                      <a:alpha val="40000"/>
                    </a:prstClr>
                  </a:outerShdw>
                </a:effectLst>
              </a:rPr>
              <a:t>MINI  PROJECT  REVIEW </a:t>
            </a:r>
            <a:endParaRPr lang="zh-CN" altLang="en-US"/>
          </a:p>
          <a:p>
            <a:pPr lvl="0" algn="ctr" defTabSz="457200"/>
            <a:r>
              <a:rPr lang="en-US" altLang="en-US" sz="2400" b="1" dirty="0">
                <a:ln w="0"/>
                <a:solidFill>
                  <a:srgbClr val="660066"/>
                </a:solidFill>
                <a:effectLst>
                  <a:outerShdw blurRad="38100" dist="19050" dir="2700000" algn="tl" rotWithShape="0">
                    <a:prstClr val="black">
                      <a:alpha val="40000"/>
                    </a:prstClr>
                  </a:outerShdw>
                </a:effectLst>
              </a:rPr>
              <a:t>ON </a:t>
            </a:r>
            <a:endParaRPr lang="zh-CN" altLang="en-US"/>
          </a:p>
          <a:p>
            <a:pPr lvl="0" algn="ctr" defTabSz="457200"/>
            <a:endParaRPr lang="zh-CN" altLang="en-US"/>
          </a:p>
        </p:txBody>
      </p:sp>
      <p:sp>
        <p:nvSpPr>
          <p:cNvPr id="1048611" name="Rectangle 7"/>
          <p:cNvSpPr/>
          <p:nvPr/>
        </p:nvSpPr>
        <p:spPr>
          <a:xfrm>
            <a:off x="1748800" y="1506954"/>
            <a:ext cx="5337800" cy="461665"/>
          </a:xfrm>
          <a:prstGeom prst="rect">
            <a:avLst/>
          </a:prstGeom>
        </p:spPr>
        <p:txBody>
          <a:bodyPr wrap="square">
            <a:spAutoFit/>
          </a:bodyPr>
          <a:lstStyle/>
          <a:p>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smtClean="0">
                <a:solidFill>
                  <a:srgbClr val="000080"/>
                </a:solidFill>
                <a:latin typeface="Times New Roman" panose="02020603050405020304" pitchFamily="18" charset="0"/>
                <a:cs typeface="Times New Roman" panose="02020603050405020304" pitchFamily="18" charset="0"/>
              </a:rPr>
              <a:t>IMAGE  STEGANOGRAPHY</a:t>
            </a:r>
            <a:endParaRPr lang="en-US" sz="2400" b="1" dirty="0">
              <a:solidFill>
                <a:srgbClr val="000080"/>
              </a:solidFill>
            </a:endParaRPr>
          </a:p>
        </p:txBody>
      </p:sp>
      <p:sp>
        <p:nvSpPr>
          <p:cNvPr id="1048612" name="Rectangle 8"/>
          <p:cNvSpPr/>
          <p:nvPr/>
        </p:nvSpPr>
        <p:spPr>
          <a:xfrm>
            <a:off x="129083" y="2150523"/>
            <a:ext cx="2049780" cy="447040"/>
          </a:xfrm>
          <a:prstGeom prst="rect">
            <a:avLst/>
          </a:prstGeom>
        </p:spPr>
        <p:txBody>
          <a:bodyPr wrap="none">
            <a:spAutoFit/>
          </a:bodyPr>
          <a:lstStyle/>
          <a:p>
            <a:r>
              <a:rPr lang="en-US" sz="2400" b="1" dirty="0" smtClean="0">
                <a:solidFill>
                  <a:srgbClr val="C00000"/>
                </a:solidFill>
              </a:rPr>
              <a:t>Presented By</a:t>
            </a:r>
            <a:r>
              <a:rPr lang="en-US" sz="2400" dirty="0" smtClean="0">
                <a:solidFill>
                  <a:srgbClr val="C00000"/>
                </a:solidFill>
              </a:rPr>
              <a:t>:</a:t>
            </a:r>
            <a:endParaRPr lang="en-US" sz="1600" dirty="0">
              <a:solidFill>
                <a:schemeClr val="tx2">
                  <a:lumMod val="75000"/>
                </a:schemeClr>
              </a:solidFill>
            </a:endParaRPr>
          </a:p>
        </p:txBody>
      </p:sp>
      <p:sp>
        <p:nvSpPr>
          <p:cNvPr id="1048613" name="Rectangle 9"/>
          <p:cNvSpPr/>
          <p:nvPr/>
        </p:nvSpPr>
        <p:spPr>
          <a:xfrm>
            <a:off x="51670" y="2597564"/>
            <a:ext cx="4254387" cy="115824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 CH.SAI SHARANYYA  - 16M61A0511</a:t>
            </a:r>
            <a:endParaRPr lang="zh-CN" altLang="en-US" dirty="0"/>
          </a:p>
          <a:p>
            <a:r>
              <a:rPr lang="en-US" b="1" dirty="0" smtClean="0">
                <a:latin typeface="Arial" panose="020B0604020202020204" pitchFamily="34" charset="0"/>
                <a:cs typeface="Arial" panose="020B0604020202020204" pitchFamily="34" charset="0"/>
              </a:rPr>
              <a:t> CH.SRAVANTHI           - 16M61A0514</a:t>
            </a:r>
            <a:endParaRPr lang="zh-CN" altLang="en-US" dirty="0"/>
          </a:p>
          <a:p>
            <a:r>
              <a:rPr lang="en-US" b="1" dirty="0" smtClean="0">
                <a:latin typeface="Arial" panose="020B0604020202020204" pitchFamily="34" charset="0"/>
                <a:cs typeface="Arial" panose="020B0604020202020204" pitchFamily="34" charset="0"/>
              </a:rPr>
              <a:t> R.V RAMA DEVI           - 16M61A0540</a:t>
            </a:r>
            <a:endParaRPr lang="zh-CN" altLang="en-US" dirty="0"/>
          </a:p>
          <a:p>
            <a:r>
              <a:rPr lang="en-US" b="1" dirty="0" smtClean="0">
                <a:latin typeface="Arial" panose="020B0604020202020204" pitchFamily="34" charset="0"/>
                <a:cs typeface="Arial" panose="020B0604020202020204" pitchFamily="34" charset="0"/>
              </a:rPr>
              <a:t> SK.HASEENA               - 16M61A0546</a:t>
            </a:r>
            <a:endParaRPr lang="en-IN" b="1" dirty="0">
              <a:latin typeface="Arial" panose="020B0604020202020204" pitchFamily="34" charset="0"/>
              <a:cs typeface="Arial" panose="020B0604020202020204" pitchFamily="34" charset="0"/>
            </a:endParaRPr>
          </a:p>
        </p:txBody>
      </p:sp>
      <p:pic>
        <p:nvPicPr>
          <p:cNvPr id="2097155" name="Picture 2" descr="http://www.alljntuworld.in/wp-content/uploads/2016/02/JNTUH-Logo-3.jpg"/>
          <p:cNvPicPr>
            <a:picLocks noChangeAspect="1" noChangeArrowheads="1"/>
          </p:cNvPicPr>
          <p:nvPr/>
        </p:nvPicPr>
        <p:blipFill>
          <a:blip r:embed="rId2"/>
          <a:srcRect/>
          <a:stretch>
            <a:fillRect/>
          </a:stretch>
        </p:blipFill>
        <p:spPr bwMode="auto">
          <a:xfrm>
            <a:off x="4251241" y="2274086"/>
            <a:ext cx="1641682" cy="1701800"/>
          </a:xfrm>
          <a:prstGeom prst="rect">
            <a:avLst/>
          </a:prstGeom>
          <a:noFill/>
          <a:ln w="9525">
            <a:noFill/>
            <a:miter lim="800000"/>
            <a:headEnd/>
            <a:tailEnd/>
          </a:ln>
        </p:spPr>
      </p:pic>
      <p:sp>
        <p:nvSpPr>
          <p:cNvPr id="1048614" name="Rectangle 11"/>
          <p:cNvSpPr/>
          <p:nvPr/>
        </p:nvSpPr>
        <p:spPr>
          <a:xfrm>
            <a:off x="6230538" y="2550946"/>
            <a:ext cx="3160940" cy="1424940"/>
          </a:xfrm>
          <a:prstGeom prst="rect">
            <a:avLst/>
          </a:prstGeom>
        </p:spPr>
        <p:txBody>
          <a:bodyPr wrap="square">
            <a:spAutoFit/>
          </a:bodyPr>
          <a:lstStyle/>
          <a:p>
            <a:r>
              <a:rPr lang="en-US" b="1" dirty="0" smtClean="0"/>
              <a:t>Branch : CSE</a:t>
            </a:r>
          </a:p>
          <a:p>
            <a:r>
              <a:rPr lang="en-US" b="1" dirty="0" smtClean="0"/>
              <a:t>Batch : 3</a:t>
            </a:r>
            <a:endParaRPr lang="zh-CN" altLang="en-US" b="1"/>
          </a:p>
          <a:p>
            <a:r>
              <a:rPr lang="en-US" b="1" dirty="0" smtClean="0"/>
              <a:t>Year : 4-1</a:t>
            </a:r>
          </a:p>
          <a:p>
            <a:r>
              <a:rPr lang="en-US" dirty="0" smtClean="0"/>
              <a:t> </a:t>
            </a:r>
          </a:p>
          <a:p>
            <a:r>
              <a:rPr lang="en-US" dirty="0" smtClean="0"/>
              <a:t>   </a:t>
            </a:r>
            <a:endParaRPr lang="en-US" dirty="0"/>
          </a:p>
        </p:txBody>
      </p:sp>
      <p:sp>
        <p:nvSpPr>
          <p:cNvPr id="1048615" name="Rectangle 12"/>
          <p:cNvSpPr/>
          <p:nvPr/>
        </p:nvSpPr>
        <p:spPr>
          <a:xfrm>
            <a:off x="0" y="3888360"/>
            <a:ext cx="4939145" cy="1144096"/>
          </a:xfrm>
          <a:prstGeom prst="rect">
            <a:avLst/>
          </a:prstGeom>
        </p:spPr>
        <p:txBody>
          <a:bodyPr wrap="square">
            <a:spAutoFit/>
          </a:bodyPr>
          <a:lstStyle/>
          <a:p>
            <a:pPr lvl="0" defTabSz="457200">
              <a:lnSpc>
                <a:spcPct val="107000"/>
              </a:lnSpc>
              <a:spcAft>
                <a:spcPts val="800"/>
              </a:spcAft>
            </a:pPr>
            <a:r>
              <a:rPr lang="en-US" altLang="en-US"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IN" altLang="en-US"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IN" altLang="en-US"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Under the guidance of</a:t>
            </a:r>
            <a:r>
              <a:rPr lang="en-US" altLang="en-US"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 </a:t>
            </a:r>
            <a:r>
              <a:rPr lang="en-IN" altLang="en-US"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rPr>
              <a:t>:</a:t>
            </a:r>
            <a:endParaRPr lang="zh-CN" altLang="en-US" dirty="0"/>
          </a:p>
          <a:p>
            <a:pPr lvl="0" defTabSz="457200"/>
            <a:r>
              <a:rPr lang="en-US" b="1" dirty="0">
                <a:solidFill>
                  <a:srgbClr val="1F497D">
                    <a:lumMod val="75000"/>
                  </a:srgbClr>
                </a:solidFill>
              </a:rPr>
              <a:t>   </a:t>
            </a:r>
            <a:r>
              <a:rPr lang="en-US" b="1" dirty="0" smtClean="0">
                <a:solidFill>
                  <a:prstClr val="black"/>
                </a:solidFill>
                <a:latin typeface="Arial" pitchFamily="34" charset="0"/>
                <a:cs typeface="Arial" pitchFamily="34" charset="0"/>
              </a:rPr>
              <a:t>Mrs.Y.Lakshmi Prasanna</a:t>
            </a:r>
            <a:r>
              <a:rPr lang="en-US" dirty="0" smtClean="0">
                <a:solidFill>
                  <a:srgbClr val="4E218B"/>
                </a:solidFill>
                <a:latin typeface="Algerian" pitchFamily="82" charset="0"/>
              </a:rPr>
              <a:t> </a:t>
            </a:r>
            <a:r>
              <a:rPr lang="en-US" sz="1400" dirty="0" smtClean="0">
                <a:solidFill>
                  <a:srgbClr val="365E8A"/>
                </a:solidFill>
                <a:latin typeface="Bahnschrift" pitchFamily="34" charset="0"/>
              </a:rPr>
              <a:t>M.Tech</a:t>
            </a:r>
            <a:endParaRPr lang="en-US" sz="1400" dirty="0">
              <a:solidFill>
                <a:srgbClr val="365E8A"/>
              </a:solidFill>
              <a:latin typeface="Bahnschrift" pitchFamily="34" charset="0"/>
            </a:endParaRPr>
          </a:p>
          <a:p>
            <a:pPr lvl="0" defTabSz="457200"/>
            <a:r>
              <a:rPr lang="en-US" dirty="0" smtClean="0">
                <a:solidFill>
                  <a:srgbClr val="365E8A"/>
                </a:solidFill>
                <a:latin typeface="Bahnschrift" pitchFamily="34" charset="0"/>
              </a:rPr>
              <a:t>		Associate </a:t>
            </a:r>
            <a:r>
              <a:rPr lang="en-US" altLang="en-US" dirty="0">
                <a:solidFill>
                  <a:srgbClr val="365E8A"/>
                </a:solidFill>
                <a:latin typeface="Bahnschrift" pitchFamily="34" charset="0"/>
              </a:rPr>
              <a:t>Professor</a:t>
            </a:r>
            <a:endParaRPr lang="en-US" altLang="en-US" dirty="0">
              <a:solidFill>
                <a:srgbClr val="82BBE2"/>
              </a:solidFill>
              <a:latin typeface="Bahnschrift" pitchFamily="34" charset="0"/>
            </a:endParaRPr>
          </a:p>
        </p:txBody>
      </p:sp>
      <p:sp>
        <p:nvSpPr>
          <p:cNvPr id="1048616" name="Rectangle 13"/>
          <p:cNvSpPr/>
          <p:nvPr/>
        </p:nvSpPr>
        <p:spPr>
          <a:xfrm>
            <a:off x="1024290" y="5317866"/>
            <a:ext cx="7095418" cy="461665"/>
          </a:xfrm>
          <a:prstGeom prst="rect">
            <a:avLst/>
          </a:prstGeom>
        </p:spPr>
        <p:txBody>
          <a:bodyPr wrap="square">
            <a:spAutoFit/>
          </a:bodyPr>
          <a:lstStyle/>
          <a:p>
            <a:pPr algn="ctr" fontAlgn="auto">
              <a:spcBef>
                <a:spcPts val="0"/>
              </a:spcBef>
              <a:spcAft>
                <a:spcPts val="0"/>
              </a:spcAft>
            </a:pPr>
            <a:r>
              <a:rPr lang="en-US" sz="2400" b="1" dirty="0">
                <a:ln w="0"/>
                <a:solidFill>
                  <a:srgbClr val="008000"/>
                </a:solidFill>
                <a:latin typeface="Berlin Sans FB Demi" panose="020E0802020502020306" pitchFamily="34" charset="0"/>
                <a:cs typeface="Times New Roman" panose="02020603050405020304" pitchFamily="18" charset="0"/>
              </a:rPr>
              <a:t>Department of Computer Science &amp; Engineering</a:t>
            </a:r>
          </a:p>
        </p:txBody>
      </p:sp>
      <p:sp>
        <p:nvSpPr>
          <p:cNvPr id="1048617" name="Rectangle 14"/>
          <p:cNvSpPr/>
          <p:nvPr/>
        </p:nvSpPr>
        <p:spPr>
          <a:xfrm>
            <a:off x="129083" y="5779531"/>
            <a:ext cx="8915400" cy="954107"/>
          </a:xfrm>
          <a:prstGeom prst="rect">
            <a:avLst/>
          </a:prstGeom>
        </p:spPr>
        <p:txBody>
          <a:bodyPr wrap="square">
            <a:spAutoFit/>
          </a:bodyPr>
          <a:lstStyle/>
          <a:p>
            <a:pPr algn="ctr"/>
            <a:r>
              <a:rPr lang="en-IN" sz="2800" b="1" dirty="0" smtClean="0">
                <a:ln w="0"/>
                <a:solidFill>
                  <a:srgbClr val="4E218B"/>
                </a:solidFill>
                <a:effectLst>
                  <a:outerShdw blurRad="38100" dist="19050" dir="2700000" algn="tl" rotWithShape="0">
                    <a:schemeClr val="dk1">
                      <a:alpha val="40000"/>
                    </a:schemeClr>
                  </a:outerShdw>
                </a:effectLst>
                <a:latin typeface="Maiandra GD" panose="020E0502030308020204" pitchFamily="34" charset="0"/>
              </a:rPr>
              <a:t>S</a:t>
            </a:r>
            <a:r>
              <a:rPr lang="en-US" sz="2800" b="1" dirty="0" smtClean="0">
                <a:ln w="0"/>
                <a:solidFill>
                  <a:srgbClr val="4E218B"/>
                </a:solidFill>
                <a:effectLst>
                  <a:outerShdw blurRad="38100" dist="19050" dir="2700000" algn="tl" rotWithShape="0">
                    <a:schemeClr val="dk1">
                      <a:alpha val="40000"/>
                    </a:schemeClr>
                  </a:outerShdw>
                </a:effectLst>
                <a:latin typeface="Maiandra GD" panose="020E0502030308020204" pitchFamily="34" charset="0"/>
              </a:rPr>
              <a:t>warna </a:t>
            </a:r>
            <a:r>
              <a:rPr lang="en-US" sz="2800" b="1" dirty="0" smtClean="0">
                <a:ln w="0"/>
                <a:solidFill>
                  <a:srgbClr val="4E218B"/>
                </a:solidFill>
                <a:effectLst>
                  <a:outerShdw blurRad="38100" dist="19050" dir="2700000" algn="tl" rotWithShape="0">
                    <a:schemeClr val="dk1">
                      <a:alpha val="40000"/>
                    </a:schemeClr>
                  </a:outerShdw>
                </a:effectLst>
                <a:latin typeface="Maiandra GD" panose="020E0502030308020204" pitchFamily="34" charset="0"/>
              </a:rPr>
              <a:t>Bharathi Institute of Science </a:t>
            </a:r>
            <a:r>
              <a:rPr lang="en-US" sz="2800" b="1" dirty="0">
                <a:ln w="0"/>
                <a:solidFill>
                  <a:srgbClr val="4E218B"/>
                </a:solidFill>
                <a:effectLst>
                  <a:outerShdw blurRad="38100" dist="19050" dir="2700000" algn="tl" rotWithShape="0">
                    <a:schemeClr val="dk1">
                      <a:alpha val="40000"/>
                    </a:schemeClr>
                  </a:outerShdw>
                </a:effectLst>
                <a:latin typeface="Maiandra GD" panose="020E0502030308020204" pitchFamily="34" charset="0"/>
              </a:rPr>
              <a:t>&amp;</a:t>
            </a:r>
            <a:r>
              <a:rPr lang="en-US" sz="2800" b="1" dirty="0" smtClean="0">
                <a:ln w="0"/>
                <a:solidFill>
                  <a:srgbClr val="4E218B"/>
                </a:solidFill>
                <a:effectLst>
                  <a:outerShdw blurRad="38100" dist="19050" dir="2700000" algn="tl" rotWithShape="0">
                    <a:schemeClr val="dk1">
                      <a:alpha val="40000"/>
                    </a:schemeClr>
                  </a:outerShdw>
                </a:effectLst>
                <a:latin typeface="Maiandra GD" panose="020E0502030308020204" pitchFamily="34" charset="0"/>
              </a:rPr>
              <a:t> Technology </a:t>
            </a:r>
            <a:r>
              <a:rPr lang="en-IN" sz="2800" b="1" dirty="0" smtClean="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t>
            </a:r>
            <a:r>
              <a:rPr lang="en-US" sz="2800" b="1" dirty="0" err="1" smtClean="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cademic</a:t>
            </a:r>
            <a:r>
              <a:rPr lang="en-US" sz="2800" b="1" dirty="0" smtClean="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year 2019-20</a:t>
            </a:r>
            <a:endParaRPr lang="zh-CN" altLang="en-US" dirty="0"/>
          </a:p>
        </p:txBody>
      </p:sp>
      <p:pic>
        <p:nvPicPr>
          <p:cNvPr id="2097156" name="Picture 2097152"/>
          <p:cNvPicPr>
            <a:picLocks/>
          </p:cNvPicPr>
          <p:nvPr/>
        </p:nvPicPr>
        <p:blipFill>
          <a:blip r:embed="rId3"/>
          <a:stretch>
            <a:fillRect/>
          </a:stretch>
        </p:blipFill>
        <p:spPr>
          <a:xfrm>
            <a:off x="6753682" y="250900"/>
            <a:ext cx="2390317" cy="1889812"/>
          </a:xfrm>
          <a:prstGeom prst="rect">
            <a:avLst/>
          </a:prstGeom>
        </p:spPr>
      </p:pic>
      <p:pic>
        <p:nvPicPr>
          <p:cNvPr id="2097157" name="Picture 2097153"/>
          <p:cNvPicPr>
            <a:picLocks/>
          </p:cNvPicPr>
          <p:nvPr/>
        </p:nvPicPr>
        <p:blipFill>
          <a:blip r:embed="rId4"/>
          <a:stretch>
            <a:fillRect/>
          </a:stretch>
        </p:blipFill>
        <p:spPr>
          <a:xfrm>
            <a:off x="335482" y="388072"/>
            <a:ext cx="1593727" cy="17526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Rectangle 3"/>
          <p:cNvSpPr/>
          <p:nvPr/>
        </p:nvSpPr>
        <p:spPr>
          <a:xfrm>
            <a:off x="1198418" y="152399"/>
            <a:ext cx="6553200" cy="646331"/>
          </a:xfrm>
          <a:prstGeom prst="rect">
            <a:avLst/>
          </a:prstGeom>
        </p:spPr>
        <p:txBody>
          <a:bodyPr wrap="square">
            <a:spAutoFit/>
          </a:bodyPr>
          <a:lstStyle/>
          <a:p>
            <a:r>
              <a:rPr lang="en-IN" sz="3600" dirty="0" smtClean="0">
                <a:solidFill>
                  <a:srgbClr val="1F497D"/>
                </a:solidFill>
                <a:effectLst>
                  <a:outerShdw blurRad="38100" dist="38100" dir="2700000" algn="tl">
                    <a:srgbClr val="000000">
                      <a:alpha val="43137"/>
                    </a:srgbClr>
                  </a:outerShdw>
                </a:effectLst>
                <a:latin typeface="Algerian" pitchFamily="82" charset="0"/>
                <a:ea typeface="+mj-ea"/>
                <a:cs typeface="Times New Roman" pitchFamily="18" charset="0"/>
              </a:rPr>
              <a:t>   </a:t>
            </a:r>
            <a:endParaRPr lang="en-US" dirty="0"/>
          </a:p>
        </p:txBody>
      </p:sp>
      <p:sp>
        <p:nvSpPr>
          <p:cNvPr id="1048636" name="Rectangle 5"/>
          <p:cNvSpPr/>
          <p:nvPr/>
        </p:nvSpPr>
        <p:spPr>
          <a:xfrm>
            <a:off x="665046" y="1637614"/>
            <a:ext cx="8118764" cy="4841239"/>
          </a:xfrm>
          <a:prstGeom prst="rect">
            <a:avLst/>
          </a:prstGeom>
          <a:noFill/>
        </p:spPr>
        <p:txBody>
          <a:bodyPr wrap="square">
            <a:spAutoFit/>
          </a:bodyPr>
          <a:lstStyle/>
          <a:p>
            <a:pPr marL="360045" marR="0" indent="0" algn="just">
              <a:lnSpc>
                <a:spcPct val="150000"/>
              </a:lnSpc>
              <a:spcBef>
                <a:spcPts val="0"/>
              </a:spcBef>
              <a:spcAft>
                <a:spcPts val="0"/>
              </a:spcAft>
            </a:pPr>
            <a:r>
              <a:rPr lang="en-US" sz="1600" b="1" dirty="0">
                <a:effectLst/>
                <a:latin typeface="Roboto"/>
                <a:ea typeface="Times New Roman"/>
                <a:cs typeface="Roboto"/>
              </a:rPr>
              <a:t> Hardware Requirements:</a:t>
            </a:r>
          </a:p>
          <a:p>
            <a:pPr marL="360045" marR="0" indent="0" algn="just">
              <a:lnSpc>
                <a:spcPct val="150000"/>
              </a:lnSpc>
              <a:spcBef>
                <a:spcPts val="0"/>
              </a:spcBef>
              <a:spcAft>
                <a:spcPts val="0"/>
              </a:spcAft>
            </a:pPr>
            <a:r>
              <a:rPr lang="en-US" sz="1600" dirty="0">
                <a:effectLst/>
                <a:latin typeface="Roboto"/>
                <a:ea typeface="Times New Roman"/>
                <a:cs typeface="Roboto"/>
              </a:rPr>
              <a:t>• System : Pentium IV 2.4GHz.</a:t>
            </a:r>
          </a:p>
          <a:p>
            <a:pPr marL="360045" marR="0" indent="0" algn="just">
              <a:lnSpc>
                <a:spcPct val="150000"/>
              </a:lnSpc>
              <a:spcBef>
                <a:spcPts val="0"/>
              </a:spcBef>
              <a:spcAft>
                <a:spcPts val="0"/>
              </a:spcAft>
            </a:pPr>
            <a:r>
              <a:rPr lang="en-US" sz="1600" dirty="0">
                <a:effectLst/>
                <a:latin typeface="Roboto"/>
                <a:ea typeface="Times New Roman"/>
                <a:cs typeface="Roboto"/>
              </a:rPr>
              <a:t>• Hard Disk : 4GB.</a:t>
            </a:r>
          </a:p>
          <a:p>
            <a:pPr marL="360045" marR="0" indent="0" algn="just">
              <a:lnSpc>
                <a:spcPct val="150000"/>
              </a:lnSpc>
              <a:spcBef>
                <a:spcPts val="0"/>
              </a:spcBef>
              <a:spcAft>
                <a:spcPts val="0"/>
              </a:spcAft>
            </a:pPr>
            <a:r>
              <a:rPr lang="en-US" sz="1600" dirty="0">
                <a:effectLst/>
                <a:latin typeface="Roboto"/>
                <a:ea typeface="Times New Roman"/>
                <a:cs typeface="Roboto"/>
              </a:rPr>
              <a:t>• Floppy Drive : 1.44MB.</a:t>
            </a:r>
          </a:p>
          <a:p>
            <a:pPr marL="360045" marR="0" indent="0" algn="just">
              <a:lnSpc>
                <a:spcPct val="150000"/>
              </a:lnSpc>
              <a:spcBef>
                <a:spcPts val="0"/>
              </a:spcBef>
              <a:spcAft>
                <a:spcPts val="0"/>
              </a:spcAft>
            </a:pPr>
            <a:r>
              <a:rPr lang="en-US" sz="1600" dirty="0">
                <a:effectLst/>
                <a:latin typeface="Roboto"/>
                <a:ea typeface="Times New Roman"/>
                <a:cs typeface="Roboto"/>
              </a:rPr>
              <a:t>• Monitor : 15 VGAColour.</a:t>
            </a:r>
          </a:p>
          <a:p>
            <a:pPr marL="360045" marR="0" indent="0" algn="just">
              <a:lnSpc>
                <a:spcPct val="150000"/>
              </a:lnSpc>
              <a:spcBef>
                <a:spcPts val="0"/>
              </a:spcBef>
              <a:spcAft>
                <a:spcPts val="0"/>
              </a:spcAft>
            </a:pPr>
            <a:r>
              <a:rPr lang="en-US" sz="1600" dirty="0">
                <a:effectLst/>
                <a:latin typeface="Roboto"/>
                <a:ea typeface="Times New Roman"/>
                <a:cs typeface="Roboto"/>
              </a:rPr>
              <a:t>• Mouse :Logitech.</a:t>
            </a:r>
          </a:p>
          <a:p>
            <a:pPr marL="360045" marR="0" indent="0" algn="just">
              <a:lnSpc>
                <a:spcPct val="150000"/>
              </a:lnSpc>
              <a:spcBef>
                <a:spcPts val="0"/>
              </a:spcBef>
              <a:spcAft>
                <a:spcPts val="0"/>
              </a:spcAft>
            </a:pPr>
            <a:r>
              <a:rPr lang="en-US" sz="1600" dirty="0">
                <a:effectLst/>
                <a:latin typeface="Roboto"/>
                <a:ea typeface="Times New Roman"/>
                <a:cs typeface="Roboto"/>
              </a:rPr>
              <a:t>• RAM : 256MB.</a:t>
            </a:r>
          </a:p>
          <a:p>
            <a:pPr marL="360045" marR="0" indent="0" algn="just">
              <a:lnSpc>
                <a:spcPct val="150000"/>
              </a:lnSpc>
              <a:spcBef>
                <a:spcPts val="0"/>
              </a:spcBef>
              <a:spcAft>
                <a:spcPts val="0"/>
              </a:spcAft>
            </a:pPr>
            <a:r>
              <a:rPr lang="en-US" sz="1600" b="1" dirty="0">
                <a:effectLst/>
                <a:latin typeface="Roboto"/>
                <a:ea typeface="Times New Roman"/>
                <a:cs typeface="Roboto"/>
              </a:rPr>
              <a:t> Software Requirements:</a:t>
            </a:r>
          </a:p>
          <a:p>
            <a:pPr marL="360045" marR="0" indent="0" algn="just">
              <a:lnSpc>
                <a:spcPct val="150000"/>
              </a:lnSpc>
              <a:spcBef>
                <a:spcPts val="0"/>
              </a:spcBef>
              <a:spcAft>
                <a:spcPts val="0"/>
              </a:spcAft>
            </a:pPr>
            <a:r>
              <a:rPr lang="en-US" sz="1600" dirty="0">
                <a:effectLst/>
                <a:latin typeface="Roboto"/>
                <a:ea typeface="Times New Roman"/>
                <a:cs typeface="Roboto"/>
              </a:rPr>
              <a:t>• Operating system : – Windows XP Professional.</a:t>
            </a:r>
          </a:p>
          <a:p>
            <a:pPr marL="360045" marR="0" indent="0" algn="just">
              <a:lnSpc>
                <a:spcPct val="150000"/>
              </a:lnSpc>
              <a:spcBef>
                <a:spcPts val="0"/>
              </a:spcBef>
              <a:spcAft>
                <a:spcPts val="0"/>
              </a:spcAft>
            </a:pPr>
            <a:r>
              <a:rPr lang="en-US" sz="1600" dirty="0">
                <a:effectLst/>
                <a:latin typeface="Roboto"/>
                <a:ea typeface="Times New Roman"/>
                <a:cs typeface="Roboto"/>
              </a:rPr>
              <a:t>• Front End : – Visual Studio.Net2005</a:t>
            </a:r>
          </a:p>
          <a:p>
            <a:pPr marL="360045" marR="0" indent="0" algn="just">
              <a:lnSpc>
                <a:spcPct val="150000"/>
              </a:lnSpc>
              <a:spcBef>
                <a:spcPts val="0"/>
              </a:spcBef>
              <a:spcAft>
                <a:spcPts val="0"/>
              </a:spcAft>
            </a:pPr>
            <a:r>
              <a:rPr lang="en-US" sz="1600" dirty="0">
                <a:effectLst/>
                <a:latin typeface="Roboto"/>
                <a:ea typeface="Times New Roman"/>
                <a:cs typeface="Roboto"/>
              </a:rPr>
              <a:t>• Coding Language : –python</a:t>
            </a:r>
          </a:p>
        </p:txBody>
      </p:sp>
      <p:sp>
        <p:nvSpPr>
          <p:cNvPr id="1048637" name="Rectangle 1"/>
          <p:cNvSpPr/>
          <p:nvPr/>
        </p:nvSpPr>
        <p:spPr>
          <a:xfrm>
            <a:off x="0" y="-1770817"/>
            <a:ext cx="7086570" cy="624841"/>
          </a:xfrm>
          <a:prstGeom prst="rect">
            <a:avLst/>
          </a:prstGeom>
        </p:spPr>
        <p:txBody>
          <a:bodyPr wrap="square">
            <a:spAutoFit/>
          </a:bodyPr>
          <a:lstStyle/>
          <a:p>
            <a:endParaRPr/>
          </a:p>
          <a:p>
            <a:endParaRPr lang="en-US" dirty="0" smtClean="0">
              <a:latin typeface="Arial" pitchFamily="34" charset="0"/>
              <a:cs typeface="Arial" pitchFamily="34" charset="0"/>
            </a:endParaRPr>
          </a:p>
        </p:txBody>
      </p:sp>
      <p:sp>
        <p:nvSpPr>
          <p:cNvPr id="1048638" name="TextBox 1048637"/>
          <p:cNvSpPr txBox="1"/>
          <p:nvPr/>
        </p:nvSpPr>
        <p:spPr>
          <a:xfrm>
            <a:off x="762000" y="708660"/>
            <a:ext cx="6225445" cy="599440"/>
          </a:xfrm>
          <a:prstGeom prst="rect">
            <a:avLst/>
          </a:prstGeom>
        </p:spPr>
        <p:txBody>
          <a:bodyPr wrap="square" rtlCol="0">
            <a:spAutoFit/>
          </a:bodyPr>
          <a:lstStyle/>
          <a:p>
            <a:r>
              <a:rPr lang="en-US" sz="2800">
                <a:solidFill>
                  <a:srgbClr val="000080"/>
                </a:solidFill>
                <a:latin typeface="Roboto"/>
                <a:cs typeface="Roboto"/>
              </a:rPr>
              <a:t>SYSTEM REQUIREMENTS</a:t>
            </a:r>
            <a:r>
              <a:rPr lang="en-US" sz="2800">
                <a:solidFill>
                  <a:srgbClr val="000000"/>
                </a:solidFil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Rectangle 8"/>
          <p:cNvSpPr/>
          <p:nvPr/>
        </p:nvSpPr>
        <p:spPr>
          <a:xfrm>
            <a:off x="4479634" y="2967335"/>
            <a:ext cx="18473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en-US" sz="5400" b="1" cap="all" spc="0" dirty="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48640" name="Rectangle 2"/>
          <p:cNvSpPr>
            <a:spLocks noChangeArrowheads="1"/>
          </p:cNvSpPr>
          <p:nvPr/>
        </p:nvSpPr>
        <p:spPr bwMode="auto">
          <a:xfrm>
            <a:off x="152400" y="898149"/>
            <a:ext cx="8480134" cy="19583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8641" name="Rectangle 3"/>
          <p:cNvSpPr>
            <a:spLocks noChangeArrowheads="1"/>
          </p:cNvSpPr>
          <p:nvPr/>
        </p:nvSpPr>
        <p:spPr bwMode="auto">
          <a:xfrm>
            <a:off x="-1" y="482511"/>
            <a:ext cx="9144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642" name="Rectangle 5"/>
          <p:cNvSpPr/>
          <p:nvPr/>
        </p:nvSpPr>
        <p:spPr>
          <a:xfrm>
            <a:off x="3647864" y="1436182"/>
            <a:ext cx="1584176" cy="72008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solidFill>
                  <a:schemeClr val="bg1"/>
                </a:solidFill>
              </a:rPr>
              <a:t>Secret message</a:t>
            </a:r>
            <a:endParaRPr lang="en-US" dirty="0">
              <a:solidFill>
                <a:schemeClr val="bg1"/>
              </a:solidFill>
            </a:endParaRPr>
          </a:p>
        </p:txBody>
      </p:sp>
      <p:sp>
        <p:nvSpPr>
          <p:cNvPr id="1048643" name="Rectangle 6"/>
          <p:cNvSpPr/>
          <p:nvPr/>
        </p:nvSpPr>
        <p:spPr>
          <a:xfrm>
            <a:off x="3791880" y="2876342"/>
            <a:ext cx="12241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Encoder</a:t>
            </a:r>
            <a:endParaRPr lang="en-US" dirty="0"/>
          </a:p>
        </p:txBody>
      </p:sp>
      <p:sp>
        <p:nvSpPr>
          <p:cNvPr id="1048644" name="Rectangle 7"/>
          <p:cNvSpPr/>
          <p:nvPr/>
        </p:nvSpPr>
        <p:spPr>
          <a:xfrm>
            <a:off x="3719872" y="5396622"/>
            <a:ext cx="151216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Decoder</a:t>
            </a:r>
            <a:endParaRPr lang="en-US" dirty="0"/>
          </a:p>
        </p:txBody>
      </p:sp>
      <p:sp>
        <p:nvSpPr>
          <p:cNvPr id="1048645" name="Rectangle 8"/>
          <p:cNvSpPr/>
          <p:nvPr/>
        </p:nvSpPr>
        <p:spPr>
          <a:xfrm>
            <a:off x="911560" y="5396622"/>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dirty="0" smtClean="0"/>
              <a:t>Secret message</a:t>
            </a:r>
            <a:endParaRPr lang="en-US" dirty="0"/>
          </a:p>
        </p:txBody>
      </p:sp>
      <p:cxnSp>
        <p:nvCxnSpPr>
          <p:cNvPr id="3145730" name="Straight Arrow Connector 13"/>
          <p:cNvCxnSpPr>
            <a:cxnSpLocks/>
            <a:stCxn id="1048642" idx="2"/>
            <a:endCxn id="1048643" idx="0"/>
          </p:cNvCxnSpPr>
          <p:nvPr/>
        </p:nvCxnSpPr>
        <p:spPr>
          <a:xfrm flipH="1">
            <a:off x="4403948" y="2156262"/>
            <a:ext cx="36004" cy="7200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731" name="Straight Arrow Connector 14"/>
          <p:cNvCxnSpPr>
            <a:cxnSpLocks/>
            <a:stCxn id="1048644" idx="1"/>
            <a:endCxn id="1048645" idx="3"/>
          </p:cNvCxnSpPr>
          <p:nvPr/>
        </p:nvCxnSpPr>
        <p:spPr>
          <a:xfrm flipH="1">
            <a:off x="2351720" y="5720658"/>
            <a:ext cx="13681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732" name="Straight Arrow Connector 15"/>
          <p:cNvCxnSpPr>
            <a:cxnSpLocks/>
            <a:endCxn id="1048643" idx="1"/>
          </p:cNvCxnSpPr>
          <p:nvPr/>
        </p:nvCxnSpPr>
        <p:spPr>
          <a:xfrm flipV="1">
            <a:off x="2495736" y="3128370"/>
            <a:ext cx="1296144" cy="36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733" name="Straight Arrow Connector 16"/>
          <p:cNvCxnSpPr>
            <a:cxnSpLocks/>
            <a:stCxn id="1048643" idx="3"/>
          </p:cNvCxnSpPr>
          <p:nvPr/>
        </p:nvCxnSpPr>
        <p:spPr>
          <a:xfrm>
            <a:off x="5016016" y="3128370"/>
            <a:ext cx="1872208" cy="36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734" name="Straight Arrow Connector 17"/>
          <p:cNvCxnSpPr>
            <a:cxnSpLocks/>
            <a:endCxn id="1048644" idx="3"/>
          </p:cNvCxnSpPr>
          <p:nvPr/>
        </p:nvCxnSpPr>
        <p:spPr>
          <a:xfrm flipH="1">
            <a:off x="5232040" y="5684654"/>
            <a:ext cx="2664296" cy="36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45735" name="Straight Connector 18"/>
          <p:cNvCxnSpPr>
            <a:cxnSpLocks/>
          </p:cNvCxnSpPr>
          <p:nvPr/>
        </p:nvCxnSpPr>
        <p:spPr>
          <a:xfrm flipV="1">
            <a:off x="7896336" y="4028470"/>
            <a:ext cx="0" cy="1656184"/>
          </a:xfrm>
          <a:prstGeom prst="line">
            <a:avLst/>
          </a:prstGeom>
        </p:spPr>
        <p:style>
          <a:lnRef idx="2">
            <a:schemeClr val="dk1"/>
          </a:lnRef>
          <a:fillRef idx="0">
            <a:schemeClr val="dk1"/>
          </a:fillRef>
          <a:effectRef idx="1">
            <a:schemeClr val="dk1"/>
          </a:effectRef>
          <a:fontRef idx="minor">
            <a:schemeClr val="tx1"/>
          </a:fontRef>
        </p:style>
      </p:cxnSp>
      <p:sp>
        <p:nvSpPr>
          <p:cNvPr id="1048646" name="TextBox 52"/>
          <p:cNvSpPr txBox="1"/>
          <p:nvPr/>
        </p:nvSpPr>
        <p:spPr>
          <a:xfrm>
            <a:off x="7084743" y="-1370922"/>
            <a:ext cx="703581" cy="35814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Hjjhb</a:t>
            </a:r>
          </a:p>
        </p:txBody>
      </p:sp>
      <p:sp>
        <p:nvSpPr>
          <p:cNvPr id="1048647" name="TextBox 53"/>
          <p:cNvSpPr txBox="1"/>
          <p:nvPr/>
        </p:nvSpPr>
        <p:spPr>
          <a:xfrm>
            <a:off x="623528" y="2300278"/>
            <a:ext cx="1465580" cy="3581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Cover image</a:t>
            </a:r>
            <a:endParaRPr lang="en-US" dirty="0"/>
          </a:p>
        </p:txBody>
      </p:sp>
      <p:sp>
        <p:nvSpPr>
          <p:cNvPr id="1048648" name="TextBox 54"/>
          <p:cNvSpPr txBox="1"/>
          <p:nvPr/>
        </p:nvSpPr>
        <p:spPr>
          <a:xfrm>
            <a:off x="7176256" y="2300278"/>
            <a:ext cx="1465579" cy="3581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err="1" smtClean="0"/>
              <a:t>Stego</a:t>
            </a:r>
            <a:r>
              <a:rPr lang="en-IN" dirty="0" smtClean="0"/>
              <a:t> image</a:t>
            </a:r>
            <a:endParaRPr lang="en-US" dirty="0"/>
          </a:p>
        </p:txBody>
      </p:sp>
      <p:sp>
        <p:nvSpPr>
          <p:cNvPr id="1048649" name="TextBox 55"/>
          <p:cNvSpPr txBox="1"/>
          <p:nvPr/>
        </p:nvSpPr>
        <p:spPr>
          <a:xfrm>
            <a:off x="6600192" y="5756662"/>
            <a:ext cx="1795780" cy="6248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smtClean="0"/>
              <a:t>Communication</a:t>
            </a:r>
          </a:p>
          <a:p>
            <a:r>
              <a:rPr lang="en-IN" dirty="0" smtClean="0"/>
              <a:t>channel</a:t>
            </a:r>
            <a:endParaRPr lang="en-US" dirty="0"/>
          </a:p>
        </p:txBody>
      </p:sp>
      <p:sp>
        <p:nvSpPr>
          <p:cNvPr id="1048650" name="AutoShape 2" descr="Image result for key pics"/>
          <p:cNvSpPr>
            <a:spLocks noChangeAspect="1" noChangeArrowheads="1"/>
          </p:cNvSpPr>
          <p:nvPr/>
        </p:nvSpPr>
        <p:spPr bwMode="auto">
          <a:xfrm>
            <a:off x="455575" y="455007"/>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8651" name="AutoShape 4" descr="Image result for key pics"/>
          <p:cNvSpPr>
            <a:spLocks noChangeAspect="1" noChangeArrowheads="1"/>
          </p:cNvSpPr>
          <p:nvPr/>
        </p:nvSpPr>
        <p:spPr bwMode="auto">
          <a:xfrm>
            <a:off x="455575" y="455007"/>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8652" name="AutoShape 6" descr="Image result for key pics"/>
          <p:cNvSpPr>
            <a:spLocks noChangeAspect="1" noChangeArrowheads="1"/>
          </p:cNvSpPr>
          <p:nvPr/>
        </p:nvSpPr>
        <p:spPr bwMode="auto">
          <a:xfrm>
            <a:off x="455575" y="455007"/>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8653" name="AutoShape 8" descr="Image result for key pics"/>
          <p:cNvSpPr>
            <a:spLocks noChangeAspect="1" noChangeArrowheads="1"/>
          </p:cNvSpPr>
          <p:nvPr/>
        </p:nvSpPr>
        <p:spPr bwMode="auto">
          <a:xfrm>
            <a:off x="455575" y="455007"/>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8654" name="AutoShape 10" descr="Image result for key pics"/>
          <p:cNvSpPr>
            <a:spLocks noChangeAspect="1" noChangeArrowheads="1"/>
          </p:cNvSpPr>
          <p:nvPr/>
        </p:nvSpPr>
        <p:spPr bwMode="auto">
          <a:xfrm>
            <a:off x="455575" y="455007"/>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8655" name="AutoShape 12" descr="Image result for key pics"/>
          <p:cNvSpPr>
            <a:spLocks noChangeAspect="1" noChangeArrowheads="1"/>
          </p:cNvSpPr>
          <p:nvPr/>
        </p:nvSpPr>
        <p:spPr bwMode="auto">
          <a:xfrm>
            <a:off x="455575" y="455007"/>
            <a:ext cx="304800" cy="30480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2097160" name="Picture 30" descr="C:\Users\sidhu\Desktop\vijay\india.jpg.jpg"/>
          <p:cNvPicPr>
            <a:picLocks noChangeAspect="1" noChangeArrowheads="1"/>
          </p:cNvPicPr>
          <p:nvPr/>
        </p:nvPicPr>
        <p:blipFill>
          <a:blip r:embed="rId2" cstate="print"/>
          <a:srcRect/>
          <a:stretch>
            <a:fillRect/>
          </a:stretch>
        </p:blipFill>
        <p:spPr bwMode="auto">
          <a:xfrm>
            <a:off x="695536" y="2661966"/>
            <a:ext cx="1800200" cy="1300434"/>
          </a:xfrm>
          <a:prstGeom prst="rect">
            <a:avLst/>
          </a:prstGeom>
          <a:noFill/>
        </p:spPr>
      </p:pic>
      <p:pic>
        <p:nvPicPr>
          <p:cNvPr id="2097161" name="Picture 31" descr="C:\Users\sidhu\Desktop\vijay\india.jpg.jpg"/>
          <p:cNvPicPr>
            <a:picLocks noChangeAspect="1" noChangeArrowheads="1"/>
          </p:cNvPicPr>
          <p:nvPr/>
        </p:nvPicPr>
        <p:blipFill>
          <a:blip r:embed="rId2" cstate="print"/>
          <a:srcRect/>
          <a:stretch>
            <a:fillRect/>
          </a:stretch>
        </p:blipFill>
        <p:spPr bwMode="auto">
          <a:xfrm>
            <a:off x="6888224" y="2732326"/>
            <a:ext cx="1800200" cy="1300434"/>
          </a:xfrm>
          <a:prstGeom prst="rect">
            <a:avLst/>
          </a:prstGeom>
          <a:noFill/>
        </p:spPr>
      </p:pic>
      <p:sp>
        <p:nvSpPr>
          <p:cNvPr id="1048656" name="TextBox 1048655"/>
          <p:cNvSpPr txBox="1"/>
          <p:nvPr/>
        </p:nvSpPr>
        <p:spPr>
          <a:xfrm>
            <a:off x="325270" y="489303"/>
            <a:ext cx="6789204" cy="599439"/>
          </a:xfrm>
          <a:prstGeom prst="rect">
            <a:avLst/>
          </a:prstGeom>
        </p:spPr>
        <p:txBody>
          <a:bodyPr wrap="square" rtlCol="0">
            <a:spAutoFit/>
          </a:bodyPr>
          <a:lstStyle/>
          <a:p>
            <a:r>
              <a:rPr lang="en-US" sz="2800">
                <a:solidFill>
                  <a:srgbClr val="000080"/>
                </a:solidFill>
                <a:latin typeface="Roboto"/>
                <a:cs typeface="Roboto"/>
              </a:rPr>
              <a:t>SYSTEM ARCHITECTURE</a:t>
            </a:r>
            <a:r>
              <a:rPr lang="en-US" sz="2800">
                <a:solidFill>
                  <a:srgbClr val="000000"/>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Rectangle 4"/>
          <p:cNvSpPr/>
          <p:nvPr/>
        </p:nvSpPr>
        <p:spPr>
          <a:xfrm>
            <a:off x="152400" y="0"/>
            <a:ext cx="8839200" cy="548639"/>
          </a:xfrm>
          <a:prstGeom prst="rect">
            <a:avLst/>
          </a:prstGeom>
        </p:spPr>
        <p:txBody>
          <a:bodyPr wrap="square">
            <a:spAutoFit/>
          </a:bodyPr>
          <a:lstStyle/>
          <a:p>
            <a:pPr algn="just">
              <a:lnSpc>
                <a:spcPct val="150000"/>
              </a:lnSpc>
              <a:spcBef>
                <a:spcPts val="500"/>
              </a:spcBef>
              <a:spcAft>
                <a:spcPts val="600"/>
              </a:spcAft>
            </a:pPr>
            <a:r>
              <a:rPr lang="en-US" b="1" dirty="0" smtClean="0">
                <a:effectLst/>
                <a:latin typeface="Arial"/>
                <a:ea typeface="Times New Roman"/>
                <a:cs typeface="Times New Roman"/>
              </a:rPr>
              <a:t> </a:t>
            </a:r>
            <a:endParaRPr lang="en-US" dirty="0">
              <a:ea typeface="Calibri"/>
              <a:cs typeface="Times New Roman"/>
            </a:endParaRPr>
          </a:p>
        </p:txBody>
      </p:sp>
      <p:sp>
        <p:nvSpPr>
          <p:cNvPr id="1048658" name="Rectangle 1"/>
          <p:cNvSpPr/>
          <p:nvPr/>
        </p:nvSpPr>
        <p:spPr>
          <a:xfrm>
            <a:off x="457200" y="1371601"/>
            <a:ext cx="7696200" cy="2308324"/>
          </a:xfrm>
          <a:prstGeom prst="rect">
            <a:avLst/>
          </a:prstGeom>
        </p:spPr>
        <p:txBody>
          <a:bodyPr wrap="square">
            <a:spAutoFit/>
          </a:bodyPr>
          <a:lstStyle/>
          <a:p>
            <a:pPr lvl="0" defTabSz="457200"/>
            <a:endParaRPr lang="en-IN" b="1" dirty="0" smtClean="0"/>
          </a:p>
          <a:p>
            <a:pPr lvl="0" defTabSz="457200"/>
            <a:r>
              <a:rPr b="1" dirty="0" err="1" smtClean="0"/>
              <a:t>Steg</a:t>
            </a:r>
            <a:r>
              <a:rPr b="1" dirty="0" smtClean="0"/>
              <a:t> </a:t>
            </a:r>
            <a:r>
              <a:rPr b="1" dirty="0"/>
              <a:t>module</a:t>
            </a:r>
            <a:r>
              <a:rPr dirty="0"/>
              <a:t>: In this module user need to write any secret information in </a:t>
            </a:r>
            <a:endParaRPr lang="zh-CN" altLang="en-US" dirty="0"/>
          </a:p>
          <a:p>
            <a:pPr lvl="0" defTabSz="457200"/>
            <a:r>
              <a:rPr lang="zh-CN" altLang="en-US" dirty="0"/>
              <a:t>text area provided and need to select an image file to which user wants to </a:t>
            </a:r>
          </a:p>
          <a:p>
            <a:pPr lvl="0" defTabSz="457200"/>
            <a:r>
              <a:rPr lang="zh-CN" altLang="en-US" dirty="0"/>
              <a:t>append the secret information text.</a:t>
            </a:r>
          </a:p>
          <a:p>
            <a:pPr lvl="0" defTabSz="457200"/>
            <a:endParaRPr lang="zh-CN" altLang="en-US" dirty="0"/>
          </a:p>
          <a:p>
            <a:pPr lvl="0" defTabSz="457200"/>
            <a:r>
              <a:rPr lang="zh-CN" altLang="en-US" b="1" dirty="0"/>
              <a:t>Unsteg module</a:t>
            </a:r>
            <a:r>
              <a:rPr lang="zh-CN" altLang="en-US" dirty="0"/>
              <a:t>: In this module the encrypted image will be selected and </a:t>
            </a:r>
          </a:p>
          <a:p>
            <a:pPr lvl="0" defTabSz="457200"/>
            <a:r>
              <a:rPr lang="zh-CN" altLang="en-US" dirty="0"/>
              <a:t>stegnography application will start decrypting it with each and every pixel of </a:t>
            </a:r>
            <a:r>
              <a:rPr lang="en-US" altLang="en-US" dirty="0"/>
              <a:t> t</a:t>
            </a:r>
            <a:r>
              <a:rPr lang="zh-CN" altLang="en-US" dirty="0"/>
              <a:t>he image and displays the output i.e., secret text information.</a:t>
            </a:r>
          </a:p>
        </p:txBody>
      </p:sp>
      <p:sp>
        <p:nvSpPr>
          <p:cNvPr id="1048659" name="TextBox 1048658"/>
          <p:cNvSpPr txBox="1"/>
          <p:nvPr/>
        </p:nvSpPr>
        <p:spPr>
          <a:xfrm>
            <a:off x="305300" y="704849"/>
            <a:ext cx="5975214" cy="510540"/>
          </a:xfrm>
          <a:prstGeom prst="rect">
            <a:avLst/>
          </a:prstGeom>
        </p:spPr>
        <p:txBody>
          <a:bodyPr wrap="square" rtlCol="0">
            <a:spAutoFit/>
          </a:bodyPr>
          <a:lstStyle/>
          <a:p>
            <a:r>
              <a:rPr lang="en-US" sz="2800">
                <a:solidFill>
                  <a:srgbClr val="000000"/>
                </a:solidFill>
              </a:rPr>
              <a:t>   </a:t>
            </a:r>
            <a:r>
              <a:rPr lang="en-US" sz="2800" b="0">
                <a:solidFill>
                  <a:srgbClr val="000080"/>
                </a:solidFill>
                <a:latin typeface="Roboto"/>
                <a:cs typeface="Roboto"/>
              </a:rPr>
              <a:t>MODULE DESCRIPTION</a:t>
            </a:r>
            <a:r>
              <a:rPr lang="en-US" sz="2800">
                <a:solidFill>
                  <a:srgbClr val="000000"/>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4"/>
          <p:cNvSpPr/>
          <p:nvPr/>
        </p:nvSpPr>
        <p:spPr>
          <a:xfrm>
            <a:off x="495300" y="1443842"/>
            <a:ext cx="8153400" cy="4257041"/>
          </a:xfrm>
          <a:prstGeom prst="rect">
            <a:avLst/>
          </a:prstGeom>
        </p:spPr>
        <p:txBody>
          <a:bodyPr wrap="square">
            <a:spAutoFit/>
          </a:bodyPr>
          <a:lstStyle/>
          <a:p>
            <a:pPr algn="just">
              <a:lnSpc>
                <a:spcPct val="150000"/>
              </a:lnSpc>
              <a:spcBef>
                <a:spcPts val="500"/>
              </a:spcBef>
              <a:spcAft>
                <a:spcPts val="600"/>
              </a:spcAft>
            </a:pPr>
            <a:endParaRPr lang="en-US" dirty="0"/>
          </a:p>
        </p:txBody>
      </p:sp>
      <p:sp>
        <p:nvSpPr>
          <p:cNvPr id="1048603" name="Rectangle 1"/>
          <p:cNvSpPr/>
          <p:nvPr/>
        </p:nvSpPr>
        <p:spPr>
          <a:xfrm>
            <a:off x="304801" y="1676400"/>
            <a:ext cx="8610600" cy="4247317"/>
          </a:xfrm>
          <a:prstGeom prst="rect">
            <a:avLst/>
          </a:prstGeom>
        </p:spPr>
        <p:txBody>
          <a:bodyPr wrap="square">
            <a:spAutoFit/>
          </a:bodyPr>
          <a:lstStyle/>
          <a:p>
            <a:pPr lvl="0" defTabSz="457200"/>
            <a:r>
              <a:rPr lang="en-US" dirty="0" smtClean="0">
                <a:latin typeface="Arial" pitchFamily="34" charset="0"/>
                <a:cs typeface="Arial" pitchFamily="34" charset="0"/>
              </a:rPr>
              <a:t>We used some of the technology for the image steganography they are:</a:t>
            </a:r>
          </a:p>
          <a:p>
            <a:pPr lvl="0" defTabSz="457200"/>
            <a:endParaRPr lang="en-US" dirty="0">
              <a:latin typeface="Arial" pitchFamily="34" charset="0"/>
              <a:cs typeface="Arial" pitchFamily="34" charset="0"/>
            </a:endParaRPr>
          </a:p>
          <a:p>
            <a:pPr marL="285750" lvl="0" indent="-285750" algn="just" defTabSz="457200">
              <a:buFont typeface="Arial" pitchFamily="34" charset="0"/>
              <a:buChar char="•"/>
            </a:pPr>
            <a:r>
              <a:rPr lang="en-US" dirty="0" smtClean="0">
                <a:latin typeface="Arial" pitchFamily="34" charset="0"/>
                <a:cs typeface="Arial" pitchFamily="34" charset="0"/>
              </a:rPr>
              <a:t>Python </a:t>
            </a:r>
            <a:endParaRPr lang="zh-CN" altLang="en-US" dirty="0"/>
          </a:p>
          <a:p>
            <a:pPr lvl="0" algn="just" defTabSz="457200"/>
            <a:endParaRPr lang="en-US" dirty="0" smtClean="0">
              <a:latin typeface="Arial" pitchFamily="34" charset="0"/>
              <a:cs typeface="Arial" pitchFamily="34" charset="0"/>
            </a:endParaRPr>
          </a:p>
          <a:p>
            <a:pPr marL="285750" lvl="0" indent="-285750" algn="just" defTabSz="457200">
              <a:buFont typeface="Wingdings" pitchFamily="2" charset="2"/>
              <a:buChar char="Ø"/>
            </a:pPr>
            <a:r>
              <a:rPr lang="en-US" dirty="0" smtClean="0">
                <a:latin typeface="Arial" pitchFamily="34" charset="0"/>
                <a:cs typeface="Arial" pitchFamily="34" charset="0"/>
              </a:rPr>
              <a:t>It is an open source programming language that was made to be easy-to-read and powerful. A Dutch programmer named Guido van Rossum made Python in 1991. </a:t>
            </a:r>
          </a:p>
          <a:p>
            <a:pPr marL="285750" lvl="0" indent="-285750" algn="just" defTabSz="457200">
              <a:buFont typeface="Wingdings" pitchFamily="2" charset="2"/>
              <a:buChar char="Ø"/>
            </a:pPr>
            <a:r>
              <a:rPr lang="en-US" dirty="0" smtClean="0">
                <a:latin typeface="Arial" pitchFamily="34" charset="0"/>
                <a:cs typeface="Arial" pitchFamily="34" charset="0"/>
              </a:rPr>
              <a:t>He named it after the television show Monty Python's Flying Circus. Many Python examples and tutorials include jokes from the show.</a:t>
            </a:r>
          </a:p>
          <a:p>
            <a:pPr marL="285750" lvl="0" indent="-285750" algn="just" defTabSz="457200">
              <a:buFont typeface="Wingdings" pitchFamily="2" charset="2"/>
              <a:buChar char="Ø"/>
            </a:pPr>
            <a:r>
              <a:rPr lang="en-US" dirty="0" smtClean="0">
                <a:latin typeface="Arial" pitchFamily="34" charset="0"/>
                <a:cs typeface="Arial" pitchFamily="34" charset="0"/>
              </a:rPr>
              <a:t>Python is an interpreted language. Interpreted languages do not need to be compiled to run. A program called an interpreter runs Python code on almost any kind of computer. This means that a programmer can change the code and quickly see the results. This also means Python is slower than a compiled language like C, because it is not running machine code directly.</a:t>
            </a:r>
          </a:p>
          <a:p>
            <a:pPr marL="285750" lvl="0" indent="-285750" algn="just" defTabSz="457200">
              <a:buFont typeface="Arial" pitchFamily="34" charset="0"/>
              <a:buChar char="•"/>
            </a:pPr>
            <a:endParaRPr lang="en-US" dirty="0" smtClean="0">
              <a:latin typeface="Arial" pitchFamily="34" charset="0"/>
              <a:cs typeface="Arial" pitchFamily="34" charset="0"/>
            </a:endParaRPr>
          </a:p>
        </p:txBody>
      </p:sp>
      <p:sp>
        <p:nvSpPr>
          <p:cNvPr id="1048604" name="TextBox 1048603"/>
          <p:cNvSpPr txBox="1"/>
          <p:nvPr/>
        </p:nvSpPr>
        <p:spPr>
          <a:xfrm>
            <a:off x="495299" y="933302"/>
            <a:ext cx="5335343" cy="599440"/>
          </a:xfrm>
          <a:prstGeom prst="rect">
            <a:avLst/>
          </a:prstGeom>
        </p:spPr>
        <p:txBody>
          <a:bodyPr wrap="square" rtlCol="0">
            <a:spAutoFit/>
          </a:bodyPr>
          <a:lstStyle/>
          <a:p>
            <a:r>
              <a:rPr lang="en-US" sz="2800">
                <a:solidFill>
                  <a:srgbClr val="000080"/>
                </a:solidFill>
                <a:latin typeface="Roboto"/>
                <a:cs typeface="Roboto"/>
              </a:rPr>
              <a:t>TECHNOLOGY DESCRIPTION</a:t>
            </a:r>
            <a:r>
              <a:rPr lang="en-US" sz="2800">
                <a:solidFill>
                  <a:srgbClr val="000000"/>
                </a:solid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Box 1048599"/>
          <p:cNvSpPr txBox="1"/>
          <p:nvPr/>
        </p:nvSpPr>
        <p:spPr>
          <a:xfrm>
            <a:off x="617999" y="2017219"/>
            <a:ext cx="8375645" cy="624840"/>
          </a:xfrm>
          <a:prstGeom prst="rect">
            <a:avLst/>
          </a:prstGeom>
        </p:spPr>
        <p:txBody>
          <a:bodyPr wrap="square" rtlCol="0">
            <a:spAutoFit/>
          </a:bodyPr>
          <a:lstStyle/>
          <a:p>
            <a:pPr marL="0" indent="0">
              <a:buNone/>
            </a:pPr>
            <a:endParaRPr/>
          </a:p>
          <a:p>
            <a:pPr marL="285750" indent="-285750">
              <a:buFont typeface="Wingdings" charset="2"/>
              <a:buChar char="l"/>
            </a:pPr>
            <a:endParaRPr lang="en-US" sz="1800">
              <a:solidFill>
                <a:srgbClr val="000000"/>
              </a:solidFill>
            </a:endParaRPr>
          </a:p>
        </p:txBody>
      </p:sp>
      <p:sp>
        <p:nvSpPr>
          <p:cNvPr id="1048594" name="TextBox 1048600"/>
          <p:cNvSpPr txBox="1"/>
          <p:nvPr/>
        </p:nvSpPr>
        <p:spPr>
          <a:xfrm>
            <a:off x="70209" y="1659077"/>
            <a:ext cx="8923435" cy="2585323"/>
          </a:xfrm>
          <a:prstGeom prst="rect">
            <a:avLst/>
          </a:prstGeom>
        </p:spPr>
        <p:txBody>
          <a:bodyPr wrap="square" rtlCol="0">
            <a:spAutoFit/>
          </a:bodyPr>
          <a:lstStyle/>
          <a:p>
            <a:pPr marL="0" indent="0" algn="just">
              <a:buNone/>
            </a:pPr>
            <a:r>
              <a:rPr dirty="0"/>
              <a:t>LSB Algorithm</a:t>
            </a:r>
            <a:r>
              <a:rPr dirty="0" smtClean="0"/>
              <a:t>:</a:t>
            </a:r>
            <a:endParaRPr lang="en-IN" dirty="0" smtClean="0"/>
          </a:p>
          <a:p>
            <a:pPr marL="0" indent="0" algn="just">
              <a:buNone/>
            </a:pPr>
            <a:endParaRPr lang="zh-CN" altLang="en-US" dirty="0"/>
          </a:p>
          <a:p>
            <a:pPr marL="0" indent="0" algn="just">
              <a:buNone/>
            </a:pPr>
            <a:r>
              <a:rPr lang="zh-CN" altLang="en-US" dirty="0"/>
              <a:t>• LSB means least significant bit</a:t>
            </a:r>
            <a:r>
              <a:rPr lang="zh-CN" altLang="en-US" dirty="0" smtClean="0"/>
              <a:t>.</a:t>
            </a:r>
            <a:endParaRPr lang="zh-CN" altLang="en-US" dirty="0"/>
          </a:p>
          <a:p>
            <a:pPr marL="0" indent="0" algn="just">
              <a:buNone/>
            </a:pPr>
            <a:r>
              <a:rPr lang="zh-CN" altLang="en-US" dirty="0"/>
              <a:t>• The most common and popular method of modern day </a:t>
            </a:r>
            <a:r>
              <a:rPr lang="zh-CN" altLang="en-US" dirty="0" smtClean="0"/>
              <a:t>steganography is to make use of LSB of picture</a:t>
            </a:r>
            <a:r>
              <a:rPr lang="en-IN" altLang="zh-CN" dirty="0" smtClean="0"/>
              <a:t>'</a:t>
            </a:r>
            <a:r>
              <a:rPr lang="zh-CN" altLang="en-US" dirty="0" smtClean="0"/>
              <a:t>s pixel information.</a:t>
            </a:r>
          </a:p>
          <a:p>
            <a:pPr marL="0" indent="0" algn="just">
              <a:buNone/>
            </a:pPr>
            <a:r>
              <a:rPr lang="zh-CN" altLang="en-US" dirty="0" smtClean="0"/>
              <a:t>• </a:t>
            </a:r>
            <a:r>
              <a:rPr lang="zh-CN" altLang="en-US" dirty="0"/>
              <a:t>This technique works best when the file is longer than the </a:t>
            </a:r>
            <a:r>
              <a:rPr lang="zh-CN" altLang="en-US" dirty="0" smtClean="0"/>
              <a:t>message file </a:t>
            </a:r>
            <a:r>
              <a:rPr lang="zh-CN" altLang="en-US" dirty="0"/>
              <a:t>and if image is grey scale.</a:t>
            </a:r>
          </a:p>
          <a:p>
            <a:pPr marL="0" indent="0" algn="just">
              <a:buNone/>
            </a:pPr>
            <a:r>
              <a:rPr lang="zh-CN" altLang="en-US" dirty="0"/>
              <a:t>• When applying LSB techniques to each byte of a 24 bit image ,three </a:t>
            </a:r>
            <a:r>
              <a:rPr lang="zh-CN" altLang="en-US" dirty="0" smtClean="0"/>
              <a:t>bits </a:t>
            </a:r>
            <a:r>
              <a:rPr lang="zh-CN" altLang="en-US" dirty="0"/>
              <a:t>can be encoded into each pixel.</a:t>
            </a:r>
          </a:p>
        </p:txBody>
      </p:sp>
      <p:sp>
        <p:nvSpPr>
          <p:cNvPr id="1048595" name="TextBox 1048594"/>
          <p:cNvSpPr txBox="1"/>
          <p:nvPr/>
        </p:nvSpPr>
        <p:spPr>
          <a:xfrm>
            <a:off x="375849" y="587196"/>
            <a:ext cx="5950590" cy="599440"/>
          </a:xfrm>
          <a:prstGeom prst="rect">
            <a:avLst/>
          </a:prstGeom>
        </p:spPr>
        <p:txBody>
          <a:bodyPr wrap="square" rtlCol="0">
            <a:spAutoFit/>
          </a:bodyPr>
          <a:lstStyle/>
          <a:p>
            <a:r>
              <a:rPr lang="en-US" sz="2800">
                <a:solidFill>
                  <a:srgbClr val="000080"/>
                </a:solidFill>
                <a:latin typeface="Roboto"/>
                <a:cs typeface="Roboto"/>
              </a:rPr>
              <a:t>ALGORITHM  DESCRIPTION</a:t>
            </a:r>
            <a:r>
              <a:rPr lang="en-US" sz="2800">
                <a:solidFill>
                  <a:srgbClr val="000000"/>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1048590"/>
          <p:cNvSpPr txBox="1"/>
          <p:nvPr/>
        </p:nvSpPr>
        <p:spPr>
          <a:xfrm>
            <a:off x="571999" y="639912"/>
            <a:ext cx="4000000" cy="599440"/>
          </a:xfrm>
          <a:prstGeom prst="rect">
            <a:avLst/>
          </a:prstGeom>
        </p:spPr>
        <p:txBody>
          <a:bodyPr wrap="square" rtlCol="0">
            <a:spAutoFit/>
          </a:bodyPr>
          <a:lstStyle/>
          <a:p>
            <a:r>
              <a:rPr lang="en-US" sz="2800">
                <a:solidFill>
                  <a:srgbClr val="000080"/>
                </a:solidFill>
                <a:latin typeface="Roboto"/>
                <a:cs typeface="Roboto"/>
              </a:rPr>
              <a:t>ALGORITHM</a:t>
            </a:r>
            <a:r>
              <a:rPr lang="en-US" sz="2800">
                <a:solidFill>
                  <a:srgbClr val="000000"/>
                </a:solidFill>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229600" cy="2708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71550"/>
            <a:ext cx="8534400" cy="392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82" y="1219200"/>
            <a:ext cx="840991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23167"/>
            <a:ext cx="8686800" cy="4082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94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extBox 1048637"/>
          <p:cNvSpPr txBox="1"/>
          <p:nvPr/>
        </p:nvSpPr>
        <p:spPr>
          <a:xfrm>
            <a:off x="2234093" y="309828"/>
            <a:ext cx="5016420" cy="624840"/>
          </a:xfrm>
          <a:prstGeom prst="rect">
            <a:avLst/>
          </a:prstGeom>
        </p:spPr>
        <p:txBody>
          <a:bodyPr wrap="square" rtlCol="0">
            <a:spAutoFit/>
          </a:bodyPr>
          <a:lstStyle/>
          <a:p>
            <a:r>
              <a:rPr lang="en-US" sz="3600" dirty="0" smtClean="0">
                <a:solidFill>
                  <a:srgbClr val="1F497D"/>
                </a:solidFill>
                <a:effectLst>
                  <a:outerShdw blurRad="38100" dist="38100" dir="2700000" algn="tl">
                    <a:srgbClr val="000000">
                      <a:alpha val="43137"/>
                    </a:srgbClr>
                  </a:outerShdw>
                </a:effectLst>
                <a:latin typeface="Algerian" pitchFamily="82" charset="0"/>
                <a:cs typeface="Times New Roman" pitchFamily="18" charset="0"/>
              </a:rPr>
              <a:t>DATA FLOW DIAGRAM </a:t>
            </a:r>
            <a:endParaRPr lang="en-US" sz="2800">
              <a:solidFill>
                <a:srgbClr val="000000"/>
              </a:solidFill>
            </a:endParaRPr>
          </a:p>
        </p:txBody>
      </p:sp>
      <p:pic>
        <p:nvPicPr>
          <p:cNvPr id="2097152" name="Picture 2097155"/>
          <p:cNvPicPr>
            <a:picLocks/>
          </p:cNvPicPr>
          <p:nvPr/>
        </p:nvPicPr>
        <p:blipFill>
          <a:blip r:embed="rId2"/>
          <a:stretch>
            <a:fillRect/>
          </a:stretch>
        </p:blipFill>
        <p:spPr>
          <a:xfrm>
            <a:off x="1066800" y="1253051"/>
            <a:ext cx="7202680" cy="5071549"/>
          </a:xfrm>
          <a:prstGeom prst="rect">
            <a:avLst/>
          </a:prstGeom>
        </p:spPr>
      </p:pic>
      <p:sp>
        <p:nvSpPr>
          <p:cNvPr id="1048586" name="TextBox 1048733"/>
          <p:cNvSpPr txBox="1"/>
          <p:nvPr/>
        </p:nvSpPr>
        <p:spPr>
          <a:xfrm>
            <a:off x="3912918" y="1486365"/>
            <a:ext cx="4000000" cy="510540"/>
          </a:xfrm>
          <a:prstGeom prst="rect">
            <a:avLst/>
          </a:prstGeom>
        </p:spPr>
        <p:txBody>
          <a:bodyPr wrap="square" rtlCol="0">
            <a:spAutoFit/>
          </a:bodyPr>
          <a:lstStyle/>
          <a:p>
            <a:r>
              <a:rPr lang="en-US" sz="2800" dirty="0">
                <a:solidFill>
                  <a:srgbClr val="000000"/>
                </a:solidFill>
              </a:rPr>
              <a:t>Level -0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3"/>
          <p:cNvSpPr/>
          <p:nvPr/>
        </p:nvSpPr>
        <p:spPr>
          <a:xfrm>
            <a:off x="764919" y="562724"/>
            <a:ext cx="2595879" cy="624840"/>
          </a:xfrm>
          <a:prstGeom prst="rect">
            <a:avLst/>
          </a:prstGeom>
        </p:spPr>
        <p:txBody>
          <a:bodyPr wrap="none">
            <a:spAutoFit/>
          </a:bodyPr>
          <a:lstStyle/>
          <a:p>
            <a:r>
              <a:rPr lang="en-IN" sz="3600" dirty="0">
                <a:solidFill>
                  <a:srgbClr val="C00000"/>
                </a:solidFill>
                <a:effectLst>
                  <a:outerShdw blurRad="38100" dist="38100" dir="2700000" algn="tl">
                    <a:srgbClr val="000000">
                      <a:alpha val="43137"/>
                    </a:srgbClr>
                  </a:outerShdw>
                </a:effectLst>
                <a:latin typeface="Algerian" pitchFamily="82" charset="0"/>
                <a:ea typeface="+mj-ea"/>
                <a:cs typeface="Times New Roman" pitchFamily="18" charset="0"/>
              </a:rPr>
              <a:t> </a:t>
            </a:r>
            <a:r>
              <a:rPr lang="en-IN" sz="3600" dirty="0">
                <a:solidFill>
                  <a:srgbClr val="000080"/>
                </a:solidFill>
                <a:effectLst>
                  <a:outerShdw blurRad="38100" dist="38100" dir="2700000" algn="tl">
                    <a:srgbClr val="000000">
                      <a:alpha val="43137"/>
                    </a:srgbClr>
                  </a:outerShdw>
                </a:effectLst>
                <a:latin typeface="Roboto"/>
                <a:ea typeface="+mj-ea"/>
                <a:cs typeface="Roboto"/>
              </a:rPr>
              <a:t>CONTENTS</a:t>
            </a:r>
            <a:endParaRPr lang="en-US" dirty="0">
              <a:solidFill>
                <a:srgbClr val="000080"/>
              </a:solidFill>
              <a:latin typeface="Roboto"/>
              <a:cs typeface="Roboto"/>
            </a:endParaRPr>
          </a:p>
        </p:txBody>
      </p:sp>
      <p:sp>
        <p:nvSpPr>
          <p:cNvPr id="1048619" name="Rectangle 4"/>
          <p:cNvSpPr/>
          <p:nvPr/>
        </p:nvSpPr>
        <p:spPr>
          <a:xfrm>
            <a:off x="856867" y="1842879"/>
            <a:ext cx="3715132" cy="2702278"/>
          </a:xfrm>
          <a:prstGeom prst="rect">
            <a:avLst/>
          </a:prstGeom>
        </p:spPr>
        <p:txBody>
          <a:bodyPr wrap="square">
            <a:spAutoFit/>
          </a:bodyPr>
          <a:lstStyle/>
          <a:p>
            <a:pPr marL="342900" lvl="0" indent="-342900">
              <a:spcBef>
                <a:spcPct val="20000"/>
              </a:spcBef>
              <a:buFont typeface="Wingdings" panose="05000000000000000000" pitchFamily="2" charset="2"/>
              <a:buChar char="Ø"/>
            </a:pPr>
            <a:r>
              <a:rPr lang="en-IN" sz="1600" b="0" i="0" dirty="0" smtClean="0">
                <a:solidFill>
                  <a:prstClr val="black"/>
                </a:solidFill>
                <a:latin typeface="Roboto"/>
                <a:cs typeface="Roboto"/>
              </a:rPr>
              <a:t>INTRODUCTION</a:t>
            </a:r>
          </a:p>
          <a:p>
            <a:pPr marL="342900" lvl="0" indent="-342900">
              <a:spcBef>
                <a:spcPct val="20000"/>
              </a:spcBef>
              <a:buFont typeface="Wingdings" panose="05000000000000000000" pitchFamily="2" charset="2"/>
              <a:buChar char="Ø"/>
            </a:pPr>
            <a:r>
              <a:rPr lang="en-IN" sz="1600" dirty="0" smtClean="0">
                <a:solidFill>
                  <a:prstClr val="black"/>
                </a:solidFill>
                <a:latin typeface="Roboto"/>
                <a:cs typeface="Roboto"/>
              </a:rPr>
              <a:t>TYPES OF </a:t>
            </a:r>
            <a:r>
              <a:rPr lang="en-IN" sz="1600" dirty="0" smtClean="0">
                <a:solidFill>
                  <a:prstClr val="black"/>
                </a:solidFill>
                <a:latin typeface="Roboto"/>
                <a:cs typeface="Roboto"/>
              </a:rPr>
              <a:t>STEGANOGRAPHY</a:t>
            </a:r>
            <a:endParaRPr lang="en-IN" sz="1600" b="0" i="0" dirty="0">
              <a:solidFill>
                <a:prstClr val="black"/>
              </a:solidFill>
              <a:latin typeface="Roboto"/>
              <a:cs typeface="Roboto"/>
            </a:endParaRPr>
          </a:p>
          <a:p>
            <a:pPr marL="342900" lvl="0" indent="-342900">
              <a:spcBef>
                <a:spcPct val="20000"/>
              </a:spcBef>
              <a:buFont typeface="Wingdings" panose="05000000000000000000" pitchFamily="2" charset="2"/>
              <a:buChar char="Ø"/>
            </a:pPr>
            <a:r>
              <a:rPr lang="en-IN" sz="1600" b="0" i="0" dirty="0">
                <a:solidFill>
                  <a:prstClr val="black"/>
                </a:solidFill>
                <a:latin typeface="Roboto"/>
                <a:cs typeface="Roboto"/>
              </a:rPr>
              <a:t>LITERATURE SURVEY</a:t>
            </a:r>
          </a:p>
          <a:p>
            <a:pPr marL="342900" lvl="0" indent="-342900">
              <a:spcBef>
                <a:spcPct val="20000"/>
              </a:spcBef>
              <a:buFont typeface="Wingdings" panose="05000000000000000000" pitchFamily="2" charset="2"/>
              <a:buChar char="Ø"/>
            </a:pPr>
            <a:r>
              <a:rPr lang="en-IN" sz="1600" b="0" i="0" dirty="0">
                <a:solidFill>
                  <a:prstClr val="black"/>
                </a:solidFill>
                <a:latin typeface="Roboto"/>
                <a:cs typeface="Roboto"/>
              </a:rPr>
              <a:t>EXISTING SYSTEM</a:t>
            </a:r>
            <a:r>
              <a:rPr lang="en-US" altLang="en-US" sz="1600" b="0" i="0" dirty="0">
                <a:solidFill>
                  <a:prstClr val="black"/>
                </a:solidFill>
                <a:latin typeface="Roboto"/>
                <a:cs typeface="Roboto"/>
              </a:rPr>
              <a:t> </a:t>
            </a:r>
          </a:p>
          <a:p>
            <a:pPr marL="342900" lvl="0" indent="-342900">
              <a:spcBef>
                <a:spcPct val="20000"/>
              </a:spcBef>
              <a:buFont typeface="Wingdings" panose="05000000000000000000" pitchFamily="2" charset="2"/>
              <a:buChar char="Ø"/>
            </a:pPr>
            <a:r>
              <a:rPr lang="en-IN" sz="1600" b="0" i="0" dirty="0">
                <a:solidFill>
                  <a:prstClr val="black"/>
                </a:solidFill>
                <a:latin typeface="Roboto"/>
                <a:cs typeface="Roboto"/>
              </a:rPr>
              <a:t>PROPOSED SYSTEM</a:t>
            </a:r>
          </a:p>
          <a:p>
            <a:pPr marL="342900" lvl="0" indent="-342900">
              <a:spcBef>
                <a:spcPct val="20000"/>
              </a:spcBef>
              <a:buFont typeface="Wingdings" panose="05000000000000000000" pitchFamily="2" charset="2"/>
              <a:buChar char="Ø"/>
            </a:pPr>
            <a:r>
              <a:rPr lang="en-US" sz="1600" b="0" i="0" dirty="0">
                <a:solidFill>
                  <a:prstClr val="black"/>
                </a:solidFill>
                <a:latin typeface="Roboto"/>
                <a:cs typeface="Roboto"/>
              </a:rPr>
              <a:t>SYSTEM  </a:t>
            </a:r>
            <a:r>
              <a:rPr lang="en-IN" sz="1600" b="0" i="0" dirty="0">
                <a:solidFill>
                  <a:prstClr val="black"/>
                </a:solidFill>
                <a:latin typeface="Roboto"/>
                <a:cs typeface="Roboto"/>
              </a:rPr>
              <a:t>REQUIREMENTS</a:t>
            </a:r>
            <a:endParaRPr lang="zh-CN" altLang="en-US" b="0" i="0" dirty="0">
              <a:latin typeface="Roboto"/>
              <a:cs typeface="Roboto"/>
            </a:endParaRPr>
          </a:p>
          <a:p>
            <a:pPr marL="342900" lvl="0" indent="-342900">
              <a:spcBef>
                <a:spcPct val="20000"/>
              </a:spcBef>
              <a:buFont typeface="Wingdings" panose="05000000000000000000" pitchFamily="2" charset="2"/>
              <a:buChar char="Ø"/>
            </a:pPr>
            <a:r>
              <a:rPr lang="en-IN" sz="1600" b="0" i="0" dirty="0">
                <a:solidFill>
                  <a:prstClr val="black"/>
                </a:solidFill>
                <a:latin typeface="Roboto"/>
                <a:cs typeface="Roboto"/>
              </a:rPr>
              <a:t>SYSTEM ARCHITECHTURE</a:t>
            </a:r>
          </a:p>
          <a:p>
            <a:pPr marL="342900" lvl="0" indent="-342900">
              <a:spcBef>
                <a:spcPct val="20000"/>
              </a:spcBef>
              <a:buFont typeface="Wingdings" panose="05000000000000000000" pitchFamily="2" charset="2"/>
              <a:buChar char="Ø"/>
            </a:pPr>
            <a:r>
              <a:rPr lang="en-US" altLang="en-US" sz="1600" b="0" i="0" dirty="0">
                <a:solidFill>
                  <a:prstClr val="black"/>
                </a:solidFill>
                <a:latin typeface="Roboto"/>
                <a:cs typeface="Roboto"/>
              </a:rPr>
              <a:t>MODULES</a:t>
            </a:r>
            <a:endParaRPr lang="zh-CN" altLang="en-US" dirty="0">
              <a:latin typeface="Roboto"/>
              <a:cs typeface="Roboto"/>
            </a:endParaRPr>
          </a:p>
          <a:p>
            <a:pPr marL="342900" lvl="0" indent="-342900">
              <a:spcBef>
                <a:spcPct val="20000"/>
              </a:spcBef>
              <a:buFont typeface="Wingdings" panose="05000000000000000000" pitchFamily="2" charset="2"/>
              <a:buChar char="Ø"/>
            </a:pPr>
            <a:r>
              <a:rPr lang="en-US" altLang="en-US" sz="1600" b="0" i="0" dirty="0">
                <a:solidFill>
                  <a:prstClr val="black"/>
                </a:solidFill>
                <a:latin typeface="Roboto"/>
                <a:cs typeface="Roboto"/>
              </a:rPr>
              <a:t>TECHNOLOGY DESCRIPTION</a:t>
            </a:r>
            <a:r>
              <a:rPr lang="en-US" altLang="en-US" sz="1600" b="0" i="0" dirty="0">
                <a:solidFill>
                  <a:prstClr val="black"/>
                </a:solidFill>
                <a:latin typeface="Times New Roman" pitchFamily="18" charset="0"/>
                <a:cs typeface="Times New Roman" pitchFamily="18" charset="0"/>
              </a:rPr>
              <a:t> </a:t>
            </a:r>
            <a:r>
              <a:rPr lang="en-US" altLang="en-US" sz="1600" i="1" dirty="0">
                <a:solidFill>
                  <a:prstClr val="black"/>
                </a:solidFill>
                <a:latin typeface="Times New Roman" pitchFamily="18" charset="0"/>
                <a:cs typeface="Times New Roman" pitchFamily="18" charset="0"/>
              </a:rPr>
              <a:t> </a:t>
            </a:r>
            <a:endParaRPr lang="zh-CN" altLang="en-US" dirty="0"/>
          </a:p>
        </p:txBody>
      </p:sp>
      <p:sp>
        <p:nvSpPr>
          <p:cNvPr id="1048620" name="TextBox 1048704"/>
          <p:cNvSpPr txBox="1"/>
          <p:nvPr/>
        </p:nvSpPr>
        <p:spPr>
          <a:xfrm>
            <a:off x="5144000" y="1427335"/>
            <a:ext cx="4000000" cy="2296013"/>
          </a:xfrm>
          <a:prstGeom prst="rect">
            <a:avLst/>
          </a:prstGeom>
        </p:spPr>
        <p:txBody>
          <a:bodyPr wrap="square" rtlCol="0">
            <a:spAutoFit/>
          </a:bodyPr>
          <a:lstStyle/>
          <a:p>
            <a:pPr marL="0" lvl="0" indent="0">
              <a:spcBef>
                <a:spcPct val="20000"/>
              </a:spcBef>
              <a:buNone/>
            </a:pPr>
            <a:endParaRPr lang="zh-CN" altLang="en-US" sz="2800" i="0" dirty="0"/>
          </a:p>
          <a:p>
            <a:pPr marL="342900" lvl="0" indent="-342900">
              <a:spcBef>
                <a:spcPct val="20000"/>
              </a:spcBef>
              <a:buFont typeface="Wingdings" panose="05000000000000000000" pitchFamily="2" charset="2"/>
              <a:buChar char="Ø"/>
            </a:pPr>
            <a:r>
              <a:rPr lang="en-US" altLang="en-US" sz="1600" i="0" dirty="0">
                <a:solidFill>
                  <a:prstClr val="black"/>
                </a:solidFill>
                <a:latin typeface="Roboto"/>
                <a:cs typeface="Roboto"/>
              </a:rPr>
              <a:t>ALGORITHM  DESCRIPTION </a:t>
            </a:r>
            <a:endParaRPr lang="zh-CN" altLang="en-US" sz="2800" i="0" dirty="0">
              <a:latin typeface="Roboto"/>
              <a:cs typeface="Roboto"/>
            </a:endParaRPr>
          </a:p>
          <a:p>
            <a:pPr marL="342900" lvl="0" indent="-342900">
              <a:spcBef>
                <a:spcPct val="20000"/>
              </a:spcBef>
              <a:buFont typeface="Wingdings" panose="05000000000000000000" pitchFamily="2" charset="2"/>
              <a:buChar char="Ø"/>
            </a:pPr>
            <a:r>
              <a:rPr lang="en-US" sz="1600" i="0" dirty="0">
                <a:solidFill>
                  <a:prstClr val="black"/>
                </a:solidFill>
                <a:latin typeface="Roboto"/>
                <a:cs typeface="Roboto"/>
              </a:rPr>
              <a:t>SYSTEM DESIGN</a:t>
            </a:r>
            <a:endParaRPr sz="2800" i="0" dirty="0">
              <a:latin typeface="Roboto"/>
              <a:cs typeface="Roboto"/>
            </a:endParaRPr>
          </a:p>
          <a:p>
            <a:pPr marL="342900" lvl="0" indent="-342900">
              <a:spcBef>
                <a:spcPct val="20000"/>
              </a:spcBef>
              <a:buFont typeface="Wingdings" panose="05000000000000000000" pitchFamily="2" charset="2"/>
              <a:buChar char="Ø"/>
            </a:pPr>
            <a:r>
              <a:rPr lang="en-IN" sz="1600" i="0" dirty="0" smtClean="0">
                <a:solidFill>
                  <a:prstClr val="black"/>
                </a:solidFill>
                <a:latin typeface="Roboto"/>
                <a:cs typeface="Roboto"/>
              </a:rPr>
              <a:t>SCREENSHOTS</a:t>
            </a:r>
            <a:endParaRPr sz="2800" i="0" dirty="0">
              <a:latin typeface="Roboto"/>
              <a:cs typeface="Roboto"/>
            </a:endParaRPr>
          </a:p>
          <a:p>
            <a:pPr marL="342900" lvl="0" indent="-342900">
              <a:spcBef>
                <a:spcPct val="20000"/>
              </a:spcBef>
              <a:buFont typeface="Wingdings" panose="05000000000000000000" pitchFamily="2" charset="2"/>
              <a:buChar char="Ø"/>
            </a:pPr>
            <a:r>
              <a:rPr lang="en-US" sz="1600" i="0" dirty="0">
                <a:solidFill>
                  <a:prstClr val="black"/>
                </a:solidFill>
                <a:latin typeface="Roboto"/>
                <a:cs typeface="Roboto"/>
              </a:rPr>
              <a:t>CONCLUSION</a:t>
            </a:r>
            <a:endParaRPr sz="2800" i="0" dirty="0">
              <a:latin typeface="Roboto"/>
              <a:cs typeface="Roboto"/>
            </a:endParaRPr>
          </a:p>
          <a:p>
            <a:pPr marL="342900" lvl="0" indent="-342900">
              <a:spcBef>
                <a:spcPct val="20000"/>
              </a:spcBef>
              <a:buFont typeface="Wingdings" panose="05000000000000000000" pitchFamily="2" charset="2"/>
              <a:buChar char="Ø"/>
            </a:pPr>
            <a:r>
              <a:rPr lang="en-US" sz="1600" i="0" dirty="0">
                <a:solidFill>
                  <a:prstClr val="black"/>
                </a:solidFill>
                <a:latin typeface="Roboto"/>
                <a:cs typeface="Roboto"/>
              </a:rPr>
              <a:t>FUTURE WORK </a:t>
            </a:r>
            <a:endParaRPr sz="2800" i="0" dirty="0">
              <a:latin typeface="Roboto"/>
              <a:cs typeface="Roboto"/>
            </a:endParaRPr>
          </a:p>
          <a:p>
            <a:pPr marL="342900" lvl="0" indent="-342900">
              <a:spcBef>
                <a:spcPct val="20000"/>
              </a:spcBef>
              <a:buFont typeface="Wingdings" panose="05000000000000000000" pitchFamily="2" charset="2"/>
              <a:buChar char="Ø"/>
            </a:pPr>
            <a:r>
              <a:rPr lang="en-US" sz="1600" i="0" dirty="0">
                <a:solidFill>
                  <a:prstClr val="black"/>
                </a:solidFill>
                <a:latin typeface="Roboto"/>
                <a:cs typeface="Roboto"/>
              </a:rPr>
              <a:t>REFERENCE</a:t>
            </a:r>
            <a:endParaRPr lang="en-US" sz="2800" i="0" dirty="0">
              <a:solidFill>
                <a:srgbClr val="000000"/>
              </a:solidFill>
              <a:latin typeface="Roboto"/>
              <a:cs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80"/>
          <p:cNvPicPr>
            <a:picLocks/>
          </p:cNvPicPr>
          <p:nvPr/>
        </p:nvPicPr>
        <p:blipFill>
          <a:blip r:embed="rId2"/>
          <a:stretch>
            <a:fillRect/>
          </a:stretch>
        </p:blipFill>
        <p:spPr>
          <a:xfrm>
            <a:off x="944683" y="720812"/>
            <a:ext cx="7580067" cy="54163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Rectangle 3"/>
          <p:cNvSpPr/>
          <p:nvPr/>
        </p:nvSpPr>
        <p:spPr>
          <a:xfrm>
            <a:off x="2299855" y="231016"/>
            <a:ext cx="4564380" cy="624840"/>
          </a:xfrm>
          <a:prstGeom prst="rect">
            <a:avLst/>
          </a:prstGeom>
        </p:spPr>
        <p:txBody>
          <a:bodyPr wrap="none">
            <a:spAutoFit/>
          </a:bodyPr>
          <a:lstStyle/>
          <a:p>
            <a:r>
              <a:rPr lang="en-US" sz="3600" dirty="0" smtClean="0">
                <a:solidFill>
                  <a:srgbClr val="1F497D"/>
                </a:solidFill>
                <a:effectLst>
                  <a:outerShdw blurRad="38100" dist="38100" dir="2700000" algn="tl">
                    <a:srgbClr val="000000">
                      <a:alpha val="43137"/>
                    </a:srgbClr>
                  </a:outerShdw>
                </a:effectLst>
                <a:latin typeface="Algerian" pitchFamily="82" charset="0"/>
                <a:ea typeface="+mj-ea"/>
                <a:cs typeface="Times New Roman" pitchFamily="18" charset="0"/>
              </a:rPr>
              <a:t>SEQUENCE</a:t>
            </a:r>
            <a:r>
              <a:rPr lang="en-IN" sz="3600" dirty="0" smtClean="0">
                <a:solidFill>
                  <a:srgbClr val="1F497D"/>
                </a:solidFill>
                <a:effectLst>
                  <a:outerShdw blurRad="38100" dist="38100" dir="2700000" algn="tl">
                    <a:srgbClr val="000000">
                      <a:alpha val="43137"/>
                    </a:srgbClr>
                  </a:outerShdw>
                </a:effectLst>
                <a:latin typeface="Algerian" pitchFamily="82" charset="0"/>
                <a:ea typeface="+mj-ea"/>
                <a:cs typeface="Times New Roman" pitchFamily="18" charset="0"/>
              </a:rPr>
              <a:t> </a:t>
            </a:r>
            <a:r>
              <a:rPr lang="en-IN" sz="3600" dirty="0">
                <a:solidFill>
                  <a:srgbClr val="1F497D"/>
                </a:solidFill>
                <a:effectLst>
                  <a:outerShdw blurRad="38100" dist="38100" dir="2700000" algn="tl">
                    <a:srgbClr val="000000">
                      <a:alpha val="43137"/>
                    </a:srgbClr>
                  </a:outerShdw>
                </a:effectLst>
                <a:latin typeface="Algerian" pitchFamily="82" charset="0"/>
                <a:ea typeface="+mj-ea"/>
                <a:cs typeface="Times New Roman" pitchFamily="18" charset="0"/>
              </a:rPr>
              <a:t>DIAGRAM</a:t>
            </a:r>
            <a:endParaRPr lang="en-US" dirty="0"/>
          </a:p>
        </p:txBody>
      </p:sp>
      <p:pic>
        <p:nvPicPr>
          <p:cNvPr id="2097154" name="Picture 4" descr="C:\Users\HP\Pictures\Screenshots\Screenshot (22).png"/>
          <p:cNvPicPr>
            <a:picLocks/>
          </p:cNvPicPr>
          <p:nvPr/>
        </p:nvPicPr>
        <p:blipFill>
          <a:blip r:embed="rId2"/>
          <a:srcRect/>
          <a:stretch>
            <a:fillRect/>
          </a:stretch>
        </p:blipFill>
        <p:spPr bwMode="auto">
          <a:xfrm>
            <a:off x="152400" y="877346"/>
            <a:ext cx="8763000" cy="575205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2097181"/>
          <p:cNvPicPr>
            <a:picLocks/>
          </p:cNvPicPr>
          <p:nvPr/>
        </p:nvPicPr>
        <p:blipFill>
          <a:blip r:embed="rId2"/>
          <a:stretch>
            <a:fillRect/>
          </a:stretch>
        </p:blipFill>
        <p:spPr>
          <a:xfrm>
            <a:off x="1113154" y="1342427"/>
            <a:ext cx="6917692" cy="5156414"/>
          </a:xfrm>
          <a:prstGeom prst="rect">
            <a:avLst/>
          </a:prstGeom>
        </p:spPr>
      </p:pic>
      <p:sp>
        <p:nvSpPr>
          <p:cNvPr id="1048660" name="TextBox 1048735"/>
          <p:cNvSpPr txBox="1"/>
          <p:nvPr/>
        </p:nvSpPr>
        <p:spPr>
          <a:xfrm>
            <a:off x="2571999" y="438776"/>
            <a:ext cx="4000000" cy="599440"/>
          </a:xfrm>
          <a:prstGeom prst="rect">
            <a:avLst/>
          </a:prstGeom>
        </p:spPr>
        <p:txBody>
          <a:bodyPr wrap="square" rtlCol="0">
            <a:spAutoFit/>
          </a:bodyPr>
          <a:lstStyle/>
          <a:p>
            <a:r>
              <a:rPr lang="en-US" sz="2800">
                <a:solidFill>
                  <a:srgbClr val="000080"/>
                </a:solidFill>
                <a:latin typeface="Roboto"/>
                <a:cs typeface="Roboto"/>
              </a:rPr>
              <a:t>Class Diagram</a:t>
            </a:r>
            <a:r>
              <a:rPr lang="en-US" sz="2800">
                <a:solidFill>
                  <a:srgbClr val="000000"/>
                </a:solid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Rectangle 3"/>
          <p:cNvSpPr/>
          <p:nvPr/>
        </p:nvSpPr>
        <p:spPr>
          <a:xfrm>
            <a:off x="1187928" y="868679"/>
            <a:ext cx="1871980" cy="396240"/>
          </a:xfrm>
          <a:prstGeom prst="rect">
            <a:avLst/>
          </a:prstGeom>
        </p:spPr>
        <p:txBody>
          <a:bodyPr wrap="none">
            <a:spAutoFit/>
          </a:bodyPr>
          <a:lstStyle/>
          <a:p>
            <a:pPr marL="0" lvl="0" indent="0">
              <a:spcBef>
                <a:spcPct val="20000"/>
              </a:spcBef>
              <a:buNone/>
            </a:pPr>
            <a:endParaRPr/>
          </a:p>
        </p:txBody>
      </p:sp>
      <p:pic>
        <p:nvPicPr>
          <p:cNvPr id="2097163" name="Picture 4" descr="C:\Users\HP\Pictures\Screenshots\Screenshot (18).png"/>
          <p:cNvPicPr>
            <a:picLocks/>
          </p:cNvPicPr>
          <p:nvPr/>
        </p:nvPicPr>
        <p:blipFill>
          <a:blip r:embed="rId2"/>
          <a:srcRect/>
          <a:stretch>
            <a:fillRect/>
          </a:stretch>
        </p:blipFill>
        <p:spPr bwMode="auto">
          <a:xfrm>
            <a:off x="609600" y="1066800"/>
            <a:ext cx="8153400" cy="4953000"/>
          </a:xfrm>
          <a:prstGeom prst="rect">
            <a:avLst/>
          </a:prstGeom>
          <a:noFill/>
          <a:ln>
            <a:noFill/>
          </a:ln>
        </p:spPr>
      </p:pic>
      <p:sp>
        <p:nvSpPr>
          <p:cNvPr id="1048662" name="TextBox 1048591"/>
          <p:cNvSpPr txBox="1"/>
          <p:nvPr/>
        </p:nvSpPr>
        <p:spPr>
          <a:xfrm>
            <a:off x="2123917" y="358139"/>
            <a:ext cx="4000000" cy="675640"/>
          </a:xfrm>
          <a:prstGeom prst="rect">
            <a:avLst/>
          </a:prstGeom>
        </p:spPr>
        <p:txBody>
          <a:bodyPr wrap="square" rtlCol="0">
            <a:spAutoFit/>
          </a:bodyPr>
          <a:lstStyle/>
          <a:p>
            <a:r>
              <a:rPr lang="en-US" sz="3200">
                <a:solidFill>
                  <a:srgbClr val="000080"/>
                </a:solidFill>
                <a:latin typeface="Roboto"/>
                <a:cs typeface="Roboto"/>
              </a:rPr>
              <a:t>USE CASE DIAGRAM</a:t>
            </a:r>
            <a:r>
              <a:rPr lang="en-US" sz="2800">
                <a:solidFill>
                  <a:srgbClr val="000000"/>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extBox 1048645"/>
          <p:cNvSpPr txBox="1"/>
          <p:nvPr/>
        </p:nvSpPr>
        <p:spPr>
          <a:xfrm>
            <a:off x="2609170" y="5986101"/>
            <a:ext cx="4000000" cy="510540"/>
          </a:xfrm>
          <a:prstGeom prst="rect">
            <a:avLst/>
          </a:prstGeom>
        </p:spPr>
        <p:txBody>
          <a:bodyPr wrap="square" rtlCol="0">
            <a:spAutoFit/>
          </a:bodyPr>
          <a:lstStyle/>
          <a:p>
            <a:r>
              <a:rPr lang="en-US" sz="2800" dirty="0">
                <a:solidFill>
                  <a:srgbClr val="000000"/>
                </a:solidFill>
              </a:rPr>
              <a:t>          </a:t>
            </a:r>
          </a:p>
        </p:txBody>
      </p:sp>
      <p:sp>
        <p:nvSpPr>
          <p:cNvPr id="1048664" name="TextBox 1048673"/>
          <p:cNvSpPr txBox="1"/>
          <p:nvPr/>
        </p:nvSpPr>
        <p:spPr>
          <a:xfrm>
            <a:off x="2758941" y="196256"/>
            <a:ext cx="4000000" cy="675639"/>
          </a:xfrm>
          <a:prstGeom prst="rect">
            <a:avLst/>
          </a:prstGeom>
        </p:spPr>
        <p:txBody>
          <a:bodyPr wrap="square" rtlCol="0">
            <a:spAutoFit/>
          </a:bodyPr>
          <a:lstStyle/>
          <a:p>
            <a:r>
              <a:rPr lang="en-US" sz="3200" dirty="0">
                <a:solidFill>
                  <a:srgbClr val="000080"/>
                </a:solidFill>
                <a:latin typeface="Roboto"/>
                <a:cs typeface="Roboto"/>
              </a:rPr>
              <a:t>SCREENSHOTS</a:t>
            </a:r>
            <a:r>
              <a:rPr lang="en-US" sz="2800" dirty="0">
                <a:solidFill>
                  <a:srgbClr val="000000"/>
                </a:solidFill>
              </a:rPr>
              <a:t>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19175"/>
            <a:ext cx="6934199" cy="467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20057" y="5986101"/>
            <a:ext cx="3488455" cy="369332"/>
          </a:xfrm>
          <a:prstGeom prst="rect">
            <a:avLst/>
          </a:prstGeom>
        </p:spPr>
        <p:txBody>
          <a:bodyPr wrap="none">
            <a:spAutoFit/>
          </a:bodyPr>
          <a:lstStyle/>
          <a:p>
            <a:pPr algn="ctr"/>
            <a:r>
              <a:rPr lang="en-US" dirty="0" smtClean="0">
                <a:latin typeface="Roboto"/>
              </a:rPr>
              <a:t>Secret Message Before Encode</a:t>
            </a:r>
            <a:r>
              <a:rPr lang="en-US" sz="1600" dirty="0" smtClean="0"/>
              <a:t> </a:t>
            </a: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228600"/>
            <a:ext cx="7510462" cy="5507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774555" y="6063376"/>
            <a:ext cx="1552028" cy="369332"/>
          </a:xfrm>
          <a:prstGeom prst="rect">
            <a:avLst/>
          </a:prstGeom>
        </p:spPr>
        <p:txBody>
          <a:bodyPr wrap="none">
            <a:spAutoFit/>
          </a:bodyPr>
          <a:lstStyle/>
          <a:p>
            <a:pPr algn="ctr"/>
            <a:r>
              <a:rPr lang="en-US" dirty="0" smtClean="0">
                <a:latin typeface="Roboto"/>
              </a:rPr>
              <a:t>Cover Image</a:t>
            </a:r>
            <a:r>
              <a:rPr lang="en-US" sz="1600" dirty="0" smtClean="0"/>
              <a:t> </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extBox 1048647"/>
          <p:cNvSpPr txBox="1"/>
          <p:nvPr/>
        </p:nvSpPr>
        <p:spPr>
          <a:xfrm>
            <a:off x="1637083" y="6000540"/>
            <a:ext cx="6427300" cy="510540"/>
          </a:xfrm>
          <a:prstGeom prst="rect">
            <a:avLst/>
          </a:prstGeom>
        </p:spPr>
        <p:txBody>
          <a:bodyPr wrap="square" rtlCol="0">
            <a:spAutoFit/>
          </a:bodyPr>
          <a:lstStyle/>
          <a:p>
            <a:r>
              <a:rPr lang="en-US" sz="2800">
                <a:solidFill>
                  <a:srgbClr val="000000"/>
                </a:solidFill>
              </a:rPr>
              <a: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52400"/>
            <a:ext cx="7829550"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02396" y="6071144"/>
            <a:ext cx="1539204" cy="369332"/>
          </a:xfrm>
          <a:prstGeom prst="rect">
            <a:avLst/>
          </a:prstGeom>
        </p:spPr>
        <p:txBody>
          <a:bodyPr wrap="none">
            <a:spAutoFit/>
          </a:bodyPr>
          <a:lstStyle/>
          <a:p>
            <a:pPr algn="ctr"/>
            <a:r>
              <a:rPr lang="en-US" dirty="0" smtClean="0">
                <a:latin typeface="Roboto"/>
              </a:rPr>
              <a:t>Stego </a:t>
            </a:r>
            <a:r>
              <a:rPr lang="en-US" dirty="0">
                <a:latin typeface="Roboto"/>
              </a:rPr>
              <a:t>Image</a:t>
            </a:r>
            <a:r>
              <a:rPr lang="en-US" sz="1600"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533400"/>
            <a:ext cx="7153275"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38568" y="5715000"/>
            <a:ext cx="3249672" cy="369332"/>
          </a:xfrm>
          <a:prstGeom prst="rect">
            <a:avLst/>
          </a:prstGeom>
        </p:spPr>
        <p:txBody>
          <a:bodyPr wrap="none">
            <a:spAutoFit/>
          </a:bodyPr>
          <a:lstStyle/>
          <a:p>
            <a:pPr algn="ctr"/>
            <a:r>
              <a:rPr lang="en-US" dirty="0" smtClean="0">
                <a:latin typeface="Roboto"/>
              </a:rPr>
              <a:t>Secret Message After Decode</a:t>
            </a:r>
            <a:endParaRPr lang="en-US" sz="1600" dirty="0"/>
          </a:p>
        </p:txBody>
      </p:sp>
    </p:spTree>
    <p:extLst>
      <p:ext uri="{BB962C8B-B14F-4D97-AF65-F5344CB8AC3E}">
        <p14:creationId xmlns:p14="http://schemas.microsoft.com/office/powerpoint/2010/main" val="1334298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Rectangle 4"/>
          <p:cNvSpPr/>
          <p:nvPr/>
        </p:nvSpPr>
        <p:spPr>
          <a:xfrm>
            <a:off x="152400" y="1219200"/>
            <a:ext cx="8721436" cy="459740"/>
          </a:xfrm>
          <a:prstGeom prst="rect">
            <a:avLst/>
          </a:prstGeom>
        </p:spPr>
        <p:txBody>
          <a:bodyPr wrap="square">
            <a:spAutoFit/>
          </a:bodyPr>
          <a:lstStyle/>
          <a:p>
            <a:pPr marL="285750" indent="-285750" algn="just">
              <a:lnSpc>
                <a:spcPct val="150000"/>
              </a:lnSpc>
              <a:spcBef>
                <a:spcPts val="500"/>
              </a:spcBef>
              <a:spcAft>
                <a:spcPts val="600"/>
              </a:spcAft>
              <a:buFont typeface="Arial" pitchFamily="34" charset="0"/>
              <a:buChar char="•"/>
            </a:pPr>
            <a:endParaRPr lang="en-US" sz="1600" dirty="0">
              <a:ea typeface="Times New Roman"/>
              <a:cs typeface="Times New Roman"/>
            </a:endParaRPr>
          </a:p>
        </p:txBody>
      </p:sp>
      <p:sp>
        <p:nvSpPr>
          <p:cNvPr id="1048667" name="Rectangle 1"/>
          <p:cNvSpPr/>
          <p:nvPr/>
        </p:nvSpPr>
        <p:spPr>
          <a:xfrm>
            <a:off x="457200" y="1449070"/>
            <a:ext cx="8153400" cy="3693319"/>
          </a:xfrm>
          <a:prstGeom prst="rect">
            <a:avLst/>
          </a:prstGeom>
        </p:spPr>
        <p:txBody>
          <a:bodyPr wrap="square">
            <a:spAutoFit/>
          </a:bodyPr>
          <a:lstStyle/>
          <a:p>
            <a:pPr marL="285750" indent="-285750" algn="just">
              <a:buFont typeface="Arial" pitchFamily="34" charset="0"/>
              <a:buChar char="•"/>
            </a:pPr>
            <a:r>
              <a:rPr lang="en-US" dirty="0">
                <a:latin typeface="Arial" pitchFamily="34" charset="0"/>
                <a:cs typeface="Arial" pitchFamily="34" charset="0"/>
              </a:rPr>
              <a:t>Steganography transmits secrets through apparently innocuous covers in  an effort to conceal the existence of a </a:t>
            </a:r>
            <a:r>
              <a:rPr lang="en-US" dirty="0" smtClean="0">
                <a:latin typeface="Arial" pitchFamily="34" charset="0"/>
                <a:cs typeface="Arial" pitchFamily="34" charset="0"/>
              </a:rPr>
              <a:t>secret </a:t>
            </a:r>
            <a:r>
              <a:rPr lang="en-US" dirty="0">
                <a:latin typeface="Arial" pitchFamily="34" charset="0"/>
                <a:cs typeface="Arial" pitchFamily="34" charset="0"/>
              </a:rPr>
              <a:t>and its derivatives are growing in use and </a:t>
            </a:r>
            <a:r>
              <a:rPr lang="en-US" dirty="0" smtClean="0">
                <a:latin typeface="Arial" pitchFamily="34" charset="0"/>
                <a:cs typeface="Arial" pitchFamily="34" charset="0"/>
              </a:rPr>
              <a:t>application.</a:t>
            </a:r>
          </a:p>
          <a:p>
            <a:pPr marL="285750" indent="-285750" algn="just">
              <a:buFont typeface="Arial" pitchFamily="34" charset="0"/>
              <a:buChar char="•"/>
            </a:pPr>
            <a:endParaRPr lang="zh-CN" altLang="en-US" dirty="0"/>
          </a:p>
          <a:p>
            <a:pPr marL="285750" indent="-285750" algn="just">
              <a:buFont typeface="Arial" pitchFamily="34" charset="0"/>
              <a:buChar char="•"/>
            </a:pPr>
            <a:r>
              <a:rPr lang="en-IN" dirty="0">
                <a:latin typeface="Arial" pitchFamily="34" charset="0"/>
                <a:cs typeface="Arial" pitchFamily="34" charset="0"/>
              </a:rPr>
              <a:t>To hide confidential information steganography can be effectively used. The </a:t>
            </a:r>
            <a:r>
              <a:rPr lang="en-IN" dirty="0" smtClean="0">
                <a:latin typeface="Arial" pitchFamily="34" charset="0"/>
                <a:cs typeface="Arial" pitchFamily="34" charset="0"/>
              </a:rPr>
              <a:t>objective </a:t>
            </a:r>
            <a:r>
              <a:rPr lang="en-IN" dirty="0">
                <a:latin typeface="Arial" pitchFamily="34" charset="0"/>
                <a:cs typeface="Arial" pitchFamily="34" charset="0"/>
              </a:rPr>
              <a:t>of any Steganographic method is to hide maximum secret information </a:t>
            </a:r>
            <a:r>
              <a:rPr lang="en-IN" dirty="0" smtClean="0">
                <a:latin typeface="Arial" pitchFamily="34" charset="0"/>
                <a:cs typeface="Arial" pitchFamily="34" charset="0"/>
              </a:rPr>
              <a:t>which </a:t>
            </a:r>
            <a:r>
              <a:rPr lang="en-IN" dirty="0">
                <a:latin typeface="Arial" pitchFamily="34" charset="0"/>
                <a:cs typeface="Arial" pitchFamily="34" charset="0"/>
              </a:rPr>
              <a:t>is immune to external attacks and also should not convey the fact that the cover medium is carry secret information. This thesis has used LSB substitution technique for time domain and different transforms for frequency domain.</a:t>
            </a:r>
          </a:p>
          <a:p>
            <a:pPr algn="just"/>
            <a:endParaRPr lang="en-IN" dirty="0">
              <a:latin typeface="Arial" pitchFamily="34" charset="0"/>
              <a:cs typeface="Arial" pitchFamily="34" charset="0"/>
            </a:endParaRPr>
          </a:p>
          <a:p>
            <a:pPr marL="285750" indent="-285750" algn="just">
              <a:buFont typeface="Arial" pitchFamily="34" charset="0"/>
              <a:buChar char="•"/>
            </a:pPr>
            <a:endParaRPr lang="en-US" dirty="0" smtClean="0">
              <a:latin typeface="Arial" pitchFamily="34" charset="0"/>
              <a:cs typeface="Arial" pitchFamily="34" charset="0"/>
            </a:endParaRPr>
          </a:p>
          <a:p>
            <a:pPr marL="0" indent="0" algn="just">
              <a:buNone/>
            </a:pPr>
            <a:endParaRPr lang="en-US" dirty="0" smtClean="0">
              <a:latin typeface="Arial" pitchFamily="34" charset="0"/>
              <a:cs typeface="Arial" pitchFamily="34" charset="0"/>
            </a:endParaRPr>
          </a:p>
        </p:txBody>
      </p:sp>
      <p:sp>
        <p:nvSpPr>
          <p:cNvPr id="1048668" name="TextBox 1048682"/>
          <p:cNvSpPr txBox="1"/>
          <p:nvPr/>
        </p:nvSpPr>
        <p:spPr>
          <a:xfrm>
            <a:off x="2850510" y="543560"/>
            <a:ext cx="4000000" cy="675639"/>
          </a:xfrm>
          <a:prstGeom prst="rect">
            <a:avLst/>
          </a:prstGeom>
        </p:spPr>
        <p:txBody>
          <a:bodyPr wrap="square" rtlCol="0">
            <a:spAutoFit/>
          </a:bodyPr>
          <a:lstStyle/>
          <a:p>
            <a:r>
              <a:rPr lang="en-US" sz="3200">
                <a:solidFill>
                  <a:srgbClr val="000080"/>
                </a:solidFill>
                <a:latin typeface="Roboto"/>
                <a:cs typeface="Roboto"/>
              </a:rPr>
              <a:t>CONCLUSION</a:t>
            </a:r>
            <a:r>
              <a:rPr lang="en-US" sz="2800">
                <a:solidFill>
                  <a:srgbClr val="000000"/>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extBox 1048683"/>
          <p:cNvSpPr txBox="1"/>
          <p:nvPr/>
        </p:nvSpPr>
        <p:spPr>
          <a:xfrm>
            <a:off x="3248308" y="371911"/>
            <a:ext cx="4000000" cy="675640"/>
          </a:xfrm>
          <a:prstGeom prst="rect">
            <a:avLst/>
          </a:prstGeom>
        </p:spPr>
        <p:txBody>
          <a:bodyPr wrap="square" rtlCol="0">
            <a:spAutoFit/>
          </a:bodyPr>
          <a:lstStyle/>
          <a:p>
            <a:r>
              <a:rPr lang="en-US" sz="3200">
                <a:solidFill>
                  <a:srgbClr val="000080"/>
                </a:solidFill>
                <a:latin typeface="Roboto"/>
                <a:cs typeface="Roboto"/>
              </a:rPr>
              <a:t>REFERENCE</a:t>
            </a:r>
            <a:r>
              <a:rPr lang="en-US" sz="2800">
                <a:solidFill>
                  <a:srgbClr val="000000"/>
                </a:solidFill>
              </a:rPr>
              <a:t> </a:t>
            </a:r>
          </a:p>
        </p:txBody>
      </p:sp>
      <p:sp>
        <p:nvSpPr>
          <p:cNvPr id="1048670" name="TextBox 1048684"/>
          <p:cNvSpPr txBox="1"/>
          <p:nvPr/>
        </p:nvSpPr>
        <p:spPr>
          <a:xfrm>
            <a:off x="571999" y="1423545"/>
            <a:ext cx="8481988" cy="3863339"/>
          </a:xfrm>
          <a:prstGeom prst="rect">
            <a:avLst/>
          </a:prstGeom>
        </p:spPr>
        <p:txBody>
          <a:bodyPr wrap="square" rtlCol="0">
            <a:spAutoFit/>
          </a:bodyPr>
          <a:lstStyle/>
          <a:p>
            <a:r>
              <a:rPr lang="en-US" sz="1800">
                <a:solidFill>
                  <a:srgbClr val="000000"/>
                </a:solidFill>
                <a:latin typeface="Arial"/>
                <a:cs typeface="Arial"/>
              </a:rPr>
              <a:t>[1] A Joseph Raphael and Dr. V Sundaram ,”Cryptography and Steganography – A Survey”</a:t>
            </a:r>
          </a:p>
          <a:p>
            <a:endParaRPr lang="en-US" sz="1800">
              <a:solidFill>
                <a:srgbClr val="000000"/>
              </a:solidFill>
              <a:latin typeface="Arial"/>
              <a:cs typeface="Arial"/>
            </a:endParaRPr>
          </a:p>
          <a:p>
            <a:r>
              <a:rPr lang="en-US" sz="1800">
                <a:solidFill>
                  <a:srgbClr val="000000"/>
                </a:solidFill>
                <a:latin typeface="Arial"/>
                <a:cs typeface="Arial"/>
              </a:rPr>
              <a:t>[2] Dr.R.Sridevi, Vijaya Lakshmi Paruchuri, K.S.SadaSiva Rao, Image Steganography combined with cryptography</a:t>
            </a:r>
          </a:p>
          <a:p>
            <a:endParaRPr lang="en-US" sz="1800">
              <a:solidFill>
                <a:srgbClr val="000000"/>
              </a:solidFill>
              <a:latin typeface="Arial"/>
              <a:cs typeface="Arial"/>
            </a:endParaRPr>
          </a:p>
          <a:p>
            <a:r>
              <a:rPr lang="en-US" sz="1800">
                <a:solidFill>
                  <a:srgbClr val="000000"/>
                </a:solidFill>
                <a:latin typeface="Arial"/>
                <a:cs typeface="Arial"/>
              </a:rPr>
              <a:t>[3] Mehdi Hussain, Mureed Hussain, “A Survey of Image Steganography Technique”</a:t>
            </a:r>
          </a:p>
          <a:p>
            <a:endParaRPr lang="en-US" sz="1800">
              <a:solidFill>
                <a:srgbClr val="000000"/>
              </a:solidFill>
              <a:latin typeface="Arial"/>
              <a:cs typeface="Arial"/>
            </a:endParaRPr>
          </a:p>
          <a:p>
            <a:r>
              <a:rPr lang="en-US" sz="1800">
                <a:solidFill>
                  <a:srgbClr val="000000"/>
                </a:solidFill>
                <a:latin typeface="Arial"/>
                <a:cs typeface="Arial"/>
              </a:rPr>
              <a:t>[4] Lokesh Kumar,”Novel security scheme for image steganography using cryptography </a:t>
            </a:r>
          </a:p>
          <a:p>
            <a:r>
              <a:rPr lang="en-US" sz="1800">
                <a:solidFill>
                  <a:srgbClr val="000000"/>
                </a:solidFill>
                <a:latin typeface="Arial"/>
                <a:cs typeface="Arial"/>
              </a:rPr>
              <a:t> </a:t>
            </a:r>
          </a:p>
          <a:p>
            <a:endParaRPr lang="en-US" sz="1800">
              <a:solidFill>
                <a:srgbClr val="000000"/>
              </a:solidFill>
              <a:latin typeface="Arial"/>
              <a:cs typeface="Arial"/>
            </a:endParaRPr>
          </a:p>
          <a:p>
            <a:endParaRPr lang="en-US" sz="1800">
              <a:solidFill>
                <a:srgbClr val="000000"/>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Rectangle 3"/>
          <p:cNvSpPr/>
          <p:nvPr/>
        </p:nvSpPr>
        <p:spPr>
          <a:xfrm>
            <a:off x="-316115" y="429260"/>
            <a:ext cx="8839200" cy="358140"/>
          </a:xfrm>
          <a:prstGeom prst="rect">
            <a:avLst/>
          </a:prstGeom>
        </p:spPr>
        <p:txBody>
          <a:bodyPr wrap="square">
            <a:spAutoFit/>
          </a:bodyPr>
          <a:lstStyle/>
          <a:p>
            <a:pPr marL="342900" indent="-342900" algn="just">
              <a:buFont typeface="Wingdings" pitchFamily="2" charset="2"/>
              <a:buChar char="Ø"/>
            </a:pPr>
            <a:endParaRPr lang="en-US" dirty="0">
              <a:latin typeface="Times New Roman"/>
              <a:cs typeface="Times New Roman" pitchFamily="18" charset="0"/>
            </a:endParaRPr>
          </a:p>
        </p:txBody>
      </p:sp>
      <p:pic>
        <p:nvPicPr>
          <p:cNvPr id="2097158" name="Picture 2"/>
          <p:cNvPicPr>
            <a:picLocks noChangeAspect="1" noChangeArrowheads="1"/>
          </p:cNvPicPr>
          <p:nvPr/>
        </p:nvPicPr>
        <p:blipFill>
          <a:blip r:embed="rId2"/>
          <a:srcRect/>
          <a:stretch>
            <a:fillRect/>
          </a:stretch>
        </p:blipFill>
        <p:spPr bwMode="auto">
          <a:xfrm>
            <a:off x="152400" y="1447800"/>
            <a:ext cx="8991600" cy="5306104"/>
          </a:xfrm>
          <a:prstGeom prst="rect">
            <a:avLst/>
          </a:prstGeom>
          <a:noFill/>
          <a:ln>
            <a:noFill/>
          </a:ln>
          <a:effectLst/>
        </p:spPr>
      </p:pic>
      <p:cxnSp>
        <p:nvCxnSpPr>
          <p:cNvPr id="3145728" name="Straight Arrow Connector 3145727"/>
          <p:cNvCxnSpPr>
            <a:cxnSpLocks/>
          </p:cNvCxnSpPr>
          <p:nvPr/>
        </p:nvCxnSpPr>
        <p:spPr>
          <a:xfrm rot="13117998">
            <a:off x="2814946" y="4457586"/>
            <a:ext cx="614268" cy="452343"/>
          </a:xfrm>
          <a:prstGeom prst="straightConnector1">
            <a:avLst/>
          </a:prstGeom>
          <a:solidFill>
            <a:srgbClr val="FFFFFF"/>
          </a:solidFill>
          <a:ln w="25400">
            <a:solidFill>
              <a:srgbClr val="666666"/>
            </a:solidFill>
            <a:tailEnd type="triangle" w="lg" len="lg"/>
          </a:ln>
        </p:spPr>
      </p:cxnSp>
      <p:sp>
        <p:nvSpPr>
          <p:cNvPr id="1048622" name="TextBox 1048626"/>
          <p:cNvSpPr txBox="1"/>
          <p:nvPr/>
        </p:nvSpPr>
        <p:spPr>
          <a:xfrm>
            <a:off x="2667000" y="5052186"/>
            <a:ext cx="2483413" cy="358141"/>
          </a:xfrm>
          <a:prstGeom prst="rect">
            <a:avLst/>
          </a:prstGeom>
        </p:spPr>
        <p:txBody>
          <a:bodyPr wrap="square" rtlCol="0">
            <a:spAutoFit/>
          </a:bodyPr>
          <a:lstStyle/>
          <a:p>
            <a:r>
              <a:rPr lang="en-US" sz="1800" b="1">
                <a:solidFill>
                  <a:srgbClr val="000000"/>
                </a:solidFill>
              </a:rPr>
              <a:t>Cover Image</a:t>
            </a:r>
            <a:r>
              <a:rPr lang="en-US" sz="2800">
                <a:solidFill>
                  <a:srgbClr val="000000"/>
                </a:solidFill>
              </a:rPr>
              <a:t> </a:t>
            </a:r>
          </a:p>
        </p:txBody>
      </p:sp>
      <p:cxnSp>
        <p:nvCxnSpPr>
          <p:cNvPr id="3145729" name="Straight Arrow Connector 3145728"/>
          <p:cNvCxnSpPr>
            <a:cxnSpLocks/>
          </p:cNvCxnSpPr>
          <p:nvPr/>
        </p:nvCxnSpPr>
        <p:spPr>
          <a:xfrm rot="7112256">
            <a:off x="3444360" y="3586233"/>
            <a:ext cx="394653" cy="383366"/>
          </a:xfrm>
          <a:prstGeom prst="straightConnector1">
            <a:avLst/>
          </a:prstGeom>
          <a:solidFill>
            <a:srgbClr val="FFFFFF"/>
          </a:solidFill>
          <a:ln w="25400">
            <a:solidFill>
              <a:srgbClr val="666666"/>
            </a:solidFill>
            <a:tailEnd type="triangle" w="lg" len="lg"/>
          </a:ln>
        </p:spPr>
      </p:cxnSp>
      <p:sp>
        <p:nvSpPr>
          <p:cNvPr id="1048623" name="TextBox 1048627"/>
          <p:cNvSpPr txBox="1"/>
          <p:nvPr/>
        </p:nvSpPr>
        <p:spPr>
          <a:xfrm>
            <a:off x="3904349" y="3512989"/>
            <a:ext cx="1917855" cy="358140"/>
          </a:xfrm>
          <a:prstGeom prst="rect">
            <a:avLst/>
          </a:prstGeom>
        </p:spPr>
        <p:txBody>
          <a:bodyPr wrap="square" rtlCol="0">
            <a:spAutoFit/>
          </a:bodyPr>
          <a:lstStyle/>
          <a:p>
            <a:r>
              <a:rPr lang="en-US" sz="1800" b="1">
                <a:solidFill>
                  <a:srgbClr val="000000"/>
                </a:solidFill>
              </a:rPr>
              <a:t>Secret message</a:t>
            </a:r>
            <a:r>
              <a:rPr lang="en-US" sz="2800">
                <a:solidFill>
                  <a:srgbClr val="000000"/>
                </a:solidFill>
              </a:rPr>
              <a:t> </a:t>
            </a:r>
          </a:p>
        </p:txBody>
      </p:sp>
      <p:sp>
        <p:nvSpPr>
          <p:cNvPr id="1048624" name="TextBox 1048623"/>
          <p:cNvSpPr txBox="1"/>
          <p:nvPr/>
        </p:nvSpPr>
        <p:spPr>
          <a:xfrm>
            <a:off x="572000" y="787400"/>
            <a:ext cx="4000000" cy="599440"/>
          </a:xfrm>
          <a:prstGeom prst="rect">
            <a:avLst/>
          </a:prstGeom>
        </p:spPr>
        <p:txBody>
          <a:bodyPr wrap="square" rtlCol="0">
            <a:spAutoFit/>
          </a:bodyPr>
          <a:lstStyle/>
          <a:p>
            <a:r>
              <a:rPr lang="en-US" sz="2800" dirty="0">
                <a:solidFill>
                  <a:srgbClr val="000080"/>
                </a:solidFill>
                <a:latin typeface="Roboto"/>
                <a:cs typeface="Roboto"/>
              </a:rPr>
              <a:t>INTRODUCTION</a:t>
            </a:r>
            <a:r>
              <a:rPr lang="en-US" sz="2800" dirty="0">
                <a:solidFill>
                  <a:srgbClr val="000000"/>
                </a:solidFill>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1048656"/>
          <p:cNvSpPr txBox="1"/>
          <p:nvPr/>
        </p:nvSpPr>
        <p:spPr>
          <a:xfrm>
            <a:off x="1290288" y="2729229"/>
            <a:ext cx="7051580" cy="1399541"/>
          </a:xfrm>
          <a:prstGeom prst="rect">
            <a:avLst/>
          </a:prstGeom>
        </p:spPr>
        <p:txBody>
          <a:bodyPr wrap="square" rtlCol="0">
            <a:spAutoFit/>
          </a:bodyPr>
          <a:lstStyle/>
          <a:p>
            <a:r>
              <a:rPr lang="en-US" sz="8800" b="1">
                <a:solidFill>
                  <a:srgbClr val="000080"/>
                </a:solidFill>
                <a:latin typeface="Arial"/>
                <a:cs typeface="Arial"/>
              </a:rPr>
              <a:t>THANK</a:t>
            </a:r>
            <a:r>
              <a:rPr lang="en-US" sz="8800" b="1">
                <a:solidFill>
                  <a:srgbClr val="000080"/>
                </a:solidFill>
              </a:rPr>
              <a:t> YOU</a:t>
            </a:r>
            <a:r>
              <a:rPr lang="en-US" sz="2800">
                <a:solidFill>
                  <a:srgbClr val="000000"/>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Rectangle 3"/>
          <p:cNvSpPr/>
          <p:nvPr/>
        </p:nvSpPr>
        <p:spPr>
          <a:xfrm>
            <a:off x="152400" y="228600"/>
            <a:ext cx="8610600" cy="370840"/>
          </a:xfrm>
          <a:prstGeom prst="rect">
            <a:avLst/>
          </a:prstGeom>
        </p:spPr>
        <p:txBody>
          <a:bodyPr wrap="square">
            <a:spAutoFit/>
          </a:bodyPr>
          <a:lstStyle/>
          <a:p>
            <a:pPr marL="342900" lvl="0" indent="-342900" algn="just">
              <a:lnSpc>
                <a:spcPct val="115000"/>
              </a:lnSpc>
              <a:spcAft>
                <a:spcPts val="1000"/>
              </a:spcAft>
              <a:buFont typeface="Symbol"/>
              <a:buChar char=""/>
            </a:pPr>
            <a:endParaRPr lang="en-US" sz="1600" dirty="0">
              <a:solidFill>
                <a:prstClr val="black"/>
              </a:solidFill>
              <a:ea typeface="Calibri"/>
              <a:cs typeface="Times New Roman"/>
            </a:endParaRPr>
          </a:p>
        </p:txBody>
      </p:sp>
      <p:pic>
        <p:nvPicPr>
          <p:cNvPr id="2097159" name="Picture 2"/>
          <p:cNvPicPr>
            <a:picLocks noChangeAspect="1" noChangeArrowheads="1"/>
          </p:cNvPicPr>
          <p:nvPr/>
        </p:nvPicPr>
        <p:blipFill>
          <a:blip r:embed="rId2"/>
          <a:srcRect/>
          <a:stretch>
            <a:fillRect/>
          </a:stretch>
        </p:blipFill>
        <p:spPr bwMode="auto">
          <a:xfrm>
            <a:off x="293863" y="609600"/>
            <a:ext cx="8469137" cy="3200400"/>
          </a:xfrm>
          <a:prstGeom prst="rect">
            <a:avLst/>
          </a:prstGeom>
          <a:noFill/>
          <a:ln>
            <a:noFill/>
          </a:ln>
          <a:effectLst/>
        </p:spPr>
      </p:pic>
      <p:sp>
        <p:nvSpPr>
          <p:cNvPr id="1048626" name="TextBox 1048629"/>
          <p:cNvSpPr txBox="1"/>
          <p:nvPr/>
        </p:nvSpPr>
        <p:spPr>
          <a:xfrm>
            <a:off x="457700" y="3733800"/>
            <a:ext cx="4000000" cy="523220"/>
          </a:xfrm>
          <a:prstGeom prst="rect">
            <a:avLst/>
          </a:prstGeom>
        </p:spPr>
        <p:txBody>
          <a:bodyPr wrap="square" rtlCol="0">
            <a:spAutoFit/>
          </a:bodyPr>
          <a:lstStyle/>
          <a:p>
            <a:r>
              <a:rPr lang="en-US" sz="2000" b="1" dirty="0" smtClean="0">
                <a:solidFill>
                  <a:srgbClr val="000000"/>
                </a:solidFill>
                <a:latin typeface="Arial" pitchFamily="34" charset="0"/>
                <a:cs typeface="Arial" pitchFamily="34" charset="0"/>
              </a:rPr>
              <a:t>Steganalysis:</a:t>
            </a:r>
            <a:r>
              <a:rPr lang="en-US" sz="2800" b="1" dirty="0" smtClean="0">
                <a:solidFill>
                  <a:srgbClr val="000000"/>
                </a:solidFill>
                <a:latin typeface="Arial" pitchFamily="34" charset="0"/>
                <a:cs typeface="Arial" pitchFamily="34" charset="0"/>
              </a:rPr>
              <a:t> </a:t>
            </a:r>
            <a:endParaRPr lang="en-US" sz="2800" dirty="0">
              <a:solidFill>
                <a:srgbClr val="000000"/>
              </a:solidFill>
            </a:endParaRPr>
          </a:p>
        </p:txBody>
      </p:sp>
      <p:sp>
        <p:nvSpPr>
          <p:cNvPr id="1048627" name="TextBox 1048630"/>
          <p:cNvSpPr txBox="1"/>
          <p:nvPr/>
        </p:nvSpPr>
        <p:spPr>
          <a:xfrm>
            <a:off x="877952" y="4419600"/>
            <a:ext cx="7430037" cy="701041"/>
          </a:xfrm>
          <a:prstGeom prst="rect">
            <a:avLst/>
          </a:prstGeom>
        </p:spPr>
        <p:txBody>
          <a:bodyPr wrap="square" rtlCol="0">
            <a:spAutoFit/>
          </a:bodyPr>
          <a:lstStyle/>
          <a:p>
            <a:r>
              <a:rPr lang="en-US" sz="2000" dirty="0">
                <a:solidFill>
                  <a:srgbClr val="000000"/>
                </a:solidFill>
              </a:rPr>
              <a:t>Steganalysis is the study of detecting messages hidden using steganography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7143750" cy="4914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457200"/>
            <a:ext cx="7448550" cy="523220"/>
          </a:xfrm>
          <a:prstGeom prst="rect">
            <a:avLst/>
          </a:prstGeom>
        </p:spPr>
        <p:txBody>
          <a:bodyPr wrap="square">
            <a:spAutoFit/>
          </a:bodyPr>
          <a:lstStyle/>
          <a:p>
            <a:r>
              <a:rPr lang="en-US" sz="2800" dirty="0" smtClean="0">
                <a:solidFill>
                  <a:srgbClr val="000080"/>
                </a:solidFill>
                <a:latin typeface="Roboto"/>
              </a:rPr>
              <a:t>TYPES OF STEGANOGRAPHY</a:t>
            </a:r>
            <a:endParaRPr lang="en-IN" sz="2800" dirty="0"/>
          </a:p>
        </p:txBody>
      </p:sp>
    </p:spTree>
    <p:extLst>
      <p:ext uri="{BB962C8B-B14F-4D97-AF65-F5344CB8AC3E}">
        <p14:creationId xmlns:p14="http://schemas.microsoft.com/office/powerpoint/2010/main" val="417083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048631"/>
          <p:cNvSpPr>
            <a:spLocks noGrp="1"/>
          </p:cNvSpPr>
          <p:nvPr>
            <p:ph type="title"/>
          </p:nvPr>
        </p:nvSpPr>
        <p:spPr>
          <a:xfrm>
            <a:off x="457199" y="0"/>
            <a:ext cx="8229600" cy="1143000"/>
          </a:xfrm>
        </p:spPr>
        <p:txBody>
          <a:bodyPr/>
          <a:lstStyle/>
          <a:p>
            <a:r>
              <a:rPr lang="en-US" sz="3200" dirty="0">
                <a:solidFill>
                  <a:srgbClr val="000080"/>
                </a:solidFill>
                <a:latin typeface="Roboto"/>
                <a:cs typeface="Roboto"/>
              </a:rPr>
              <a:t>LITERATURE SURVEY</a:t>
            </a:r>
            <a:r>
              <a:rPr lang="en-US" dirty="0"/>
              <a:t> </a:t>
            </a:r>
          </a:p>
        </p:txBody>
      </p:sp>
      <p:sp>
        <p:nvSpPr>
          <p:cNvPr id="1048629" name="TextBox 1048632"/>
          <p:cNvSpPr txBox="1"/>
          <p:nvPr/>
        </p:nvSpPr>
        <p:spPr>
          <a:xfrm>
            <a:off x="457199" y="1377068"/>
            <a:ext cx="8364470" cy="3825239"/>
          </a:xfrm>
          <a:prstGeom prst="rect">
            <a:avLst/>
          </a:prstGeom>
        </p:spPr>
        <p:txBody>
          <a:bodyPr wrap="square" rtlCol="0">
            <a:spAutoFit/>
          </a:bodyPr>
          <a:lstStyle/>
          <a:p>
            <a:r>
              <a:rPr lang="en-US" sz="1800">
                <a:solidFill>
                  <a:srgbClr val="000000"/>
                </a:solidFill>
                <a:latin typeface="Arial"/>
                <a:cs typeface="Arial"/>
              </a:rPr>
              <a:t>In [1], A. Joseph Raphael introduces basic terminologies of cryptography and steganography and ensures that the combination of both will provide better security.</a:t>
            </a:r>
          </a:p>
          <a:p>
            <a:endParaRPr lang="en-US" sz="1800">
              <a:solidFill>
                <a:srgbClr val="000000"/>
              </a:solidFill>
              <a:latin typeface="Arial"/>
              <a:cs typeface="Arial"/>
            </a:endParaRPr>
          </a:p>
          <a:p>
            <a:r>
              <a:rPr lang="en-US" sz="1800">
                <a:solidFill>
                  <a:srgbClr val="000000"/>
                </a:solidFill>
                <a:latin typeface="Arial"/>
                <a:cs typeface="Arial"/>
              </a:rPr>
              <a:t>In [2], Dr. R. Sridevi, Vijaya Lakshmi Paruchuri, K. S Sadasiva Rao proposed the method of embedding the secret message into an image using LSB technique and then it is encrypted by AES algorithm for better security.</a:t>
            </a:r>
          </a:p>
          <a:p>
            <a:endParaRPr lang="en-US" sz="1800">
              <a:solidFill>
                <a:srgbClr val="000000"/>
              </a:solidFill>
              <a:latin typeface="Arial"/>
              <a:cs typeface="Arial"/>
            </a:endParaRPr>
          </a:p>
          <a:p>
            <a:r>
              <a:rPr lang="en-US" sz="1800">
                <a:solidFill>
                  <a:srgbClr val="000000"/>
                </a:solidFill>
                <a:latin typeface="Arial"/>
                <a:cs typeface="Arial"/>
              </a:rPr>
              <a:t>In [3], Mehdi Hussain, Mureed Hussain proposed various technologies which is used in image steganography.</a:t>
            </a:r>
          </a:p>
          <a:p>
            <a:endParaRPr lang="en-US" sz="1800">
              <a:solidFill>
                <a:srgbClr val="000000"/>
              </a:solidFill>
              <a:latin typeface="Arial"/>
              <a:cs typeface="Arial"/>
            </a:endParaRPr>
          </a:p>
          <a:p>
            <a:r>
              <a:rPr lang="en-US" sz="1800">
                <a:solidFill>
                  <a:srgbClr val="000000"/>
                </a:solidFill>
                <a:latin typeface="Arial"/>
                <a:cs typeface="Arial"/>
              </a:rPr>
              <a:t>In [4],Lokesh Kumar introduced the concept of encrypting the secret Message using AES and Alteration component technique is used to hide encrypted secret message into cover image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048705"/>
          <p:cNvSpPr>
            <a:spLocks noGrp="1"/>
          </p:cNvSpPr>
          <p:nvPr>
            <p:ph type="title"/>
          </p:nvPr>
        </p:nvSpPr>
        <p:spPr>
          <a:xfrm>
            <a:off x="-1872349" y="457200"/>
            <a:ext cx="8229600" cy="1143000"/>
          </a:xfrm>
        </p:spPr>
        <p:txBody>
          <a:bodyPr/>
          <a:lstStyle/>
          <a:p>
            <a:r>
              <a:rPr lang="en-US" sz="2800" dirty="0">
                <a:solidFill>
                  <a:srgbClr val="000080"/>
                </a:solidFill>
                <a:latin typeface="Roboto"/>
                <a:cs typeface="Roboto"/>
              </a:rPr>
              <a:t>EXISITING SYSTEM </a:t>
            </a:r>
          </a:p>
        </p:txBody>
      </p:sp>
      <p:sp>
        <p:nvSpPr>
          <p:cNvPr id="1048631" name="Rectangle 1"/>
          <p:cNvSpPr/>
          <p:nvPr/>
        </p:nvSpPr>
        <p:spPr>
          <a:xfrm>
            <a:off x="304799" y="1600199"/>
            <a:ext cx="8534400" cy="4001095"/>
          </a:xfrm>
          <a:prstGeom prst="rect">
            <a:avLst/>
          </a:prstGeom>
        </p:spPr>
        <p:txBody>
          <a:bodyPr wrap="square">
            <a:spAutoFit/>
          </a:bodyPr>
          <a:lstStyle/>
          <a:p>
            <a:pPr marL="285750" indent="-285750" algn="just">
              <a:buFont typeface="Arial" pitchFamily="34" charset="0"/>
              <a:buChar char="•"/>
            </a:pPr>
            <a:endParaRPr dirty="0"/>
          </a:p>
          <a:p>
            <a:pPr marL="342900" indent="-342900" algn="just">
              <a:buFont typeface="Arial" pitchFamily="34" charset="0"/>
              <a:buChar char="•"/>
            </a:pPr>
            <a:r>
              <a:rPr lang="en-US" altLang="en-US" sz="2000" dirty="0" smtClean="0">
                <a:latin typeface="Roboto"/>
                <a:cs typeface="Roboto"/>
              </a:rPr>
              <a:t>However, we find that in most existing approaches, people often use cryptographic techniques to encode the data.</a:t>
            </a:r>
          </a:p>
          <a:p>
            <a:pPr algn="just"/>
            <a:endParaRPr lang="en-US" altLang="en-US" sz="2000" dirty="0" smtClean="0">
              <a:latin typeface="Roboto"/>
              <a:cs typeface="Roboto"/>
            </a:endParaRPr>
          </a:p>
          <a:p>
            <a:pPr marL="342900" indent="-342900" algn="just">
              <a:buFont typeface="Arial" pitchFamily="34" charset="0"/>
              <a:buChar char="•"/>
            </a:pPr>
            <a:r>
              <a:rPr lang="en-US" altLang="en-US" sz="2000" dirty="0">
                <a:latin typeface="Roboto"/>
                <a:cs typeface="Roboto"/>
              </a:rPr>
              <a:t>B</a:t>
            </a:r>
            <a:r>
              <a:rPr lang="en-US" altLang="en-US" sz="2000" dirty="0" smtClean="0">
                <a:latin typeface="Roboto"/>
                <a:cs typeface="Roboto"/>
              </a:rPr>
              <a:t>ut cryptographic techniques will only hide the meaning of the data, but not the existence of data.</a:t>
            </a:r>
          </a:p>
          <a:p>
            <a:pPr marL="342900" indent="-342900" algn="just">
              <a:buFont typeface="Arial" pitchFamily="34" charset="0"/>
              <a:buChar char="•"/>
            </a:pPr>
            <a:endParaRPr lang="en-US" altLang="zh-CN" sz="2000" dirty="0">
              <a:latin typeface="Roboto"/>
              <a:cs typeface="Roboto"/>
            </a:endParaRPr>
          </a:p>
          <a:p>
            <a:pPr marL="342900" indent="-342900" algn="just">
              <a:buFont typeface="Arial" pitchFamily="34" charset="0"/>
              <a:buChar char="•"/>
            </a:pPr>
            <a:r>
              <a:rPr lang="en-US" altLang="en-US" sz="2000" dirty="0">
                <a:latin typeface="Roboto"/>
                <a:cs typeface="Roboto"/>
              </a:rPr>
              <a:t> This cryptographic </a:t>
            </a:r>
            <a:r>
              <a:rPr lang="en-US" altLang="en-US" sz="2000" dirty="0" smtClean="0">
                <a:latin typeface="Roboto"/>
                <a:cs typeface="Roboto"/>
              </a:rPr>
              <a:t>technique </a:t>
            </a:r>
            <a:r>
              <a:rPr lang="en-US" altLang="en-US" sz="2000" dirty="0">
                <a:latin typeface="Roboto"/>
                <a:cs typeface="Roboto"/>
              </a:rPr>
              <a:t>will be vulnerable to brute force attack.  </a:t>
            </a:r>
            <a:endParaRPr lang="zh-CN" altLang="en-US" sz="2000" dirty="0">
              <a:latin typeface="Roboto"/>
              <a:cs typeface="Roboto"/>
            </a:endParaRPr>
          </a:p>
          <a:p>
            <a:pPr algn="just"/>
            <a:endParaRPr lang="zh-CN" altLang="en-US" sz="2000" dirty="0" smtClean="0">
              <a:latin typeface="Roboto"/>
              <a:cs typeface="Roboto"/>
            </a:endParaRPr>
          </a:p>
          <a:p>
            <a:pPr marL="342900" indent="-342900" algn="just">
              <a:buFont typeface="Arial" pitchFamily="34" charset="0"/>
              <a:buChar char="•"/>
            </a:pPr>
            <a:endParaRPr lang="zh-CN" altLang="en-US" sz="2000" dirty="0" smtClean="0">
              <a:latin typeface="Roboto"/>
              <a:cs typeface="Roboto"/>
            </a:endParaRPr>
          </a:p>
          <a:p>
            <a:pPr marL="342900" indent="-342900" algn="just">
              <a:buFont typeface="Arial" pitchFamily="34" charset="0"/>
              <a:buChar char="•"/>
            </a:pPr>
            <a:endParaRPr lang="zh-CN" altLang="en-US" sz="2000" dirty="0">
              <a:latin typeface="Roboto"/>
              <a:cs typeface="Roboto"/>
            </a:endParaRPr>
          </a:p>
          <a:p>
            <a:pPr marL="285750" indent="-285750" algn="just">
              <a:buFont typeface="Arial" pitchFamily="34" charset="0"/>
              <a:buChar char="•"/>
            </a:pPr>
            <a:endParaRPr lang="en-US" dirty="0">
              <a:latin typeface="Arial" pitchFamily="34" charset="0"/>
              <a:cs typeface="Arial" pitchFamily="34" charset="0"/>
            </a:endParaRPr>
          </a:p>
          <a:p>
            <a:pPr marL="285750" indent="-285750" algn="just">
              <a:buFont typeface="Arial" pitchFamily="34" charset="0"/>
              <a:buChar char="•"/>
            </a:pPr>
            <a:endParaRPr lang="en-IN"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extBox 1048616"/>
          <p:cNvSpPr txBox="1"/>
          <p:nvPr/>
        </p:nvSpPr>
        <p:spPr>
          <a:xfrm>
            <a:off x="816197" y="721578"/>
            <a:ext cx="4572000" cy="675639"/>
          </a:xfrm>
          <a:prstGeom prst="rect">
            <a:avLst/>
          </a:prstGeom>
        </p:spPr>
        <p:txBody>
          <a:bodyPr wrap="square" rtlCol="0">
            <a:spAutoFit/>
          </a:bodyPr>
          <a:lstStyle/>
          <a:p>
            <a:r>
              <a:rPr lang="en-US" sz="3200" dirty="0">
                <a:solidFill>
                  <a:srgbClr val="000080"/>
                </a:solidFill>
                <a:latin typeface="Roboto"/>
                <a:ea typeface="Calibri"/>
                <a:cs typeface="Roboto"/>
              </a:rPr>
              <a:t>PROPOSED SYSTEM</a:t>
            </a:r>
            <a:r>
              <a:rPr lang="en-US" sz="2800" dirty="0">
                <a:solidFill>
                  <a:srgbClr val="000000"/>
                </a:solidFill>
              </a:rPr>
              <a:t> </a:t>
            </a:r>
          </a:p>
        </p:txBody>
      </p:sp>
      <p:sp>
        <p:nvSpPr>
          <p:cNvPr id="1048633" name="TextBox 1048617"/>
          <p:cNvSpPr txBox="1"/>
          <p:nvPr/>
        </p:nvSpPr>
        <p:spPr>
          <a:xfrm>
            <a:off x="262859" y="-2412391"/>
            <a:ext cx="7740499" cy="358141"/>
          </a:xfrm>
          <a:prstGeom prst="rect">
            <a:avLst/>
          </a:prstGeom>
        </p:spPr>
        <p:txBody>
          <a:bodyPr wrap="square" rtlCol="0">
            <a:spAutoFit/>
          </a:bodyPr>
          <a:lstStyle/>
          <a:p>
            <a:pPr marL="285750" indent="-285750">
              <a:buFont typeface="Arial"/>
              <a:buChar char="•"/>
            </a:pPr>
            <a:endParaRPr lang="en-US" sz="1800">
              <a:solidFill>
                <a:srgbClr val="000000"/>
              </a:solidFill>
            </a:endParaRPr>
          </a:p>
        </p:txBody>
      </p:sp>
      <p:sp>
        <p:nvSpPr>
          <p:cNvPr id="1048634" name="TextBox 1048640"/>
          <p:cNvSpPr txBox="1"/>
          <p:nvPr/>
        </p:nvSpPr>
        <p:spPr>
          <a:xfrm>
            <a:off x="339547" y="1737360"/>
            <a:ext cx="8464904" cy="2369880"/>
          </a:xfrm>
          <a:prstGeom prst="rect">
            <a:avLst/>
          </a:prstGeom>
        </p:spPr>
        <p:txBody>
          <a:bodyPr wrap="square" rtlCol="0">
            <a:spAutoFit/>
          </a:bodyPr>
          <a:lstStyle/>
          <a:p>
            <a:pPr marL="285750" indent="-285750" algn="just">
              <a:buFont typeface="Arial"/>
              <a:buChar char="•"/>
            </a:pPr>
            <a:r>
              <a:rPr lang="en-US" sz="2000" dirty="0">
                <a:solidFill>
                  <a:srgbClr val="000000"/>
                </a:solidFill>
                <a:latin typeface="Roboto"/>
                <a:cs typeface="Roboto"/>
              </a:rPr>
              <a:t>In this project we proposed an image based steganography that uses Least Significant Bits (LSB) technique which is most popular method on images to enhance the security of the communication. </a:t>
            </a:r>
            <a:endParaRPr lang="en-US" sz="2000" dirty="0" smtClean="0">
              <a:solidFill>
                <a:srgbClr val="000000"/>
              </a:solidFill>
              <a:latin typeface="Roboto"/>
              <a:cs typeface="Roboto"/>
            </a:endParaRPr>
          </a:p>
          <a:p>
            <a:pPr marL="285750" indent="-285750">
              <a:buFont typeface="Arial"/>
              <a:buChar char="•"/>
            </a:pPr>
            <a:endParaRPr lang="en-US" sz="2000" dirty="0" smtClean="0">
              <a:solidFill>
                <a:srgbClr val="000000"/>
              </a:solidFill>
              <a:latin typeface="Roboto"/>
              <a:cs typeface="Roboto"/>
            </a:endParaRPr>
          </a:p>
          <a:p>
            <a:pPr marL="285750" indent="-285750" algn="just">
              <a:buFont typeface="Arial"/>
              <a:buChar char="•"/>
            </a:pPr>
            <a:r>
              <a:rPr lang="en-US" sz="2000" dirty="0" smtClean="0">
                <a:solidFill>
                  <a:srgbClr val="000000"/>
                </a:solidFill>
                <a:latin typeface="Roboto"/>
                <a:cs typeface="Roboto"/>
              </a:rPr>
              <a:t>In </a:t>
            </a:r>
            <a:r>
              <a:rPr lang="en-US" sz="2000" dirty="0">
                <a:solidFill>
                  <a:srgbClr val="000000"/>
                </a:solidFill>
                <a:latin typeface="Roboto"/>
                <a:cs typeface="Roboto"/>
              </a:rPr>
              <a:t>the LSB approach, the basic idea is to replace the Least Significant Bits (LSB) of the cover image with the Bits of the messages to </a:t>
            </a:r>
            <a:r>
              <a:rPr lang="en-US" sz="2000" dirty="0" smtClean="0">
                <a:solidFill>
                  <a:srgbClr val="000000"/>
                </a:solidFill>
                <a:latin typeface="Roboto"/>
                <a:cs typeface="Roboto"/>
              </a:rPr>
              <a:t>be hidden without destroying </a:t>
            </a:r>
            <a:r>
              <a:rPr lang="en-US" sz="2000" dirty="0">
                <a:solidFill>
                  <a:srgbClr val="000000"/>
                </a:solidFill>
                <a:latin typeface="Roboto"/>
                <a:cs typeface="Roboto"/>
              </a:rPr>
              <a:t>the property of the cover image significantly.</a:t>
            </a:r>
            <a:r>
              <a:rPr lang="en-US" sz="2800" dirty="0">
                <a:solidFill>
                  <a:srgbClr val="000000"/>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0"/>
            <a:ext cx="3276600" cy="523220"/>
          </a:xfrm>
          <a:prstGeom prst="rect">
            <a:avLst/>
          </a:prstGeom>
        </p:spPr>
        <p:txBody>
          <a:bodyPr wrap="square">
            <a:spAutoFit/>
          </a:bodyPr>
          <a:lstStyle/>
          <a:p>
            <a:r>
              <a:rPr lang="en-US" sz="2800" dirty="0" smtClean="0">
                <a:solidFill>
                  <a:srgbClr val="000080"/>
                </a:solidFill>
                <a:latin typeface="Roboto"/>
                <a:ea typeface="Calibri"/>
                <a:cs typeface="Roboto"/>
              </a:rPr>
              <a:t>ADVANTAGES</a:t>
            </a:r>
            <a:r>
              <a:rPr lang="en-US" sz="2800" dirty="0" smtClean="0">
                <a:solidFill>
                  <a:srgbClr val="000000"/>
                </a:solidFill>
              </a:rPr>
              <a:t> </a:t>
            </a:r>
            <a:endParaRPr lang="en-US" sz="2800" dirty="0">
              <a:solidFill>
                <a:srgbClr val="000000"/>
              </a:solidFill>
            </a:endParaRPr>
          </a:p>
        </p:txBody>
      </p:sp>
      <p:sp>
        <p:nvSpPr>
          <p:cNvPr id="3" name="Rectangle 2"/>
          <p:cNvSpPr/>
          <p:nvPr/>
        </p:nvSpPr>
        <p:spPr>
          <a:xfrm>
            <a:off x="457200" y="1828800"/>
            <a:ext cx="7848600" cy="2554545"/>
          </a:xfrm>
          <a:prstGeom prst="rect">
            <a:avLst/>
          </a:prstGeom>
        </p:spPr>
        <p:txBody>
          <a:bodyPr wrap="square">
            <a:spAutoFit/>
          </a:bodyPr>
          <a:lstStyle/>
          <a:p>
            <a:pPr marL="285750" indent="-285750" algn="just">
              <a:buFont typeface="Arial" pitchFamily="34" charset="0"/>
              <a:buChar char="•"/>
            </a:pPr>
            <a:r>
              <a:rPr lang="en-US" sz="2000" dirty="0">
                <a:latin typeface="Roboto"/>
                <a:cs typeface="Arial" pitchFamily="34" charset="0"/>
              </a:rPr>
              <a:t>Steganography  prevents discovery of existence of </a:t>
            </a:r>
            <a:r>
              <a:rPr lang="en-US" sz="2000" dirty="0" smtClean="0">
                <a:latin typeface="Roboto"/>
                <a:cs typeface="Arial" pitchFamily="34" charset="0"/>
              </a:rPr>
              <a:t>message.</a:t>
            </a:r>
            <a:endParaRPr lang="zh-CN" altLang="en-US" sz="2000" dirty="0">
              <a:latin typeface="Roboto"/>
            </a:endParaRPr>
          </a:p>
          <a:p>
            <a:pPr marL="285750" indent="-285750" algn="just">
              <a:buFont typeface="Arial" pitchFamily="34" charset="0"/>
              <a:buChar char="•"/>
            </a:pPr>
            <a:endParaRPr lang="en-IN" sz="2000" dirty="0">
              <a:latin typeface="Roboto"/>
              <a:cs typeface="Arial" pitchFamily="34" charset="0"/>
            </a:endParaRPr>
          </a:p>
          <a:p>
            <a:pPr marL="285750" indent="-285750" algn="just">
              <a:buFont typeface="Arial" pitchFamily="34" charset="0"/>
              <a:buChar char="•"/>
            </a:pPr>
            <a:r>
              <a:rPr lang="en-IN" sz="2000" dirty="0">
                <a:latin typeface="Roboto"/>
                <a:cs typeface="Arial" pitchFamily="34" charset="0"/>
              </a:rPr>
              <a:t>Difficult to detect but only receiver can detect.</a:t>
            </a:r>
          </a:p>
          <a:p>
            <a:pPr marL="285750" indent="-285750" algn="just">
              <a:buFont typeface="Arial" pitchFamily="34" charset="0"/>
              <a:buChar char="•"/>
            </a:pPr>
            <a:endParaRPr lang="en-IN" sz="2000" dirty="0">
              <a:latin typeface="Roboto"/>
              <a:cs typeface="Arial" pitchFamily="34" charset="0"/>
            </a:endParaRPr>
          </a:p>
          <a:p>
            <a:pPr marL="285750" indent="-285750" algn="just">
              <a:buFont typeface="Arial" pitchFamily="34" charset="0"/>
              <a:buChar char="•"/>
            </a:pPr>
            <a:r>
              <a:rPr lang="en-IN" sz="2000" dirty="0">
                <a:latin typeface="Roboto"/>
                <a:cs typeface="Arial" pitchFamily="34" charset="0"/>
              </a:rPr>
              <a:t>No body apart from sender and receiver can retrieve message.</a:t>
            </a:r>
          </a:p>
          <a:p>
            <a:pPr marL="285750" indent="-285750" algn="just">
              <a:buFont typeface="Arial" pitchFamily="34" charset="0"/>
              <a:buChar char="•"/>
            </a:pPr>
            <a:endParaRPr lang="en-IN" sz="2000" dirty="0">
              <a:latin typeface="Roboto"/>
              <a:cs typeface="Arial" pitchFamily="34" charset="0"/>
            </a:endParaRPr>
          </a:p>
          <a:p>
            <a:pPr marL="285750" indent="-285750" algn="just">
              <a:buFont typeface="Arial" pitchFamily="34" charset="0"/>
              <a:buChar char="•"/>
            </a:pPr>
            <a:r>
              <a:rPr lang="en-IN" sz="2000" dirty="0">
                <a:latin typeface="Roboto"/>
                <a:cs typeface="Arial" pitchFamily="34" charset="0"/>
              </a:rPr>
              <a:t>Mainly used in </a:t>
            </a:r>
            <a:r>
              <a:rPr lang="en-IN" sz="2000" b="1" dirty="0">
                <a:latin typeface="Roboto"/>
                <a:cs typeface="Arial" pitchFamily="34" charset="0"/>
              </a:rPr>
              <a:t>Intelligence Bureau</a:t>
            </a:r>
            <a:r>
              <a:rPr lang="en-IN" sz="2000" dirty="0">
                <a:latin typeface="Roboto"/>
                <a:cs typeface="Arial" pitchFamily="34" charset="0"/>
              </a:rPr>
              <a:t>.</a:t>
            </a:r>
          </a:p>
          <a:p>
            <a:pPr algn="just"/>
            <a:endParaRPr lang="en-IN" sz="2000" b="1" dirty="0">
              <a:latin typeface="Roboto"/>
              <a:cs typeface="Arial" pitchFamily="34" charset="0"/>
            </a:endParaRPr>
          </a:p>
        </p:txBody>
      </p:sp>
    </p:spTree>
    <p:extLst>
      <p:ext uri="{BB962C8B-B14F-4D97-AF65-F5344CB8AC3E}">
        <p14:creationId xmlns:p14="http://schemas.microsoft.com/office/powerpoint/2010/main" val="2858302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968</Words>
  <Application>Microsoft Office PowerPoint</Application>
  <PresentationFormat>On-screen Show (4:3)</PresentationFormat>
  <Paragraphs>146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LITERATURE SURVEY </vt:lpstr>
      <vt:lpstr>EXISITING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Cheekati.Bhavani</dc:creator>
  <cp:lastModifiedBy>HP</cp:lastModifiedBy>
  <cp:revision>11</cp:revision>
  <dcterms:created xsi:type="dcterms:W3CDTF">2019-10-30T20:01:00Z</dcterms:created>
  <dcterms:modified xsi:type="dcterms:W3CDTF">2019-11-26T16:39:02Z</dcterms:modified>
</cp:coreProperties>
</file>