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Corbel"/>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hwWIu6RLWSiYXxUE0xmRJl4Sc3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54EED9-B820-4660-91C3-D962B8941297}">
  <a:tblStyle styleId="{6354EED9-B820-4660-91C3-D962B894129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rbel-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rbel-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Arpana</a:t>
            </a:r>
            <a:endParaRPr/>
          </a:p>
        </p:txBody>
      </p:sp>
      <p:sp>
        <p:nvSpPr>
          <p:cNvPr id="147" name="Google Shape;147;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48" name="Google Shape;148;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49" name="Google Shape;14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
        <p:nvSpPr>
          <p:cNvPr id="150" name="Google Shape;150;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cfaf8b56e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3cfaf8b56e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cfaf8b56e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3cfaf8b56e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cfaf8b56e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3cfaf8b56e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cfaf8b56e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3cfaf8b56e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cfaf8b56e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3cfaf8b56e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cfaf8b56e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13cfaf8b56e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cfaf8b56e_0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13cfaf8b56e_0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13cfaf8b56e_0_23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326" name="Google Shape;326;g13cfaf8b56e_0_23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
        <p:nvSpPr>
          <p:cNvPr id="327" name="Google Shape;327;g13cfaf8b56e_0_23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328" name="Google Shape;328;g13cfaf8b56e_0_2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ap</a:t>
            </a:r>
            <a:endParaRPr/>
          </a:p>
        </p:txBody>
      </p:sp>
      <p:sp>
        <p:nvSpPr>
          <p:cNvPr id="159" name="Google Shape;159;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60" name="Google Shape;160;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61" name="Google Shape;16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
        <p:nvSpPr>
          <p:cNvPr id="162" name="Google Shape;162;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cfaf8b56e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13cfaf8b56e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ap</a:t>
            </a:r>
            <a:endParaRPr/>
          </a:p>
        </p:txBody>
      </p:sp>
      <p:sp>
        <p:nvSpPr>
          <p:cNvPr id="343" name="Google Shape;3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Anusree</a:t>
            </a:r>
            <a:endParaRPr/>
          </a:p>
        </p:txBody>
      </p:sp>
      <p:sp>
        <p:nvSpPr>
          <p:cNvPr id="171" name="Google Shape;171;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72" name="Google Shape;172;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
        <p:nvSpPr>
          <p:cNvPr id="173" name="Google Shape;173;p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74" name="Google Shape;1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Pooja</a:t>
            </a:r>
            <a:endParaRPr/>
          </a:p>
        </p:txBody>
      </p:sp>
      <p:sp>
        <p:nvSpPr>
          <p:cNvPr id="183" name="Google Shape;183;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84" name="Google Shape;184;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
        <p:nvSpPr>
          <p:cNvPr id="185" name="Google Shape;185;p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86" name="Google Shape;18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Pooja</a:t>
            </a:r>
            <a:endParaRPr/>
          </a:p>
        </p:txBody>
      </p:sp>
      <p:sp>
        <p:nvSpPr>
          <p:cNvPr id="195" name="Google Shape;195;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96" name="Google Shape;196;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
        <p:nvSpPr>
          <p:cNvPr id="197" name="Google Shape;197;p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198" name="Google Shape;19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Pooja</a:t>
            </a:r>
            <a:endParaRPr/>
          </a:p>
        </p:txBody>
      </p:sp>
      <p:sp>
        <p:nvSpPr>
          <p:cNvPr id="207" name="Google Shape;207;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208" name="Google Shape;208;p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
        <p:nvSpPr>
          <p:cNvPr id="209" name="Google Shape;209;p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210" name="Google Shape;21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cfaf8b56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13cfaf8b56e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Pooja</a:t>
            </a:r>
            <a:endParaRPr/>
          </a:p>
        </p:txBody>
      </p:sp>
      <p:sp>
        <p:nvSpPr>
          <p:cNvPr id="220" name="Google Shape;220;g13cfaf8b56e_0_1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221" name="Google Shape;221;g13cfaf8b56e_0_1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
        <p:nvSpPr>
          <p:cNvPr id="222" name="Google Shape;222;g13cfaf8b56e_0_1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223" name="Google Shape;223;g13cfaf8b56e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cfaf8b56e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3cfaf8b56e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Pooja</a:t>
            </a:r>
            <a:endParaRPr/>
          </a:p>
        </p:txBody>
      </p:sp>
      <p:sp>
        <p:nvSpPr>
          <p:cNvPr id="233" name="Google Shape;233;g13cfaf8b56e_0_2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234" name="Google Shape;234;g13cfaf8b56e_0_2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
        <p:nvSpPr>
          <p:cNvPr id="235" name="Google Shape;235;g13cfaf8b56e_0_2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236" name="Google Shape;236;g13cfaf8b56e_0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Pooja</a:t>
            </a:r>
            <a:endParaRPr/>
          </a:p>
        </p:txBody>
      </p:sp>
      <p:sp>
        <p:nvSpPr>
          <p:cNvPr id="246" name="Google Shape;246;p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247" name="Google Shape;247;p7: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Calibri"/>
              <a:buNone/>
            </a:pPr>
            <a:r>
              <a:rPr lang="en-US"/>
              <a:t>04-12-2021</a:t>
            </a:r>
            <a:endParaRPr/>
          </a:p>
        </p:txBody>
      </p:sp>
      <p:sp>
        <p:nvSpPr>
          <p:cNvPr id="248" name="Google Shape;248;p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t/>
            </a:r>
            <a:endParaRPr/>
          </a:p>
        </p:txBody>
      </p:sp>
      <p:sp>
        <p:nvSpPr>
          <p:cNvPr id="249" name="Google Shape;24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4"/>
          <p:cNvGrpSpPr/>
          <p:nvPr/>
        </p:nvGrpSpPr>
        <p:grpSpPr>
          <a:xfrm>
            <a:off x="203200" y="0"/>
            <a:ext cx="3778250" cy="6858001"/>
            <a:chOff x="203200" y="0"/>
            <a:chExt cx="3778250" cy="6858001"/>
          </a:xfrm>
        </p:grpSpPr>
        <p:sp>
          <p:nvSpPr>
            <p:cNvPr id="24" name="Google Shape;24;p14"/>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5" name="Google Shape;25;p14"/>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6" name="Google Shape;26;p14"/>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7" name="Google Shape;27;p14"/>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0B5982"/>
            </a:solidFill>
            <a:ln>
              <a:noFill/>
            </a:ln>
          </p:spPr>
        </p:sp>
        <p:sp>
          <p:nvSpPr>
            <p:cNvPr id="28" name="Google Shape;28;p14"/>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1186C3"/>
            </a:solidFill>
            <a:ln>
              <a:noFill/>
            </a:ln>
          </p:spPr>
        </p:sp>
        <p:sp>
          <p:nvSpPr>
            <p:cNvPr id="29" name="Google Shape;29;p14"/>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14"/>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14"/>
          <p:cNvSpPr txBox="1"/>
          <p:nvPr>
            <p:ph idx="10" type="dt"/>
          </p:nvPr>
        </p:nvSpPr>
        <p:spPr>
          <a:xfrm>
            <a:off x="7325773" y="6117336"/>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3623733" y="6117336"/>
            <a:ext cx="36094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8275320" y="6117336"/>
            <a:ext cx="4114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chemeClr val="dk1"/>
              </a:buClr>
              <a:buSzPts val="1000"/>
              <a:buFont typeface="Corbel"/>
              <a:buNone/>
              <a:defRPr/>
            </a:lvl1pPr>
            <a:lvl2pPr indent="0" lvl="1" marL="0" algn="ctr">
              <a:spcBef>
                <a:spcPts val="0"/>
              </a:spcBef>
              <a:spcAft>
                <a:spcPts val="0"/>
              </a:spcAft>
              <a:buClr>
                <a:schemeClr val="dk1"/>
              </a:buClr>
              <a:buSzPts val="1000"/>
              <a:buFont typeface="Corbel"/>
              <a:buNone/>
              <a:defRPr/>
            </a:lvl2pPr>
            <a:lvl3pPr indent="0" lvl="2" marL="0" algn="ctr">
              <a:spcBef>
                <a:spcPts val="0"/>
              </a:spcBef>
              <a:spcAft>
                <a:spcPts val="0"/>
              </a:spcAft>
              <a:buClr>
                <a:schemeClr val="dk1"/>
              </a:buClr>
              <a:buSzPts val="1000"/>
              <a:buFont typeface="Corbel"/>
              <a:buNone/>
              <a:defRPr/>
            </a:lvl3pPr>
            <a:lvl4pPr indent="0" lvl="3" marL="0" algn="ctr">
              <a:spcBef>
                <a:spcPts val="0"/>
              </a:spcBef>
              <a:spcAft>
                <a:spcPts val="0"/>
              </a:spcAft>
              <a:buClr>
                <a:schemeClr val="dk1"/>
              </a:buClr>
              <a:buSzPts val="1000"/>
              <a:buFont typeface="Corbel"/>
              <a:buNone/>
              <a:defRPr/>
            </a:lvl4pPr>
            <a:lvl5pPr indent="0" lvl="4" marL="0" algn="ctr">
              <a:spcBef>
                <a:spcPts val="0"/>
              </a:spcBef>
              <a:spcAft>
                <a:spcPts val="0"/>
              </a:spcAft>
              <a:buClr>
                <a:schemeClr val="dk1"/>
              </a:buClr>
              <a:buSzPts val="1000"/>
              <a:buFont typeface="Corbel"/>
              <a:buNone/>
              <a:defRPr/>
            </a:lvl5pPr>
            <a:lvl6pPr indent="0" lvl="5" marL="0" algn="ctr">
              <a:spcBef>
                <a:spcPts val="0"/>
              </a:spcBef>
              <a:spcAft>
                <a:spcPts val="0"/>
              </a:spcAft>
              <a:buClr>
                <a:schemeClr val="dk1"/>
              </a:buClr>
              <a:buSzPts val="1000"/>
              <a:buFont typeface="Corbel"/>
              <a:buNone/>
              <a:defRPr/>
            </a:lvl6pPr>
            <a:lvl7pPr indent="0" lvl="6" marL="0" algn="ctr">
              <a:spcBef>
                <a:spcPts val="0"/>
              </a:spcBef>
              <a:spcAft>
                <a:spcPts val="0"/>
              </a:spcAft>
              <a:buClr>
                <a:schemeClr val="dk1"/>
              </a:buClr>
              <a:buSzPts val="1000"/>
              <a:buFont typeface="Corbel"/>
              <a:buNone/>
              <a:defRPr/>
            </a:lvl7pPr>
            <a:lvl8pPr indent="0" lvl="7" marL="0" algn="ctr">
              <a:spcBef>
                <a:spcPts val="0"/>
              </a:spcBef>
              <a:spcAft>
                <a:spcPts val="0"/>
              </a:spcAft>
              <a:buClr>
                <a:schemeClr val="dk1"/>
              </a:buClr>
              <a:buSzPts val="1000"/>
              <a:buFont typeface="Corbel"/>
              <a:buNone/>
              <a:defRPr/>
            </a:lvl8pPr>
            <a:lvl9pPr indent="0" lvl="8" marL="0" algn="ctr">
              <a:spcBef>
                <a:spcPts val="0"/>
              </a:spcBef>
              <a:spcAft>
                <a:spcPts val="0"/>
              </a:spcAft>
              <a:buClr>
                <a:schemeClr val="dk1"/>
              </a:buClr>
              <a:buSzPts val="1000"/>
              <a:buFont typeface="Corbel"/>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14"/>
          <p:cNvSpPr/>
          <p:nvPr/>
        </p:nvSpPr>
        <p:spPr>
          <a:xfrm>
            <a:off x="203200" y="3771900"/>
            <a:ext cx="36195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6" name="Google Shape;36;p14"/>
          <p:cNvSpPr/>
          <p:nvPr/>
        </p:nvSpPr>
        <p:spPr>
          <a:xfrm>
            <a:off x="560388" y="3867150"/>
            <a:ext cx="61913" cy="80963"/>
          </a:xfrm>
          <a:custGeom>
            <a:rect b="b" l="l" r="r" t="t"/>
            <a:pathLst>
              <a:path extrusionOk="0" h="51" w="39">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8" name="Shape 88"/>
        <p:cNvGrpSpPr/>
        <p:nvPr/>
      </p:nvGrpSpPr>
      <p:grpSpPr>
        <a:xfrm>
          <a:off x="0" y="0"/>
          <a:ext cx="0" cy="0"/>
          <a:chOff x="0" y="0"/>
          <a:chExt cx="0" cy="0"/>
        </a:xfrm>
      </p:grpSpPr>
      <p:sp>
        <p:nvSpPr>
          <p:cNvPr id="89" name="Google Shape;89;p23"/>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1" name="Google Shape;91;p23"/>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2" name="Google Shape;92;p23"/>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5" name="Shape 95"/>
        <p:cNvGrpSpPr/>
        <p:nvPr/>
      </p:nvGrpSpPr>
      <p:grpSpPr>
        <a:xfrm>
          <a:off x="0" y="0"/>
          <a:ext cx="0" cy="0"/>
          <a:chOff x="0" y="0"/>
          <a:chExt cx="0" cy="0"/>
        </a:xfrm>
      </p:grpSpPr>
      <p:sp>
        <p:nvSpPr>
          <p:cNvPr id="96" name="Google Shape;96;p24"/>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8" name="Google Shape;98;p24"/>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1" name="Shape 101"/>
        <p:cNvGrpSpPr/>
        <p:nvPr/>
      </p:nvGrpSpPr>
      <p:grpSpPr>
        <a:xfrm>
          <a:off x="0" y="0"/>
          <a:ext cx="0" cy="0"/>
          <a:chOff x="0" y="0"/>
          <a:chExt cx="0" cy="0"/>
        </a:xfrm>
      </p:grpSpPr>
      <p:sp>
        <p:nvSpPr>
          <p:cNvPr id="102" name="Google Shape;102;p25"/>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03" name="Google Shape;103;p25"/>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04" name="Google Shape;104;p25"/>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6" name="Google Shape;106;p25"/>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25"/>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0" name="Shape 110"/>
        <p:cNvGrpSpPr/>
        <p:nvPr/>
      </p:nvGrpSpPr>
      <p:grpSpPr>
        <a:xfrm>
          <a:off x="0" y="0"/>
          <a:ext cx="0" cy="0"/>
          <a:chOff x="0" y="0"/>
          <a:chExt cx="0" cy="0"/>
        </a:xfrm>
      </p:grpSpPr>
      <p:sp>
        <p:nvSpPr>
          <p:cNvPr id="111" name="Google Shape;111;p26"/>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3" name="Google Shape;113;p26"/>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6"/>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6" name="Shape 116"/>
        <p:cNvGrpSpPr/>
        <p:nvPr/>
      </p:nvGrpSpPr>
      <p:grpSpPr>
        <a:xfrm>
          <a:off x="0" y="0"/>
          <a:ext cx="0" cy="0"/>
          <a:chOff x="0" y="0"/>
          <a:chExt cx="0" cy="0"/>
        </a:xfrm>
      </p:grpSpPr>
      <p:sp>
        <p:nvSpPr>
          <p:cNvPr id="117" name="Google Shape;117;p27"/>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8" name="Google Shape;118;p27"/>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9" name="Google Shape;119;p27"/>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1" name="Google Shape;121;p27"/>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2" name="Google Shape;122;p2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8"/>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8" name="Google Shape;128;p28"/>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9" name="Google Shape;129;p2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29"/>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9"/>
          <p:cNvSpPr txBox="1"/>
          <p:nvPr>
            <p:ph idx="1" type="body"/>
          </p:nvPr>
        </p:nvSpPr>
        <p:spPr>
          <a:xfrm rot="5400000">
            <a:off x="3155970" y="493164"/>
            <a:ext cx="3356995" cy="7704666"/>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29"/>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9"/>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30"/>
          <p:cNvSpPr txBox="1"/>
          <p:nvPr>
            <p:ph type="title"/>
          </p:nvPr>
        </p:nvSpPr>
        <p:spPr>
          <a:xfrm rot="5400000">
            <a:off x="5412754" y="2574439"/>
            <a:ext cx="5105400" cy="132812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0"/>
          <p:cNvSpPr txBox="1"/>
          <p:nvPr>
            <p:ph idx="1" type="body"/>
          </p:nvPr>
        </p:nvSpPr>
        <p:spPr>
          <a:xfrm rot="5400000">
            <a:off x="1569011" y="230314"/>
            <a:ext cx="5105400" cy="601637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41" name="Google Shape;141;p30"/>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0"/>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15"/>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0" name="Google Shape;40;p15"/>
          <p:cNvSpPr txBox="1"/>
          <p:nvPr>
            <p:ph idx="10" type="dt"/>
          </p:nvPr>
        </p:nvSpPr>
        <p:spPr>
          <a:xfrm>
            <a:off x="7344329" y="6108173"/>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1972647" y="6108173"/>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6"/>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6" name="Google Shape;46;p16"/>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7"/>
          <p:cNvSpPr txBox="1"/>
          <p:nvPr>
            <p:ph type="title"/>
          </p:nvPr>
        </p:nvSpPr>
        <p:spPr>
          <a:xfrm>
            <a:off x="982133" y="685801"/>
            <a:ext cx="7704667"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 type="body"/>
          </p:nvPr>
        </p:nvSpPr>
        <p:spPr>
          <a:xfrm>
            <a:off x="982133" y="2667000"/>
            <a:ext cx="3739896" cy="3368674"/>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2" name="Google Shape;52;p17"/>
          <p:cNvSpPr txBox="1"/>
          <p:nvPr>
            <p:ph idx="2" type="body"/>
          </p:nvPr>
        </p:nvSpPr>
        <p:spPr>
          <a:xfrm>
            <a:off x="4946904" y="2667000"/>
            <a:ext cx="3739896" cy="3346824"/>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3" name="Google Shape;53;p1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8"/>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18"/>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18"/>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1" name="Google Shape;61;p18"/>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2" name="Google Shape;62;p1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9"/>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20"/>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1"/>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7" name="Google Shape;77;p21"/>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8" name="Google Shape;78;p2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22"/>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4" name="Google Shape;84;p22"/>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5" name="Google Shape;85;p22"/>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1000"/>
              <a:buFont typeface="Corbel"/>
              <a:buNone/>
              <a:defRPr/>
            </a:lvl1pPr>
            <a:lvl2pPr indent="0" lvl="1" marL="0" algn="r">
              <a:spcBef>
                <a:spcPts val="0"/>
              </a:spcBef>
              <a:spcAft>
                <a:spcPts val="0"/>
              </a:spcAft>
              <a:buClr>
                <a:schemeClr val="dk1"/>
              </a:buClr>
              <a:buSzPts val="1000"/>
              <a:buFont typeface="Corbel"/>
              <a:buNone/>
              <a:defRPr/>
            </a:lvl2pPr>
            <a:lvl3pPr indent="0" lvl="2" marL="0" algn="r">
              <a:spcBef>
                <a:spcPts val="0"/>
              </a:spcBef>
              <a:spcAft>
                <a:spcPts val="0"/>
              </a:spcAft>
              <a:buClr>
                <a:schemeClr val="dk1"/>
              </a:buClr>
              <a:buSzPts val="1000"/>
              <a:buFont typeface="Corbel"/>
              <a:buNone/>
              <a:defRPr/>
            </a:lvl3pPr>
            <a:lvl4pPr indent="0" lvl="3" marL="0" algn="r">
              <a:spcBef>
                <a:spcPts val="0"/>
              </a:spcBef>
              <a:spcAft>
                <a:spcPts val="0"/>
              </a:spcAft>
              <a:buClr>
                <a:schemeClr val="dk1"/>
              </a:buClr>
              <a:buSzPts val="1000"/>
              <a:buFont typeface="Corbel"/>
              <a:buNone/>
              <a:defRPr/>
            </a:lvl4pPr>
            <a:lvl5pPr indent="0" lvl="4" marL="0" algn="r">
              <a:spcBef>
                <a:spcPts val="0"/>
              </a:spcBef>
              <a:spcAft>
                <a:spcPts val="0"/>
              </a:spcAft>
              <a:buClr>
                <a:schemeClr val="dk1"/>
              </a:buClr>
              <a:buSzPts val="1000"/>
              <a:buFont typeface="Corbel"/>
              <a:buNone/>
              <a:defRPr/>
            </a:lvl5pPr>
            <a:lvl6pPr indent="0" lvl="5" marL="0" algn="r">
              <a:spcBef>
                <a:spcPts val="0"/>
              </a:spcBef>
              <a:spcAft>
                <a:spcPts val="0"/>
              </a:spcAft>
              <a:buClr>
                <a:schemeClr val="dk1"/>
              </a:buClr>
              <a:buSzPts val="1000"/>
              <a:buFont typeface="Corbel"/>
              <a:buNone/>
              <a:defRPr/>
            </a:lvl6pPr>
            <a:lvl7pPr indent="0" lvl="6" marL="0" algn="r">
              <a:spcBef>
                <a:spcPts val="0"/>
              </a:spcBef>
              <a:spcAft>
                <a:spcPts val="0"/>
              </a:spcAft>
              <a:buClr>
                <a:schemeClr val="dk1"/>
              </a:buClr>
              <a:buSzPts val="1000"/>
              <a:buFont typeface="Corbel"/>
              <a:buNone/>
              <a:defRPr/>
            </a:lvl7pPr>
            <a:lvl8pPr indent="0" lvl="7" marL="0" algn="r">
              <a:spcBef>
                <a:spcPts val="0"/>
              </a:spcBef>
              <a:spcAft>
                <a:spcPts val="0"/>
              </a:spcAft>
              <a:buClr>
                <a:schemeClr val="dk1"/>
              </a:buClr>
              <a:buSzPts val="1000"/>
              <a:buFont typeface="Corbel"/>
              <a:buNone/>
              <a:defRPr/>
            </a:lvl8pPr>
            <a:lvl9pPr indent="0" lvl="8" marL="0" algn="r">
              <a:spcBef>
                <a:spcPts val="0"/>
              </a:spcBef>
              <a:spcAft>
                <a:spcPts val="0"/>
              </a:spcAft>
              <a:buClr>
                <a:schemeClr val="dk1"/>
              </a:buClr>
              <a:buSzPts val="1000"/>
              <a:buFont typeface="Corbe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3"/>
          <p:cNvGrpSpPr/>
          <p:nvPr/>
        </p:nvGrpSpPr>
        <p:grpSpPr>
          <a:xfrm>
            <a:off x="0" y="0"/>
            <a:ext cx="2132013" cy="6858001"/>
            <a:chOff x="0" y="0"/>
            <a:chExt cx="2132013" cy="6858001"/>
          </a:xfrm>
        </p:grpSpPr>
        <p:sp>
          <p:nvSpPr>
            <p:cNvPr id="11" name="Google Shape;11;p13"/>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3"/>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13"/>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13"/>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0B5982"/>
            </a:solidFill>
            <a:ln>
              <a:noFill/>
            </a:ln>
          </p:spPr>
        </p:sp>
        <p:sp>
          <p:nvSpPr>
            <p:cNvPr id="15" name="Google Shape;15;p13"/>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1186C3"/>
            </a:solidFill>
            <a:ln>
              <a:noFill/>
            </a:ln>
          </p:spPr>
        </p:sp>
        <p:sp>
          <p:nvSpPr>
            <p:cNvPr id="16" name="Google Shape;16;p13"/>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13"/>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3"/>
          <p:cNvSpPr txBox="1"/>
          <p:nvPr>
            <p:ph idx="1" type="body"/>
          </p:nvPr>
        </p:nvSpPr>
        <p:spPr>
          <a:xfrm>
            <a:off x="982134" y="2667000"/>
            <a:ext cx="7704666" cy="3356995"/>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3"/>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3"/>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3"/>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1817463" y="1215710"/>
            <a:ext cx="5653200" cy="1058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1" lang="en-US" sz="3200">
                <a:solidFill>
                  <a:srgbClr val="000000"/>
                </a:solidFill>
              </a:rPr>
              <a:t>Breast Cancer Detection using Machine Learning</a:t>
            </a:r>
            <a:endParaRPr b="1" sz="3200"/>
          </a:p>
        </p:txBody>
      </p:sp>
      <p:sp>
        <p:nvSpPr>
          <p:cNvPr id="153" name="Google Shape;153;p1"/>
          <p:cNvSpPr txBox="1"/>
          <p:nvPr>
            <p:ph idx="1" type="subTitle"/>
          </p:nvPr>
        </p:nvSpPr>
        <p:spPr>
          <a:xfrm>
            <a:off x="1340025" y="2421150"/>
            <a:ext cx="6912900" cy="3312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040"/>
              <a:buFont typeface="Arial"/>
              <a:buNone/>
            </a:pPr>
            <a:r>
              <a:rPr lang="en-US"/>
              <a:t> </a:t>
            </a:r>
            <a:endParaRPr/>
          </a:p>
          <a:p>
            <a:pPr indent="0" lvl="0" marL="0" rtl="0" algn="l">
              <a:spcBef>
                <a:spcPts val="0"/>
              </a:spcBef>
              <a:spcAft>
                <a:spcPts val="0"/>
              </a:spcAft>
              <a:buClr>
                <a:schemeClr val="dk1"/>
              </a:buClr>
              <a:buSzPts val="2040"/>
              <a:buFont typeface="Arial"/>
              <a:buNone/>
            </a:pPr>
            <a:r>
              <a:rPr lang="en-US"/>
              <a:t>                       </a:t>
            </a:r>
            <a:endParaRPr/>
          </a:p>
          <a:p>
            <a:pPr indent="0" lvl="0" marL="0" rtl="0" algn="ctr">
              <a:spcBef>
                <a:spcPts val="480"/>
              </a:spcBef>
              <a:spcAft>
                <a:spcPts val="0"/>
              </a:spcAft>
              <a:buClr>
                <a:schemeClr val="dk1"/>
              </a:buClr>
              <a:buSzPts val="2040"/>
              <a:buFont typeface="Arial"/>
              <a:buNone/>
            </a:pPr>
            <a:r>
              <a:t/>
            </a:r>
            <a:endParaRPr/>
          </a:p>
          <a:p>
            <a:pPr indent="0" lvl="0" marL="0" rtl="0" algn="l">
              <a:spcBef>
                <a:spcPts val="480"/>
              </a:spcBef>
              <a:spcAft>
                <a:spcPts val="0"/>
              </a:spcAft>
              <a:buClr>
                <a:schemeClr val="dk1"/>
              </a:buClr>
              <a:buSzPts val="2040"/>
              <a:buFont typeface="Arial"/>
              <a:buNone/>
            </a:pPr>
            <a:r>
              <a:t/>
            </a:r>
            <a:endParaRPr/>
          </a:p>
          <a:p>
            <a:pPr indent="0" lvl="0" marL="0" rtl="0" algn="ctr">
              <a:spcBef>
                <a:spcPts val="480"/>
              </a:spcBef>
              <a:spcAft>
                <a:spcPts val="0"/>
              </a:spcAft>
              <a:buClr>
                <a:schemeClr val="dk1"/>
              </a:buClr>
              <a:buSzPts val="2040"/>
              <a:buFont typeface="Arial"/>
              <a:buNone/>
            </a:pPr>
            <a:r>
              <a:t/>
            </a:r>
            <a:endParaRPr/>
          </a:p>
          <a:p>
            <a:pPr indent="0" lvl="0" marL="0" rtl="0" algn="ctr">
              <a:spcBef>
                <a:spcPts val="480"/>
              </a:spcBef>
              <a:spcAft>
                <a:spcPts val="0"/>
              </a:spcAft>
              <a:buClr>
                <a:schemeClr val="dk1"/>
              </a:buClr>
              <a:buSzPts val="2040"/>
              <a:buFont typeface="Arial"/>
              <a:buNone/>
            </a:pPr>
            <a:r>
              <a:rPr lang="en-US" sz="1600">
                <a:latin typeface="Times New Roman"/>
                <a:ea typeface="Times New Roman"/>
                <a:cs typeface="Times New Roman"/>
                <a:sym typeface="Times New Roman"/>
              </a:rPr>
              <a:t>Guide: Dr. Selva Kumar S</a:t>
            </a:r>
            <a:endParaRPr sz="1600">
              <a:latin typeface="Times New Roman"/>
              <a:ea typeface="Times New Roman"/>
              <a:cs typeface="Times New Roman"/>
              <a:sym typeface="Times New Roman"/>
            </a:endParaRPr>
          </a:p>
          <a:p>
            <a:pPr indent="0" lvl="0" marL="0" rtl="0" algn="ctr">
              <a:spcBef>
                <a:spcPts val="480"/>
              </a:spcBef>
              <a:spcAft>
                <a:spcPts val="0"/>
              </a:spcAft>
              <a:buClr>
                <a:schemeClr val="dk1"/>
              </a:buClr>
              <a:buSzPts val="2040"/>
              <a:buFont typeface="Arial"/>
              <a:buNone/>
            </a:pPr>
            <a:r>
              <a:rPr lang="en-US" sz="1600">
                <a:latin typeface="Times New Roman"/>
                <a:ea typeface="Times New Roman"/>
                <a:cs typeface="Times New Roman"/>
                <a:sym typeface="Times New Roman"/>
              </a:rPr>
              <a:t>Designation: Assistant Professor</a:t>
            </a:r>
            <a:endParaRPr sz="1600">
              <a:latin typeface="Times New Roman"/>
              <a:ea typeface="Times New Roman"/>
              <a:cs typeface="Times New Roman"/>
              <a:sym typeface="Times New Roman"/>
            </a:endParaRPr>
          </a:p>
          <a:p>
            <a:pPr indent="0" lvl="0" marL="0" rtl="0" algn="ctr">
              <a:spcBef>
                <a:spcPts val="480"/>
              </a:spcBef>
              <a:spcAft>
                <a:spcPts val="0"/>
              </a:spcAft>
              <a:buClr>
                <a:schemeClr val="dk1"/>
              </a:buClr>
              <a:buSzPts val="2040"/>
              <a:buFont typeface="Arial"/>
              <a:buNone/>
            </a:pPr>
            <a:r>
              <a:rPr lang="en-US" sz="1600">
                <a:latin typeface="Times New Roman"/>
                <a:ea typeface="Times New Roman"/>
                <a:cs typeface="Times New Roman"/>
                <a:sym typeface="Times New Roman"/>
              </a:rPr>
              <a:t>Department of Computer Science &amp; Engineering</a:t>
            </a:r>
            <a:endParaRPr sz="1600">
              <a:latin typeface="Times New Roman"/>
              <a:ea typeface="Times New Roman"/>
              <a:cs typeface="Times New Roman"/>
              <a:sym typeface="Times New Roman"/>
            </a:endParaRPr>
          </a:p>
          <a:p>
            <a:pPr indent="0" lvl="0" marL="0" rtl="0" algn="ctr">
              <a:spcBef>
                <a:spcPts val="480"/>
              </a:spcBef>
              <a:spcAft>
                <a:spcPts val="0"/>
              </a:spcAft>
              <a:buClr>
                <a:schemeClr val="dk1"/>
              </a:buClr>
              <a:buSzPts val="2040"/>
              <a:buFont typeface="Arial"/>
              <a:buNone/>
            </a:pPr>
            <a:r>
              <a:rPr lang="en-US" sz="1600">
                <a:latin typeface="Times New Roman"/>
                <a:ea typeface="Times New Roman"/>
                <a:cs typeface="Times New Roman"/>
                <a:sym typeface="Times New Roman"/>
              </a:rPr>
              <a:t>B.M.S. College of Engineering</a:t>
            </a:r>
            <a:endParaRPr sz="1600">
              <a:latin typeface="Times New Roman"/>
              <a:ea typeface="Times New Roman"/>
              <a:cs typeface="Times New Roman"/>
              <a:sym typeface="Times New Roman"/>
            </a:endParaRPr>
          </a:p>
        </p:txBody>
      </p:sp>
      <p:pic>
        <p:nvPicPr>
          <p:cNvPr id="154" name="Google Shape;154;p1"/>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graphicFrame>
        <p:nvGraphicFramePr>
          <p:cNvPr id="155" name="Google Shape;155;p1"/>
          <p:cNvGraphicFramePr/>
          <p:nvPr/>
        </p:nvGraphicFramePr>
        <p:xfrm>
          <a:off x="3239850" y="2481100"/>
          <a:ext cx="3000000" cy="3000000"/>
        </p:xfrm>
        <a:graphic>
          <a:graphicData uri="http://schemas.openxmlformats.org/drawingml/2006/table">
            <a:tbl>
              <a:tblPr>
                <a:noFill/>
                <a:tableStyleId>{6354EED9-B820-4660-91C3-D962B8941297}</a:tableStyleId>
              </a:tblPr>
              <a:tblGrid>
                <a:gridCol w="2721700"/>
                <a:gridCol w="2721700"/>
              </a:tblGrid>
              <a:tr h="325775">
                <a:tc>
                  <a:txBody>
                    <a:bodyPr/>
                    <a:lstStyle/>
                    <a:p>
                      <a:pPr indent="0" lvl="0" marL="0" rtl="0" algn="ctr">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Kizhakel Sharat Prasad</a:t>
                      </a:r>
                      <a:endParaRPr>
                        <a:solidFill>
                          <a:schemeClr val="dk1"/>
                        </a:solidFill>
                      </a:endParaRPr>
                    </a:p>
                    <a:p>
                      <a:pPr indent="0" lvl="0" marL="0" rtl="0" algn="ctr">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1BM19CS074</a:t>
                      </a:r>
                      <a:endParaRPr>
                        <a:solidFill>
                          <a:schemeClr val="dk1"/>
                        </a:solidFill>
                      </a:endParaRPr>
                    </a:p>
                    <a:p>
                      <a:pPr indent="0" lvl="0" marL="0" rtl="0" algn="ctr">
                        <a:spcBef>
                          <a:spcPts val="0"/>
                        </a:spcBef>
                        <a:spcAft>
                          <a:spcPts val="0"/>
                        </a:spcAft>
                        <a:buClr>
                          <a:schemeClr val="dk1"/>
                        </a:buClr>
                        <a:buSzPts val="1600"/>
                        <a:buFont typeface="Corbel"/>
                        <a:buNone/>
                      </a:pPr>
                      <a:r>
                        <a:t/>
                      </a:r>
                      <a:endParaRPr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M Vamshi Krishna</a:t>
                      </a:r>
                      <a:endParaRPr>
                        <a:solidFill>
                          <a:schemeClr val="dk1"/>
                        </a:solidFill>
                      </a:endParaRPr>
                    </a:p>
                    <a:p>
                      <a:pPr indent="0" lvl="0" marL="0" rtl="0" algn="ctr">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1BM19CS080</a:t>
                      </a:r>
                      <a:endParaRPr sz="1600">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600"/>
                        <a:buFont typeface="Corbel"/>
                        <a:buNone/>
                      </a:pPr>
                      <a:r>
                        <a:t/>
                      </a:r>
                      <a:endParaRPr sz="16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725">
                <a:tc>
                  <a:txBody>
                    <a:bodyPr/>
                    <a:lstStyle/>
                    <a:p>
                      <a:pPr indent="0" lvl="0" marL="0" marR="0" rtl="0" algn="ctr">
                        <a:spcBef>
                          <a:spcPts val="0"/>
                        </a:spcBef>
                        <a:spcAft>
                          <a:spcPts val="0"/>
                        </a:spcAft>
                        <a:buClr>
                          <a:schemeClr val="dk1"/>
                        </a:buClr>
                        <a:buSzPts val="1600"/>
                        <a:buFont typeface="Corbel"/>
                        <a:buNone/>
                      </a:pPr>
                      <a:r>
                        <a:t/>
                      </a:r>
                      <a:endParaRPr sz="16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600"/>
                        <a:buFont typeface="Corbel"/>
                        <a:buNone/>
                      </a:pPr>
                      <a:r>
                        <a:t/>
                      </a:r>
                      <a:endParaRPr sz="16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Results and Discussion</a:t>
            </a:r>
            <a:endParaRPr/>
          </a:p>
        </p:txBody>
      </p:sp>
      <p:sp>
        <p:nvSpPr>
          <p:cNvPr id="260" name="Google Shape;260;p8"/>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fontScale="70000" lnSpcReduction="20000"/>
          </a:bodyPr>
          <a:lstStyle/>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Out of all algorithms it was found that decision tree gave highest accuracy of 1.0. However this is a case of overfitting. Over-fitting occurs when the tree is designed so as to perfectly fit all samples in the training data set. Thus it ends up with branches with strict rules of sparse data. Thus this effects the accuracy when predicting samples that are not part of the training set.</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 One of the methods used to address over-fitting in decision tree is called pruning which is done after the initial training is complete. In pruning, you trim off the branches of the tree, i.e., remove the decision nodes starting from the leaf node such that the overall accuracy is not disturbed. This is done by segregating the actual training set into two sets: training data set, D and validation data set, V. Prepare the decision tree using the segregated training data set D. Then continue trimming the tree accordingly to optimize the accuracy of the validation data set V.  Random Forest was found to have an accuracy of 0.998046875. Random forests overcome several problems with decision trees, including:</a:t>
            </a:r>
            <a:endParaRPr>
              <a:latin typeface="Times New Roman"/>
              <a:ea typeface="Times New Roman"/>
              <a:cs typeface="Times New Roman"/>
              <a:sym typeface="Times New Roman"/>
            </a:endParaRPr>
          </a:p>
          <a:p>
            <a:pPr indent="-64770" lvl="0" marL="285750" rtl="0" algn="l">
              <a:spcBef>
                <a:spcPts val="0"/>
              </a:spcBef>
              <a:spcAft>
                <a:spcPts val="0"/>
              </a:spcAft>
              <a:buSzPct val="145000"/>
              <a:buNone/>
            </a:pPr>
            <a:r>
              <a:t/>
            </a:r>
            <a:endParaRPr>
              <a:latin typeface="Times New Roman"/>
              <a:ea typeface="Times New Roman"/>
              <a:cs typeface="Times New Roman"/>
              <a:sym typeface="Times New Roman"/>
            </a:endParaRPr>
          </a:p>
        </p:txBody>
      </p:sp>
      <p:sp>
        <p:nvSpPr>
          <p:cNvPr id="261" name="Google Shape;261;p8"/>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9"/>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Results and Discussion</a:t>
            </a:r>
            <a:endParaRPr/>
          </a:p>
        </p:txBody>
      </p:sp>
      <p:sp>
        <p:nvSpPr>
          <p:cNvPr id="267" name="Google Shape;267;p9"/>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fontScale="77500" lnSpcReduction="20000"/>
          </a:bodyPr>
          <a:lstStyle/>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Reduction in overfitting: by averaging several trees, there is a significantly lower</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risk of overfitting.</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 Less variance: By using multiple trees, you reduce the chance of stumbling</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across a classifier that doesn’t perform well because of the relationship between</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the train and test data.</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 It can also maintain accuracy when a large proportion of data is missing.</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As a result in almost all cases, random forests are more accurate than</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decision trees. Hence we shall be concluding by stating random forest to</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be the best performing algorithm.</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t/>
            </a:r>
            <a:endParaRPr>
              <a:latin typeface="Times New Roman"/>
              <a:ea typeface="Times New Roman"/>
              <a:cs typeface="Times New Roman"/>
              <a:sym typeface="Times New Roman"/>
            </a:endParaRPr>
          </a:p>
          <a:p>
            <a:pPr indent="-64770" lvl="0" marL="285750" rtl="0" algn="l">
              <a:spcBef>
                <a:spcPts val="0"/>
              </a:spcBef>
              <a:spcAft>
                <a:spcPts val="0"/>
              </a:spcAft>
              <a:buSzPct val="145000"/>
              <a:buNone/>
            </a:pPr>
            <a:r>
              <a:t/>
            </a:r>
            <a:endParaRPr>
              <a:latin typeface="Times New Roman"/>
              <a:ea typeface="Times New Roman"/>
              <a:cs typeface="Times New Roman"/>
              <a:sym typeface="Times New Roman"/>
            </a:endParaRPr>
          </a:p>
        </p:txBody>
      </p:sp>
      <p:sp>
        <p:nvSpPr>
          <p:cNvPr id="268" name="Google Shape;268;p9"/>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3cfaf8b56e_0_43"/>
          <p:cNvSpPr txBox="1"/>
          <p:nvPr>
            <p:ph type="title"/>
          </p:nvPr>
        </p:nvSpPr>
        <p:spPr>
          <a:xfrm>
            <a:off x="982133" y="4572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Results and Discussion</a:t>
            </a:r>
            <a:endParaRPr/>
          </a:p>
        </p:txBody>
      </p:sp>
      <p:sp>
        <p:nvSpPr>
          <p:cNvPr id="274" name="Google Shape;274;g13cfaf8b56e_0_43"/>
          <p:cNvSpPr txBox="1"/>
          <p:nvPr>
            <p:ph idx="1" type="body"/>
          </p:nvPr>
        </p:nvSpPr>
        <p:spPr>
          <a:xfrm>
            <a:off x="982133" y="2667000"/>
            <a:ext cx="7704600" cy="3332700"/>
          </a:xfrm>
          <a:prstGeom prst="rect">
            <a:avLst/>
          </a:prstGeom>
          <a:noFill/>
          <a:ln>
            <a:noFill/>
          </a:ln>
        </p:spPr>
        <p:txBody>
          <a:bodyPr anchorCtr="0" anchor="ctr" bIns="45700" lIns="91425" spcFirstLastPara="1" rIns="91425" wrap="square" tIns="45700">
            <a:normAutofit fontScale="77500" lnSpcReduction="20000"/>
          </a:bodyPr>
          <a:lstStyle/>
          <a:p>
            <a:pPr indent="-64770" lvl="0" marL="285750" rtl="0" algn="l">
              <a:spcBef>
                <a:spcPts val="0"/>
              </a:spcBef>
              <a:spcAft>
                <a:spcPts val="0"/>
              </a:spcAft>
              <a:buSzPct val="45833"/>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 Receiver Operator Characteristic (ROC) curve is a graphical plot used to show the diagnostic ability of binary classifiers. It was first used in signal detection theory but is now used in many other areas such as medicine, radiology, natural hazards and machine learning. A ROC curve is constructed by plotting the true positive rate (TPR) against the false positive rate (FPR). The true positive rate is the proportion of observations that were correctly predicted to be positive out of all positive</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observations (TP/(TP + FN)). Similarly, the false positive rate is the</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proportion of observations that are incorrectly predicted to be positive out of all negative observations (FP/(TN + FP)). For example, in medical testing, the true positive rate is the rate in which people are correctly identified to test positive for the disease in question.</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t/>
            </a:r>
            <a:endParaRPr>
              <a:latin typeface="Times New Roman"/>
              <a:ea typeface="Times New Roman"/>
              <a:cs typeface="Times New Roman"/>
              <a:sym typeface="Times New Roman"/>
            </a:endParaRPr>
          </a:p>
          <a:p>
            <a:pPr indent="-64770" lvl="0" marL="285750" rtl="0" algn="l">
              <a:spcBef>
                <a:spcPts val="0"/>
              </a:spcBef>
              <a:spcAft>
                <a:spcPts val="0"/>
              </a:spcAft>
              <a:buSzPct val="145000"/>
              <a:buNone/>
            </a:pPr>
            <a:r>
              <a:t/>
            </a:r>
            <a:endParaRPr>
              <a:latin typeface="Times New Roman"/>
              <a:ea typeface="Times New Roman"/>
              <a:cs typeface="Times New Roman"/>
              <a:sym typeface="Times New Roman"/>
            </a:endParaRPr>
          </a:p>
        </p:txBody>
      </p:sp>
      <p:sp>
        <p:nvSpPr>
          <p:cNvPr id="275" name="Google Shape;275;g13cfaf8b56e_0_43"/>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3cfaf8b56e_0_76"/>
          <p:cNvSpPr txBox="1"/>
          <p:nvPr>
            <p:ph type="title"/>
          </p:nvPr>
        </p:nvSpPr>
        <p:spPr>
          <a:xfrm>
            <a:off x="982133" y="4572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Results and Discussion</a:t>
            </a:r>
            <a:endParaRPr/>
          </a:p>
        </p:txBody>
      </p:sp>
      <p:sp>
        <p:nvSpPr>
          <p:cNvPr id="281" name="Google Shape;281;g13cfaf8b56e_0_76"/>
          <p:cNvSpPr txBox="1"/>
          <p:nvPr>
            <p:ph idx="1" type="body"/>
          </p:nvPr>
        </p:nvSpPr>
        <p:spPr>
          <a:xfrm>
            <a:off x="1739150" y="4693975"/>
            <a:ext cx="5957100" cy="1414200"/>
          </a:xfrm>
          <a:prstGeom prst="rect">
            <a:avLst/>
          </a:prstGeom>
          <a:noFill/>
          <a:ln>
            <a:noFill/>
          </a:ln>
        </p:spPr>
        <p:txBody>
          <a:bodyPr anchorCtr="0" anchor="ctr" bIns="45700" lIns="91425" spcFirstLastPara="1" rIns="91425" wrap="square" tIns="45700">
            <a:normAutofit/>
          </a:bodyPr>
          <a:lstStyle/>
          <a:p>
            <a:pPr indent="-64770" lvl="0" marL="285750" rtl="0" algn="l">
              <a:spcBef>
                <a:spcPts val="0"/>
              </a:spcBef>
              <a:spcAft>
                <a:spcPts val="0"/>
              </a:spcAft>
              <a:buSzPts val="3480"/>
              <a:buNone/>
            </a:pPr>
            <a:r>
              <a:rPr lang="en-US">
                <a:latin typeface="Times New Roman"/>
                <a:ea typeface="Times New Roman"/>
                <a:cs typeface="Times New Roman"/>
                <a:sym typeface="Times New Roman"/>
              </a:rPr>
              <a:t> Figure: Result After Dropping 120 Rows</a:t>
            </a:r>
            <a:endParaRPr>
              <a:latin typeface="Times New Roman"/>
              <a:ea typeface="Times New Roman"/>
              <a:cs typeface="Times New Roman"/>
              <a:sym typeface="Times New Roman"/>
            </a:endParaRPr>
          </a:p>
        </p:txBody>
      </p:sp>
      <p:sp>
        <p:nvSpPr>
          <p:cNvPr id="282" name="Google Shape;282;g13cfaf8b56e_0_76"/>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pic>
        <p:nvPicPr>
          <p:cNvPr id="283" name="Google Shape;283;g13cfaf8b56e_0_76"/>
          <p:cNvPicPr preferRelativeResize="0"/>
          <p:nvPr/>
        </p:nvPicPr>
        <p:blipFill>
          <a:blip r:embed="rId3">
            <a:alphaModFix/>
          </a:blip>
          <a:stretch>
            <a:fillRect/>
          </a:stretch>
        </p:blipFill>
        <p:spPr>
          <a:xfrm>
            <a:off x="1987375" y="2644600"/>
            <a:ext cx="5360561" cy="193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3cfaf8b56e_0_70"/>
          <p:cNvSpPr txBox="1"/>
          <p:nvPr>
            <p:ph type="title"/>
          </p:nvPr>
        </p:nvSpPr>
        <p:spPr>
          <a:xfrm>
            <a:off x="982133" y="4572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Results and Discussion</a:t>
            </a:r>
            <a:endParaRPr/>
          </a:p>
        </p:txBody>
      </p:sp>
      <p:sp>
        <p:nvSpPr>
          <p:cNvPr id="289" name="Google Shape;289;g13cfaf8b56e_0_70"/>
          <p:cNvSpPr txBox="1"/>
          <p:nvPr>
            <p:ph idx="1" type="body"/>
          </p:nvPr>
        </p:nvSpPr>
        <p:spPr>
          <a:xfrm>
            <a:off x="1687650" y="4195975"/>
            <a:ext cx="5768700" cy="1912200"/>
          </a:xfrm>
          <a:prstGeom prst="rect">
            <a:avLst/>
          </a:prstGeom>
          <a:noFill/>
          <a:ln>
            <a:noFill/>
          </a:ln>
        </p:spPr>
        <p:txBody>
          <a:bodyPr anchorCtr="0" anchor="ctr" bIns="45700" lIns="91425" spcFirstLastPara="1" rIns="91425" wrap="square" tIns="45700">
            <a:normAutofit/>
          </a:bodyPr>
          <a:lstStyle/>
          <a:p>
            <a:pPr indent="-64770" lvl="0" marL="285750" rtl="0" algn="l">
              <a:spcBef>
                <a:spcPts val="0"/>
              </a:spcBef>
              <a:spcAft>
                <a:spcPts val="0"/>
              </a:spcAft>
              <a:buClr>
                <a:schemeClr val="dk1"/>
              </a:buClr>
              <a:buSzPts val="3480"/>
              <a:buFont typeface="Arial"/>
              <a:buNone/>
            </a:pPr>
            <a:r>
              <a:rPr lang="en-US">
                <a:latin typeface="Times New Roman"/>
                <a:ea typeface="Times New Roman"/>
                <a:cs typeface="Times New Roman"/>
                <a:sym typeface="Times New Roman"/>
              </a:rPr>
              <a:t> Figure: Result After Dropping 2 Columns</a:t>
            </a:r>
            <a:endParaRPr>
              <a:latin typeface="Times New Roman"/>
              <a:ea typeface="Times New Roman"/>
              <a:cs typeface="Times New Roman"/>
              <a:sym typeface="Times New Roman"/>
            </a:endParaRPr>
          </a:p>
          <a:p>
            <a:pPr indent="-64770" lvl="0" marL="285750" rtl="0" algn="l">
              <a:spcBef>
                <a:spcPts val="0"/>
              </a:spcBef>
              <a:spcAft>
                <a:spcPts val="0"/>
              </a:spcAft>
              <a:buSzPts val="3480"/>
              <a:buNone/>
            </a:pPr>
            <a:r>
              <a:t/>
            </a:r>
            <a:endParaRPr>
              <a:latin typeface="Times New Roman"/>
              <a:ea typeface="Times New Roman"/>
              <a:cs typeface="Times New Roman"/>
              <a:sym typeface="Times New Roman"/>
            </a:endParaRPr>
          </a:p>
        </p:txBody>
      </p:sp>
      <p:sp>
        <p:nvSpPr>
          <p:cNvPr id="290" name="Google Shape;290;g13cfaf8b56e_0_70"/>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pic>
        <p:nvPicPr>
          <p:cNvPr id="291" name="Google Shape;291;g13cfaf8b56e_0_70"/>
          <p:cNvPicPr preferRelativeResize="0"/>
          <p:nvPr/>
        </p:nvPicPr>
        <p:blipFill>
          <a:blip r:embed="rId3">
            <a:alphaModFix/>
          </a:blip>
          <a:stretch>
            <a:fillRect/>
          </a:stretch>
        </p:blipFill>
        <p:spPr>
          <a:xfrm>
            <a:off x="830611" y="2156475"/>
            <a:ext cx="8007624" cy="2039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3cfaf8b56e_0_88"/>
          <p:cNvSpPr txBox="1"/>
          <p:nvPr>
            <p:ph type="title"/>
          </p:nvPr>
        </p:nvSpPr>
        <p:spPr>
          <a:xfrm>
            <a:off x="982133" y="4572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Results and Discussion</a:t>
            </a:r>
            <a:endParaRPr/>
          </a:p>
        </p:txBody>
      </p:sp>
      <p:sp>
        <p:nvSpPr>
          <p:cNvPr id="297" name="Google Shape;297;g13cfaf8b56e_0_88"/>
          <p:cNvSpPr txBox="1"/>
          <p:nvPr>
            <p:ph idx="1" type="body"/>
          </p:nvPr>
        </p:nvSpPr>
        <p:spPr>
          <a:xfrm>
            <a:off x="1533000" y="4561375"/>
            <a:ext cx="6078000" cy="1911900"/>
          </a:xfrm>
          <a:prstGeom prst="rect">
            <a:avLst/>
          </a:prstGeom>
          <a:noFill/>
          <a:ln>
            <a:noFill/>
          </a:ln>
        </p:spPr>
        <p:txBody>
          <a:bodyPr anchorCtr="0" anchor="ctr" bIns="45700" lIns="91425" spcFirstLastPara="1" rIns="91425" wrap="square" tIns="45700">
            <a:normAutofit/>
          </a:bodyPr>
          <a:lstStyle/>
          <a:p>
            <a:pPr indent="-64770" lvl="0" marL="285750" rtl="0" algn="l">
              <a:spcBef>
                <a:spcPts val="0"/>
              </a:spcBef>
              <a:spcAft>
                <a:spcPts val="0"/>
              </a:spcAft>
              <a:buClr>
                <a:schemeClr val="dk1"/>
              </a:buClr>
              <a:buSzPts val="3480"/>
              <a:buFont typeface="Arial"/>
              <a:buNone/>
            </a:pPr>
            <a:r>
              <a:rPr lang="en-US">
                <a:latin typeface="Times New Roman"/>
                <a:ea typeface="Times New Roman"/>
                <a:cs typeface="Times New Roman"/>
                <a:sym typeface="Times New Roman"/>
              </a:rPr>
              <a:t> Figure: Result After Dropping 2 Columns</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ts val="3480"/>
              <a:buFont typeface="Arial"/>
              <a:buNone/>
            </a:pPr>
            <a:r>
              <a:t/>
            </a:r>
            <a:endParaRPr>
              <a:latin typeface="Times New Roman"/>
              <a:ea typeface="Times New Roman"/>
              <a:cs typeface="Times New Roman"/>
              <a:sym typeface="Times New Roman"/>
            </a:endParaRPr>
          </a:p>
          <a:p>
            <a:pPr indent="-64770" lvl="0" marL="285750" rtl="0" algn="l">
              <a:spcBef>
                <a:spcPts val="0"/>
              </a:spcBef>
              <a:spcAft>
                <a:spcPts val="0"/>
              </a:spcAft>
              <a:buSzPts val="3480"/>
              <a:buNone/>
            </a:pPr>
            <a:r>
              <a:t/>
            </a:r>
            <a:endParaRPr>
              <a:latin typeface="Times New Roman"/>
              <a:ea typeface="Times New Roman"/>
              <a:cs typeface="Times New Roman"/>
              <a:sym typeface="Times New Roman"/>
            </a:endParaRPr>
          </a:p>
        </p:txBody>
      </p:sp>
      <p:sp>
        <p:nvSpPr>
          <p:cNvPr id="298" name="Google Shape;298;g13cfaf8b56e_0_88"/>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pic>
        <p:nvPicPr>
          <p:cNvPr id="299" name="Google Shape;299;g13cfaf8b56e_0_88"/>
          <p:cNvPicPr preferRelativeResize="0"/>
          <p:nvPr/>
        </p:nvPicPr>
        <p:blipFill>
          <a:blip r:embed="rId3">
            <a:alphaModFix/>
          </a:blip>
          <a:stretch>
            <a:fillRect/>
          </a:stretch>
        </p:blipFill>
        <p:spPr>
          <a:xfrm>
            <a:off x="982125" y="2252652"/>
            <a:ext cx="7704600" cy="20487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3cfaf8b56e_0_53"/>
          <p:cNvSpPr txBox="1"/>
          <p:nvPr>
            <p:ph type="title"/>
          </p:nvPr>
        </p:nvSpPr>
        <p:spPr>
          <a:xfrm>
            <a:off x="982133" y="4572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Results and Discussion</a:t>
            </a:r>
            <a:endParaRPr/>
          </a:p>
        </p:txBody>
      </p:sp>
      <p:sp>
        <p:nvSpPr>
          <p:cNvPr id="305" name="Google Shape;305;g13cfaf8b56e_0_53"/>
          <p:cNvSpPr txBox="1"/>
          <p:nvPr>
            <p:ph idx="1" type="body"/>
          </p:nvPr>
        </p:nvSpPr>
        <p:spPr>
          <a:xfrm>
            <a:off x="3455925" y="5435575"/>
            <a:ext cx="3119700" cy="1037700"/>
          </a:xfrm>
          <a:prstGeom prst="rect">
            <a:avLst/>
          </a:prstGeom>
          <a:noFill/>
          <a:ln>
            <a:noFill/>
          </a:ln>
        </p:spPr>
        <p:txBody>
          <a:bodyPr anchorCtr="0" anchor="ctr" bIns="45700" lIns="91425" spcFirstLastPara="1" rIns="91425" wrap="square" tIns="45700">
            <a:normAutofit/>
          </a:bodyPr>
          <a:lstStyle/>
          <a:p>
            <a:pPr indent="-64770" lvl="0" marL="285750" rtl="0" algn="l">
              <a:spcBef>
                <a:spcPts val="0"/>
              </a:spcBef>
              <a:spcAft>
                <a:spcPts val="0"/>
              </a:spcAft>
              <a:buSzPts val="3480"/>
              <a:buNone/>
            </a:pPr>
            <a:r>
              <a:rPr lang="en-US">
                <a:latin typeface="Times New Roman"/>
                <a:ea typeface="Times New Roman"/>
                <a:cs typeface="Times New Roman"/>
                <a:sym typeface="Times New Roman"/>
              </a:rPr>
              <a:t>Figure: ROC Curve</a:t>
            </a:r>
            <a:endParaRPr>
              <a:latin typeface="Times New Roman"/>
              <a:ea typeface="Times New Roman"/>
              <a:cs typeface="Times New Roman"/>
              <a:sym typeface="Times New Roman"/>
            </a:endParaRPr>
          </a:p>
        </p:txBody>
      </p:sp>
      <p:sp>
        <p:nvSpPr>
          <p:cNvPr id="306" name="Google Shape;306;g13cfaf8b56e_0_53"/>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pic>
        <p:nvPicPr>
          <p:cNvPr id="307" name="Google Shape;307;g13cfaf8b56e_0_53"/>
          <p:cNvPicPr preferRelativeResize="0"/>
          <p:nvPr/>
        </p:nvPicPr>
        <p:blipFill rotWithShape="1">
          <a:blip r:embed="rId3">
            <a:alphaModFix/>
          </a:blip>
          <a:srcRect b="13867" l="0" r="48509" t="0"/>
          <a:stretch/>
        </p:blipFill>
        <p:spPr>
          <a:xfrm>
            <a:off x="2543575" y="2026000"/>
            <a:ext cx="4537847" cy="315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0"/>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Applications or Relevance of the Project</a:t>
            </a:r>
            <a:endParaRPr/>
          </a:p>
        </p:txBody>
      </p:sp>
      <p:sp>
        <p:nvSpPr>
          <p:cNvPr id="313" name="Google Shape;313;p10"/>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fontScale="55000"/>
          </a:bodyPr>
          <a:lstStyle/>
          <a:p>
            <a:pPr indent="-64770" lvl="0" marL="285750" rtl="0" algn="l">
              <a:spcBef>
                <a:spcPts val="0"/>
              </a:spcBef>
              <a:spcAft>
                <a:spcPts val="0"/>
              </a:spcAft>
              <a:buSzPct val="145000"/>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There are two types of breast cancer, Malignant and Benign. The first is classified as harmful has the ability to infect other organs and is cancerous, Benign is classified as non-cancerous. This disease infects the women's chest and specifically glands and milk ducts, the spread of breast cancer to other organs is frequent and could be through the bloodstream. A variety of techniques are used to capture breast cancer such as Ultrasound Sonography, Computerized Thermography, Biopsy.Machine learning and Data mining techniques are straightforward and effective ways to understand and predict data. Radiologist examines and analyses himself and then he / she decides the result after participating with other experts. This process takes time and the results depend on the knowledge and experience of the staff. In addition there is a dearth of experts in every field of the world.  Thus the research community made a proposal for automatic A system called CAD (Computer-Aided Diagnosis) for better classification of tumours, accurate results and faster Implementation without the need for radiologists or specialists.  Machine learning algorithms (MLs) are indicated as one Option of human vision and experience to make final decisions with high accuracy. The early diagnosis of BC can improve the prognosis and chance of survival significantly, as it can promote timely clinical treatment to patients. Further accurate classification of benign tumors can prevent patients undergoing unnecessary treatments. Thus, the correct diagnosis of BC and classification of patients into malignant or benign groups is the subject of much research.</a:t>
            </a:r>
            <a:endParaRPr>
              <a:latin typeface="Times New Roman"/>
              <a:ea typeface="Times New Roman"/>
              <a:cs typeface="Times New Roman"/>
              <a:sym typeface="Times New Roman"/>
            </a:endParaRPr>
          </a:p>
        </p:txBody>
      </p:sp>
      <p:sp>
        <p:nvSpPr>
          <p:cNvPr id="314" name="Google Shape;314;p10"/>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3cfaf8b56e_0_61"/>
          <p:cNvSpPr txBox="1"/>
          <p:nvPr>
            <p:ph type="title"/>
          </p:nvPr>
        </p:nvSpPr>
        <p:spPr>
          <a:xfrm>
            <a:off x="982133" y="4572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Applications or Relevance of the Project</a:t>
            </a:r>
            <a:endParaRPr/>
          </a:p>
        </p:txBody>
      </p:sp>
      <p:sp>
        <p:nvSpPr>
          <p:cNvPr id="320" name="Google Shape;320;g13cfaf8b56e_0_61"/>
          <p:cNvSpPr txBox="1"/>
          <p:nvPr>
            <p:ph idx="1" type="body"/>
          </p:nvPr>
        </p:nvSpPr>
        <p:spPr>
          <a:xfrm>
            <a:off x="982133" y="2667000"/>
            <a:ext cx="7704600" cy="3332700"/>
          </a:xfrm>
          <a:prstGeom prst="rect">
            <a:avLst/>
          </a:prstGeom>
          <a:noFill/>
          <a:ln>
            <a:noFill/>
          </a:ln>
        </p:spPr>
        <p:txBody>
          <a:bodyPr anchorCtr="0" anchor="ctr" bIns="45700" lIns="91425" spcFirstLastPara="1" rIns="91425" wrap="square" tIns="45700">
            <a:normAutofit fontScale="62500" lnSpcReduction="20000"/>
          </a:bodyPr>
          <a:lstStyle/>
          <a:p>
            <a:pPr indent="-64770" lvl="0" marL="285750" rtl="0" algn="l">
              <a:spcBef>
                <a:spcPts val="0"/>
              </a:spcBef>
              <a:spcAft>
                <a:spcPts val="0"/>
              </a:spcAft>
              <a:buClr>
                <a:schemeClr val="dk1"/>
              </a:buClr>
              <a:buSzPct val="45833"/>
              <a:buFont typeface="Arial"/>
              <a:buNone/>
            </a:pPr>
            <a:r>
              <a:rPr lang="en-US">
                <a:latin typeface="Times New Roman"/>
                <a:ea typeface="Times New Roman"/>
                <a:cs typeface="Times New Roman"/>
                <a:sym typeface="Times New Roman"/>
              </a:rPr>
              <a:t>In this paper we examined different machine learning techniques for breast cancer detection. We performed a comparative analysis of Decision Tree, Random Forest and Logistic regression. It was observed that Random Forest outperforms the existing methods on issues related to accuracy, precision and also size of the data set. As future work on this project we plan to apply boosting. Boosting is an ensemble modelling,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 XGBoost is an implementation of Gradient Boosted decision trees. In this algorithm, decision trees are created in sequential form. Weights play an important role in XGBoost. Weights are assigned to all the independent variables which are then fed into the decision tree which predicts results. The weight of variables predicted wrong by the tree is increased and these variables are then fed to the second decision tree. These individual classifiers/predictors then ensemble to give a strong and more precise model.</a:t>
            </a:r>
            <a:endParaRPr>
              <a:latin typeface="Times New Roman"/>
              <a:ea typeface="Times New Roman"/>
              <a:cs typeface="Times New Roman"/>
              <a:sym typeface="Times New Roman"/>
            </a:endParaRPr>
          </a:p>
          <a:p>
            <a:pPr indent="-64770" lvl="0" marL="285750" rtl="0" algn="l">
              <a:spcBef>
                <a:spcPts val="0"/>
              </a:spcBef>
              <a:spcAft>
                <a:spcPts val="0"/>
              </a:spcAft>
              <a:buClr>
                <a:schemeClr val="dk1"/>
              </a:buClr>
              <a:buSzPct val="45833"/>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SzPct val="145000"/>
              <a:buNone/>
            </a:pPr>
            <a:r>
              <a:t/>
            </a:r>
            <a:endParaRPr>
              <a:latin typeface="Times New Roman"/>
              <a:ea typeface="Times New Roman"/>
              <a:cs typeface="Times New Roman"/>
              <a:sym typeface="Times New Roman"/>
            </a:endParaRPr>
          </a:p>
        </p:txBody>
      </p:sp>
      <p:sp>
        <p:nvSpPr>
          <p:cNvPr id="321" name="Google Shape;321;g13cfaf8b56e_0_61"/>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3cfaf8b56e_0_237"/>
          <p:cNvSpPr txBox="1"/>
          <p:nvPr>
            <p:ph type="title"/>
          </p:nvPr>
        </p:nvSpPr>
        <p:spPr>
          <a:xfrm>
            <a:off x="982133" y="228600"/>
            <a:ext cx="7704600" cy="201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b="1" lang="en-US"/>
              <a:t>References</a:t>
            </a:r>
            <a:endParaRPr b="1"/>
          </a:p>
        </p:txBody>
      </p:sp>
      <p:sp>
        <p:nvSpPr>
          <p:cNvPr id="331" name="Google Shape;331;g13cfaf8b56e_0_237"/>
          <p:cNvSpPr txBox="1"/>
          <p:nvPr>
            <p:ph idx="1" type="body"/>
          </p:nvPr>
        </p:nvSpPr>
        <p:spPr>
          <a:xfrm>
            <a:off x="1397285" y="1428108"/>
            <a:ext cx="6861600" cy="468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50"/>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SzPts val="1450"/>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SzPts val="1450"/>
              <a:buNone/>
            </a:pPr>
            <a:r>
              <a:rPr lang="en-US" sz="1000">
                <a:latin typeface="Times New Roman"/>
                <a:ea typeface="Times New Roman"/>
                <a:cs typeface="Times New Roman"/>
                <a:sym typeface="Times New Roman"/>
              </a:rPr>
              <a:t>[1] </a:t>
            </a:r>
            <a:r>
              <a:rPr b="0" lang="en-US" sz="1000">
                <a:solidFill>
                  <a:srgbClr val="222222"/>
                </a:solidFill>
                <a:latin typeface="Times New Roman"/>
                <a:ea typeface="Times New Roman"/>
                <a:cs typeface="Times New Roman"/>
                <a:sym typeface="Times New Roman"/>
              </a:rPr>
              <a:t>Sharma, S., Aggarwal, A. and Choudhury, T., 2018, December. Breast cancer detection using machine learning algorithms. In 2018 International Conference on Computational Techniques, Electronics and Mechanical Systems (CTEMS) (pp. 114-118). IEEE.</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SzPts val="1450"/>
              <a:buNone/>
            </a:pPr>
            <a:r>
              <a:rPr b="0" i="0" lang="en-US" sz="1000">
                <a:solidFill>
                  <a:srgbClr val="222222"/>
                </a:solidFill>
                <a:latin typeface="Times New Roman"/>
                <a:ea typeface="Times New Roman"/>
                <a:cs typeface="Times New Roman"/>
                <a:sym typeface="Times New Roman"/>
              </a:rPr>
              <a:t>[2] </a:t>
            </a:r>
            <a:r>
              <a:rPr b="0" lang="en-US" sz="1000">
                <a:solidFill>
                  <a:srgbClr val="222222"/>
                </a:solidFill>
                <a:latin typeface="Times New Roman"/>
                <a:ea typeface="Times New Roman"/>
                <a:cs typeface="Times New Roman"/>
                <a:sym typeface="Times New Roman"/>
              </a:rPr>
              <a:t>Hussain, L., Aziz, W., Saeed, S., Rathore, S. and Rafique, M., 2018, August. Automated breast cancer detection using machine learning techniques by extracting different feature extracting strategies. In 2018 17th IEEE International Conference On Trust, Security And Privacy In Computing And Communications/12th IEEE International Conference On Big Data Science And Engineering (TrustCom/BigDataSE) (pp. 327-331). IEEE.</a:t>
            </a:r>
            <a:endParaRPr sz="1000"/>
          </a:p>
          <a:p>
            <a:pPr indent="0" lvl="0" marL="0" rtl="0" algn="l">
              <a:lnSpc>
                <a:spcPct val="115000"/>
              </a:lnSpc>
              <a:spcBef>
                <a:spcPts val="0"/>
              </a:spcBef>
              <a:spcAft>
                <a:spcPts val="0"/>
              </a:spcAft>
              <a:buSzPts val="1450"/>
              <a:buNone/>
            </a:pPr>
            <a:r>
              <a:rPr lang="en-US" sz="1000">
                <a:solidFill>
                  <a:srgbClr val="222222"/>
                </a:solidFill>
                <a:latin typeface="Times New Roman"/>
                <a:ea typeface="Times New Roman"/>
                <a:cs typeface="Times New Roman"/>
                <a:sym typeface="Times New Roman"/>
              </a:rPr>
              <a:t>[3]</a:t>
            </a:r>
            <a:r>
              <a:rPr lang="en-US" sz="1000">
                <a:latin typeface="Times New Roman"/>
                <a:ea typeface="Times New Roman"/>
                <a:cs typeface="Times New Roman"/>
                <a:sym typeface="Times New Roman"/>
              </a:rPr>
              <a:t> </a:t>
            </a:r>
            <a:r>
              <a:rPr b="0" i="0" lang="en-US" sz="1000">
                <a:solidFill>
                  <a:srgbClr val="222222"/>
                </a:solidFill>
                <a:latin typeface="Times New Roman"/>
                <a:ea typeface="Times New Roman"/>
                <a:cs typeface="Times New Roman"/>
                <a:sym typeface="Times New Roman"/>
              </a:rPr>
              <a:t>Mangukiya, M., Vaghani, A. and Savani, M., 2022. Breast Cancer Detection with Machine Learning. </a:t>
            </a:r>
            <a:r>
              <a:rPr b="0" i="1" lang="en-US" sz="1000">
                <a:solidFill>
                  <a:srgbClr val="222222"/>
                </a:solidFill>
                <a:latin typeface="Times New Roman"/>
                <a:ea typeface="Times New Roman"/>
                <a:cs typeface="Times New Roman"/>
                <a:sym typeface="Times New Roman"/>
              </a:rPr>
              <a:t>International Journal for Research in Applied Science and Engineering Technology</a:t>
            </a:r>
            <a:r>
              <a:rPr b="0" i="0" lang="en-US" sz="1000">
                <a:solidFill>
                  <a:srgbClr val="222222"/>
                </a:solidFill>
                <a:latin typeface="Times New Roman"/>
                <a:ea typeface="Times New Roman"/>
                <a:cs typeface="Times New Roman"/>
                <a:sym typeface="Times New Roman"/>
              </a:rPr>
              <a:t>, </a:t>
            </a:r>
            <a:r>
              <a:rPr b="0" i="1" lang="en-US" sz="1000">
                <a:solidFill>
                  <a:srgbClr val="222222"/>
                </a:solidFill>
                <a:latin typeface="Times New Roman"/>
                <a:ea typeface="Times New Roman"/>
                <a:cs typeface="Times New Roman"/>
                <a:sym typeface="Times New Roman"/>
              </a:rPr>
              <a:t>10</a:t>
            </a:r>
            <a:r>
              <a:rPr b="0" i="0" lang="en-US" sz="1000">
                <a:solidFill>
                  <a:srgbClr val="222222"/>
                </a:solidFill>
                <a:latin typeface="Times New Roman"/>
                <a:ea typeface="Times New Roman"/>
                <a:cs typeface="Times New Roman"/>
                <a:sym typeface="Times New Roman"/>
              </a:rPr>
              <a:t>(2), pp.141-145.</a:t>
            </a:r>
            <a:endParaRPr sz="1000"/>
          </a:p>
          <a:p>
            <a:pPr indent="0" lvl="0" marL="0" rtl="0" algn="l">
              <a:lnSpc>
                <a:spcPct val="115000"/>
              </a:lnSpc>
              <a:spcBef>
                <a:spcPts val="0"/>
              </a:spcBef>
              <a:spcAft>
                <a:spcPts val="0"/>
              </a:spcAft>
              <a:buSzPts val="1450"/>
              <a:buNone/>
            </a:pPr>
            <a:r>
              <a:rPr lang="en-US" sz="1000">
                <a:solidFill>
                  <a:srgbClr val="222222"/>
                </a:solidFill>
                <a:latin typeface="Times New Roman"/>
                <a:ea typeface="Times New Roman"/>
                <a:cs typeface="Times New Roman"/>
                <a:sym typeface="Times New Roman"/>
              </a:rPr>
              <a:t>[4] </a:t>
            </a:r>
            <a:r>
              <a:rPr b="0" i="0" lang="en-US" sz="1000">
                <a:solidFill>
                  <a:srgbClr val="222222"/>
                </a:solidFill>
                <a:latin typeface="Times New Roman"/>
                <a:ea typeface="Times New Roman"/>
                <a:cs typeface="Times New Roman"/>
                <a:sym typeface="Times New Roman"/>
              </a:rPr>
              <a:t>Amrane, M., Oukid, S., Gagaoua, I. and Ensari, T., 2018, April. Breast cancer classification using machine learning. In </a:t>
            </a:r>
            <a:r>
              <a:rPr b="0" i="1" lang="en-US" sz="1000">
                <a:solidFill>
                  <a:srgbClr val="222222"/>
                </a:solidFill>
                <a:latin typeface="Times New Roman"/>
                <a:ea typeface="Times New Roman"/>
                <a:cs typeface="Times New Roman"/>
                <a:sym typeface="Times New Roman"/>
              </a:rPr>
              <a:t>2018 electric electronics, computer science, biomedical engineerings' meeting (EBBT)</a:t>
            </a:r>
            <a:r>
              <a:rPr b="0" i="0" lang="en-US" sz="1000">
                <a:solidFill>
                  <a:srgbClr val="222222"/>
                </a:solidFill>
                <a:latin typeface="Times New Roman"/>
                <a:ea typeface="Times New Roman"/>
                <a:cs typeface="Times New Roman"/>
                <a:sym typeface="Times New Roman"/>
              </a:rPr>
              <a:t> (pp. 1-4). IEEE.</a:t>
            </a:r>
            <a:endParaRPr sz="1000"/>
          </a:p>
          <a:p>
            <a:pPr indent="0" lvl="0" marL="0" rtl="0" algn="l">
              <a:lnSpc>
                <a:spcPct val="115000"/>
              </a:lnSpc>
              <a:spcBef>
                <a:spcPts val="0"/>
              </a:spcBef>
              <a:spcAft>
                <a:spcPts val="0"/>
              </a:spcAft>
              <a:buSzPts val="1450"/>
              <a:buNone/>
            </a:pPr>
            <a:r>
              <a:rPr lang="en-US" sz="1000">
                <a:solidFill>
                  <a:srgbClr val="222222"/>
                </a:solidFill>
                <a:latin typeface="Times New Roman"/>
                <a:ea typeface="Times New Roman"/>
                <a:cs typeface="Times New Roman"/>
                <a:sym typeface="Times New Roman"/>
              </a:rPr>
              <a:t>[5] </a:t>
            </a:r>
            <a:r>
              <a:rPr b="0" i="0" lang="en-US" sz="1000">
                <a:solidFill>
                  <a:srgbClr val="222222"/>
                </a:solidFill>
                <a:latin typeface="Times New Roman"/>
                <a:ea typeface="Times New Roman"/>
                <a:cs typeface="Times New Roman"/>
                <a:sym typeface="Times New Roman"/>
              </a:rPr>
              <a:t>Tahmooresi, M., Afshar, A., Rad, B.B., Nowshath, K.B. and Bamiah, M.A., 2018. Early detection of breast cancer using machine learning techniques. </a:t>
            </a:r>
            <a:r>
              <a:rPr b="0" i="1" lang="en-US" sz="1000">
                <a:solidFill>
                  <a:srgbClr val="222222"/>
                </a:solidFill>
                <a:latin typeface="Times New Roman"/>
                <a:ea typeface="Times New Roman"/>
                <a:cs typeface="Times New Roman"/>
                <a:sym typeface="Times New Roman"/>
              </a:rPr>
              <a:t>Journal of Telecommunication, Electronic and Computer Engineering (JTEC)</a:t>
            </a:r>
            <a:r>
              <a:rPr b="0" i="0" lang="en-US" sz="1000">
                <a:solidFill>
                  <a:srgbClr val="222222"/>
                </a:solidFill>
                <a:latin typeface="Times New Roman"/>
                <a:ea typeface="Times New Roman"/>
                <a:cs typeface="Times New Roman"/>
                <a:sym typeface="Times New Roman"/>
              </a:rPr>
              <a:t>, </a:t>
            </a:r>
            <a:r>
              <a:rPr b="0" i="1" lang="en-US" sz="1000">
                <a:solidFill>
                  <a:srgbClr val="222222"/>
                </a:solidFill>
                <a:latin typeface="Times New Roman"/>
                <a:ea typeface="Times New Roman"/>
                <a:cs typeface="Times New Roman"/>
                <a:sym typeface="Times New Roman"/>
              </a:rPr>
              <a:t>10</a:t>
            </a:r>
            <a:r>
              <a:rPr b="0" i="0" lang="en-US" sz="1000">
                <a:solidFill>
                  <a:srgbClr val="222222"/>
                </a:solidFill>
                <a:latin typeface="Times New Roman"/>
                <a:ea typeface="Times New Roman"/>
                <a:cs typeface="Times New Roman"/>
                <a:sym typeface="Times New Roman"/>
              </a:rPr>
              <a:t>(3-2), pp.21-27.</a:t>
            </a:r>
            <a:endParaRPr sz="1000"/>
          </a:p>
          <a:p>
            <a:pPr indent="0" lvl="0" marL="0" rtl="0" algn="l">
              <a:lnSpc>
                <a:spcPct val="115000"/>
              </a:lnSpc>
              <a:spcBef>
                <a:spcPts val="0"/>
              </a:spcBef>
              <a:spcAft>
                <a:spcPts val="0"/>
              </a:spcAft>
              <a:buSzPts val="1450"/>
              <a:buNone/>
            </a:pPr>
            <a:r>
              <a:rPr lang="en-US" sz="1000">
                <a:latin typeface="Times New Roman"/>
                <a:ea typeface="Times New Roman"/>
                <a:cs typeface="Times New Roman"/>
                <a:sym typeface="Times New Roman"/>
              </a:rPr>
              <a:t>[6] </a:t>
            </a:r>
            <a:r>
              <a:rPr b="0" i="0" lang="en-US" sz="1000">
                <a:latin typeface="Times New Roman"/>
                <a:ea typeface="Times New Roman"/>
                <a:cs typeface="Times New Roman"/>
                <a:sym typeface="Times New Roman"/>
              </a:rPr>
              <a:t>Basker N., Theetchenya S., Vidyabharathi D., Dhaynithi J., Mohanraj G., Marimuthu M., Vidhya G. (2021) “Breast Cancer Detection Using Machine Learning Algorithms”, </a:t>
            </a:r>
            <a:r>
              <a:rPr b="0" i="1" lang="en-US" sz="1000">
                <a:latin typeface="Times New Roman"/>
                <a:ea typeface="Times New Roman"/>
                <a:cs typeface="Times New Roman"/>
                <a:sym typeface="Times New Roman"/>
              </a:rPr>
              <a:t>Annals of the Romanian Society for Cell Biology</a:t>
            </a:r>
            <a:r>
              <a:rPr b="0" i="0" lang="en-US" sz="1000">
                <a:latin typeface="Times New Roman"/>
                <a:ea typeface="Times New Roman"/>
                <a:cs typeface="Times New Roman"/>
                <a:sym typeface="Times New Roman"/>
              </a:rPr>
              <a:t>, pp. 2551–2562. </a:t>
            </a:r>
            <a:endParaRPr sz="1000"/>
          </a:p>
          <a:p>
            <a:pPr indent="0" lvl="0" marL="0" rtl="0" algn="l">
              <a:lnSpc>
                <a:spcPct val="115000"/>
              </a:lnSpc>
              <a:spcBef>
                <a:spcPts val="0"/>
              </a:spcBef>
              <a:spcAft>
                <a:spcPts val="0"/>
              </a:spcAft>
              <a:buSzPts val="1450"/>
              <a:buNone/>
            </a:pPr>
            <a:r>
              <a:rPr lang="en-US" sz="1000">
                <a:latin typeface="Times New Roman"/>
                <a:ea typeface="Times New Roman"/>
                <a:cs typeface="Times New Roman"/>
                <a:sym typeface="Times New Roman"/>
              </a:rPr>
              <a:t>[7] </a:t>
            </a:r>
            <a:r>
              <a:rPr b="0" i="0" lang="en-US" sz="1000">
                <a:solidFill>
                  <a:srgbClr val="222222"/>
                </a:solidFill>
                <a:latin typeface="Times New Roman"/>
                <a:ea typeface="Times New Roman"/>
                <a:cs typeface="Times New Roman"/>
                <a:sym typeface="Times New Roman"/>
              </a:rPr>
              <a:t>Bayrak, E.A., Kırcı, P. and Ensari, T., 2019, April. Comparison of machine learning methods for breast cancer diagnosis. In </a:t>
            </a:r>
            <a:r>
              <a:rPr b="0" i="1" lang="en-US" sz="1000">
                <a:solidFill>
                  <a:srgbClr val="222222"/>
                </a:solidFill>
                <a:latin typeface="Times New Roman"/>
                <a:ea typeface="Times New Roman"/>
                <a:cs typeface="Times New Roman"/>
                <a:sym typeface="Times New Roman"/>
              </a:rPr>
              <a:t>2019 Scientific meeting on electrical-electronics &amp; biomedical engineering and computer science (EBBT)</a:t>
            </a:r>
            <a:r>
              <a:rPr b="0" i="0" lang="en-US" sz="1000">
                <a:solidFill>
                  <a:srgbClr val="222222"/>
                </a:solidFill>
                <a:latin typeface="Times New Roman"/>
                <a:ea typeface="Times New Roman"/>
                <a:cs typeface="Times New Roman"/>
                <a:sym typeface="Times New Roman"/>
              </a:rPr>
              <a:t> (pp. 1-3). IEEE.</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SzPts val="1450"/>
              <a:buNone/>
            </a:pPr>
            <a:r>
              <a:rPr lang="en-US" sz="1000">
                <a:latin typeface="Times New Roman"/>
                <a:ea typeface="Times New Roman"/>
                <a:cs typeface="Times New Roman"/>
                <a:sym typeface="Times New Roman"/>
              </a:rPr>
              <a:t>[8] </a:t>
            </a:r>
            <a:r>
              <a:rPr b="0" i="0" lang="en-US" sz="1000">
                <a:solidFill>
                  <a:srgbClr val="222222"/>
                </a:solidFill>
                <a:latin typeface="Times New Roman"/>
                <a:ea typeface="Times New Roman"/>
                <a:cs typeface="Times New Roman"/>
                <a:sym typeface="Times New Roman"/>
              </a:rPr>
              <a:t>Vaka, A.R., Soni, B. and Reddy, S., 2020. Breast cancer detection by leveraging Machine Learning. </a:t>
            </a:r>
            <a:r>
              <a:rPr b="0" i="1" lang="en-US" sz="1000">
                <a:solidFill>
                  <a:srgbClr val="222222"/>
                </a:solidFill>
                <a:latin typeface="Times New Roman"/>
                <a:ea typeface="Times New Roman"/>
                <a:cs typeface="Times New Roman"/>
                <a:sym typeface="Times New Roman"/>
              </a:rPr>
              <a:t>ICT Express</a:t>
            </a:r>
            <a:r>
              <a:rPr b="0" i="0" lang="en-US" sz="1000">
                <a:solidFill>
                  <a:srgbClr val="222222"/>
                </a:solidFill>
                <a:latin typeface="Times New Roman"/>
                <a:ea typeface="Times New Roman"/>
                <a:cs typeface="Times New Roman"/>
                <a:sym typeface="Times New Roman"/>
              </a:rPr>
              <a:t>, </a:t>
            </a:r>
            <a:r>
              <a:rPr b="0" i="1" lang="en-US" sz="1000">
                <a:solidFill>
                  <a:srgbClr val="222222"/>
                </a:solidFill>
                <a:latin typeface="Times New Roman"/>
                <a:ea typeface="Times New Roman"/>
                <a:cs typeface="Times New Roman"/>
                <a:sym typeface="Times New Roman"/>
              </a:rPr>
              <a:t>6</a:t>
            </a:r>
            <a:r>
              <a:rPr b="0" i="0" lang="en-US" sz="1000">
                <a:solidFill>
                  <a:srgbClr val="222222"/>
                </a:solidFill>
                <a:latin typeface="Times New Roman"/>
                <a:ea typeface="Times New Roman"/>
                <a:cs typeface="Times New Roman"/>
                <a:sym typeface="Times New Roman"/>
              </a:rPr>
              <a:t>(4), pp.320-324.</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SzPts val="1450"/>
              <a:buNone/>
            </a:pPr>
            <a:r>
              <a:rPr lang="en-US" sz="1000">
                <a:latin typeface="Times New Roman"/>
                <a:ea typeface="Times New Roman"/>
                <a:cs typeface="Times New Roman"/>
                <a:sym typeface="Times New Roman"/>
              </a:rPr>
              <a:t>[9] </a:t>
            </a:r>
            <a:r>
              <a:rPr b="0" i="0" lang="en-US" sz="1000">
                <a:solidFill>
                  <a:srgbClr val="222222"/>
                </a:solidFill>
                <a:latin typeface="Times New Roman"/>
                <a:ea typeface="Times New Roman"/>
                <a:cs typeface="Times New Roman"/>
                <a:sym typeface="Times New Roman"/>
              </a:rPr>
              <a:t>Omondiagbe, D.A., Veeramani, S. and Sidhu, A.S., 2019, April. Machine learning classification techniques for breast cancer diagnosis. In </a:t>
            </a:r>
            <a:r>
              <a:rPr b="0" i="1" lang="en-US" sz="1000">
                <a:solidFill>
                  <a:srgbClr val="222222"/>
                </a:solidFill>
                <a:latin typeface="Times New Roman"/>
                <a:ea typeface="Times New Roman"/>
                <a:cs typeface="Times New Roman"/>
                <a:sym typeface="Times New Roman"/>
              </a:rPr>
              <a:t>IOP Conference Series: Materials Science and Engineering</a:t>
            </a:r>
            <a:r>
              <a:rPr b="0" i="0" lang="en-US" sz="1000">
                <a:solidFill>
                  <a:srgbClr val="222222"/>
                </a:solidFill>
                <a:latin typeface="Times New Roman"/>
                <a:ea typeface="Times New Roman"/>
                <a:cs typeface="Times New Roman"/>
                <a:sym typeface="Times New Roman"/>
              </a:rPr>
              <a:t> (Vol. 495, No. 1, p. 012033). IOP Publishing.</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SzPts val="1450"/>
              <a:buNone/>
            </a:pPr>
            <a:r>
              <a:rPr lang="en-US" sz="1000">
                <a:latin typeface="Times New Roman"/>
                <a:ea typeface="Times New Roman"/>
                <a:cs typeface="Times New Roman"/>
                <a:sym typeface="Times New Roman"/>
              </a:rPr>
              <a:t>[10] </a:t>
            </a:r>
            <a:r>
              <a:rPr b="0" i="0" lang="en-US" sz="1000">
                <a:solidFill>
                  <a:srgbClr val="222222"/>
                </a:solidFill>
                <a:latin typeface="Times New Roman"/>
                <a:ea typeface="Times New Roman"/>
                <a:cs typeface="Times New Roman"/>
                <a:sym typeface="Times New Roman"/>
              </a:rPr>
              <a:t>Islam, M., Haque, M., Iqbal, H., Hasan, M., Hasan, M. and Kabir, M.N., 2020. Breast cancer prediction: a comparative study using machine learning techniques. </a:t>
            </a:r>
            <a:r>
              <a:rPr b="0" i="1" lang="en-US" sz="1000">
                <a:solidFill>
                  <a:srgbClr val="222222"/>
                </a:solidFill>
                <a:latin typeface="Times New Roman"/>
                <a:ea typeface="Times New Roman"/>
                <a:cs typeface="Times New Roman"/>
                <a:sym typeface="Times New Roman"/>
              </a:rPr>
              <a:t>SN Computer Science</a:t>
            </a:r>
            <a:r>
              <a:rPr b="0" i="0" lang="en-US" sz="1000">
                <a:solidFill>
                  <a:srgbClr val="222222"/>
                </a:solidFill>
                <a:latin typeface="Times New Roman"/>
                <a:ea typeface="Times New Roman"/>
                <a:cs typeface="Times New Roman"/>
                <a:sym typeface="Times New Roman"/>
              </a:rPr>
              <a:t>, </a:t>
            </a:r>
            <a:r>
              <a:rPr b="0" i="1" lang="en-US" sz="1000">
                <a:solidFill>
                  <a:srgbClr val="222222"/>
                </a:solidFill>
                <a:latin typeface="Times New Roman"/>
                <a:ea typeface="Times New Roman"/>
                <a:cs typeface="Times New Roman"/>
                <a:sym typeface="Times New Roman"/>
              </a:rPr>
              <a:t>1</a:t>
            </a:r>
            <a:r>
              <a:rPr b="0" i="0" lang="en-US" sz="1000">
                <a:solidFill>
                  <a:srgbClr val="222222"/>
                </a:solidFill>
                <a:latin typeface="Times New Roman"/>
                <a:ea typeface="Times New Roman"/>
                <a:cs typeface="Times New Roman"/>
                <a:sym typeface="Times New Roman"/>
              </a:rPr>
              <a:t>(5), pp.1-14.</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SzPts val="1450"/>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SzPts val="1450"/>
              <a:buNone/>
            </a:pPr>
            <a:r>
              <a:t/>
            </a:r>
            <a:endParaRPr sz="1000">
              <a:latin typeface="Times New Roman"/>
              <a:ea typeface="Times New Roman"/>
              <a:cs typeface="Times New Roman"/>
              <a:sym typeface="Times New Roman"/>
            </a:endParaRPr>
          </a:p>
        </p:txBody>
      </p:sp>
      <p:sp>
        <p:nvSpPr>
          <p:cNvPr id="332" name="Google Shape;332;g13cfaf8b56e_0_237"/>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pic>
        <p:nvPicPr>
          <p:cNvPr id="333" name="Google Shape;333;g13cfaf8b56e_0_237"/>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b="1" lang="en-US" sz="2800"/>
              <a:t>OUTLINE</a:t>
            </a:r>
            <a:endParaRPr b="1" sz="2800"/>
          </a:p>
        </p:txBody>
      </p:sp>
      <p:sp>
        <p:nvSpPr>
          <p:cNvPr id="165" name="Google Shape;165;p2"/>
          <p:cNvSpPr txBox="1"/>
          <p:nvPr>
            <p:ph idx="1" type="body"/>
          </p:nvPr>
        </p:nvSpPr>
        <p:spPr>
          <a:xfrm>
            <a:off x="1828800" y="2835666"/>
            <a:ext cx="5830750" cy="2887433"/>
          </a:xfrm>
          <a:prstGeom prst="rect">
            <a:avLst/>
          </a:prstGeom>
          <a:noFill/>
          <a:ln>
            <a:noFill/>
          </a:ln>
        </p:spPr>
        <p:txBody>
          <a:bodyPr anchorCtr="0" anchor="t" bIns="45700" lIns="91425" spcFirstLastPara="1" rIns="91425" wrap="square" tIns="45700">
            <a:normAutofit lnSpcReduction="10000"/>
          </a:bodyPr>
          <a:lstStyle/>
          <a:p>
            <a:pPr indent="0" lvl="0" marL="27940" rtl="0" algn="just">
              <a:spcBef>
                <a:spcPts val="0"/>
              </a:spcBef>
              <a:spcAft>
                <a:spcPts val="0"/>
              </a:spcAft>
              <a:buSzPts val="1600"/>
              <a:buNone/>
            </a:pPr>
            <a:r>
              <a:t/>
            </a:r>
            <a:endParaRPr sz="2000">
              <a:latin typeface="Times New Roman"/>
              <a:ea typeface="Times New Roman"/>
              <a:cs typeface="Times New Roman"/>
              <a:sym typeface="Times New Roman"/>
            </a:endParaRPr>
          </a:p>
          <a:p>
            <a:pPr indent="-429260" lvl="0" marL="457200" rtl="0" algn="just">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429260" lvl="0" marL="457200" rtl="0" algn="just">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Proposed Methodology</a:t>
            </a:r>
            <a:endParaRPr/>
          </a:p>
          <a:p>
            <a:pPr indent="-429260" lvl="0" marL="457200" rtl="0" algn="just">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Tools used for implementation</a:t>
            </a:r>
            <a:endParaRPr/>
          </a:p>
          <a:p>
            <a:pPr indent="-429260" lvl="0" marL="457200" rtl="0" algn="just">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Implementation</a:t>
            </a:r>
            <a:endParaRPr/>
          </a:p>
          <a:p>
            <a:pPr indent="-429260" lvl="0" marL="457200" rtl="0" algn="just">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Testing</a:t>
            </a:r>
            <a:endParaRPr/>
          </a:p>
          <a:p>
            <a:pPr indent="-429260" lvl="0" marL="457200" rtl="0" algn="just">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Results and Discussion</a:t>
            </a:r>
            <a:endParaRPr sz="2000">
              <a:latin typeface="Times New Roman"/>
              <a:ea typeface="Times New Roman"/>
              <a:cs typeface="Times New Roman"/>
              <a:sym typeface="Times New Roman"/>
            </a:endParaRPr>
          </a:p>
          <a:p>
            <a:pPr indent="-429260" lvl="0" marL="457200" rtl="0" algn="just">
              <a:spcBef>
                <a:spcPts val="480"/>
              </a:spcBef>
              <a:spcAft>
                <a:spcPts val="0"/>
              </a:spcAft>
              <a:buSzPts val="1600"/>
              <a:buFont typeface="Times New Roman"/>
              <a:buAutoNum type="arabicPeriod"/>
            </a:pPr>
            <a:r>
              <a:rPr lang="en-US"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a:p>
            <a:pPr indent="-327660" lvl="0" marL="457200" rtl="0" algn="just">
              <a:spcBef>
                <a:spcPts val="480"/>
              </a:spcBef>
              <a:spcAft>
                <a:spcPts val="0"/>
              </a:spcAft>
              <a:buSzPts val="2040"/>
              <a:buNone/>
            </a:pPr>
            <a:r>
              <a:t/>
            </a:r>
            <a:endParaRPr/>
          </a:p>
          <a:p>
            <a:pPr indent="-327660" lvl="0" marL="457200" rtl="0" algn="l">
              <a:spcBef>
                <a:spcPts val="480"/>
              </a:spcBef>
              <a:spcAft>
                <a:spcPts val="0"/>
              </a:spcAft>
              <a:buSzPts val="2040"/>
              <a:buNone/>
            </a:pPr>
            <a:r>
              <a:t/>
            </a:r>
            <a:endParaRPr/>
          </a:p>
          <a:p>
            <a:pPr indent="0" lvl="0" marL="0" rtl="0" algn="l">
              <a:spcBef>
                <a:spcPts val="480"/>
              </a:spcBef>
              <a:spcAft>
                <a:spcPts val="0"/>
              </a:spcAft>
              <a:buSzPts val="2040"/>
              <a:buNone/>
            </a:pPr>
            <a:r>
              <a:t/>
            </a:r>
            <a:endParaRPr/>
          </a:p>
        </p:txBody>
      </p:sp>
      <p:sp>
        <p:nvSpPr>
          <p:cNvPr id="166" name="Google Shape;166;p2"/>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pic>
        <p:nvPicPr>
          <p:cNvPr id="167" name="Google Shape;167;p2"/>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3cfaf8b56e_0_96"/>
          <p:cNvSpPr txBox="1"/>
          <p:nvPr>
            <p:ph type="title"/>
          </p:nvPr>
        </p:nvSpPr>
        <p:spPr>
          <a:xfrm>
            <a:off x="982133" y="3048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sz="4000"/>
              <a:t>References</a:t>
            </a:r>
            <a:endParaRPr/>
          </a:p>
        </p:txBody>
      </p:sp>
      <p:sp>
        <p:nvSpPr>
          <p:cNvPr id="339" name="Google Shape;339;g13cfaf8b56e_0_96"/>
          <p:cNvSpPr txBox="1"/>
          <p:nvPr>
            <p:ph idx="1" type="body"/>
          </p:nvPr>
        </p:nvSpPr>
        <p:spPr>
          <a:xfrm>
            <a:off x="1600225" y="1772050"/>
            <a:ext cx="7005900" cy="4548900"/>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l">
              <a:spcBef>
                <a:spcPts val="0"/>
              </a:spcBef>
              <a:spcAft>
                <a:spcPts val="0"/>
              </a:spcAft>
              <a:buSzPct val="127192"/>
              <a:buNone/>
            </a:pPr>
            <a:r>
              <a:rPr lang="en-US" sz="2400">
                <a:latin typeface="Times New Roman"/>
                <a:ea typeface="Times New Roman"/>
                <a:cs typeface="Times New Roman"/>
                <a:sym typeface="Times New Roman"/>
              </a:rPr>
              <a:t>[11]</a:t>
            </a:r>
            <a:r>
              <a:rPr b="0" i="0" lang="en-US" sz="2400">
                <a:solidFill>
                  <a:srgbClr val="222222"/>
                </a:solidFill>
                <a:latin typeface="Times New Roman"/>
                <a:ea typeface="Times New Roman"/>
                <a:cs typeface="Times New Roman"/>
                <a:sym typeface="Times New Roman"/>
              </a:rPr>
              <a:t> Chugh, G., Kumar, S. and Singh, N., 2021. Survey on machine learning and deep learning applications in breast cancer diagnosis. </a:t>
            </a:r>
            <a:r>
              <a:rPr b="0" i="1" lang="en-US" sz="2400">
                <a:solidFill>
                  <a:srgbClr val="222222"/>
                </a:solidFill>
                <a:latin typeface="Times New Roman"/>
                <a:ea typeface="Times New Roman"/>
                <a:cs typeface="Times New Roman"/>
                <a:sym typeface="Times New Roman"/>
              </a:rPr>
              <a:t>Cognitive Computation</a:t>
            </a:r>
            <a:r>
              <a:rPr b="0" i="0" lang="en-US" sz="2400">
                <a:solidFill>
                  <a:srgbClr val="222222"/>
                </a:solidFill>
                <a:latin typeface="Times New Roman"/>
                <a:ea typeface="Times New Roman"/>
                <a:cs typeface="Times New Roman"/>
                <a:sym typeface="Times New Roman"/>
              </a:rPr>
              <a:t>, </a:t>
            </a:r>
            <a:r>
              <a:rPr b="0" i="1" lang="en-US" sz="2400">
                <a:solidFill>
                  <a:srgbClr val="222222"/>
                </a:solidFill>
                <a:latin typeface="Times New Roman"/>
                <a:ea typeface="Times New Roman"/>
                <a:cs typeface="Times New Roman"/>
                <a:sym typeface="Times New Roman"/>
              </a:rPr>
              <a:t>13</a:t>
            </a:r>
            <a:r>
              <a:rPr b="0" i="0" lang="en-US" sz="2400">
                <a:solidFill>
                  <a:srgbClr val="222222"/>
                </a:solidFill>
                <a:latin typeface="Times New Roman"/>
                <a:ea typeface="Times New Roman"/>
                <a:cs typeface="Times New Roman"/>
                <a:sym typeface="Times New Roman"/>
              </a:rPr>
              <a:t>(6), pp.1451-1470.</a:t>
            </a:r>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[12] </a:t>
            </a:r>
            <a:r>
              <a:rPr b="0" i="0" lang="en-US" sz="2400">
                <a:solidFill>
                  <a:srgbClr val="222222"/>
                </a:solidFill>
                <a:latin typeface="Times New Roman"/>
                <a:ea typeface="Times New Roman"/>
                <a:cs typeface="Times New Roman"/>
                <a:sym typeface="Times New Roman"/>
              </a:rPr>
              <a:t>Wu, J. and Hicks, C., 2021. Breast cancer type classification using machine learning. </a:t>
            </a:r>
            <a:r>
              <a:rPr b="0" i="1" lang="en-US" sz="2400">
                <a:solidFill>
                  <a:srgbClr val="222222"/>
                </a:solidFill>
                <a:latin typeface="Times New Roman"/>
                <a:ea typeface="Times New Roman"/>
                <a:cs typeface="Times New Roman"/>
                <a:sym typeface="Times New Roman"/>
              </a:rPr>
              <a:t>Journal of personalized medicine</a:t>
            </a:r>
            <a:r>
              <a:rPr b="0" i="0" lang="en-US" sz="2400">
                <a:solidFill>
                  <a:srgbClr val="222222"/>
                </a:solidFill>
                <a:latin typeface="Times New Roman"/>
                <a:ea typeface="Times New Roman"/>
                <a:cs typeface="Times New Roman"/>
                <a:sym typeface="Times New Roman"/>
              </a:rPr>
              <a:t>, </a:t>
            </a:r>
            <a:r>
              <a:rPr b="0" i="1" lang="en-US" sz="2400">
                <a:solidFill>
                  <a:srgbClr val="222222"/>
                </a:solidFill>
                <a:latin typeface="Times New Roman"/>
                <a:ea typeface="Times New Roman"/>
                <a:cs typeface="Times New Roman"/>
                <a:sym typeface="Times New Roman"/>
              </a:rPr>
              <a:t>11</a:t>
            </a:r>
            <a:r>
              <a:rPr b="0" i="0" lang="en-US" sz="2400">
                <a:solidFill>
                  <a:srgbClr val="222222"/>
                </a:solidFill>
                <a:latin typeface="Times New Roman"/>
                <a:ea typeface="Times New Roman"/>
                <a:cs typeface="Times New Roman"/>
                <a:sym typeface="Times New Roman"/>
              </a:rPr>
              <a:t>(2), p.61.</a:t>
            </a:r>
            <a:endParaRPr sz="2400">
              <a:solidFill>
                <a:srgbClr val="222222"/>
              </a:solidFill>
              <a:latin typeface="Times New Roman"/>
              <a:ea typeface="Times New Roman"/>
              <a:cs typeface="Times New Roman"/>
              <a:sym typeface="Times New Roman"/>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[13] </a:t>
            </a:r>
            <a:r>
              <a:rPr b="0" i="0" lang="en-US" sz="2400">
                <a:solidFill>
                  <a:srgbClr val="222222"/>
                </a:solidFill>
                <a:latin typeface="Times New Roman"/>
                <a:ea typeface="Times New Roman"/>
                <a:cs typeface="Times New Roman"/>
                <a:sym typeface="Times New Roman"/>
              </a:rPr>
              <a:t>Saoud, H., Ghadi, A. and Ghailani, M., 2019, October. Proposed approach for breast cancer diagnosis using machine learning. In </a:t>
            </a:r>
            <a:r>
              <a:rPr b="0" i="1" lang="en-US" sz="2400">
                <a:solidFill>
                  <a:srgbClr val="222222"/>
                </a:solidFill>
                <a:latin typeface="Times New Roman"/>
                <a:ea typeface="Times New Roman"/>
                <a:cs typeface="Times New Roman"/>
                <a:sym typeface="Times New Roman"/>
              </a:rPr>
              <a:t>Proceedings of the 4th International Conference on Smart City Applications</a:t>
            </a:r>
            <a:r>
              <a:rPr b="0" i="0" lang="en-US" sz="2400">
                <a:solidFill>
                  <a:srgbClr val="222222"/>
                </a:solidFill>
                <a:latin typeface="Times New Roman"/>
                <a:ea typeface="Times New Roman"/>
                <a:cs typeface="Times New Roman"/>
                <a:sym typeface="Times New Roman"/>
              </a:rPr>
              <a:t> (pp. 1-5).</a:t>
            </a:r>
            <a:endParaRPr sz="2400">
              <a:solidFill>
                <a:srgbClr val="222222"/>
              </a:solidFill>
              <a:latin typeface="Times New Roman"/>
              <a:ea typeface="Times New Roman"/>
              <a:cs typeface="Times New Roman"/>
              <a:sym typeface="Times New Roman"/>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[14] </a:t>
            </a:r>
            <a:r>
              <a:rPr b="0" i="0" lang="en-US" sz="2400">
                <a:solidFill>
                  <a:srgbClr val="222222"/>
                </a:solidFill>
                <a:latin typeface="Times New Roman"/>
                <a:ea typeface="Times New Roman"/>
                <a:cs typeface="Times New Roman"/>
                <a:sym typeface="Times New Roman"/>
              </a:rPr>
              <a:t>Bharat, A., Pooja, N. and Reddy, R.A., 2018, October. Using machine learning algorithms for breast cancer risk prediction and diagnosis. In </a:t>
            </a:r>
            <a:r>
              <a:rPr b="0" i="1" lang="en-US" sz="2400">
                <a:solidFill>
                  <a:srgbClr val="222222"/>
                </a:solidFill>
                <a:latin typeface="Times New Roman"/>
                <a:ea typeface="Times New Roman"/>
                <a:cs typeface="Times New Roman"/>
                <a:sym typeface="Times New Roman"/>
              </a:rPr>
              <a:t>2018 3rd International Conference on Circuits, Control, Communication and Computing (I4C)</a:t>
            </a:r>
            <a:r>
              <a:rPr b="0" i="0" lang="en-US" sz="2400">
                <a:solidFill>
                  <a:srgbClr val="222222"/>
                </a:solidFill>
                <a:latin typeface="Times New Roman"/>
                <a:ea typeface="Times New Roman"/>
                <a:cs typeface="Times New Roman"/>
                <a:sym typeface="Times New Roman"/>
              </a:rPr>
              <a:t> (pp. 1-4). IEEE.</a:t>
            </a:r>
            <a:endParaRPr sz="2400">
              <a:solidFill>
                <a:srgbClr val="222222"/>
              </a:solidFill>
              <a:latin typeface="Times New Roman"/>
              <a:ea typeface="Times New Roman"/>
              <a:cs typeface="Times New Roman"/>
              <a:sym typeface="Times New Roman"/>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[15] </a:t>
            </a:r>
            <a:r>
              <a:rPr b="0" i="0" lang="en-US" sz="2400">
                <a:solidFill>
                  <a:srgbClr val="222222"/>
                </a:solidFill>
                <a:latin typeface="Times New Roman"/>
                <a:ea typeface="Times New Roman"/>
                <a:cs typeface="Times New Roman"/>
                <a:sym typeface="Times New Roman"/>
              </a:rPr>
              <a:t>Kajala, A. and Jain, V.K., 2020, February. Diagnosis of breast cancer using machine learning algorithms-a review. In </a:t>
            </a:r>
            <a:r>
              <a:rPr b="0" i="1" lang="en-US" sz="2400">
                <a:solidFill>
                  <a:srgbClr val="222222"/>
                </a:solidFill>
                <a:latin typeface="Times New Roman"/>
                <a:ea typeface="Times New Roman"/>
                <a:cs typeface="Times New Roman"/>
                <a:sym typeface="Times New Roman"/>
              </a:rPr>
              <a:t>2020 International Conference on Emerging Trends in Communication, Control and Computing (ICONC3)</a:t>
            </a:r>
            <a:r>
              <a:rPr b="0" i="0" lang="en-US" sz="2400">
                <a:solidFill>
                  <a:srgbClr val="222222"/>
                </a:solidFill>
                <a:latin typeface="Times New Roman"/>
                <a:ea typeface="Times New Roman"/>
                <a:cs typeface="Times New Roman"/>
                <a:sym typeface="Times New Roman"/>
              </a:rPr>
              <a:t> (pp. 1-5). IEEE.</a:t>
            </a:r>
            <a:endParaRPr sz="2400">
              <a:solidFill>
                <a:srgbClr val="222222"/>
              </a:solidFill>
              <a:latin typeface="Times New Roman"/>
              <a:ea typeface="Times New Roman"/>
              <a:cs typeface="Times New Roman"/>
              <a:sym typeface="Times New Roman"/>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[16] </a:t>
            </a:r>
            <a:r>
              <a:rPr b="0" i="0" lang="en-US" sz="2400">
                <a:solidFill>
                  <a:srgbClr val="222222"/>
                </a:solidFill>
                <a:latin typeface="Times New Roman"/>
                <a:ea typeface="Times New Roman"/>
                <a:cs typeface="Times New Roman"/>
                <a:sym typeface="Times New Roman"/>
              </a:rPr>
              <a:t>Liu, L., 2018, May. Research on logistic regression algorithm of breast cancer diagnose data by machine learning. In </a:t>
            </a:r>
            <a:r>
              <a:rPr b="0" i="1" lang="en-US" sz="2400">
                <a:solidFill>
                  <a:srgbClr val="222222"/>
                </a:solidFill>
                <a:latin typeface="Times New Roman"/>
                <a:ea typeface="Times New Roman"/>
                <a:cs typeface="Times New Roman"/>
                <a:sym typeface="Times New Roman"/>
              </a:rPr>
              <a:t>2018 International Conference on Robots &amp; Intelligent System (ICRIS)</a:t>
            </a:r>
            <a:r>
              <a:rPr b="0" i="0" lang="en-US" sz="2400">
                <a:solidFill>
                  <a:srgbClr val="222222"/>
                </a:solidFill>
                <a:latin typeface="Times New Roman"/>
                <a:ea typeface="Times New Roman"/>
                <a:cs typeface="Times New Roman"/>
                <a:sym typeface="Times New Roman"/>
              </a:rPr>
              <a:t> (pp. 157-160). IEEE.</a:t>
            </a:r>
            <a:endParaRPr sz="2400">
              <a:solidFill>
                <a:srgbClr val="222222"/>
              </a:solidFill>
              <a:latin typeface="Times New Roman"/>
              <a:ea typeface="Times New Roman"/>
              <a:cs typeface="Times New Roman"/>
              <a:sym typeface="Times New Roman"/>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[17] </a:t>
            </a:r>
            <a:r>
              <a:rPr b="0" i="0" lang="en-US" sz="2400">
                <a:solidFill>
                  <a:srgbClr val="222222"/>
                </a:solidFill>
                <a:latin typeface="Times New Roman"/>
                <a:ea typeface="Times New Roman"/>
                <a:cs typeface="Times New Roman"/>
                <a:sym typeface="Times New Roman"/>
              </a:rPr>
              <a:t>Rawal, R., 2020. Breast cancer prediction using machine learning. </a:t>
            </a:r>
            <a:r>
              <a:rPr b="0" i="1" lang="en-US" sz="2400">
                <a:solidFill>
                  <a:srgbClr val="222222"/>
                </a:solidFill>
                <a:latin typeface="Times New Roman"/>
                <a:ea typeface="Times New Roman"/>
                <a:cs typeface="Times New Roman"/>
                <a:sym typeface="Times New Roman"/>
              </a:rPr>
              <a:t>Journal of Emerging Technologies and Innovative Research (JETIR)</a:t>
            </a:r>
            <a:r>
              <a:rPr b="0" i="0" lang="en-US" sz="2400">
                <a:solidFill>
                  <a:srgbClr val="222222"/>
                </a:solidFill>
                <a:latin typeface="Times New Roman"/>
                <a:ea typeface="Times New Roman"/>
                <a:cs typeface="Times New Roman"/>
                <a:sym typeface="Times New Roman"/>
              </a:rPr>
              <a:t>, </a:t>
            </a:r>
            <a:r>
              <a:rPr b="0" i="1" lang="en-US" sz="2400">
                <a:solidFill>
                  <a:srgbClr val="222222"/>
                </a:solidFill>
                <a:latin typeface="Times New Roman"/>
                <a:ea typeface="Times New Roman"/>
                <a:cs typeface="Times New Roman"/>
                <a:sym typeface="Times New Roman"/>
              </a:rPr>
              <a:t>13</a:t>
            </a:r>
            <a:r>
              <a:rPr b="0" i="0" lang="en-US" sz="2400">
                <a:solidFill>
                  <a:srgbClr val="222222"/>
                </a:solidFill>
                <a:latin typeface="Times New Roman"/>
                <a:ea typeface="Times New Roman"/>
                <a:cs typeface="Times New Roman"/>
                <a:sym typeface="Times New Roman"/>
              </a:rPr>
              <a:t>(24), p.7.</a:t>
            </a:r>
            <a:endParaRPr sz="2400">
              <a:solidFill>
                <a:srgbClr val="222222"/>
              </a:solidFill>
              <a:latin typeface="Times New Roman"/>
              <a:ea typeface="Times New Roman"/>
              <a:cs typeface="Times New Roman"/>
              <a:sym typeface="Times New Roman"/>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[18] </a:t>
            </a:r>
            <a:r>
              <a:rPr b="0" i="0" lang="en-US" sz="2400">
                <a:solidFill>
                  <a:srgbClr val="222222"/>
                </a:solidFill>
                <a:latin typeface="Times New Roman"/>
                <a:ea typeface="Times New Roman"/>
                <a:cs typeface="Times New Roman"/>
                <a:sym typeface="Times New Roman"/>
              </a:rPr>
              <a:t>Kumar, M., Khatri, S.K. and Mohammadian, M., 2020. Breast cancer identification and prognosis with machine learning techniques-an elucidative review. </a:t>
            </a:r>
            <a:r>
              <a:rPr b="0" i="1" lang="en-US" sz="2400">
                <a:solidFill>
                  <a:srgbClr val="222222"/>
                </a:solidFill>
                <a:latin typeface="Times New Roman"/>
                <a:ea typeface="Times New Roman"/>
                <a:cs typeface="Times New Roman"/>
                <a:sym typeface="Times New Roman"/>
              </a:rPr>
              <a:t>Journal of Interdisciplinary Mathematics</a:t>
            </a:r>
            <a:r>
              <a:rPr b="0" i="0" lang="en-US" sz="2400">
                <a:solidFill>
                  <a:srgbClr val="222222"/>
                </a:solidFill>
                <a:latin typeface="Times New Roman"/>
                <a:ea typeface="Times New Roman"/>
                <a:cs typeface="Times New Roman"/>
                <a:sym typeface="Times New Roman"/>
              </a:rPr>
              <a:t>, </a:t>
            </a:r>
            <a:r>
              <a:rPr b="0" i="1" lang="en-US" sz="2400">
                <a:solidFill>
                  <a:srgbClr val="222222"/>
                </a:solidFill>
                <a:latin typeface="Times New Roman"/>
                <a:ea typeface="Times New Roman"/>
                <a:cs typeface="Times New Roman"/>
                <a:sym typeface="Times New Roman"/>
              </a:rPr>
              <a:t>23</a:t>
            </a:r>
            <a:r>
              <a:rPr b="0" i="0" lang="en-US" sz="2400">
                <a:solidFill>
                  <a:srgbClr val="222222"/>
                </a:solidFill>
                <a:latin typeface="Times New Roman"/>
                <a:ea typeface="Times New Roman"/>
                <a:cs typeface="Times New Roman"/>
                <a:sym typeface="Times New Roman"/>
              </a:rPr>
              <a:t>(2), pp.503-521.</a:t>
            </a:r>
            <a:endParaRPr sz="2400">
              <a:solidFill>
                <a:srgbClr val="222222"/>
              </a:solidFill>
              <a:latin typeface="Times New Roman"/>
              <a:ea typeface="Times New Roman"/>
              <a:cs typeface="Times New Roman"/>
              <a:sym typeface="Times New Roman"/>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[19] </a:t>
            </a:r>
            <a:r>
              <a:rPr b="0" i="0" lang="en-US" sz="2400">
                <a:solidFill>
                  <a:srgbClr val="222222"/>
                </a:solidFill>
                <a:latin typeface="Times New Roman"/>
                <a:ea typeface="Times New Roman"/>
                <a:cs typeface="Times New Roman"/>
                <a:sym typeface="Times New Roman"/>
              </a:rPr>
              <a:t>Abdel-Ilah, L. and Šahinbegović, H., 2017. Using machine learning tool in classification of breast cancer. In </a:t>
            </a:r>
            <a:r>
              <a:rPr b="0" i="1" lang="en-US" sz="2400">
                <a:solidFill>
                  <a:srgbClr val="222222"/>
                </a:solidFill>
                <a:latin typeface="Times New Roman"/>
                <a:ea typeface="Times New Roman"/>
                <a:cs typeface="Times New Roman"/>
                <a:sym typeface="Times New Roman"/>
              </a:rPr>
              <a:t>CMBEBIH 2017</a:t>
            </a:r>
            <a:r>
              <a:rPr b="0" i="0" lang="en-US" sz="2400">
                <a:solidFill>
                  <a:srgbClr val="222222"/>
                </a:solidFill>
                <a:latin typeface="Times New Roman"/>
                <a:ea typeface="Times New Roman"/>
                <a:cs typeface="Times New Roman"/>
                <a:sym typeface="Times New Roman"/>
              </a:rPr>
              <a:t> (pp. 3-8). Springer, Singapore.</a:t>
            </a:r>
            <a:endParaRPr sz="2400">
              <a:solidFill>
                <a:srgbClr val="222222"/>
              </a:solidFill>
              <a:latin typeface="Times New Roman"/>
              <a:ea typeface="Times New Roman"/>
              <a:cs typeface="Times New Roman"/>
              <a:sym typeface="Times New Roman"/>
            </a:endParaRPr>
          </a:p>
          <a:p>
            <a:pPr indent="0" lvl="0" marL="0" rtl="0" algn="l">
              <a:spcBef>
                <a:spcPts val="800"/>
              </a:spcBef>
              <a:spcAft>
                <a:spcPts val="0"/>
              </a:spcAft>
              <a:buSzPct val="127192"/>
              <a:buNone/>
            </a:pPr>
            <a:r>
              <a:rPr lang="en-US" sz="2400">
                <a:solidFill>
                  <a:srgbClr val="222222"/>
                </a:solidFill>
                <a:latin typeface="Times New Roman"/>
                <a:ea typeface="Times New Roman"/>
                <a:cs typeface="Times New Roman"/>
                <a:sym typeface="Times New Roman"/>
              </a:rPr>
              <a:t>[20] </a:t>
            </a:r>
            <a:r>
              <a:rPr b="0" i="0" lang="en-US" sz="2400">
                <a:solidFill>
                  <a:srgbClr val="222222"/>
                </a:solidFill>
                <a:latin typeface="Times New Roman"/>
                <a:ea typeface="Times New Roman"/>
                <a:cs typeface="Times New Roman"/>
                <a:sym typeface="Times New Roman"/>
              </a:rPr>
              <a:t>Adel, M., Kotb, A., Farag, O., Darweesh, M.S. and Mostafa, H., 2019, May. Breast cancer diagnosis using image processing and machine learning for elastography images. In </a:t>
            </a:r>
            <a:r>
              <a:rPr b="0" i="1" lang="en-US" sz="2400">
                <a:solidFill>
                  <a:srgbClr val="222222"/>
                </a:solidFill>
                <a:latin typeface="Times New Roman"/>
                <a:ea typeface="Times New Roman"/>
                <a:cs typeface="Times New Roman"/>
                <a:sym typeface="Times New Roman"/>
              </a:rPr>
              <a:t>2019 8th International Conference on Modern Circuits and Systems Technologies (MOCAST)</a:t>
            </a:r>
            <a:r>
              <a:rPr b="0" i="0" lang="en-US" sz="2400">
                <a:solidFill>
                  <a:srgbClr val="222222"/>
                </a:solidFill>
                <a:latin typeface="Times New Roman"/>
                <a:ea typeface="Times New Roman"/>
                <a:cs typeface="Times New Roman"/>
                <a:sym typeface="Times New Roman"/>
              </a:rPr>
              <a:t> (pp. 1-4). IEEE.</a:t>
            </a:r>
            <a:endParaRPr sz="2400">
              <a:latin typeface="Times New Roman"/>
              <a:ea typeface="Times New Roman"/>
              <a:cs typeface="Times New Roman"/>
              <a:sym typeface="Times New Roman"/>
            </a:endParaRPr>
          </a:p>
          <a:p>
            <a:pPr indent="-180784" lvl="0" marL="285750" rtl="0" algn="l">
              <a:spcBef>
                <a:spcPts val="228"/>
              </a:spcBef>
              <a:spcAft>
                <a:spcPts val="0"/>
              </a:spcAft>
              <a:buSzPct val="145000"/>
              <a:buNone/>
            </a:pPr>
            <a:r>
              <a:t/>
            </a:r>
            <a:endParaRPr/>
          </a:p>
        </p:txBody>
      </p:sp>
      <p:sp>
        <p:nvSpPr>
          <p:cNvPr id="340" name="Google Shape;340;g13cfaf8b56e_0_96"/>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2"/>
          <p:cNvSpPr txBox="1"/>
          <p:nvPr>
            <p:ph idx="1" type="body"/>
          </p:nvPr>
        </p:nvSpPr>
        <p:spPr>
          <a:xfrm>
            <a:off x="671900" y="602400"/>
            <a:ext cx="7738500" cy="5143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40"/>
              <a:buNone/>
            </a:pPr>
            <a:r>
              <a:t/>
            </a:r>
            <a:endParaRPr b="1"/>
          </a:p>
          <a:p>
            <a:pPr indent="0" lvl="0" marL="0" rtl="0" algn="ctr">
              <a:spcBef>
                <a:spcPts val="480"/>
              </a:spcBef>
              <a:spcAft>
                <a:spcPts val="0"/>
              </a:spcAft>
              <a:buSzPts val="2040"/>
              <a:buNone/>
            </a:pPr>
            <a:r>
              <a:t/>
            </a:r>
            <a:endParaRPr b="1"/>
          </a:p>
          <a:p>
            <a:pPr indent="0" lvl="0" marL="0" rtl="0" algn="ctr">
              <a:spcBef>
                <a:spcPts val="480"/>
              </a:spcBef>
              <a:spcAft>
                <a:spcPts val="0"/>
              </a:spcAft>
              <a:buSzPts val="2040"/>
              <a:buNone/>
            </a:pPr>
            <a:r>
              <a:t/>
            </a:r>
            <a:endParaRPr b="1"/>
          </a:p>
          <a:p>
            <a:pPr indent="0" lvl="0" marL="0" rtl="0" algn="ctr">
              <a:spcBef>
                <a:spcPts val="800"/>
              </a:spcBef>
              <a:spcAft>
                <a:spcPts val="0"/>
              </a:spcAft>
              <a:buSzPts val="3400"/>
              <a:buNone/>
            </a:pPr>
            <a:r>
              <a:t/>
            </a:r>
            <a:endParaRPr b="1" sz="4000"/>
          </a:p>
          <a:p>
            <a:pPr indent="0" lvl="0" marL="0" rtl="0" algn="ctr">
              <a:spcBef>
                <a:spcPts val="800"/>
              </a:spcBef>
              <a:spcAft>
                <a:spcPts val="0"/>
              </a:spcAft>
              <a:buSzPts val="3400"/>
              <a:buNone/>
            </a:pPr>
            <a:r>
              <a:rPr b="1" lang="en-US" sz="4000">
                <a:solidFill>
                  <a:schemeClr val="dk1"/>
                </a:solidFill>
              </a:rPr>
              <a:t>THANK YOU</a:t>
            </a:r>
            <a:endParaRPr b="1"/>
          </a:p>
        </p:txBody>
      </p:sp>
      <p:sp>
        <p:nvSpPr>
          <p:cNvPr id="346" name="Google Shape;346;p12"/>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Corbel"/>
              <a:buNone/>
            </a:pPr>
            <a:fld id="{00000000-1234-1234-1234-123412341234}" type="slidenum">
              <a:rPr lang="en-US">
                <a:solidFill>
                  <a:srgbClr val="000000"/>
                </a:solidFill>
              </a:rPr>
              <a:t>‹#›</a:t>
            </a:fld>
            <a:endParaRPr>
              <a:solidFill>
                <a:srgbClr val="000000"/>
              </a:solidFill>
            </a:endParaRPr>
          </a:p>
        </p:txBody>
      </p:sp>
      <p:pic>
        <p:nvPicPr>
          <p:cNvPr id="347" name="Google Shape;347;p12"/>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b="1" lang="en-US" sz="2800"/>
              <a:t>Problem Statement</a:t>
            </a:r>
            <a:endParaRPr b="1" sz="2800"/>
          </a:p>
        </p:txBody>
      </p:sp>
      <p:sp>
        <p:nvSpPr>
          <p:cNvPr id="177" name="Google Shape;177;p3"/>
          <p:cNvSpPr txBox="1"/>
          <p:nvPr>
            <p:ph idx="1" type="body"/>
          </p:nvPr>
        </p:nvSpPr>
        <p:spPr>
          <a:xfrm>
            <a:off x="1473790" y="1933907"/>
            <a:ext cx="6196500" cy="3603900"/>
          </a:xfrm>
          <a:prstGeom prst="rect">
            <a:avLst/>
          </a:prstGeom>
          <a:noFill/>
          <a:ln>
            <a:noFill/>
          </a:ln>
        </p:spPr>
        <p:txBody>
          <a:bodyPr anchorCtr="0" anchor="t" bIns="45700" lIns="91425" spcFirstLastPara="1" rIns="91425" wrap="square" tIns="45700">
            <a:normAutofit fontScale="55000" lnSpcReduction="20000"/>
          </a:bodyPr>
          <a:lstStyle/>
          <a:p>
            <a:pPr indent="0" lvl="0" marL="127000" rtl="0" algn="just">
              <a:lnSpc>
                <a:spcPct val="115000"/>
              </a:lnSpc>
              <a:spcBef>
                <a:spcPts val="0"/>
              </a:spcBef>
              <a:spcAft>
                <a:spcPts val="0"/>
              </a:spcAft>
              <a:buClr>
                <a:schemeClr val="dk1"/>
              </a:buClr>
              <a:buSzPct val="100634"/>
              <a:buFont typeface="Arial"/>
              <a:buNone/>
            </a:pPr>
            <a:r>
              <a:rPr lang="en-US" sz="2271">
                <a:solidFill>
                  <a:srgbClr val="292929"/>
                </a:solidFill>
                <a:latin typeface="Times New Roman"/>
                <a:ea typeface="Times New Roman"/>
                <a:cs typeface="Times New Roman"/>
                <a:sym typeface="Times New Roman"/>
              </a:rPr>
              <a:t>Predicting if the cancer diagnosis is benign or malignant based on several observations/features. We extract out of the images some features, when we see features that mean some characteristics out of the image such as radius, for example the cells such as texture perimeter area smoothness and so on. And then we feed all these features into kind of our machine learning model.</a:t>
            </a:r>
            <a:endParaRPr sz="2271"/>
          </a:p>
          <a:p>
            <a:pPr indent="0" lvl="0" marL="127000" rtl="0" algn="just">
              <a:lnSpc>
                <a:spcPct val="115000"/>
              </a:lnSpc>
              <a:spcBef>
                <a:spcPts val="0"/>
              </a:spcBef>
              <a:spcAft>
                <a:spcPts val="0"/>
              </a:spcAft>
              <a:buClr>
                <a:schemeClr val="dk1"/>
              </a:buClr>
              <a:buSzPct val="100634"/>
              <a:buFont typeface="Arial"/>
              <a:buNone/>
            </a:pPr>
            <a:r>
              <a:rPr lang="en-US" sz="2271">
                <a:solidFill>
                  <a:srgbClr val="292929"/>
                </a:solidFill>
                <a:latin typeface="Times New Roman"/>
                <a:ea typeface="Times New Roman"/>
                <a:cs typeface="Times New Roman"/>
                <a:sym typeface="Times New Roman"/>
              </a:rPr>
              <a:t> Some features to be considered are:</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radius (mean of distances from center to points on the perimeter)</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texture (standard deviation of gray-scale values) - perimeter</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area - smoothness (local variation in radius lengths)</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compactness (perimeter^2 / area - 1.0)</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concavity (severity of concave portions of the contour)</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concave points (number of concave portions of the contour)</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symmetry</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fractal dimension ("coastline approximation" - 1)</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Datasets are linearly separable using all 30 input features</a:t>
            </a:r>
            <a:endParaRPr sz="2271"/>
          </a:p>
          <a:p>
            <a:pPr indent="17331" lvl="0" marL="0" rtl="0" algn="l">
              <a:spcBef>
                <a:spcPts val="0"/>
              </a:spcBef>
              <a:spcAft>
                <a:spcPts val="0"/>
              </a:spcAft>
              <a:buClr>
                <a:srgbClr val="292929"/>
              </a:buClr>
              <a:buSzPct val="74212"/>
              <a:buFont typeface="Times New Roman"/>
              <a:buChar char="•"/>
            </a:pPr>
            <a:r>
              <a:rPr lang="en-US" sz="2271">
                <a:solidFill>
                  <a:srgbClr val="292929"/>
                </a:solidFill>
                <a:latin typeface="Times New Roman"/>
                <a:ea typeface="Times New Roman"/>
                <a:cs typeface="Times New Roman"/>
                <a:sym typeface="Times New Roman"/>
              </a:rPr>
              <a:t> </a:t>
            </a:r>
            <a:r>
              <a:rPr b="1" lang="en-US" sz="2271">
                <a:solidFill>
                  <a:srgbClr val="292929"/>
                </a:solidFill>
                <a:latin typeface="Times New Roman"/>
                <a:ea typeface="Times New Roman"/>
                <a:cs typeface="Times New Roman"/>
                <a:sym typeface="Times New Roman"/>
              </a:rPr>
              <a:t>Number of Instances: </a:t>
            </a:r>
            <a:r>
              <a:rPr lang="en-US" sz="2271">
                <a:solidFill>
                  <a:srgbClr val="292929"/>
                </a:solidFill>
                <a:latin typeface="Times New Roman"/>
                <a:ea typeface="Times New Roman"/>
                <a:cs typeface="Times New Roman"/>
                <a:sym typeface="Times New Roman"/>
              </a:rPr>
              <a:t>569</a:t>
            </a:r>
            <a:endParaRPr sz="2271"/>
          </a:p>
          <a:p>
            <a:pPr indent="17331" lvl="0" marL="0" rtl="0" algn="l">
              <a:spcBef>
                <a:spcPts val="0"/>
              </a:spcBef>
              <a:spcAft>
                <a:spcPts val="0"/>
              </a:spcAft>
              <a:buClr>
                <a:srgbClr val="292929"/>
              </a:buClr>
              <a:buSzPct val="74212"/>
              <a:buFont typeface="Times New Roman"/>
              <a:buChar char="•"/>
            </a:pPr>
            <a:r>
              <a:rPr b="1" lang="en-US" sz="2271">
                <a:solidFill>
                  <a:srgbClr val="292929"/>
                </a:solidFill>
                <a:latin typeface="Times New Roman"/>
                <a:ea typeface="Times New Roman"/>
                <a:cs typeface="Times New Roman"/>
                <a:sym typeface="Times New Roman"/>
              </a:rPr>
              <a:t> Class Distribution: </a:t>
            </a:r>
            <a:r>
              <a:rPr lang="en-US" sz="2271">
                <a:solidFill>
                  <a:srgbClr val="292929"/>
                </a:solidFill>
                <a:latin typeface="Times New Roman"/>
                <a:ea typeface="Times New Roman"/>
                <a:cs typeface="Times New Roman"/>
                <a:sym typeface="Times New Roman"/>
              </a:rPr>
              <a:t>212 Malignant, 357 Benign</a:t>
            </a:r>
            <a:endParaRPr sz="2271"/>
          </a:p>
          <a:p>
            <a:pPr indent="17331" lvl="0" marL="0" rtl="0" algn="l">
              <a:spcBef>
                <a:spcPts val="0"/>
              </a:spcBef>
              <a:spcAft>
                <a:spcPts val="0"/>
              </a:spcAft>
              <a:buClr>
                <a:srgbClr val="292929"/>
              </a:buClr>
              <a:buSzPct val="74212"/>
              <a:buFont typeface="Times New Roman"/>
              <a:buChar char="•"/>
            </a:pPr>
            <a:r>
              <a:rPr b="1" lang="en-US" sz="2271">
                <a:solidFill>
                  <a:srgbClr val="292929"/>
                </a:solidFill>
                <a:latin typeface="Times New Roman"/>
                <a:ea typeface="Times New Roman"/>
                <a:cs typeface="Times New Roman"/>
                <a:sym typeface="Times New Roman"/>
              </a:rPr>
              <a:t> Target class:</a:t>
            </a:r>
            <a:endParaRPr sz="2271"/>
          </a:p>
          <a:p>
            <a:pPr indent="0" lvl="0" marL="0" rtl="0" algn="l">
              <a:spcBef>
                <a:spcPts val="0"/>
              </a:spcBef>
              <a:spcAft>
                <a:spcPts val="0"/>
              </a:spcAft>
              <a:buClr>
                <a:srgbClr val="292929"/>
              </a:buClr>
              <a:buSzPct val="75476"/>
              <a:buFont typeface="Arial"/>
              <a:buNone/>
            </a:pPr>
            <a:r>
              <a:rPr lang="en-US" sz="2271">
                <a:solidFill>
                  <a:srgbClr val="292929"/>
                </a:solidFill>
                <a:latin typeface="Times New Roman"/>
                <a:ea typeface="Times New Roman"/>
                <a:cs typeface="Times New Roman"/>
                <a:sym typeface="Times New Roman"/>
              </a:rPr>
              <a:t>  Malignant - Benign</a:t>
            </a:r>
            <a:endParaRPr sz="2271">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chemeClr val="dk1"/>
              </a:buClr>
              <a:buSzPct val="142856"/>
              <a:buFont typeface="Times New Roman"/>
              <a:buNone/>
            </a:pPr>
            <a:r>
              <a:t/>
            </a:r>
            <a:endParaRPr sz="1600">
              <a:latin typeface="Times New Roman"/>
              <a:ea typeface="Times New Roman"/>
              <a:cs typeface="Times New Roman"/>
              <a:sym typeface="Times New Roman"/>
            </a:endParaRPr>
          </a:p>
          <a:p>
            <a:pPr indent="-228600" lvl="0" marL="457200" rtl="0" algn="just">
              <a:lnSpc>
                <a:spcPct val="115000"/>
              </a:lnSpc>
              <a:spcBef>
                <a:spcPts val="0"/>
              </a:spcBef>
              <a:spcAft>
                <a:spcPts val="0"/>
              </a:spcAft>
              <a:buSzPct val="100000"/>
              <a:buFont typeface="Times New Roman"/>
              <a:buNone/>
            </a:pPr>
            <a:r>
              <a:t/>
            </a:r>
            <a:endParaRPr sz="1600">
              <a:latin typeface="Times New Roman"/>
              <a:ea typeface="Times New Roman"/>
              <a:cs typeface="Times New Roman"/>
              <a:sym typeface="Times New Roman"/>
            </a:endParaRPr>
          </a:p>
        </p:txBody>
      </p:sp>
      <p:sp>
        <p:nvSpPr>
          <p:cNvPr id="178" name="Google Shape;178;p3"/>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Corbel"/>
              <a:buNone/>
            </a:pPr>
            <a:fld id="{00000000-1234-1234-1234-123412341234}" type="slidenum">
              <a:rPr lang="en-US">
                <a:solidFill>
                  <a:srgbClr val="000000"/>
                </a:solidFill>
              </a:rPr>
              <a:t>‹#›</a:t>
            </a:fld>
            <a:endParaRPr>
              <a:solidFill>
                <a:srgbClr val="000000"/>
              </a:solidFill>
            </a:endParaRPr>
          </a:p>
        </p:txBody>
      </p:sp>
      <p:pic>
        <p:nvPicPr>
          <p:cNvPr id="179" name="Google Shape;179;p3"/>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sz="2800"/>
              <a:t>Proposed Methodology</a:t>
            </a:r>
            <a:br>
              <a:rPr b="1" lang="en-US" sz="2800"/>
            </a:br>
            <a:r>
              <a:rPr b="1" lang="en-US" sz="2800"/>
              <a:t> </a:t>
            </a:r>
            <a:endParaRPr/>
          </a:p>
        </p:txBody>
      </p:sp>
      <p:sp>
        <p:nvSpPr>
          <p:cNvPr id="189" name="Google Shape;189;p4"/>
          <p:cNvSpPr txBox="1"/>
          <p:nvPr>
            <p:ph idx="1" type="body"/>
          </p:nvPr>
        </p:nvSpPr>
        <p:spPr>
          <a:xfrm>
            <a:off x="1473790" y="1933907"/>
            <a:ext cx="6196500" cy="3603900"/>
          </a:xfrm>
          <a:prstGeom prst="rect">
            <a:avLst/>
          </a:prstGeom>
          <a:noFill/>
          <a:ln>
            <a:noFill/>
          </a:ln>
        </p:spPr>
        <p:txBody>
          <a:bodyPr anchorCtr="0" anchor="t" bIns="45700" lIns="91425" spcFirstLastPara="1" rIns="91425" wrap="square" tIns="45700">
            <a:normAutofit fontScale="55000"/>
          </a:bodyPr>
          <a:lstStyle/>
          <a:p>
            <a:pPr indent="0" lvl="0" marL="0" rtl="0" algn="l">
              <a:spcBef>
                <a:spcPts val="360"/>
              </a:spcBef>
              <a:spcAft>
                <a:spcPts val="0"/>
              </a:spcAft>
              <a:buClr>
                <a:schemeClr val="dk1"/>
              </a:buClr>
              <a:buSzPct val="45833"/>
              <a:buFont typeface="Arial"/>
              <a:buNone/>
            </a:pPr>
            <a:r>
              <a:rPr lang="en-US">
                <a:latin typeface="Times New Roman"/>
                <a:ea typeface="Times New Roman"/>
                <a:cs typeface="Times New Roman"/>
                <a:sym typeface="Times New Roman"/>
              </a:rPr>
              <a:t>The goal is to classify whether the breast cancer is benign or malignant. To achieve</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this we have used machine learning classification methods to fit a function that can</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predict the discrete class of new input. The methodology followed includes the fol-</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lowing phases:</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Phase 1 — Data Exploration</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Phase 2 — Categorical Data</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Phase 3 — Feature Scaling</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Phase 4 — Model Selection</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We will use Classification Accuracy method to find the accuracy of our models. Clas-</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sification Accuracy is what we usually mean, when we use the term accuracy. It is</a:t>
            </a:r>
            <a:endParaRPr>
              <a:latin typeface="Times New Roman"/>
              <a:ea typeface="Times New Roman"/>
              <a:cs typeface="Times New Roman"/>
              <a:sym typeface="Times New Roman"/>
            </a:endParaRPr>
          </a:p>
          <a:p>
            <a:pPr indent="0" lvl="0" marL="0" rtl="0" algn="l">
              <a:spcBef>
                <a:spcPts val="600"/>
              </a:spcBef>
              <a:spcAft>
                <a:spcPts val="600"/>
              </a:spcAft>
              <a:buClr>
                <a:schemeClr val="dk1"/>
              </a:buClr>
              <a:buSzPct val="45833"/>
              <a:buFont typeface="Arial"/>
              <a:buNone/>
            </a:pPr>
            <a:r>
              <a:rPr lang="en-US">
                <a:latin typeface="Times New Roman"/>
                <a:ea typeface="Times New Roman"/>
                <a:cs typeface="Times New Roman"/>
                <a:sym typeface="Times New Roman"/>
              </a:rPr>
              <a:t>the ratio of number of correct predictions to the total number of input samples.</a:t>
            </a:r>
            <a:endParaRPr>
              <a:latin typeface="Times New Roman"/>
              <a:ea typeface="Times New Roman"/>
              <a:cs typeface="Times New Roman"/>
              <a:sym typeface="Times New Roman"/>
            </a:endParaRPr>
          </a:p>
        </p:txBody>
      </p:sp>
      <p:sp>
        <p:nvSpPr>
          <p:cNvPr id="190" name="Google Shape;190;p4"/>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Corbel"/>
              <a:buNone/>
            </a:pPr>
            <a:fld id="{00000000-1234-1234-1234-123412341234}" type="slidenum">
              <a:rPr lang="en-US">
                <a:solidFill>
                  <a:srgbClr val="000000"/>
                </a:solidFill>
              </a:rPr>
              <a:t>‹#›</a:t>
            </a:fld>
            <a:endParaRPr>
              <a:solidFill>
                <a:srgbClr val="000000"/>
              </a:solidFill>
            </a:endParaRPr>
          </a:p>
        </p:txBody>
      </p:sp>
      <p:pic>
        <p:nvPicPr>
          <p:cNvPr id="191" name="Google Shape;191;p4"/>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b="1" lang="en-US" sz="2800"/>
              <a:t>Tools used for Implementation</a:t>
            </a:r>
            <a:endParaRPr b="1" sz="2800"/>
          </a:p>
        </p:txBody>
      </p:sp>
      <p:sp>
        <p:nvSpPr>
          <p:cNvPr id="201" name="Google Shape;201;p5"/>
          <p:cNvSpPr txBox="1"/>
          <p:nvPr>
            <p:ph idx="1" type="body"/>
          </p:nvPr>
        </p:nvSpPr>
        <p:spPr>
          <a:xfrm>
            <a:off x="1473790" y="1933907"/>
            <a:ext cx="6196500" cy="36039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2200">
                <a:latin typeface="Times New Roman"/>
                <a:ea typeface="Times New Roman"/>
                <a:cs typeface="Times New Roman"/>
                <a:sym typeface="Times New Roman"/>
              </a:rPr>
              <a:t>Front end app framework: Stream lit</a:t>
            </a:r>
            <a:endParaRPr sz="2200">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US" sz="2200">
                <a:latin typeface="Times New Roman"/>
                <a:ea typeface="Times New Roman"/>
                <a:cs typeface="Times New Roman"/>
                <a:sym typeface="Times New Roman"/>
              </a:rPr>
              <a:t>Web framework: Flask</a:t>
            </a:r>
            <a:endParaRPr sz="2200">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US" sz="2200">
                <a:latin typeface="Times New Roman"/>
                <a:ea typeface="Times New Roman"/>
                <a:cs typeface="Times New Roman"/>
                <a:sym typeface="Times New Roman"/>
              </a:rPr>
              <a:t>Language: Python</a:t>
            </a:r>
            <a:endParaRPr sz="2200">
              <a:latin typeface="Times New Roman"/>
              <a:ea typeface="Times New Roman"/>
              <a:cs typeface="Times New Roman"/>
              <a:sym typeface="Times New Roman"/>
            </a:endParaRPr>
          </a:p>
          <a:p>
            <a:pPr indent="0" lvl="0" marL="0" rtl="0" algn="l">
              <a:spcBef>
                <a:spcPts val="600"/>
              </a:spcBef>
              <a:spcAft>
                <a:spcPts val="600"/>
              </a:spcAft>
              <a:buClr>
                <a:schemeClr val="dk1"/>
              </a:buClr>
              <a:buSzPts val="1100"/>
              <a:buFont typeface="Arial"/>
              <a:buNone/>
            </a:pPr>
            <a:r>
              <a:rPr lang="en-US" sz="2200">
                <a:latin typeface="Times New Roman"/>
                <a:ea typeface="Times New Roman"/>
                <a:cs typeface="Times New Roman"/>
                <a:sym typeface="Times New Roman"/>
              </a:rPr>
              <a:t>Libraries: scikit-learn, pandas, numpy, seaborn, matplotlib</a:t>
            </a:r>
            <a:endParaRPr sz="2200">
              <a:latin typeface="Times New Roman"/>
              <a:ea typeface="Times New Roman"/>
              <a:cs typeface="Times New Roman"/>
              <a:sym typeface="Times New Roman"/>
            </a:endParaRPr>
          </a:p>
        </p:txBody>
      </p:sp>
      <p:sp>
        <p:nvSpPr>
          <p:cNvPr id="202" name="Google Shape;202;p5"/>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Corbel"/>
              <a:buNone/>
            </a:pPr>
            <a:fld id="{00000000-1234-1234-1234-123412341234}" type="slidenum">
              <a:rPr lang="en-US">
                <a:solidFill>
                  <a:srgbClr val="000000"/>
                </a:solidFill>
              </a:rPr>
              <a:t>‹#›</a:t>
            </a:fld>
            <a:endParaRPr>
              <a:solidFill>
                <a:srgbClr val="000000"/>
              </a:solidFill>
            </a:endParaRPr>
          </a:p>
        </p:txBody>
      </p:sp>
      <p:pic>
        <p:nvPicPr>
          <p:cNvPr id="203" name="Google Shape;203;p5"/>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b="1" lang="en-US" sz="2800"/>
              <a:t>Implementation</a:t>
            </a:r>
            <a:endParaRPr b="1" sz="2800"/>
          </a:p>
        </p:txBody>
      </p:sp>
      <p:sp>
        <p:nvSpPr>
          <p:cNvPr id="213" name="Google Shape;213;p6"/>
          <p:cNvSpPr txBox="1"/>
          <p:nvPr>
            <p:ph idx="1" type="body"/>
          </p:nvPr>
        </p:nvSpPr>
        <p:spPr>
          <a:xfrm>
            <a:off x="1473790" y="1933907"/>
            <a:ext cx="6196500" cy="3603900"/>
          </a:xfrm>
          <a:prstGeom prst="rect">
            <a:avLst/>
          </a:prstGeom>
          <a:noFill/>
          <a:ln>
            <a:noFill/>
          </a:ln>
        </p:spPr>
        <p:txBody>
          <a:bodyPr anchorCtr="0" anchor="t" bIns="45700" lIns="91425" spcFirstLastPara="1" rIns="91425" wrap="square" tIns="45700">
            <a:normAutofit fontScale="55000"/>
          </a:bodyPr>
          <a:lstStyle/>
          <a:p>
            <a:pPr indent="0" lvl="0" marL="0" rtl="0" algn="l">
              <a:spcBef>
                <a:spcPts val="360"/>
              </a:spcBef>
              <a:spcAft>
                <a:spcPts val="0"/>
              </a:spcAft>
              <a:buClr>
                <a:schemeClr val="dk1"/>
              </a:buClr>
              <a:buSzPct val="39802"/>
              <a:buFont typeface="Arial"/>
              <a:buNone/>
            </a:pPr>
            <a:r>
              <a:rPr b="1" lang="en-US" sz="2763">
                <a:latin typeface="Times New Roman"/>
                <a:ea typeface="Times New Roman"/>
                <a:cs typeface="Times New Roman"/>
                <a:sym typeface="Times New Roman"/>
              </a:rPr>
              <a:t>Logistic regression</a:t>
            </a:r>
            <a:endParaRPr b="1" sz="2763">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Logistic regression is one of the most popular Machine Learning algorithms,</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which comes under the Supervised Learning technique. It is used for predicting the</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categorical dependent variable using a given set of independent variables. Logistic</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regression predicts the output of a categorical dependent variable. Therefore the out-</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come must be a categorical or discrete value. It can be either Yes or No, 0 or 1, true</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or False, etc. but instead of giving the exact value as 0 and 1, it gives the probabilistic</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values which lie between 0 and 1. In Logistic regression, instead of fitting a regression</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ct val="45833"/>
              <a:buFont typeface="Arial"/>
              <a:buNone/>
            </a:pPr>
            <a:r>
              <a:rPr lang="en-US">
                <a:latin typeface="Times New Roman"/>
                <a:ea typeface="Times New Roman"/>
                <a:cs typeface="Times New Roman"/>
                <a:sym typeface="Times New Roman"/>
              </a:rPr>
              <a:t>line, we fit an ”S” shaped logistic function, which predicts two maximum values (0</a:t>
            </a:r>
            <a:endParaRPr>
              <a:latin typeface="Times New Roman"/>
              <a:ea typeface="Times New Roman"/>
              <a:cs typeface="Times New Roman"/>
              <a:sym typeface="Times New Roman"/>
            </a:endParaRPr>
          </a:p>
          <a:p>
            <a:pPr indent="0" lvl="0" marL="0" rtl="0" algn="l">
              <a:spcBef>
                <a:spcPts val="600"/>
              </a:spcBef>
              <a:spcAft>
                <a:spcPts val="600"/>
              </a:spcAft>
              <a:buClr>
                <a:schemeClr val="dk1"/>
              </a:buClr>
              <a:buSzPct val="45833"/>
              <a:buFont typeface="Arial"/>
              <a:buNone/>
            </a:pPr>
            <a:r>
              <a:rPr lang="en-US">
                <a:latin typeface="Times New Roman"/>
                <a:ea typeface="Times New Roman"/>
                <a:cs typeface="Times New Roman"/>
                <a:sym typeface="Times New Roman"/>
              </a:rPr>
              <a:t>or 1).</a:t>
            </a:r>
            <a:endParaRPr>
              <a:latin typeface="Times New Roman"/>
              <a:ea typeface="Times New Roman"/>
              <a:cs typeface="Times New Roman"/>
              <a:sym typeface="Times New Roman"/>
            </a:endParaRPr>
          </a:p>
        </p:txBody>
      </p:sp>
      <p:sp>
        <p:nvSpPr>
          <p:cNvPr id="214" name="Google Shape;214;p6"/>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Corbel"/>
              <a:buNone/>
            </a:pPr>
            <a:fld id="{00000000-1234-1234-1234-123412341234}" type="slidenum">
              <a:rPr lang="en-US">
                <a:solidFill>
                  <a:srgbClr val="000000"/>
                </a:solidFill>
              </a:rPr>
              <a:t>‹#›</a:t>
            </a:fld>
            <a:endParaRPr>
              <a:solidFill>
                <a:srgbClr val="000000"/>
              </a:solidFill>
            </a:endParaRPr>
          </a:p>
        </p:txBody>
      </p:sp>
      <p:pic>
        <p:nvPicPr>
          <p:cNvPr id="215" name="Google Shape;215;p6"/>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pic>
        <p:nvPicPr>
          <p:cNvPr id="216" name="Google Shape;216;p6"/>
          <p:cNvPicPr preferRelativeResize="0"/>
          <p:nvPr/>
        </p:nvPicPr>
        <p:blipFill>
          <a:blip r:embed="rId4">
            <a:alphaModFix/>
          </a:blip>
          <a:stretch>
            <a:fillRect/>
          </a:stretch>
        </p:blipFill>
        <p:spPr>
          <a:xfrm>
            <a:off x="2357838" y="4682325"/>
            <a:ext cx="4953250" cy="162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3cfaf8b56e_0_13"/>
          <p:cNvSpPr txBox="1"/>
          <p:nvPr>
            <p:ph type="title"/>
          </p:nvPr>
        </p:nvSpPr>
        <p:spPr>
          <a:xfrm>
            <a:off x="982133" y="4572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b="1" lang="en-US" sz="2800"/>
              <a:t>Implementation</a:t>
            </a:r>
            <a:endParaRPr b="1" sz="2800"/>
          </a:p>
        </p:txBody>
      </p:sp>
      <p:sp>
        <p:nvSpPr>
          <p:cNvPr id="226" name="Google Shape;226;g13cfaf8b56e_0_13"/>
          <p:cNvSpPr txBox="1"/>
          <p:nvPr>
            <p:ph idx="1" type="body"/>
          </p:nvPr>
        </p:nvSpPr>
        <p:spPr>
          <a:xfrm>
            <a:off x="1473790" y="1705307"/>
            <a:ext cx="6196500" cy="36039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rPr b="1" lang="en-US" sz="2763">
                <a:latin typeface="Times New Roman"/>
                <a:ea typeface="Times New Roman"/>
                <a:cs typeface="Times New Roman"/>
                <a:sym typeface="Times New Roman"/>
              </a:rPr>
              <a:t>Decision Tree</a:t>
            </a:r>
            <a:endParaRPr b="1" sz="2763">
              <a:latin typeface="Times New Roman"/>
              <a:ea typeface="Times New Roman"/>
              <a:cs typeface="Times New Roman"/>
              <a:sym typeface="Times New Roman"/>
            </a:endParaRPr>
          </a:p>
          <a:p>
            <a:pPr indent="0" lvl="0" marL="0" rtl="0" algn="l">
              <a:spcBef>
                <a:spcPts val="600"/>
              </a:spcBef>
              <a:spcAft>
                <a:spcPts val="0"/>
              </a:spcAft>
              <a:buNone/>
            </a:pPr>
            <a:r>
              <a:rPr lang="en-US">
                <a:latin typeface="Times New Roman"/>
                <a:ea typeface="Times New Roman"/>
                <a:cs typeface="Times New Roman"/>
                <a:sym typeface="Times New Roman"/>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a:latin typeface="Times New Roman"/>
              <a:ea typeface="Times New Roman"/>
              <a:cs typeface="Times New Roman"/>
              <a:sym typeface="Times New Roman"/>
            </a:endParaRPr>
          </a:p>
          <a:p>
            <a:pPr indent="0" lvl="0" marL="0" rtl="0" algn="l">
              <a:spcBef>
                <a:spcPts val="600"/>
              </a:spcBef>
              <a:spcAft>
                <a:spcPts val="0"/>
              </a:spcAft>
              <a:buNone/>
            </a:pPr>
            <a:r>
              <a:rPr lang="en-US">
                <a:latin typeface="Times New Roman"/>
                <a:ea typeface="Times New Roman"/>
                <a:cs typeface="Times New Roman"/>
                <a:sym typeface="Times New Roman"/>
              </a:rPr>
              <a:t>In a Decision tree, there are two nodes, which are the Decision Node and Leaf Node. Decision nodes are used to make any decision and have multiple branches, whereas Leaf nodes are the output of those decisions and do not contain any further branches.</a:t>
            </a:r>
            <a:endParaRPr>
              <a:latin typeface="Times New Roman"/>
              <a:ea typeface="Times New Roman"/>
              <a:cs typeface="Times New Roman"/>
              <a:sym typeface="Times New Roman"/>
            </a:endParaRPr>
          </a:p>
          <a:p>
            <a:pPr indent="0" lvl="0" marL="0" rtl="0" algn="l">
              <a:spcBef>
                <a:spcPts val="600"/>
              </a:spcBef>
              <a:spcAft>
                <a:spcPts val="0"/>
              </a:spcAft>
              <a:buNone/>
            </a:pPr>
            <a:r>
              <a:rPr lang="en-US">
                <a:latin typeface="Times New Roman"/>
                <a:ea typeface="Times New Roman"/>
                <a:cs typeface="Times New Roman"/>
                <a:sym typeface="Times New Roman"/>
              </a:rPr>
              <a:t>The decisions or the test are performed on the basis of features of the given dataset.</a:t>
            </a:r>
            <a:endParaRPr>
              <a:latin typeface="Times New Roman"/>
              <a:ea typeface="Times New Roman"/>
              <a:cs typeface="Times New Roman"/>
              <a:sym typeface="Times New Roman"/>
            </a:endParaRPr>
          </a:p>
          <a:p>
            <a:pPr indent="0" lvl="0" marL="0" rtl="0" algn="l">
              <a:spcBef>
                <a:spcPts val="600"/>
              </a:spcBef>
              <a:spcAft>
                <a:spcPts val="600"/>
              </a:spcAft>
              <a:buNone/>
            </a:pPr>
            <a:r>
              <a:t/>
            </a:r>
            <a:endParaRPr>
              <a:latin typeface="Times New Roman"/>
              <a:ea typeface="Times New Roman"/>
              <a:cs typeface="Times New Roman"/>
              <a:sym typeface="Times New Roman"/>
            </a:endParaRPr>
          </a:p>
        </p:txBody>
      </p:sp>
      <p:sp>
        <p:nvSpPr>
          <p:cNvPr id="227" name="Google Shape;227;g13cfaf8b56e_0_13"/>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Corbel"/>
              <a:buNone/>
            </a:pPr>
            <a:fld id="{00000000-1234-1234-1234-123412341234}" type="slidenum">
              <a:rPr lang="en-US">
                <a:solidFill>
                  <a:srgbClr val="000000"/>
                </a:solidFill>
              </a:rPr>
              <a:t>‹#›</a:t>
            </a:fld>
            <a:endParaRPr>
              <a:solidFill>
                <a:srgbClr val="000000"/>
              </a:solidFill>
            </a:endParaRPr>
          </a:p>
        </p:txBody>
      </p:sp>
      <p:pic>
        <p:nvPicPr>
          <p:cNvPr id="228" name="Google Shape;228;g13cfaf8b56e_0_13"/>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pic>
        <p:nvPicPr>
          <p:cNvPr id="229" name="Google Shape;229;g13cfaf8b56e_0_13"/>
          <p:cNvPicPr preferRelativeResize="0"/>
          <p:nvPr/>
        </p:nvPicPr>
        <p:blipFill>
          <a:blip r:embed="rId4">
            <a:alphaModFix/>
          </a:blip>
          <a:stretch>
            <a:fillRect/>
          </a:stretch>
        </p:blipFill>
        <p:spPr>
          <a:xfrm>
            <a:off x="3463370" y="4693025"/>
            <a:ext cx="4221349" cy="186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3cfaf8b56e_0_26"/>
          <p:cNvSpPr txBox="1"/>
          <p:nvPr>
            <p:ph type="title"/>
          </p:nvPr>
        </p:nvSpPr>
        <p:spPr>
          <a:xfrm>
            <a:off x="982133" y="152401"/>
            <a:ext cx="77046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b="1" lang="en-US" sz="2800"/>
              <a:t>Implementation</a:t>
            </a:r>
            <a:endParaRPr b="1" sz="2800"/>
          </a:p>
        </p:txBody>
      </p:sp>
      <p:sp>
        <p:nvSpPr>
          <p:cNvPr id="239" name="Google Shape;239;g13cfaf8b56e_0_26"/>
          <p:cNvSpPr txBox="1"/>
          <p:nvPr>
            <p:ph idx="1" type="body"/>
          </p:nvPr>
        </p:nvSpPr>
        <p:spPr>
          <a:xfrm>
            <a:off x="1473790" y="1400507"/>
            <a:ext cx="6196500" cy="36039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rPr b="1" lang="en-US" sz="2763">
                <a:latin typeface="Times New Roman"/>
                <a:ea typeface="Times New Roman"/>
                <a:cs typeface="Times New Roman"/>
                <a:sym typeface="Times New Roman"/>
              </a:rPr>
              <a:t>Random Forest</a:t>
            </a:r>
            <a:endParaRPr b="1" sz="2763">
              <a:latin typeface="Times New Roman"/>
              <a:ea typeface="Times New Roman"/>
              <a:cs typeface="Times New Roman"/>
              <a:sym typeface="Times New Roman"/>
            </a:endParaRPr>
          </a:p>
          <a:p>
            <a:pPr indent="0" lvl="0" marL="0" rtl="0" algn="l">
              <a:spcBef>
                <a:spcPts val="600"/>
              </a:spcBef>
              <a:spcAft>
                <a:spcPts val="0"/>
              </a:spcAft>
              <a:buNone/>
            </a:pPr>
            <a:r>
              <a:rPr lang="en-US">
                <a:latin typeface="Times New Roman"/>
                <a:ea typeface="Times New Roman"/>
                <a:cs typeface="Times New Roman"/>
                <a:sym typeface="Times New Roman"/>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endParaRPr>
              <a:latin typeface="Times New Roman"/>
              <a:ea typeface="Times New Roman"/>
              <a:cs typeface="Times New Roman"/>
              <a:sym typeface="Times New Roman"/>
            </a:endParaRPr>
          </a:p>
          <a:p>
            <a:pPr indent="0" lvl="0" marL="0" rtl="0" algn="l">
              <a:spcBef>
                <a:spcPts val="600"/>
              </a:spcBef>
              <a:spcAft>
                <a:spcPts val="0"/>
              </a:spcAft>
              <a:buNone/>
            </a:pPr>
            <a:r>
              <a:rPr lang="en-US">
                <a:latin typeface="Times New Roman"/>
                <a:ea typeface="Times New Roman"/>
                <a:cs typeface="Times New Roman"/>
                <a:sym typeface="Times New Roman"/>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600"/>
              </a:spcAft>
              <a:buNone/>
            </a:pPr>
            <a:r>
              <a:t/>
            </a:r>
            <a:endParaRPr>
              <a:latin typeface="Times New Roman"/>
              <a:ea typeface="Times New Roman"/>
              <a:cs typeface="Times New Roman"/>
              <a:sym typeface="Times New Roman"/>
            </a:endParaRPr>
          </a:p>
        </p:txBody>
      </p:sp>
      <p:sp>
        <p:nvSpPr>
          <p:cNvPr id="240" name="Google Shape;240;g13cfaf8b56e_0_26"/>
          <p:cNvSpPr txBox="1"/>
          <p:nvPr>
            <p:ph idx="12" type="sldNum"/>
          </p:nvPr>
        </p:nvSpPr>
        <p:spPr>
          <a:xfrm>
            <a:off x="8258967" y="6108173"/>
            <a:ext cx="42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Corbel"/>
              <a:buNone/>
            </a:pPr>
            <a:fld id="{00000000-1234-1234-1234-123412341234}" type="slidenum">
              <a:rPr lang="en-US">
                <a:solidFill>
                  <a:srgbClr val="000000"/>
                </a:solidFill>
              </a:rPr>
              <a:t>‹#›</a:t>
            </a:fld>
            <a:endParaRPr>
              <a:solidFill>
                <a:srgbClr val="000000"/>
              </a:solidFill>
            </a:endParaRPr>
          </a:p>
        </p:txBody>
      </p:sp>
      <p:pic>
        <p:nvPicPr>
          <p:cNvPr id="241" name="Google Shape;241;g13cfaf8b56e_0_26"/>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pic>
        <p:nvPicPr>
          <p:cNvPr id="242" name="Google Shape;242;g13cfaf8b56e_0_26"/>
          <p:cNvPicPr preferRelativeResize="0"/>
          <p:nvPr/>
        </p:nvPicPr>
        <p:blipFill>
          <a:blip r:embed="rId4">
            <a:alphaModFix/>
          </a:blip>
          <a:stretch>
            <a:fillRect/>
          </a:stretch>
        </p:blipFill>
        <p:spPr>
          <a:xfrm>
            <a:off x="3165870" y="4446500"/>
            <a:ext cx="4345175" cy="217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nstantia"/>
              <a:buNone/>
            </a:pPr>
            <a:r>
              <a:rPr b="1" lang="en-US" sz="2800"/>
              <a:t>Testing</a:t>
            </a:r>
            <a:endParaRPr b="1" sz="2800"/>
          </a:p>
        </p:txBody>
      </p:sp>
      <p:sp>
        <p:nvSpPr>
          <p:cNvPr id="252" name="Google Shape;252;p7"/>
          <p:cNvSpPr txBox="1"/>
          <p:nvPr>
            <p:ph idx="1" type="body"/>
          </p:nvPr>
        </p:nvSpPr>
        <p:spPr>
          <a:xfrm>
            <a:off x="1473790" y="1933907"/>
            <a:ext cx="6196500" cy="36039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600"/>
              </a:spcAft>
              <a:buNone/>
            </a:pPr>
            <a:r>
              <a:rPr lang="en-US" sz="2300">
                <a:latin typeface="Times New Roman"/>
                <a:ea typeface="Times New Roman"/>
                <a:cs typeface="Times New Roman"/>
                <a:sym typeface="Times New Roman"/>
              </a:rPr>
              <a:t>In this project ,we test our datasets with different algorithms and we predict which algorithm works better and faster for our dataset .we calculate the accuracy of the algorithms and compare them with other algorithms . The best algorithm which works on this dataset is taken and we are predicting the factors that are causing the employee attrition.</a:t>
            </a:r>
            <a:endParaRPr sz="2300">
              <a:latin typeface="Times New Roman"/>
              <a:ea typeface="Times New Roman"/>
              <a:cs typeface="Times New Roman"/>
              <a:sym typeface="Times New Roman"/>
            </a:endParaRPr>
          </a:p>
        </p:txBody>
      </p:sp>
      <p:sp>
        <p:nvSpPr>
          <p:cNvPr id="253" name="Google Shape;253;p7"/>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Corbel"/>
              <a:buNone/>
            </a:pPr>
            <a:fld id="{00000000-1234-1234-1234-123412341234}" type="slidenum">
              <a:rPr lang="en-US">
                <a:solidFill>
                  <a:srgbClr val="000000"/>
                </a:solidFill>
              </a:rPr>
              <a:t>‹#›</a:t>
            </a:fld>
            <a:endParaRPr>
              <a:solidFill>
                <a:srgbClr val="000000"/>
              </a:solidFill>
            </a:endParaRPr>
          </a:p>
        </p:txBody>
      </p:sp>
      <p:pic>
        <p:nvPicPr>
          <p:cNvPr id="254" name="Google Shape;254;p7"/>
          <p:cNvPicPr preferRelativeResize="0"/>
          <p:nvPr/>
        </p:nvPicPr>
        <p:blipFill rotWithShape="1">
          <a:blip r:embed="rId3">
            <a:alphaModFix/>
          </a:blip>
          <a:srcRect b="0" l="0" r="0" t="0"/>
          <a:stretch/>
        </p:blipFill>
        <p:spPr>
          <a:xfrm>
            <a:off x="7622575" y="476675"/>
            <a:ext cx="851975" cy="62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Namratha</dc:creator>
</cp:coreProperties>
</file>