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d513f3e6c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d513f3e6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d513f3e6c4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d513f3e6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d513f3e6c4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d513f3e6c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d513f3e6c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d513f3e6c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513f3e6c4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513f3e6c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lava18/google-play-store-app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CS 418</a:t>
            </a:r>
            <a:endParaRPr/>
          </a:p>
          <a:p>
            <a:pPr marL="0" lvl="0" indent="0" algn="ctr" rtl="0">
              <a:spcBef>
                <a:spcPts val="0"/>
              </a:spcBef>
              <a:spcAft>
                <a:spcPts val="0"/>
              </a:spcAft>
              <a:buNone/>
            </a:pPr>
            <a:r>
              <a:rPr lang="en"/>
              <a:t>Introduction To Data Science</a:t>
            </a:r>
            <a:endParaRPr/>
          </a:p>
        </p:txBody>
      </p:sp>
      <p:sp>
        <p:nvSpPr>
          <p:cNvPr id="55" name="Google Shape;55;p13"/>
          <p:cNvSpPr txBox="1">
            <a:spLocks noGrp="1"/>
          </p:cNvSpPr>
          <p:nvPr>
            <p:ph type="subTitle" idx="1"/>
          </p:nvPr>
        </p:nvSpPr>
        <p:spPr>
          <a:xfrm>
            <a:off x="311700" y="279717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solidFill>
                  <a:schemeClr val="dk1"/>
                </a:solidFill>
              </a:rPr>
              <a:t>Final Project</a:t>
            </a:r>
            <a:endParaRPr b="1">
              <a:solidFill>
                <a:schemeClr val="dk1"/>
              </a:solidFill>
            </a:endParaRPr>
          </a:p>
        </p:txBody>
      </p:sp>
      <p:sp>
        <p:nvSpPr>
          <p:cNvPr id="56" name="Google Shape;56;p13"/>
          <p:cNvSpPr txBox="1"/>
          <p:nvPr/>
        </p:nvSpPr>
        <p:spPr>
          <a:xfrm>
            <a:off x="2678400" y="3304375"/>
            <a:ext cx="3787200" cy="1477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dk2"/>
                </a:solidFill>
              </a:rPr>
              <a:t>Karan Malhotra</a:t>
            </a:r>
            <a:endParaRPr sz="2800">
              <a:solidFill>
                <a:schemeClr val="dk2"/>
              </a:solidFill>
            </a:endParaRPr>
          </a:p>
          <a:p>
            <a:pPr marL="0" lvl="0" indent="0" algn="ctr" rtl="0">
              <a:spcBef>
                <a:spcPts val="0"/>
              </a:spcBef>
              <a:spcAft>
                <a:spcPts val="0"/>
              </a:spcAft>
              <a:buNone/>
            </a:pPr>
            <a:r>
              <a:rPr lang="en" sz="2800">
                <a:solidFill>
                  <a:schemeClr val="dk2"/>
                </a:solidFill>
              </a:rPr>
              <a:t>Sharat Naik</a:t>
            </a:r>
            <a:endParaRPr sz="2800">
              <a:solidFill>
                <a:schemeClr val="dk2"/>
              </a:solidFill>
            </a:endParaRPr>
          </a:p>
          <a:p>
            <a:pPr marL="0" lvl="0" indent="0" algn="ctr" rtl="0">
              <a:spcBef>
                <a:spcPts val="0"/>
              </a:spcBef>
              <a:spcAft>
                <a:spcPts val="0"/>
              </a:spcAft>
              <a:buNone/>
            </a:pPr>
            <a:r>
              <a:rPr lang="en" sz="2800">
                <a:solidFill>
                  <a:schemeClr val="dk2"/>
                </a:solidFill>
              </a:rPr>
              <a:t>Shreya Chandwadkar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b="1"/>
              <a:t>PROBLEM STATEMENT</a:t>
            </a:r>
            <a:endParaRPr sz="2420" b="1"/>
          </a:p>
        </p:txBody>
      </p:sp>
      <p:sp>
        <p:nvSpPr>
          <p:cNvPr id="62" name="Google Shape;62;p14"/>
          <p:cNvSpPr txBox="1">
            <a:spLocks noGrp="1"/>
          </p:cNvSpPr>
          <p:nvPr>
            <p:ph type="body" idx="1"/>
          </p:nvPr>
        </p:nvSpPr>
        <p:spPr>
          <a:xfrm>
            <a:off x="311700" y="1047100"/>
            <a:ext cx="8520600" cy="3891300"/>
          </a:xfrm>
          <a:prstGeom prst="rect">
            <a:avLst/>
          </a:prstGeom>
        </p:spPr>
        <p:txBody>
          <a:bodyPr spcFirstLastPara="1" wrap="square" lIns="91425" tIns="91425" rIns="91425" bIns="91425" anchor="t" anchorCtr="0">
            <a:normAutofit fontScale="92500" lnSpcReduction="20000"/>
          </a:bodyPr>
          <a:lstStyle/>
          <a:p>
            <a:pPr marL="457200" lvl="0" indent="-299085" algn="l" rtl="0">
              <a:spcBef>
                <a:spcPts val="0"/>
              </a:spcBef>
              <a:spcAft>
                <a:spcPts val="0"/>
              </a:spcAft>
              <a:buSzPct val="100000"/>
              <a:buChar char="●"/>
            </a:pPr>
            <a:r>
              <a:rPr lang="en" sz="1200" dirty="0"/>
              <a:t>Identify the parameters that can affect or determine the rating of an app on the Google Play Store or predict ratings for new apps.</a:t>
            </a:r>
            <a:endParaRPr sz="1200" dirty="0"/>
          </a:p>
          <a:p>
            <a:pPr marL="457200" lvl="0" indent="-299085" algn="l" rtl="0">
              <a:spcBef>
                <a:spcPts val="0"/>
              </a:spcBef>
              <a:spcAft>
                <a:spcPts val="0"/>
              </a:spcAft>
              <a:buSzPct val="100000"/>
              <a:buChar char="●"/>
            </a:pPr>
            <a:r>
              <a:rPr lang="en" sz="1200" dirty="0"/>
              <a:t>Perform Linear Regression and document our observations.</a:t>
            </a:r>
            <a:endParaRPr sz="1200" dirty="0"/>
          </a:p>
          <a:p>
            <a:pPr marL="457200" lvl="0" indent="-299085" algn="l" rtl="0">
              <a:spcBef>
                <a:spcPts val="0"/>
              </a:spcBef>
              <a:spcAft>
                <a:spcPts val="0"/>
              </a:spcAft>
              <a:buSzPct val="100000"/>
              <a:buChar char="●"/>
            </a:pPr>
            <a:r>
              <a:rPr lang="en" sz="1200" dirty="0"/>
              <a:t>Sentiment analysis on the reviews </a:t>
            </a:r>
            <a:r>
              <a:rPr lang="en" sz="1200"/>
              <a:t>provided for apps from </a:t>
            </a:r>
            <a:r>
              <a:rPr lang="en" sz="1200" dirty="0"/>
              <a:t>the first dataset, to predict whether an unseen review would be positive or negative.</a:t>
            </a:r>
          </a:p>
          <a:p>
            <a:pPr marL="158115" lvl="0" indent="0" algn="l" rtl="0">
              <a:spcBef>
                <a:spcPts val="0"/>
              </a:spcBef>
              <a:spcAft>
                <a:spcPts val="0"/>
              </a:spcAft>
              <a:buSzPct val="100000"/>
              <a:buNone/>
            </a:pPr>
            <a:endParaRPr dirty="0">
              <a:solidFill>
                <a:schemeClr val="dk1"/>
              </a:solidFill>
            </a:endParaRPr>
          </a:p>
          <a:p>
            <a:pPr marL="0" lvl="0" indent="0" algn="l" rtl="0">
              <a:lnSpc>
                <a:spcPct val="100000"/>
              </a:lnSpc>
              <a:spcBef>
                <a:spcPts val="0"/>
              </a:spcBef>
              <a:spcAft>
                <a:spcPts val="0"/>
              </a:spcAft>
              <a:buNone/>
            </a:pPr>
            <a:r>
              <a:rPr lang="en" dirty="0">
                <a:solidFill>
                  <a:schemeClr val="dk1"/>
                </a:solidFill>
              </a:rPr>
              <a:t>Data Source</a:t>
            </a:r>
            <a:endParaRPr dirty="0">
              <a:solidFill>
                <a:schemeClr val="dk1"/>
              </a:solidFill>
            </a:endParaRPr>
          </a:p>
          <a:p>
            <a:pPr marL="0" lvl="0" indent="0" algn="l" rtl="0">
              <a:lnSpc>
                <a:spcPct val="100000"/>
              </a:lnSpc>
              <a:spcBef>
                <a:spcPts val="0"/>
              </a:spcBef>
              <a:spcAft>
                <a:spcPts val="0"/>
              </a:spcAft>
              <a:buNone/>
            </a:pPr>
            <a:endParaRPr dirty="0">
              <a:solidFill>
                <a:schemeClr val="dk1"/>
              </a:solidFill>
            </a:endParaRPr>
          </a:p>
          <a:p>
            <a:pPr marL="0" lvl="0" indent="0" algn="l" rtl="0">
              <a:lnSpc>
                <a:spcPct val="100000"/>
              </a:lnSpc>
              <a:spcBef>
                <a:spcPts val="0"/>
              </a:spcBef>
              <a:spcAft>
                <a:spcPts val="0"/>
              </a:spcAft>
              <a:buNone/>
            </a:pPr>
            <a:endParaRPr sz="2200" dirty="0">
              <a:solidFill>
                <a:schemeClr val="dk1"/>
              </a:solidFill>
            </a:endParaRPr>
          </a:p>
          <a:p>
            <a:pPr marL="0" lvl="0" indent="0" algn="l" rtl="0">
              <a:lnSpc>
                <a:spcPct val="100000"/>
              </a:lnSpc>
              <a:spcBef>
                <a:spcPts val="0"/>
              </a:spcBef>
              <a:spcAft>
                <a:spcPts val="0"/>
              </a:spcAft>
              <a:buNone/>
            </a:pPr>
            <a:endParaRPr sz="2200" dirty="0">
              <a:solidFill>
                <a:schemeClr val="dk1"/>
              </a:solidFill>
            </a:endParaRPr>
          </a:p>
          <a:p>
            <a:pPr marL="0" lvl="0" indent="0" algn="l" rtl="0">
              <a:lnSpc>
                <a:spcPct val="100000"/>
              </a:lnSpc>
              <a:spcBef>
                <a:spcPts val="0"/>
              </a:spcBef>
              <a:spcAft>
                <a:spcPts val="0"/>
              </a:spcAft>
              <a:buNone/>
            </a:pPr>
            <a:endParaRPr sz="2200" dirty="0">
              <a:solidFill>
                <a:schemeClr val="dk1"/>
              </a:solidFill>
            </a:endParaRPr>
          </a:p>
          <a:p>
            <a:pPr marL="0" lvl="0" indent="0" algn="l" rtl="0">
              <a:lnSpc>
                <a:spcPct val="100000"/>
              </a:lnSpc>
              <a:spcBef>
                <a:spcPts val="0"/>
              </a:spcBef>
              <a:spcAft>
                <a:spcPts val="0"/>
              </a:spcAft>
              <a:buNone/>
            </a:pPr>
            <a:endParaRPr sz="2200" dirty="0">
              <a:solidFill>
                <a:schemeClr val="dk1"/>
              </a:solidFill>
            </a:endParaRPr>
          </a:p>
          <a:p>
            <a:pPr marL="0" lvl="0" indent="0" algn="l" rtl="0">
              <a:lnSpc>
                <a:spcPct val="100000"/>
              </a:lnSpc>
              <a:spcBef>
                <a:spcPts val="0"/>
              </a:spcBef>
              <a:spcAft>
                <a:spcPts val="0"/>
              </a:spcAft>
              <a:buNone/>
            </a:pPr>
            <a:endParaRPr sz="1200" dirty="0">
              <a:solidFill>
                <a:schemeClr val="dk1"/>
              </a:solidFill>
            </a:endParaRPr>
          </a:p>
          <a:p>
            <a:pPr marL="0" lvl="0" indent="0" algn="l" rtl="0">
              <a:lnSpc>
                <a:spcPct val="100000"/>
              </a:lnSpc>
              <a:spcBef>
                <a:spcPts val="0"/>
              </a:spcBef>
              <a:spcAft>
                <a:spcPts val="0"/>
              </a:spcAft>
              <a:buNone/>
            </a:pPr>
            <a:endParaRPr sz="1200" dirty="0">
              <a:solidFill>
                <a:schemeClr val="dk1"/>
              </a:solidFill>
            </a:endParaRPr>
          </a:p>
          <a:p>
            <a:pPr marL="0" lvl="0" indent="0" algn="l" rtl="0">
              <a:lnSpc>
                <a:spcPct val="100000"/>
              </a:lnSpc>
              <a:spcBef>
                <a:spcPts val="0"/>
              </a:spcBef>
              <a:spcAft>
                <a:spcPts val="0"/>
              </a:spcAft>
              <a:buNone/>
            </a:pPr>
            <a:endParaRPr sz="1200" dirty="0">
              <a:solidFill>
                <a:schemeClr val="dk1"/>
              </a:solidFill>
            </a:endParaRPr>
          </a:p>
          <a:p>
            <a:pPr marL="0" lvl="0" indent="0" algn="l" rtl="0">
              <a:lnSpc>
                <a:spcPct val="100000"/>
              </a:lnSpc>
              <a:spcBef>
                <a:spcPts val="0"/>
              </a:spcBef>
              <a:spcAft>
                <a:spcPts val="0"/>
              </a:spcAft>
              <a:buNone/>
            </a:pPr>
            <a:endParaRPr sz="1200" dirty="0">
              <a:solidFill>
                <a:schemeClr val="dk1"/>
              </a:solidFill>
            </a:endParaRPr>
          </a:p>
          <a:p>
            <a:pPr marL="0" lvl="0" indent="0" algn="l" rtl="0">
              <a:lnSpc>
                <a:spcPct val="100000"/>
              </a:lnSpc>
              <a:spcBef>
                <a:spcPts val="0"/>
              </a:spcBef>
              <a:spcAft>
                <a:spcPts val="0"/>
              </a:spcAft>
              <a:buNone/>
            </a:pPr>
            <a:endParaRPr sz="1200" dirty="0">
              <a:solidFill>
                <a:schemeClr val="dk1"/>
              </a:solidFill>
            </a:endParaRPr>
          </a:p>
          <a:p>
            <a:pPr marL="0" lvl="0" indent="0" algn="l" rtl="0">
              <a:lnSpc>
                <a:spcPct val="100000"/>
              </a:lnSpc>
              <a:spcBef>
                <a:spcPts val="0"/>
              </a:spcBef>
              <a:spcAft>
                <a:spcPts val="0"/>
              </a:spcAft>
              <a:buNone/>
            </a:pPr>
            <a:endParaRPr sz="1200" dirty="0">
              <a:solidFill>
                <a:schemeClr val="dk1"/>
              </a:solidFill>
            </a:endParaRPr>
          </a:p>
          <a:p>
            <a:pPr marL="0" lvl="0" indent="0" algn="l" rtl="0">
              <a:lnSpc>
                <a:spcPct val="100000"/>
              </a:lnSpc>
              <a:spcBef>
                <a:spcPts val="0"/>
              </a:spcBef>
              <a:spcAft>
                <a:spcPts val="0"/>
              </a:spcAft>
              <a:buNone/>
            </a:pPr>
            <a:endParaRPr sz="1200" dirty="0">
              <a:solidFill>
                <a:schemeClr val="dk1"/>
              </a:solidFill>
            </a:endParaRPr>
          </a:p>
          <a:p>
            <a:pPr marL="0" lvl="0" indent="0" algn="l" rtl="0">
              <a:lnSpc>
                <a:spcPct val="100000"/>
              </a:lnSpc>
              <a:spcBef>
                <a:spcPts val="0"/>
              </a:spcBef>
              <a:spcAft>
                <a:spcPts val="0"/>
              </a:spcAft>
              <a:buNone/>
            </a:pPr>
            <a:endParaRPr sz="1200" dirty="0">
              <a:solidFill>
                <a:schemeClr val="dk1"/>
              </a:solidFill>
            </a:endParaRPr>
          </a:p>
          <a:p>
            <a:pPr marL="0" lvl="0" indent="0" algn="l" rtl="0">
              <a:lnSpc>
                <a:spcPct val="100000"/>
              </a:lnSpc>
              <a:spcBef>
                <a:spcPts val="0"/>
              </a:spcBef>
              <a:spcAft>
                <a:spcPts val="0"/>
              </a:spcAft>
              <a:buNone/>
            </a:pPr>
            <a:r>
              <a:rPr lang="en" sz="1200" dirty="0">
                <a:solidFill>
                  <a:schemeClr val="dk1"/>
                </a:solidFill>
              </a:rPr>
              <a:t>Link: </a:t>
            </a:r>
            <a:r>
              <a:rPr lang="en" sz="1200" u="sng" dirty="0">
                <a:solidFill>
                  <a:schemeClr val="accent5"/>
                </a:solidFill>
                <a:hlinkClick r:id="rId3">
                  <a:extLst>
                    <a:ext uri="{A12FA001-AC4F-418D-AE19-62706E023703}">
                      <ahyp:hlinkClr xmlns:ahyp="http://schemas.microsoft.com/office/drawing/2018/hyperlinkcolor" val="tx"/>
                    </a:ext>
                  </a:extLst>
                </a:hlinkClick>
              </a:rPr>
              <a:t>https://www.kaggle.com/lava18/google-play-store-apps</a:t>
            </a:r>
            <a:endParaRPr dirty="0"/>
          </a:p>
        </p:txBody>
      </p:sp>
      <p:pic>
        <p:nvPicPr>
          <p:cNvPr id="63" name="Google Shape;63;p14"/>
          <p:cNvPicPr preferRelativeResize="0"/>
          <p:nvPr/>
        </p:nvPicPr>
        <p:blipFill>
          <a:blip r:embed="rId4">
            <a:alphaModFix/>
          </a:blip>
          <a:stretch>
            <a:fillRect/>
          </a:stretch>
        </p:blipFill>
        <p:spPr>
          <a:xfrm>
            <a:off x="340475" y="2433913"/>
            <a:ext cx="8463050" cy="656050"/>
          </a:xfrm>
          <a:prstGeom prst="rect">
            <a:avLst/>
          </a:prstGeom>
          <a:noFill/>
          <a:ln>
            <a:noFill/>
          </a:ln>
        </p:spPr>
      </p:pic>
      <p:pic>
        <p:nvPicPr>
          <p:cNvPr id="64" name="Google Shape;64;p14"/>
          <p:cNvPicPr preferRelativeResize="0"/>
          <p:nvPr/>
        </p:nvPicPr>
        <p:blipFill>
          <a:blip r:embed="rId5">
            <a:alphaModFix/>
          </a:blip>
          <a:stretch>
            <a:fillRect/>
          </a:stretch>
        </p:blipFill>
        <p:spPr>
          <a:xfrm>
            <a:off x="311700" y="3432675"/>
            <a:ext cx="8463050" cy="972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b="1"/>
              <a:t>DATA CLEANING</a:t>
            </a:r>
            <a:endParaRPr sz="2420" b="1"/>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Dropped Android Ver, Last Updated, Current Ver</a:t>
            </a:r>
            <a:endParaRPr/>
          </a:p>
          <a:p>
            <a:pPr marL="457200" lvl="0" indent="-342900" algn="l" rtl="0">
              <a:spcBef>
                <a:spcPts val="0"/>
              </a:spcBef>
              <a:spcAft>
                <a:spcPts val="0"/>
              </a:spcAft>
              <a:buSzPts val="1800"/>
              <a:buChar char="●"/>
            </a:pPr>
            <a:r>
              <a:rPr lang="en"/>
              <a:t>Removed duplicate rows having same App names</a:t>
            </a:r>
            <a:endParaRPr/>
          </a:p>
          <a:p>
            <a:pPr marL="457200" lvl="0" indent="-342900" algn="l" rtl="0">
              <a:spcBef>
                <a:spcPts val="0"/>
              </a:spcBef>
              <a:spcAft>
                <a:spcPts val="0"/>
              </a:spcAft>
              <a:buSzPts val="1800"/>
              <a:buChar char="●"/>
            </a:pPr>
            <a:r>
              <a:rPr lang="en"/>
              <a:t>Removed data with 0 reviews, 0 installs or null ratings</a:t>
            </a:r>
            <a:endParaRPr/>
          </a:p>
          <a:p>
            <a:pPr marL="457200" lvl="0" indent="-342900" algn="l" rtl="0">
              <a:spcBef>
                <a:spcPts val="0"/>
              </a:spcBef>
              <a:spcAft>
                <a:spcPts val="0"/>
              </a:spcAft>
              <a:buSzPts val="1800"/>
              <a:buChar char="●"/>
            </a:pPr>
            <a:r>
              <a:rPr lang="en"/>
              <a:t>Retained the first genres from a list of genres for an app</a:t>
            </a:r>
            <a:endParaRPr/>
          </a:p>
          <a:p>
            <a:pPr marL="457200" lvl="0" indent="-342900" algn="l" rtl="0">
              <a:spcBef>
                <a:spcPts val="0"/>
              </a:spcBef>
              <a:spcAft>
                <a:spcPts val="0"/>
              </a:spcAft>
              <a:buSzPts val="1800"/>
              <a:buChar char="●"/>
            </a:pPr>
            <a:r>
              <a:rPr lang="en"/>
              <a:t>Cleaned the Installs column</a:t>
            </a:r>
            <a:endParaRPr/>
          </a:p>
          <a:p>
            <a:pPr marL="457200" lvl="0" indent="-342900" algn="l" rtl="0">
              <a:spcBef>
                <a:spcPts val="0"/>
              </a:spcBef>
              <a:spcAft>
                <a:spcPts val="0"/>
              </a:spcAft>
              <a:buSzPts val="1800"/>
              <a:buChar char="●"/>
            </a:pPr>
            <a:r>
              <a:rPr lang="en"/>
              <a:t>Convert size to one uniform format</a:t>
            </a:r>
            <a:endParaRPr/>
          </a:p>
          <a:p>
            <a:pPr marL="457200" lvl="0" indent="-342900" algn="l" rtl="0">
              <a:spcBef>
                <a:spcPts val="0"/>
              </a:spcBef>
              <a:spcAft>
                <a:spcPts val="0"/>
              </a:spcAft>
              <a:buSzPts val="1800"/>
              <a:buChar char="●"/>
            </a:pPr>
            <a:r>
              <a:rPr lang="en"/>
              <a:t>Convert categorical variables to numerical variables</a:t>
            </a:r>
            <a:endParaRPr/>
          </a:p>
          <a:p>
            <a:pPr marL="457200" lvl="0" indent="-342900" algn="l" rtl="0">
              <a:spcBef>
                <a:spcPts val="0"/>
              </a:spcBef>
              <a:spcAft>
                <a:spcPts val="0"/>
              </a:spcAft>
              <a:buSzPts val="1800"/>
              <a:buChar char="●"/>
            </a:pPr>
            <a:r>
              <a:rPr lang="en"/>
              <a:t>Convert Price to numerical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b="1"/>
              <a:t>LINEAR REGRESSION</a:t>
            </a:r>
            <a:endParaRPr sz="2420" b="1"/>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After converting the Genre and Content attribute to dummy variables and changing other attributes to either float or int, we performed Multiple Linear Regression Model on the dataset.</a:t>
            </a:r>
            <a:endParaRPr/>
          </a:p>
          <a:p>
            <a:pPr marL="0" lvl="0" indent="0" algn="l" rtl="0">
              <a:spcBef>
                <a:spcPts val="1200"/>
              </a:spcBef>
              <a:spcAft>
                <a:spcPts val="0"/>
              </a:spcAft>
              <a:buNone/>
            </a:pPr>
            <a:r>
              <a:rPr lang="en"/>
              <a:t>We created a train size of 75% and tested our linear regression through multiple combinations of variables. The best R^2 value we could obtain was 0.046. However, with the MSE value of 0.25 we can say that the ratings predicted by the model can be taken as approximate values in the starting step of predicting the ratings of the new apps.</a:t>
            </a:r>
            <a:endParaRPr/>
          </a:p>
          <a:p>
            <a:pPr marL="0" lvl="0" indent="0" algn="l" rtl="0">
              <a:spcBef>
                <a:spcPts val="1200"/>
              </a:spcBef>
              <a:spcAft>
                <a:spcPts val="1200"/>
              </a:spcAft>
              <a:buNone/>
            </a:pPr>
            <a:r>
              <a:rPr lang="en"/>
              <a:t>We came to the conclusion that predicting the rating based on these parameters was not apt.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b="1"/>
              <a:t>SENTIMENT ANALYSIS</a:t>
            </a:r>
            <a:endParaRPr sz="2420" b="1"/>
          </a:p>
        </p:txBody>
      </p:sp>
      <p:sp>
        <p:nvSpPr>
          <p:cNvPr id="82" name="Google Shape;82;p17"/>
          <p:cNvSpPr txBox="1">
            <a:spLocks noGrp="1"/>
          </p:cNvSpPr>
          <p:nvPr>
            <p:ph type="body" idx="1"/>
          </p:nvPr>
        </p:nvSpPr>
        <p:spPr>
          <a:xfrm>
            <a:off x="311700" y="1017725"/>
            <a:ext cx="8520600" cy="393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t>Data needed initial cleaning</a:t>
            </a:r>
            <a:r>
              <a:rPr lang="en" dirty="0"/>
              <a:t>:</a:t>
            </a:r>
            <a:endParaRPr dirty="0"/>
          </a:p>
          <a:p>
            <a:pPr marL="457200" lvl="0" indent="-311150" algn="l" rtl="0">
              <a:spcBef>
                <a:spcPts val="1200"/>
              </a:spcBef>
              <a:spcAft>
                <a:spcPts val="0"/>
              </a:spcAft>
              <a:buSzPts val="1300"/>
              <a:buChar char="●"/>
            </a:pPr>
            <a:r>
              <a:rPr lang="en" sz="1300" dirty="0"/>
              <a:t>Convert case to lower and remove punctuation and special characters.</a:t>
            </a:r>
            <a:endParaRPr sz="1300" dirty="0"/>
          </a:p>
          <a:p>
            <a:pPr marL="457200" lvl="0" indent="-311150" algn="l" rtl="0">
              <a:spcBef>
                <a:spcPts val="0"/>
              </a:spcBef>
              <a:spcAft>
                <a:spcPts val="0"/>
              </a:spcAft>
              <a:buSzPts val="1300"/>
              <a:buChar char="●"/>
            </a:pPr>
            <a:r>
              <a:rPr lang="en" sz="1300" dirty="0"/>
              <a:t>Remove stop words, numbers from the data.</a:t>
            </a:r>
            <a:endParaRPr sz="1300" dirty="0"/>
          </a:p>
          <a:p>
            <a:pPr marL="457200" lvl="0" indent="-311150" algn="l" rtl="0">
              <a:spcBef>
                <a:spcPts val="0"/>
              </a:spcBef>
              <a:spcAft>
                <a:spcPts val="0"/>
              </a:spcAft>
              <a:buSzPts val="1300"/>
              <a:buChar char="●"/>
            </a:pPr>
            <a:r>
              <a:rPr lang="en" sz="1300" dirty="0"/>
              <a:t>Stemming the words to their root form.</a:t>
            </a:r>
            <a:endParaRPr sz="1300" dirty="0"/>
          </a:p>
          <a:p>
            <a:pPr marL="457200" lvl="0" indent="-311150" algn="l" rtl="0">
              <a:spcBef>
                <a:spcPts val="0"/>
              </a:spcBef>
              <a:spcAft>
                <a:spcPts val="0"/>
              </a:spcAft>
              <a:buSzPts val="1300"/>
              <a:buChar char="●"/>
            </a:pPr>
            <a:r>
              <a:rPr lang="en" sz="1300" dirty="0"/>
              <a:t>Creating a matrix of vectors of words using tfidvectorizer</a:t>
            </a:r>
            <a:r>
              <a:rPr lang="en" sz="1200" dirty="0">
                <a:solidFill>
                  <a:schemeClr val="dk1"/>
                </a:solidFill>
              </a:rPr>
              <a:t>.</a:t>
            </a:r>
            <a:endParaRPr sz="1300" dirty="0"/>
          </a:p>
          <a:p>
            <a:pPr marL="457200" lvl="0" indent="-311150" algn="l" rtl="0">
              <a:spcBef>
                <a:spcPts val="0"/>
              </a:spcBef>
              <a:spcAft>
                <a:spcPts val="0"/>
              </a:spcAft>
              <a:buSzPts val="1300"/>
              <a:buChar char="●"/>
            </a:pPr>
            <a:r>
              <a:rPr lang="en" sz="1300" dirty="0"/>
              <a:t>Used logistic regression model to predict the sentiment of data as Positive, negative and neutral.</a:t>
            </a:r>
            <a:endParaRPr sz="1300" dirty="0"/>
          </a:p>
          <a:p>
            <a:pPr marL="457200" lvl="0" indent="-311150" algn="l" rtl="0">
              <a:spcBef>
                <a:spcPts val="0"/>
              </a:spcBef>
              <a:spcAft>
                <a:spcPts val="0"/>
              </a:spcAft>
              <a:buSzPts val="1300"/>
              <a:buChar char="●"/>
            </a:pPr>
            <a:r>
              <a:rPr lang="en" sz="1300" dirty="0"/>
              <a:t>Obtained the accuracy score of 93% and below shown are the contingency matrix and word clouds.</a:t>
            </a:r>
            <a:endParaRPr sz="1300" dirty="0"/>
          </a:p>
          <a:p>
            <a:pPr marL="0" lvl="0" indent="0" algn="l" rtl="0">
              <a:spcBef>
                <a:spcPts val="0"/>
              </a:spcBef>
              <a:spcAft>
                <a:spcPts val="0"/>
              </a:spcAft>
              <a:buNone/>
            </a:pPr>
            <a:endParaRPr sz="1300" dirty="0"/>
          </a:p>
        </p:txBody>
      </p:sp>
      <p:pic>
        <p:nvPicPr>
          <p:cNvPr id="83" name="Google Shape;83;p17"/>
          <p:cNvPicPr preferRelativeResize="0"/>
          <p:nvPr/>
        </p:nvPicPr>
        <p:blipFill>
          <a:blip r:embed="rId3">
            <a:alphaModFix/>
          </a:blip>
          <a:stretch>
            <a:fillRect/>
          </a:stretch>
        </p:blipFill>
        <p:spPr>
          <a:xfrm>
            <a:off x="597700" y="2980775"/>
            <a:ext cx="2721600" cy="1974750"/>
          </a:xfrm>
          <a:prstGeom prst="rect">
            <a:avLst/>
          </a:prstGeom>
          <a:noFill/>
          <a:ln>
            <a:noFill/>
          </a:ln>
        </p:spPr>
      </p:pic>
      <p:pic>
        <p:nvPicPr>
          <p:cNvPr id="84" name="Google Shape;84;p17"/>
          <p:cNvPicPr preferRelativeResize="0"/>
          <p:nvPr/>
        </p:nvPicPr>
        <p:blipFill>
          <a:blip r:embed="rId4">
            <a:alphaModFix/>
          </a:blip>
          <a:stretch>
            <a:fillRect/>
          </a:stretch>
        </p:blipFill>
        <p:spPr>
          <a:xfrm>
            <a:off x="3395950" y="2980775"/>
            <a:ext cx="2797100" cy="1861725"/>
          </a:xfrm>
          <a:prstGeom prst="rect">
            <a:avLst/>
          </a:prstGeom>
          <a:noFill/>
          <a:ln>
            <a:noFill/>
          </a:ln>
        </p:spPr>
      </p:pic>
      <p:pic>
        <p:nvPicPr>
          <p:cNvPr id="85" name="Google Shape;85;p17"/>
          <p:cNvPicPr preferRelativeResize="0"/>
          <p:nvPr/>
        </p:nvPicPr>
        <p:blipFill>
          <a:blip r:embed="rId5">
            <a:alphaModFix/>
          </a:blip>
          <a:stretch>
            <a:fillRect/>
          </a:stretch>
        </p:blipFill>
        <p:spPr>
          <a:xfrm>
            <a:off x="6193050" y="3013750"/>
            <a:ext cx="2721600" cy="1795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b="1"/>
              <a:t>CONCLUSION</a:t>
            </a:r>
            <a:endParaRPr sz="2320" b="1"/>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914400" lvl="0" indent="-304800" algn="l" rtl="0">
              <a:spcBef>
                <a:spcPts val="0"/>
              </a:spcBef>
              <a:spcAft>
                <a:spcPts val="0"/>
              </a:spcAft>
              <a:buClr>
                <a:schemeClr val="dk1"/>
              </a:buClr>
              <a:buSzPts val="1200"/>
              <a:buChar char="●"/>
            </a:pPr>
            <a:r>
              <a:rPr lang="en" sz="1300" dirty="0"/>
              <a:t>Having tested with multiple linear regression models, we came to a conclusion that predicting the rating based on these parameters was apt. The rating of the app on the Play Store depends on a lot more than just the category, number of reviews, installs, the price and the genre of the app. It has to do more with the quality and usability of the app. However with the MSE value of 0.25 we can say that the ratings predicted by the model can be taken as approximate values in the starting step of predicting the ratings of the new apps.</a:t>
            </a:r>
            <a:endParaRPr sz="1300" dirty="0"/>
          </a:p>
          <a:p>
            <a:pPr marL="0" lvl="0" indent="0" algn="l" rtl="0">
              <a:spcBef>
                <a:spcPts val="0"/>
              </a:spcBef>
              <a:spcAft>
                <a:spcPts val="0"/>
              </a:spcAft>
              <a:buNone/>
            </a:pPr>
            <a:endParaRPr sz="1300" dirty="0"/>
          </a:p>
          <a:p>
            <a:pPr marL="914400" lvl="0" indent="-304800" algn="l" rtl="0">
              <a:spcBef>
                <a:spcPts val="0"/>
              </a:spcBef>
              <a:spcAft>
                <a:spcPts val="0"/>
              </a:spcAft>
              <a:buClr>
                <a:schemeClr val="dk1"/>
              </a:buClr>
              <a:buSzPts val="1200"/>
              <a:buChar char="●"/>
            </a:pPr>
            <a:r>
              <a:rPr lang="en" sz="1300" dirty="0"/>
              <a:t>We can conclude that our model performed very well with a 93 percent Score to classify the reviews as negative and positive. We also built word cloud using positive and negative reviews for better visualization. </a:t>
            </a:r>
            <a:endParaRPr sz="1300" dirty="0"/>
          </a:p>
          <a:p>
            <a:pPr marL="0" lvl="0" indent="0" algn="l" rtl="0">
              <a:spcBef>
                <a:spcPts val="0"/>
              </a:spcBef>
              <a:spcAft>
                <a:spcPts val="0"/>
              </a:spcAft>
              <a:buNone/>
            </a:pPr>
            <a:endParaRPr sz="1300" dirty="0"/>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1200"/>
              </a:spcAft>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493</Words>
  <Application>Microsoft Office PowerPoint</Application>
  <PresentationFormat>On-screen Show (16:9)</PresentationFormat>
  <Paragraphs>52</Paragraphs>
  <Slides>6</Slides>
  <Notes>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Simple Light</vt:lpstr>
      <vt:lpstr>CS 418 Introduction To Data Science</vt:lpstr>
      <vt:lpstr>PROBLEM STATEMENT</vt:lpstr>
      <vt:lpstr>DATA CLEANING</vt:lpstr>
      <vt:lpstr>LINEAR REGRESSION</vt:lpstr>
      <vt:lpstr>SENTIMENT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418 Introduction To Data Science</dc:title>
  <cp:lastModifiedBy>Shreya Chandwadkar</cp:lastModifiedBy>
  <cp:revision>3</cp:revision>
  <dcterms:modified xsi:type="dcterms:W3CDTF">2021-04-26T03:16:22Z</dcterms:modified>
</cp:coreProperties>
</file>