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6D51E-67D0-450F-BC35-FEB46384A750}" type="datetimeFigureOut">
              <a:rPr lang="en-IN" smtClean="0"/>
              <a:t>21-06-2018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A7715-307A-46F1-A027-BC26CEC5DDB0}" type="slidenum">
              <a:rPr lang="en-IN" smtClean="0"/>
              <a:t>‹#›</a:t>
            </a:fld>
            <a:endParaRPr lang="en-IN"/>
          </a:p>
        </p:txBody>
      </p:sp>
    </p:spTree>
    <p:extLst>
      <p:ext uri="{BB962C8B-B14F-4D97-AF65-F5344CB8AC3E}">
        <p14:creationId xmlns:p14="http://schemas.microsoft.com/office/powerpoint/2010/main" val="91861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14A620-684B-4B86-92DD-EEBD2F0635FA}"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97406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14A620-684B-4B86-92DD-EEBD2F0635FA}"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4222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14A620-684B-4B86-92DD-EEBD2F0635FA}"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31321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14A620-684B-4B86-92DD-EEBD2F0635FA}"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400067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14A620-684B-4B86-92DD-EEBD2F0635FA}" type="datetimeFigureOut">
              <a:rPr lang="en-IN" smtClean="0"/>
              <a:t>20-06-2018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72819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14A620-684B-4B86-92DD-EEBD2F0635FA}"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304044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14A620-684B-4B86-92DD-EEBD2F0635FA}" type="datetimeFigureOut">
              <a:rPr lang="en-IN" smtClean="0"/>
              <a:t>20-06-2018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145597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14A620-684B-4B86-92DD-EEBD2F0635FA}" type="datetimeFigureOut">
              <a:rPr lang="en-IN" smtClean="0"/>
              <a:t>20-06-2018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197242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4A620-684B-4B86-92DD-EEBD2F0635FA}" type="datetimeFigureOut">
              <a:rPr lang="en-IN" smtClean="0"/>
              <a:t>20-06-2018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304786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14A620-684B-4B86-92DD-EEBD2F0635FA}"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148766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14A620-684B-4B86-92DD-EEBD2F0635FA}" type="datetimeFigureOut">
              <a:rPr lang="en-IN" smtClean="0"/>
              <a:t>20-06-2018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E551A-0AD0-4068-9995-30F0E03F496D}" type="slidenum">
              <a:rPr lang="en-IN" smtClean="0"/>
              <a:t>‹#›</a:t>
            </a:fld>
            <a:endParaRPr lang="en-IN"/>
          </a:p>
        </p:txBody>
      </p:sp>
    </p:spTree>
    <p:extLst>
      <p:ext uri="{BB962C8B-B14F-4D97-AF65-F5344CB8AC3E}">
        <p14:creationId xmlns:p14="http://schemas.microsoft.com/office/powerpoint/2010/main" val="61044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4A620-684B-4B86-92DD-EEBD2F0635FA}" type="datetimeFigureOut">
              <a:rPr lang="en-IN" smtClean="0"/>
              <a:t>20-06-2018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E551A-0AD0-4068-9995-30F0E03F496D}" type="slidenum">
              <a:rPr lang="en-IN" smtClean="0"/>
              <a:t>‹#›</a:t>
            </a:fld>
            <a:endParaRPr lang="en-IN"/>
          </a:p>
        </p:txBody>
      </p:sp>
    </p:spTree>
    <p:extLst>
      <p:ext uri="{BB962C8B-B14F-4D97-AF65-F5344CB8AC3E}">
        <p14:creationId xmlns:p14="http://schemas.microsoft.com/office/powerpoint/2010/main" val="3072355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zyn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480" y="1302702"/>
            <a:ext cx="6953250" cy="3905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498080" y="5646420"/>
            <a:ext cx="3566160" cy="830997"/>
          </a:xfrm>
          <a:prstGeom prst="rect">
            <a:avLst/>
          </a:prstGeom>
          <a:noFill/>
        </p:spPr>
        <p:txBody>
          <a:bodyPr wrap="square" rtlCol="0">
            <a:spAutoFit/>
          </a:bodyPr>
          <a:lstStyle/>
          <a:p>
            <a:r>
              <a:rPr lang="en-IN" sz="2400" dirty="0" smtClean="0"/>
              <a:t>By:</a:t>
            </a:r>
          </a:p>
          <a:p>
            <a:r>
              <a:rPr lang="en-IN" sz="2400" dirty="0" smtClean="0"/>
              <a:t>     Sharat Babu Jami</a:t>
            </a:r>
            <a:endParaRPr lang="en-IN" sz="2400" dirty="0"/>
          </a:p>
        </p:txBody>
      </p:sp>
    </p:spTree>
    <p:extLst>
      <p:ext uri="{BB962C8B-B14F-4D97-AF65-F5344CB8AC3E}">
        <p14:creationId xmlns:p14="http://schemas.microsoft.com/office/powerpoint/2010/main" val="146485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8365" y="1219199"/>
            <a:ext cx="10099962" cy="5167745"/>
          </a:xfrm>
        </p:spPr>
        <p:txBody>
          <a:bodyPr>
            <a:normAutofit/>
          </a:bodyPr>
          <a:lstStyle/>
          <a:p>
            <a:pPr marL="342900" indent="-342900" algn="l">
              <a:buFont typeface="+mj-lt"/>
              <a:buAutoNum type="arabicPeriod"/>
            </a:pPr>
            <a:r>
              <a:rPr lang="en-IN" sz="1800" dirty="0"/>
              <a:t> The company primarily focuses on mobile gaming, offering the games on mobile devices, including smartphones and tablets on Apple’s iOS and Google’s Android operating systems, and on social networking platforms such as </a:t>
            </a:r>
            <a:r>
              <a:rPr lang="en-IN" sz="1800" dirty="0" smtClean="0"/>
              <a:t>Facebook.</a:t>
            </a:r>
            <a:endParaRPr lang="en-IN" sz="1800" baseline="30000" dirty="0"/>
          </a:p>
          <a:p>
            <a:pPr marL="342900" indent="-342900" algn="l">
              <a:buFont typeface="+mj-lt"/>
              <a:buAutoNum type="arabicPeriod"/>
            </a:pPr>
            <a:r>
              <a:rPr lang="en-IN" sz="1800" dirty="0" smtClean="0"/>
              <a:t>Zynga </a:t>
            </a:r>
            <a:r>
              <a:rPr lang="en-IN" sz="1800" dirty="0"/>
              <a:t>states its mission as "connecting the world through games</a:t>
            </a:r>
            <a:r>
              <a:rPr lang="en-IN" sz="1800" dirty="0" smtClean="0"/>
              <a:t>.“</a:t>
            </a:r>
          </a:p>
          <a:p>
            <a:pPr marL="342900" indent="-342900" algn="l">
              <a:buFont typeface="+mj-lt"/>
              <a:buAutoNum type="arabicPeriod"/>
            </a:pPr>
            <a:r>
              <a:rPr lang="en-IN" sz="1800" dirty="0"/>
              <a:t>With $741.4 million revenues, Zynga ranked number 33 of all the companies in the US Internet industry.</a:t>
            </a:r>
            <a:endParaRPr lang="en-IN" sz="1800" dirty="0" smtClean="0"/>
          </a:p>
          <a:p>
            <a:pPr algn="l"/>
            <a:r>
              <a:rPr lang="en-IN" sz="1800" dirty="0" smtClean="0"/>
              <a:t>Revenue is driven in by </a:t>
            </a:r>
          </a:p>
          <a:p>
            <a:pPr marL="342900" indent="-342900" algn="l">
              <a:buFont typeface="Arial" panose="020B0604020202020204" pitchFamily="34" charset="0"/>
              <a:buChar char="•"/>
            </a:pPr>
            <a:r>
              <a:rPr lang="en-IN" sz="1800" dirty="0"/>
              <a:t>	</a:t>
            </a:r>
            <a:r>
              <a:rPr lang="en-IN" sz="1800" dirty="0" smtClean="0"/>
              <a:t>development of games(</a:t>
            </a:r>
            <a:r>
              <a:rPr lang="en-IN" sz="1800" dirty="0" err="1" smtClean="0"/>
              <a:t>captilization</a:t>
            </a:r>
            <a:r>
              <a:rPr lang="en-IN" sz="1800" dirty="0" smtClean="0"/>
              <a:t> of $3.39million(1681 </a:t>
            </a:r>
            <a:r>
              <a:rPr lang="en-IN" sz="1800" dirty="0" err="1" smtClean="0"/>
              <a:t>emp</a:t>
            </a:r>
            <a:r>
              <a:rPr lang="en-IN" sz="1800" dirty="0" smtClean="0"/>
              <a:t>))</a:t>
            </a:r>
          </a:p>
          <a:p>
            <a:pPr marL="342900" indent="-342900" algn="l">
              <a:buFont typeface="Arial" panose="020B0604020202020204" pitchFamily="34" charset="0"/>
              <a:buChar char="•"/>
            </a:pPr>
            <a:r>
              <a:rPr lang="en-IN" sz="1800" dirty="0"/>
              <a:t> </a:t>
            </a:r>
            <a:r>
              <a:rPr lang="en-IN" sz="1800" dirty="0" smtClean="0"/>
              <a:t>	In </a:t>
            </a:r>
            <a:r>
              <a:rPr lang="en-IN" sz="1800" dirty="0"/>
              <a:t>March 2010 Zynga started selling prepaid cards for virtual </a:t>
            </a:r>
            <a:r>
              <a:rPr lang="en-IN" sz="1800" dirty="0" smtClean="0"/>
              <a:t>currency </a:t>
            </a:r>
            <a:r>
              <a:rPr lang="en-IN" sz="1800" dirty="0"/>
              <a:t>at more than 12,800 stores across the US.</a:t>
            </a:r>
            <a:endParaRPr lang="en-IN" sz="1800" dirty="0" smtClean="0"/>
          </a:p>
          <a:p>
            <a:pPr marL="342900" indent="-342900" algn="l">
              <a:buFont typeface="Arial" panose="020B0604020202020204" pitchFamily="34" charset="0"/>
              <a:buChar char="•"/>
            </a:pPr>
            <a:r>
              <a:rPr lang="en-IN" sz="1800" dirty="0"/>
              <a:t>	</a:t>
            </a:r>
            <a:r>
              <a:rPr lang="en-IN" sz="1800" dirty="0" smtClean="0"/>
              <a:t>Shares of the company(costs $4 for Share)</a:t>
            </a:r>
          </a:p>
          <a:p>
            <a:pPr algn="l"/>
            <a:r>
              <a:rPr lang="en-IN" sz="1800" dirty="0" smtClean="0"/>
              <a:t>Major costs</a:t>
            </a:r>
          </a:p>
          <a:p>
            <a:pPr algn="l"/>
            <a:r>
              <a:rPr lang="en-IN" sz="1800" dirty="0"/>
              <a:t>	</a:t>
            </a:r>
            <a:r>
              <a:rPr lang="en-IN" sz="1800" dirty="0" smtClean="0"/>
              <a:t>	development cost</a:t>
            </a:r>
          </a:p>
          <a:p>
            <a:pPr algn="l"/>
            <a:r>
              <a:rPr lang="en-IN" sz="1800" dirty="0"/>
              <a:t>	</a:t>
            </a:r>
            <a:r>
              <a:rPr lang="en-IN" sz="1800" dirty="0" smtClean="0"/>
              <a:t>	advertisement cost</a:t>
            </a:r>
            <a:endParaRPr lang="en-IN" sz="1800" dirty="0"/>
          </a:p>
        </p:txBody>
      </p:sp>
      <p:sp>
        <p:nvSpPr>
          <p:cNvPr id="4" name="TextBox 3"/>
          <p:cNvSpPr txBox="1"/>
          <p:nvPr/>
        </p:nvSpPr>
        <p:spPr>
          <a:xfrm>
            <a:off x="3906990" y="443345"/>
            <a:ext cx="2951018" cy="584775"/>
          </a:xfrm>
          <a:prstGeom prst="rect">
            <a:avLst/>
          </a:prstGeom>
          <a:noFill/>
        </p:spPr>
        <p:txBody>
          <a:bodyPr wrap="square" rtlCol="0">
            <a:spAutoFit/>
          </a:bodyPr>
          <a:lstStyle/>
          <a:p>
            <a:r>
              <a:rPr lang="en-IN" sz="3200" dirty="0" smtClean="0">
                <a:latin typeface="+mj-lt"/>
              </a:rPr>
              <a:t>What do it do?</a:t>
            </a:r>
            <a:endParaRPr lang="en-IN" sz="3200" dirty="0">
              <a:latin typeface="+mj-lt"/>
            </a:endParaRPr>
          </a:p>
        </p:txBody>
      </p:sp>
    </p:spTree>
    <p:extLst>
      <p:ext uri="{BB962C8B-B14F-4D97-AF65-F5344CB8AC3E}">
        <p14:creationId xmlns:p14="http://schemas.microsoft.com/office/powerpoint/2010/main" val="240564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9308" y="1205345"/>
            <a:ext cx="9954491" cy="4971618"/>
          </a:xfrm>
        </p:spPr>
        <p:txBody>
          <a:bodyPr/>
          <a:lstStyle/>
          <a:p>
            <a:r>
              <a:rPr lang="en-IN" dirty="0" smtClean="0"/>
              <a:t>Processes</a:t>
            </a:r>
          </a:p>
          <a:p>
            <a:pPr lvl="1">
              <a:buSzPct val="50000"/>
              <a:buFont typeface="Wingdings" panose="05000000000000000000" pitchFamily="2" charset="2"/>
              <a:buChar char="Ø"/>
            </a:pPr>
            <a:r>
              <a:rPr lang="en-IN" dirty="0" smtClean="0"/>
              <a:t>B2B</a:t>
            </a:r>
          </a:p>
          <a:p>
            <a:pPr lvl="1">
              <a:buSzPct val="50000"/>
              <a:buFont typeface="Wingdings" panose="05000000000000000000" pitchFamily="2" charset="2"/>
              <a:buChar char="Ø"/>
            </a:pPr>
            <a:r>
              <a:rPr lang="en-IN" dirty="0" smtClean="0"/>
              <a:t>B2C</a:t>
            </a:r>
            <a:endParaRPr lang="en-IN" dirty="0" smtClean="0"/>
          </a:p>
          <a:p>
            <a:pPr lvl="1">
              <a:buFont typeface="Wingdings" panose="05000000000000000000" pitchFamily="2" charset="2"/>
              <a:buChar char="Ø"/>
            </a:pPr>
            <a:endParaRPr lang="en-IN" dirty="0" smtClean="0"/>
          </a:p>
          <a:p>
            <a:r>
              <a:rPr lang="en-IN" dirty="0" smtClean="0"/>
              <a:t>Functions</a:t>
            </a:r>
          </a:p>
          <a:p>
            <a:endParaRPr lang="en-IN" dirty="0"/>
          </a:p>
        </p:txBody>
      </p:sp>
    </p:spTree>
    <p:extLst>
      <p:ext uri="{BB962C8B-B14F-4D97-AF65-F5344CB8AC3E}">
        <p14:creationId xmlns:p14="http://schemas.microsoft.com/office/powerpoint/2010/main" val="120146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98073"/>
            <a:ext cx="10515600" cy="4278890"/>
          </a:xfrm>
        </p:spPr>
        <p:txBody>
          <a:bodyPr/>
          <a:lstStyle/>
          <a:p>
            <a:r>
              <a:rPr lang="en-IN" dirty="0" smtClean="0"/>
              <a:t>Important KPI &amp;</a:t>
            </a:r>
            <a:r>
              <a:rPr lang="en-IN" dirty="0" err="1" smtClean="0"/>
              <a:t>Metrices</a:t>
            </a:r>
            <a:endParaRPr lang="en-IN" dirty="0" smtClean="0"/>
          </a:p>
          <a:p>
            <a:pPr lvl="1">
              <a:buSzPct val="50000"/>
              <a:buFont typeface="Wingdings" panose="05000000000000000000" pitchFamily="2" charset="2"/>
              <a:buChar char="Ø"/>
            </a:pPr>
            <a:r>
              <a:rPr lang="en-IN" dirty="0"/>
              <a:t>Mobile revenue growth</a:t>
            </a:r>
          </a:p>
          <a:p>
            <a:pPr lvl="1">
              <a:buSzPct val="50000"/>
              <a:buFont typeface="Wingdings" panose="05000000000000000000" pitchFamily="2" charset="2"/>
              <a:buChar char="Ø"/>
            </a:pPr>
            <a:r>
              <a:rPr lang="en-IN" dirty="0" smtClean="0"/>
              <a:t>Active no.of user per day/month</a:t>
            </a:r>
          </a:p>
          <a:p>
            <a:pPr lvl="1">
              <a:buSzPct val="50000"/>
              <a:buFont typeface="Wingdings" panose="05000000000000000000" pitchFamily="2" charset="2"/>
              <a:buChar char="Ø"/>
            </a:pPr>
            <a:r>
              <a:rPr lang="en-IN" dirty="0" smtClean="0"/>
              <a:t>Payer conversion</a:t>
            </a:r>
          </a:p>
          <a:p>
            <a:pPr lvl="1">
              <a:buSzPct val="50000"/>
              <a:buFont typeface="Wingdings" panose="05000000000000000000" pitchFamily="2" charset="2"/>
              <a:buChar char="Ø"/>
            </a:pPr>
            <a:r>
              <a:rPr lang="en-IN" dirty="0" smtClean="0"/>
              <a:t>Ad Revenue</a:t>
            </a:r>
          </a:p>
          <a:p>
            <a:pPr lvl="1">
              <a:buSzPct val="50000"/>
              <a:buFont typeface="Wingdings" panose="05000000000000000000" pitchFamily="2" charset="2"/>
              <a:buChar char="Ø"/>
            </a:pPr>
            <a:r>
              <a:rPr lang="en-IN" dirty="0" smtClean="0"/>
              <a:t>Relation between sales and margins</a:t>
            </a:r>
          </a:p>
          <a:p>
            <a:pPr lvl="1">
              <a:buFont typeface="Wingdings" panose="05000000000000000000" pitchFamily="2" charset="2"/>
              <a:buChar char="Ø"/>
            </a:pPr>
            <a:endParaRPr lang="en-IN" dirty="0"/>
          </a:p>
        </p:txBody>
      </p:sp>
      <p:pic>
        <p:nvPicPr>
          <p:cNvPr id="4" name="Picture 3"/>
          <p:cNvPicPr>
            <a:picLocks noChangeAspect="1"/>
          </p:cNvPicPr>
          <p:nvPr/>
        </p:nvPicPr>
        <p:blipFill>
          <a:blip r:embed="rId2"/>
          <a:stretch>
            <a:fillRect/>
          </a:stretch>
        </p:blipFill>
        <p:spPr>
          <a:xfrm>
            <a:off x="6957111" y="678216"/>
            <a:ext cx="4163970" cy="2439714"/>
          </a:xfrm>
          <a:prstGeom prst="rect">
            <a:avLst/>
          </a:prstGeom>
        </p:spPr>
      </p:pic>
      <p:pic>
        <p:nvPicPr>
          <p:cNvPr id="5" name="Picture 4"/>
          <p:cNvPicPr>
            <a:picLocks noChangeAspect="1"/>
          </p:cNvPicPr>
          <p:nvPr/>
        </p:nvPicPr>
        <p:blipFill>
          <a:blip r:embed="rId3"/>
          <a:stretch>
            <a:fillRect/>
          </a:stretch>
        </p:blipFill>
        <p:spPr>
          <a:xfrm>
            <a:off x="6957111" y="3331047"/>
            <a:ext cx="4171165" cy="2476629"/>
          </a:xfrm>
          <a:prstGeom prst="rect">
            <a:avLst/>
          </a:prstGeom>
        </p:spPr>
      </p:pic>
    </p:spTree>
    <p:extLst>
      <p:ext uri="{BB962C8B-B14F-4D97-AF65-F5344CB8AC3E}">
        <p14:creationId xmlns:p14="http://schemas.microsoft.com/office/powerpoint/2010/main" val="80261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5545"/>
            <a:ext cx="10515600" cy="4351338"/>
          </a:xfrm>
        </p:spPr>
        <p:txBody>
          <a:bodyPr>
            <a:normAutofit lnSpcReduction="10000"/>
          </a:bodyPr>
          <a:lstStyle/>
          <a:p>
            <a:r>
              <a:rPr lang="en-IN" dirty="0" smtClean="0"/>
              <a:t>Analysis is implemented in</a:t>
            </a:r>
          </a:p>
          <a:p>
            <a:pPr lvl="1">
              <a:buSzPct val="50000"/>
              <a:buFont typeface="Wingdings" panose="05000000000000000000" pitchFamily="2" charset="2"/>
              <a:buChar char="Ø"/>
            </a:pPr>
            <a:r>
              <a:rPr lang="en-IN" dirty="0" smtClean="0"/>
              <a:t>Revenue growth</a:t>
            </a:r>
          </a:p>
          <a:p>
            <a:pPr lvl="1">
              <a:buSzPct val="50000"/>
              <a:buFont typeface="Wingdings" panose="05000000000000000000" pitchFamily="2" charset="2"/>
              <a:buChar char="Ø"/>
            </a:pPr>
            <a:r>
              <a:rPr lang="en-IN" dirty="0" smtClean="0"/>
              <a:t>COGS Revenues</a:t>
            </a:r>
          </a:p>
          <a:p>
            <a:pPr lvl="1">
              <a:buSzPct val="50000"/>
              <a:buFont typeface="Wingdings" panose="05000000000000000000" pitchFamily="2" charset="2"/>
              <a:buChar char="Ø"/>
            </a:pPr>
            <a:r>
              <a:rPr lang="en-IN" dirty="0" smtClean="0"/>
              <a:t>R&amp;D Revenue</a:t>
            </a:r>
          </a:p>
          <a:p>
            <a:pPr lvl="1">
              <a:buSzPct val="50000"/>
              <a:buFont typeface="Wingdings" panose="05000000000000000000" pitchFamily="2" charset="2"/>
              <a:buChar char="Ø"/>
            </a:pPr>
            <a:r>
              <a:rPr lang="en-IN" dirty="0" smtClean="0"/>
              <a:t>SG&amp;A Revenue(</a:t>
            </a:r>
            <a:r>
              <a:rPr lang="en-IN" sz="1800" dirty="0" smtClean="0"/>
              <a:t>Sales, Marketing and</a:t>
            </a:r>
          </a:p>
          <a:p>
            <a:pPr marL="3200400" lvl="7" indent="0">
              <a:buSzPct val="50000"/>
              <a:buNone/>
            </a:pPr>
            <a:r>
              <a:rPr lang="en-IN" dirty="0" smtClean="0"/>
              <a:t> General Administration)</a:t>
            </a:r>
          </a:p>
          <a:p>
            <a:pPr lvl="1">
              <a:buSzPct val="50000"/>
              <a:buFont typeface="Wingdings" panose="05000000000000000000" pitchFamily="2" charset="2"/>
              <a:buChar char="Ø"/>
            </a:pPr>
            <a:r>
              <a:rPr lang="en-IN" dirty="0" smtClean="0"/>
              <a:t>Inventory</a:t>
            </a:r>
          </a:p>
          <a:p>
            <a:pPr lvl="1">
              <a:buSzPct val="50000"/>
              <a:buFont typeface="Wingdings" panose="05000000000000000000" pitchFamily="2" charset="2"/>
              <a:buChar char="Ø"/>
            </a:pPr>
            <a:r>
              <a:rPr lang="en-IN" dirty="0" smtClean="0"/>
              <a:t>Accounts Payable</a:t>
            </a:r>
          </a:p>
          <a:p>
            <a:pPr lvl="1">
              <a:buSzPct val="50000"/>
              <a:buFont typeface="Wingdings" panose="05000000000000000000" pitchFamily="2" charset="2"/>
              <a:buChar char="Ø"/>
            </a:pPr>
            <a:r>
              <a:rPr lang="en-IN" dirty="0" smtClean="0"/>
              <a:t>Accounts Receivable</a:t>
            </a:r>
          </a:p>
          <a:p>
            <a:pPr lvl="1">
              <a:buSzPct val="50000"/>
              <a:buFont typeface="Wingdings" panose="05000000000000000000" pitchFamily="2" charset="2"/>
              <a:buChar char="Ø"/>
            </a:pPr>
            <a:r>
              <a:rPr lang="en-IN" dirty="0" smtClean="0"/>
              <a:t>PP&amp;E Revenue(</a:t>
            </a:r>
            <a:r>
              <a:rPr lang="en-IN" sz="1800" dirty="0" smtClean="0"/>
              <a:t>Property, Plant, Equipment</a:t>
            </a:r>
            <a:r>
              <a:rPr lang="en-IN" dirty="0" smtClean="0"/>
              <a:t>)</a:t>
            </a:r>
          </a:p>
          <a:p>
            <a:pPr lvl="1">
              <a:buSzPct val="50000"/>
              <a:buFont typeface="Wingdings" panose="05000000000000000000" pitchFamily="2" charset="2"/>
              <a:buChar char="Ø"/>
            </a:pPr>
            <a:r>
              <a:rPr lang="en-IN" dirty="0" smtClean="0"/>
              <a:t>Intangible Revenue</a:t>
            </a:r>
          </a:p>
          <a:p>
            <a:pPr lvl="1">
              <a:buSzPct val="50000"/>
              <a:buFont typeface="Wingdings" panose="05000000000000000000" pitchFamily="2" charset="2"/>
              <a:buChar char="Ø"/>
            </a:pPr>
            <a:r>
              <a:rPr lang="en-IN" dirty="0" smtClean="0"/>
              <a:t>Net Margins</a:t>
            </a:r>
          </a:p>
          <a:p>
            <a:pPr lvl="1">
              <a:buFont typeface="Wingdings" panose="05000000000000000000" pitchFamily="2" charset="2"/>
              <a:buChar char="Ø"/>
            </a:pPr>
            <a:endParaRPr lang="en-IN" dirty="0"/>
          </a:p>
        </p:txBody>
      </p:sp>
      <p:pic>
        <p:nvPicPr>
          <p:cNvPr id="4" name="Picture 3"/>
          <p:cNvPicPr>
            <a:picLocks noChangeAspect="1"/>
          </p:cNvPicPr>
          <p:nvPr/>
        </p:nvPicPr>
        <p:blipFill>
          <a:blip r:embed="rId2"/>
          <a:stretch>
            <a:fillRect/>
          </a:stretch>
        </p:blipFill>
        <p:spPr>
          <a:xfrm>
            <a:off x="6394430" y="1299845"/>
            <a:ext cx="5462289" cy="2805113"/>
          </a:xfrm>
          <a:prstGeom prst="rect">
            <a:avLst/>
          </a:prstGeom>
        </p:spPr>
      </p:pic>
      <p:sp>
        <p:nvSpPr>
          <p:cNvPr id="5" name="TextBox 4"/>
          <p:cNvSpPr txBox="1"/>
          <p:nvPr/>
        </p:nvSpPr>
        <p:spPr>
          <a:xfrm>
            <a:off x="6903720" y="4059238"/>
            <a:ext cx="2880360" cy="369332"/>
          </a:xfrm>
          <a:prstGeom prst="rect">
            <a:avLst/>
          </a:prstGeom>
          <a:noFill/>
        </p:spPr>
        <p:txBody>
          <a:bodyPr wrap="square" rtlCol="0">
            <a:spAutoFit/>
          </a:bodyPr>
          <a:lstStyle/>
          <a:p>
            <a:r>
              <a:rPr lang="en-IN" dirty="0" smtClean="0"/>
              <a:t>Zynga Vs Internet Industry</a:t>
            </a:r>
            <a:endParaRPr lang="en-IN" dirty="0"/>
          </a:p>
        </p:txBody>
      </p:sp>
    </p:spTree>
    <p:extLst>
      <p:ext uri="{BB962C8B-B14F-4D97-AF65-F5344CB8AC3E}">
        <p14:creationId xmlns:p14="http://schemas.microsoft.com/office/powerpoint/2010/main" val="1004702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2176</TotalTime>
  <Words>75</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 babu jami</dc:creator>
  <cp:lastModifiedBy>sharat babu jami</cp:lastModifiedBy>
  <cp:revision>15</cp:revision>
  <dcterms:created xsi:type="dcterms:W3CDTF">2018-06-20T01:54:40Z</dcterms:created>
  <dcterms:modified xsi:type="dcterms:W3CDTF">2018-06-21T14:10:44Z</dcterms:modified>
</cp:coreProperties>
</file>