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4" name="Google Shape;14;p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p:nvPr>
            <p:ph idx="2" type="pic"/>
          </p:nvPr>
        </p:nvSpPr>
        <p:spPr>
          <a:xfrm>
            <a:off x="3887391" y="740569"/>
            <a:ext cx="4629150" cy="3655219"/>
          </a:xfrm>
          <a:prstGeom prst="rect">
            <a:avLst/>
          </a:prstGeom>
          <a:noFill/>
          <a:ln>
            <a:noFill/>
          </a:ln>
        </p:spPr>
        <p:txBody>
          <a:bodyPr anchorCtr="0" anchor="t" bIns="45700" lIns="91425" spcFirstLastPara="1" rIns="91425" wrap="square" tIns="45700"/>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68" name="Google Shape;68;p11"/>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9" name="Google Shape;69;p1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p:nvPr>
            <p:ph idx="1" type="body"/>
          </p:nvPr>
        </p:nvSpPr>
        <p:spPr>
          <a:xfrm rot="5400000">
            <a:off x="2940248" y="-942379"/>
            <a:ext cx="3263504" cy="78867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 name="Google Shape;75;p1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5350073" y="1467446"/>
            <a:ext cx="4358879" cy="1971675"/>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
          <p:cNvSpPr txBox="1"/>
          <p:nvPr>
            <p:ph idx="1" type="body"/>
          </p:nvPr>
        </p:nvSpPr>
        <p:spPr>
          <a:xfrm rot="5400000">
            <a:off x="1349573" y="-447079"/>
            <a:ext cx="4358879" cy="5800725"/>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1" name="Google Shape;81;p1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 name="Google Shape;20;p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90000"/>
              </a:lnSpc>
              <a:spcBef>
                <a:spcPts val="0"/>
              </a:spcBef>
              <a:spcAft>
                <a:spcPts val="0"/>
              </a:spcAft>
              <a:buClr>
                <a:schemeClr val="dk1"/>
              </a:buClr>
              <a:buSzPts val="2800"/>
              <a:buFont typeface="Calibri"/>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gn="l">
              <a:lnSpc>
                <a:spcPct val="90000"/>
              </a:lnSpc>
              <a:spcBef>
                <a:spcPts val="0"/>
              </a:spcBef>
              <a:spcAft>
                <a:spcPts val="0"/>
              </a:spcAft>
              <a:buClr>
                <a:schemeClr val="dk1"/>
              </a:buClr>
              <a:buSzPts val="1800"/>
              <a:buChar char="●"/>
              <a:defRPr/>
            </a:lvl1pPr>
            <a:lvl2pPr indent="-317500" lvl="1" marL="914400" algn="l">
              <a:lnSpc>
                <a:spcPct val="90000"/>
              </a:lnSpc>
              <a:spcBef>
                <a:spcPts val="1600"/>
              </a:spcBef>
              <a:spcAft>
                <a:spcPts val="0"/>
              </a:spcAft>
              <a:buClr>
                <a:schemeClr val="dk1"/>
              </a:buClr>
              <a:buSzPts val="1400"/>
              <a:buChar char="○"/>
              <a:defRPr/>
            </a:lvl2pPr>
            <a:lvl3pPr indent="-317500" lvl="2" marL="1371600" algn="l">
              <a:lnSpc>
                <a:spcPct val="90000"/>
              </a:lnSpc>
              <a:spcBef>
                <a:spcPts val="1600"/>
              </a:spcBef>
              <a:spcAft>
                <a:spcPts val="0"/>
              </a:spcAft>
              <a:buClr>
                <a:schemeClr val="dk1"/>
              </a:buClr>
              <a:buSzPts val="1400"/>
              <a:buChar char="■"/>
              <a:defRPr/>
            </a:lvl3pPr>
            <a:lvl4pPr indent="-317500" lvl="3" marL="1828800" algn="l">
              <a:lnSpc>
                <a:spcPct val="90000"/>
              </a:lnSpc>
              <a:spcBef>
                <a:spcPts val="1600"/>
              </a:spcBef>
              <a:spcAft>
                <a:spcPts val="0"/>
              </a:spcAft>
              <a:buClr>
                <a:schemeClr val="dk1"/>
              </a:buClr>
              <a:buSzPts val="1400"/>
              <a:buChar char="●"/>
              <a:defRPr/>
            </a:lvl4pPr>
            <a:lvl5pPr indent="-317500" lvl="4" marL="2286000" algn="l">
              <a:lnSpc>
                <a:spcPct val="90000"/>
              </a:lnSpc>
              <a:spcBef>
                <a:spcPts val="1600"/>
              </a:spcBef>
              <a:spcAft>
                <a:spcPts val="0"/>
              </a:spcAft>
              <a:buClr>
                <a:schemeClr val="dk1"/>
              </a:buClr>
              <a:buSzPts val="1400"/>
              <a:buChar char="○"/>
              <a:defRPr/>
            </a:lvl5pPr>
            <a:lvl6pPr indent="-317500" lvl="5" marL="2743200" algn="l">
              <a:lnSpc>
                <a:spcPct val="90000"/>
              </a:lnSpc>
              <a:spcBef>
                <a:spcPts val="1600"/>
              </a:spcBef>
              <a:spcAft>
                <a:spcPts val="0"/>
              </a:spcAft>
              <a:buClr>
                <a:schemeClr val="dk1"/>
              </a:buClr>
              <a:buSzPts val="1400"/>
              <a:buChar char="■"/>
              <a:defRPr/>
            </a:lvl6pPr>
            <a:lvl7pPr indent="-317500" lvl="6" marL="3200400" algn="l">
              <a:lnSpc>
                <a:spcPct val="90000"/>
              </a:lnSpc>
              <a:spcBef>
                <a:spcPts val="1600"/>
              </a:spcBef>
              <a:spcAft>
                <a:spcPts val="0"/>
              </a:spcAft>
              <a:buClr>
                <a:schemeClr val="dk1"/>
              </a:buClr>
              <a:buSzPts val="1400"/>
              <a:buChar char="●"/>
              <a:defRPr/>
            </a:lvl7pPr>
            <a:lvl8pPr indent="-317500" lvl="7" marL="3657600" algn="l">
              <a:lnSpc>
                <a:spcPct val="90000"/>
              </a:lnSpc>
              <a:spcBef>
                <a:spcPts val="1600"/>
              </a:spcBef>
              <a:spcAft>
                <a:spcPts val="0"/>
              </a:spcAft>
              <a:buClr>
                <a:schemeClr val="dk1"/>
              </a:buClr>
              <a:buSzPts val="1400"/>
              <a:buChar char="○"/>
              <a:defRPr/>
            </a:lvl8pPr>
            <a:lvl9pPr indent="-317500" lvl="8" marL="4114800" algn="l">
              <a:lnSpc>
                <a:spcPct val="90000"/>
              </a:lnSpc>
              <a:spcBef>
                <a:spcPts val="1600"/>
              </a:spcBef>
              <a:spcAft>
                <a:spcPts val="1600"/>
              </a:spcAft>
              <a:buClr>
                <a:schemeClr val="dk1"/>
              </a:buClr>
              <a:buSzPts val="1400"/>
              <a:buChar char="■"/>
              <a:defRPr/>
            </a:lvl9pPr>
          </a:lstStyle>
          <a:p/>
        </p:txBody>
      </p:sp>
      <p:sp>
        <p:nvSpPr>
          <p:cNvPr id="26" name="Google Shape;26;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0" name="Google Shape;30;p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 name="Google Shape;36;p6"/>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7" name="Google Shape;37;p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3" name="Google Shape;43;p7"/>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4" name="Google Shape;44;p7"/>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5" name="Google Shape;45;p7"/>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6" name="Google Shape;46;p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1" name="Google Shape;61;p10"/>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2" name="Google Shape;62;p1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9" name="Google Shape;9;p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0" name="Google Shape;10;p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4"/>
          <p:cNvSpPr txBox="1"/>
          <p:nvPr>
            <p:ph type="ctrTitle"/>
          </p:nvPr>
        </p:nvSpPr>
        <p:spPr>
          <a:xfrm>
            <a:off x="1048407" y="347786"/>
            <a:ext cx="7464972" cy="17907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Clr>
                <a:schemeClr val="dk1"/>
              </a:buClr>
              <a:buSzPts val="4500"/>
              <a:buFont typeface="Times New Roman"/>
              <a:buNone/>
            </a:pPr>
            <a:r>
              <a:rPr lang="en-US">
                <a:latin typeface="Times New Roman"/>
                <a:ea typeface="Times New Roman"/>
                <a:cs typeface="Times New Roman"/>
                <a:sym typeface="Times New Roman"/>
              </a:rPr>
              <a:t>Irony Detection in English Tweets</a:t>
            </a:r>
            <a:endParaRPr>
              <a:latin typeface="Times New Roman"/>
              <a:ea typeface="Times New Roman"/>
              <a:cs typeface="Times New Roman"/>
              <a:sym typeface="Times New Roman"/>
            </a:endParaRPr>
          </a:p>
        </p:txBody>
      </p:sp>
      <p:sp>
        <p:nvSpPr>
          <p:cNvPr id="89" name="Google Shape;89;p14"/>
          <p:cNvSpPr txBox="1"/>
          <p:nvPr>
            <p:ph idx="1" type="subTitle"/>
          </p:nvPr>
        </p:nvSpPr>
        <p:spPr>
          <a:xfrm>
            <a:off x="629307" y="3318205"/>
            <a:ext cx="8303172" cy="139043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800"/>
              <a:buNone/>
            </a:pPr>
            <a:r>
              <a:rPr lang="en-US">
                <a:latin typeface="Times New Roman"/>
                <a:ea typeface="Times New Roman"/>
                <a:cs typeface="Times New Roman"/>
                <a:sym typeface="Times New Roman"/>
              </a:rPr>
              <a:t>Group 15:</a:t>
            </a:r>
            <a:endParaRPr>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800"/>
              <a:buNone/>
            </a:pPr>
            <a:r>
              <a:t/>
            </a:r>
            <a:endParaRPr>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800"/>
              <a:buNone/>
            </a:pPr>
            <a:r>
              <a:rPr lang="en-US">
                <a:latin typeface="Times New Roman"/>
                <a:ea typeface="Times New Roman"/>
                <a:cs typeface="Times New Roman"/>
                <a:sym typeface="Times New Roman"/>
              </a:rPr>
              <a:t>M S Nishanth CS18MTECH11005</a:t>
            </a:r>
            <a:endParaRPr/>
          </a:p>
          <a:p>
            <a:pPr indent="0" lvl="0" marL="0" rtl="0" algn="l">
              <a:lnSpc>
                <a:spcPct val="90000"/>
              </a:lnSpc>
              <a:spcBef>
                <a:spcPts val="0"/>
              </a:spcBef>
              <a:spcAft>
                <a:spcPts val="0"/>
              </a:spcAft>
              <a:buClr>
                <a:schemeClr val="dk1"/>
              </a:buClr>
              <a:buSzPts val="1800"/>
              <a:buNone/>
            </a:pPr>
            <a:r>
              <a:rPr lang="en-US">
                <a:latin typeface="Times New Roman"/>
                <a:ea typeface="Times New Roman"/>
                <a:cs typeface="Times New Roman"/>
                <a:sym typeface="Times New Roman"/>
              </a:rPr>
              <a:t>Nikhil P Kumar CS18MTECH11017</a:t>
            </a:r>
            <a:endParaRPr/>
          </a:p>
          <a:p>
            <a:pPr indent="0" lvl="0" marL="0" rtl="0" algn="l">
              <a:lnSpc>
                <a:spcPct val="90000"/>
              </a:lnSpc>
              <a:spcBef>
                <a:spcPts val="0"/>
              </a:spcBef>
              <a:spcAft>
                <a:spcPts val="0"/>
              </a:spcAft>
              <a:buClr>
                <a:schemeClr val="dk1"/>
              </a:buClr>
              <a:buSzPts val="1800"/>
              <a:buNone/>
            </a:pPr>
            <a:r>
              <a:rPr lang="en-US">
                <a:latin typeface="Times New Roman"/>
                <a:ea typeface="Times New Roman"/>
                <a:cs typeface="Times New Roman"/>
                <a:sym typeface="Times New Roman"/>
              </a:rPr>
              <a:t>Sharath R CS18MTECH11026</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just">
              <a:lnSpc>
                <a:spcPct val="90000"/>
              </a:lnSpc>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Paper 2: Exploring the Realization of Irony in Twitter Data</a:t>
            </a:r>
            <a:endParaRPr b="1" sz="2800">
              <a:latin typeface="Times New Roman"/>
              <a:ea typeface="Times New Roman"/>
              <a:cs typeface="Times New Roman"/>
              <a:sym typeface="Times New Roman"/>
            </a:endParaRPr>
          </a:p>
        </p:txBody>
      </p:sp>
      <p:sp>
        <p:nvSpPr>
          <p:cNvPr id="143" name="Google Shape;143;p23"/>
          <p:cNvSpPr txBox="1"/>
          <p:nvPr>
            <p:ph idx="1" type="body"/>
          </p:nvPr>
        </p:nvSpPr>
        <p:spPr>
          <a:xfrm>
            <a:off x="311700" y="1509826"/>
            <a:ext cx="8520600" cy="3416400"/>
          </a:xfrm>
          <a:prstGeom prst="rect">
            <a:avLst/>
          </a:prstGeom>
          <a:noFill/>
          <a:ln>
            <a:noFill/>
          </a:ln>
        </p:spPr>
        <p:txBody>
          <a:bodyPr anchorCtr="0" anchor="t" bIns="91425" lIns="91425" spcFirstLastPara="1" rIns="91425" wrap="square" tIns="91425">
            <a:noAutofit/>
          </a:bodyPr>
          <a:lstStyle/>
          <a:p>
            <a:pPr indent="0" lvl="0" marL="0" rtl="0" algn="just">
              <a:lnSpc>
                <a:spcPct val="90000"/>
              </a:lnSpc>
              <a:spcBef>
                <a:spcPts val="0"/>
              </a:spcBef>
              <a:spcAft>
                <a:spcPts val="0"/>
              </a:spcAft>
              <a:buClr>
                <a:schemeClr val="dk1"/>
              </a:buClr>
              <a:buSzPts val="1800"/>
              <a:buNone/>
            </a:pPr>
            <a:r>
              <a:rPr lang="en-US">
                <a:latin typeface="Times New Roman"/>
                <a:ea typeface="Times New Roman"/>
                <a:cs typeface="Times New Roman"/>
                <a:sym typeface="Times New Roman"/>
              </a:rPr>
              <a:t>As the first step, the annotators annotate each tweet as ironic, possibly ironic or non ironic. According to this annotation scheme, a tweet is considered ironic if it presents a polarity change</a:t>
            </a: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between the literal and the intended evaluation. There are three ways in which evaluation polarity can be changed: by using </a:t>
            </a:r>
            <a:endParaRPr>
              <a:latin typeface="Times New Roman"/>
              <a:ea typeface="Times New Roman"/>
              <a:cs typeface="Times New Roman"/>
              <a:sym typeface="Times New Roman"/>
            </a:endParaRPr>
          </a:p>
          <a:p>
            <a:pPr indent="0" lvl="0" marL="0" rtl="0" algn="just">
              <a:lnSpc>
                <a:spcPct val="90000"/>
              </a:lnSpc>
              <a:spcBef>
                <a:spcPts val="1600"/>
              </a:spcBef>
              <a:spcAft>
                <a:spcPts val="0"/>
              </a:spcAft>
              <a:buClr>
                <a:schemeClr val="dk1"/>
              </a:buClr>
              <a:buSzPts val="1800"/>
              <a:buNone/>
            </a:pPr>
            <a:r>
              <a:rPr lang="en-US">
                <a:latin typeface="Times New Roman"/>
                <a:ea typeface="Times New Roman"/>
                <a:cs typeface="Times New Roman"/>
                <a:sym typeface="Times New Roman"/>
              </a:rPr>
              <a:t>(i)Opposition: The literal evaluation is opposite to the intended evaluation</a:t>
            </a:r>
            <a:endParaRPr>
              <a:latin typeface="Times New Roman"/>
              <a:ea typeface="Times New Roman"/>
              <a:cs typeface="Times New Roman"/>
              <a:sym typeface="Times New Roman"/>
            </a:endParaRPr>
          </a:p>
          <a:p>
            <a:pPr indent="0" lvl="0" marL="0" rtl="0" algn="just">
              <a:lnSpc>
                <a:spcPct val="90000"/>
              </a:lnSpc>
              <a:spcBef>
                <a:spcPts val="1600"/>
              </a:spcBef>
              <a:spcAft>
                <a:spcPts val="0"/>
              </a:spcAft>
              <a:buClr>
                <a:schemeClr val="dk1"/>
              </a:buClr>
              <a:buSzPts val="1800"/>
              <a:buNone/>
            </a:pPr>
            <a:r>
              <a:rPr lang="en-US">
                <a:latin typeface="Times New Roman"/>
                <a:ea typeface="Times New Roman"/>
                <a:cs typeface="Times New Roman"/>
                <a:sym typeface="Times New Roman"/>
              </a:rPr>
              <a:t>(ii)Hyperbole: The literal evaluation is stronger than the intended evaluation</a:t>
            </a:r>
            <a:endParaRPr>
              <a:latin typeface="Times New Roman"/>
              <a:ea typeface="Times New Roman"/>
              <a:cs typeface="Times New Roman"/>
              <a:sym typeface="Times New Roman"/>
            </a:endParaRPr>
          </a:p>
          <a:p>
            <a:pPr indent="0" lvl="0" marL="0" rtl="0" algn="just">
              <a:lnSpc>
                <a:spcPct val="90000"/>
              </a:lnSpc>
              <a:spcBef>
                <a:spcPts val="1600"/>
              </a:spcBef>
              <a:spcAft>
                <a:spcPts val="1600"/>
              </a:spcAft>
              <a:buClr>
                <a:schemeClr val="dk1"/>
              </a:buClr>
              <a:buSzPts val="1800"/>
              <a:buNone/>
            </a:pPr>
            <a:r>
              <a:rPr lang="en-US">
                <a:latin typeface="Times New Roman"/>
                <a:ea typeface="Times New Roman"/>
                <a:cs typeface="Times New Roman"/>
                <a:sym typeface="Times New Roman"/>
              </a:rPr>
              <a:t>(iii)Understatement: The literal evaluation is stronger than the intended evaluation</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800"/>
              <a:buFont typeface="Times New Roman"/>
              <a:buNone/>
            </a:pPr>
            <a:r>
              <a:rPr lang="en-US" sz="2800">
                <a:latin typeface="Times New Roman"/>
                <a:ea typeface="Times New Roman"/>
                <a:cs typeface="Times New Roman"/>
                <a:sym typeface="Times New Roman"/>
              </a:rPr>
              <a:t>Feature Engineering</a:t>
            </a:r>
            <a:endParaRPr sz="2800">
              <a:latin typeface="Times New Roman"/>
              <a:ea typeface="Times New Roman"/>
              <a:cs typeface="Times New Roman"/>
              <a:sym typeface="Times New Roman"/>
            </a:endParaRPr>
          </a:p>
        </p:txBody>
      </p:sp>
      <p:sp>
        <p:nvSpPr>
          <p:cNvPr id="149" name="Google Shape;149;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just">
              <a:lnSpc>
                <a:spcPct val="90000"/>
              </a:lnSpc>
              <a:spcBef>
                <a:spcPts val="0"/>
              </a:spcBef>
              <a:spcAft>
                <a:spcPts val="0"/>
              </a:spcAft>
              <a:buClr>
                <a:schemeClr val="dk1"/>
              </a:buClr>
              <a:buSzPts val="1800"/>
              <a:buNone/>
            </a:pPr>
            <a:r>
              <a:rPr lang="en-US">
                <a:latin typeface="Times New Roman"/>
                <a:ea typeface="Times New Roman"/>
                <a:cs typeface="Times New Roman"/>
                <a:sym typeface="Times New Roman"/>
              </a:rPr>
              <a:t>	We extracted the a number of features from the dataset. These features would help us explain the tweets to machine in a better way.</a:t>
            </a:r>
            <a:endParaRPr/>
          </a:p>
          <a:p>
            <a:pPr indent="-228600" lvl="0" marL="457200" rtl="0" algn="just">
              <a:lnSpc>
                <a:spcPct val="90000"/>
              </a:lnSpc>
              <a:spcBef>
                <a:spcPts val="0"/>
              </a:spcBef>
              <a:spcAft>
                <a:spcPts val="0"/>
              </a:spcAft>
              <a:buClr>
                <a:schemeClr val="dk1"/>
              </a:buClr>
              <a:buSzPts val="1800"/>
              <a:buNone/>
            </a:pPr>
            <a:r>
              <a:t/>
            </a:r>
            <a:endParaRPr>
              <a:latin typeface="Times New Roman"/>
              <a:ea typeface="Times New Roman"/>
              <a:cs typeface="Times New Roman"/>
              <a:sym typeface="Times New Roman"/>
            </a:endParaRPr>
          </a:p>
          <a:p>
            <a:pPr indent="-457200" lvl="0" marL="571500" rtl="0" algn="just">
              <a:lnSpc>
                <a:spcPct val="90000"/>
              </a:lnSpc>
              <a:spcBef>
                <a:spcPts val="0"/>
              </a:spcBef>
              <a:spcAft>
                <a:spcPts val="0"/>
              </a:spcAft>
              <a:buClr>
                <a:schemeClr val="dk1"/>
              </a:buClr>
              <a:buSzPts val="1800"/>
              <a:buFont typeface="Calibri"/>
              <a:buAutoNum type="arabicPeriod"/>
            </a:pPr>
            <a:r>
              <a:rPr lang="en-US">
                <a:latin typeface="Times New Roman"/>
                <a:ea typeface="Times New Roman"/>
                <a:cs typeface="Times New Roman"/>
                <a:sym typeface="Times New Roman"/>
              </a:rPr>
              <a:t>Lexical features</a:t>
            </a:r>
            <a:endParaRPr/>
          </a:p>
          <a:p>
            <a:pPr indent="-457200" lvl="0" marL="571500" rtl="0" algn="just">
              <a:lnSpc>
                <a:spcPct val="90000"/>
              </a:lnSpc>
              <a:spcBef>
                <a:spcPts val="0"/>
              </a:spcBef>
              <a:spcAft>
                <a:spcPts val="0"/>
              </a:spcAft>
              <a:buClr>
                <a:schemeClr val="dk1"/>
              </a:buClr>
              <a:buSzPts val="1800"/>
              <a:buFont typeface="Calibri"/>
              <a:buAutoNum type="arabicPeriod"/>
            </a:pPr>
            <a:r>
              <a:rPr lang="en-US">
                <a:latin typeface="Times New Roman"/>
                <a:ea typeface="Times New Roman"/>
                <a:cs typeface="Times New Roman"/>
                <a:sym typeface="Times New Roman"/>
              </a:rPr>
              <a:t>Syntactic features</a:t>
            </a:r>
            <a:endParaRPr>
              <a:latin typeface="Times New Roman"/>
              <a:ea typeface="Times New Roman"/>
              <a:cs typeface="Times New Roman"/>
              <a:sym typeface="Times New Roman"/>
            </a:endParaRPr>
          </a:p>
          <a:p>
            <a:pPr indent="-457200" lvl="0" marL="571500" rtl="0" algn="just">
              <a:lnSpc>
                <a:spcPct val="90000"/>
              </a:lnSpc>
              <a:spcBef>
                <a:spcPts val="0"/>
              </a:spcBef>
              <a:spcAft>
                <a:spcPts val="0"/>
              </a:spcAft>
              <a:buClr>
                <a:schemeClr val="dk1"/>
              </a:buClr>
              <a:buSzPts val="1800"/>
              <a:buFont typeface="Calibri"/>
              <a:buAutoNum type="arabicPeriod"/>
            </a:pPr>
            <a:r>
              <a:rPr lang="en-US">
                <a:latin typeface="Times New Roman"/>
                <a:ea typeface="Times New Roman"/>
                <a:cs typeface="Times New Roman"/>
                <a:sym typeface="Times New Roman"/>
              </a:rPr>
              <a:t>Sentiment features</a:t>
            </a:r>
            <a:endParaRPr/>
          </a:p>
          <a:p>
            <a:pPr indent="-457200" lvl="0" marL="571500" rtl="0" algn="just">
              <a:lnSpc>
                <a:spcPct val="90000"/>
              </a:lnSpc>
              <a:spcBef>
                <a:spcPts val="0"/>
              </a:spcBef>
              <a:spcAft>
                <a:spcPts val="0"/>
              </a:spcAft>
              <a:buClr>
                <a:schemeClr val="dk1"/>
              </a:buClr>
              <a:buSzPts val="1800"/>
              <a:buFont typeface="Calibri"/>
              <a:buAutoNum type="arabicPeriod"/>
            </a:pPr>
            <a:r>
              <a:rPr lang="en-US">
                <a:latin typeface="Times New Roman"/>
                <a:ea typeface="Times New Roman"/>
                <a:cs typeface="Times New Roman"/>
                <a:sym typeface="Times New Roman"/>
              </a:rPr>
              <a:t>Semantic features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735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800"/>
              <a:buFont typeface="Times New Roman"/>
              <a:buNone/>
            </a:pPr>
            <a:r>
              <a:rPr lang="en-US" sz="2520">
                <a:latin typeface="Times New Roman"/>
                <a:ea typeface="Times New Roman"/>
                <a:cs typeface="Times New Roman"/>
                <a:sym typeface="Times New Roman"/>
              </a:rPr>
              <a:t>Lexical features:</a:t>
            </a:r>
            <a:br>
              <a:rPr lang="en-US" sz="2520">
                <a:latin typeface="Times New Roman"/>
                <a:ea typeface="Times New Roman"/>
                <a:cs typeface="Times New Roman"/>
                <a:sym typeface="Times New Roman"/>
              </a:rPr>
            </a:br>
            <a:endParaRPr sz="2520"/>
          </a:p>
        </p:txBody>
      </p:sp>
      <p:sp>
        <p:nvSpPr>
          <p:cNvPr id="155" name="Google Shape;155;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just">
              <a:lnSpc>
                <a:spcPct val="90000"/>
              </a:lnSpc>
              <a:spcBef>
                <a:spcPts val="0"/>
              </a:spcBef>
              <a:spcAft>
                <a:spcPts val="0"/>
              </a:spcAft>
              <a:buClr>
                <a:schemeClr val="dk1"/>
              </a:buClr>
              <a:buSzPts val="1800"/>
              <a:buFont typeface="Arial"/>
              <a:buNone/>
            </a:pPr>
            <a:r>
              <a:t/>
            </a:r>
            <a:endParaRPr>
              <a:latin typeface="Times New Roman"/>
              <a:ea typeface="Times New Roman"/>
              <a:cs typeface="Times New Roman"/>
              <a:sym typeface="Times New Roman"/>
            </a:endParaRPr>
          </a:p>
          <a:p>
            <a:pPr indent="-342900" lvl="0" marL="457200" rtl="0" algn="just">
              <a:lnSpc>
                <a:spcPct val="90000"/>
              </a:lnSpc>
              <a:spcBef>
                <a:spcPts val="0"/>
              </a:spcBef>
              <a:spcAft>
                <a:spcPts val="0"/>
              </a:spcAft>
              <a:buClr>
                <a:schemeClr val="dk1"/>
              </a:buClr>
              <a:buSzPts val="1800"/>
              <a:buFont typeface="Arial"/>
              <a:buChar char="•"/>
            </a:pPr>
            <a:r>
              <a:rPr lang="en-US">
                <a:latin typeface="Times New Roman"/>
                <a:ea typeface="Times New Roman"/>
                <a:cs typeface="Times New Roman"/>
                <a:sym typeface="Times New Roman"/>
              </a:rPr>
              <a:t>Bags-of-words (BoW) features. </a:t>
            </a:r>
            <a:endParaRPr>
              <a:latin typeface="Times New Roman"/>
              <a:ea typeface="Times New Roman"/>
              <a:cs typeface="Times New Roman"/>
              <a:sym typeface="Times New Roman"/>
            </a:endParaRPr>
          </a:p>
          <a:p>
            <a:pPr indent="-342900" lvl="0" marL="457200" rtl="0" algn="just">
              <a:lnSpc>
                <a:spcPct val="90000"/>
              </a:lnSpc>
              <a:spcBef>
                <a:spcPts val="0"/>
              </a:spcBef>
              <a:spcAft>
                <a:spcPts val="0"/>
              </a:spcAft>
              <a:buClr>
                <a:schemeClr val="dk1"/>
              </a:buClr>
              <a:buSzPts val="1800"/>
              <a:buFont typeface="Arial"/>
              <a:buChar char="•"/>
            </a:pPr>
            <a:r>
              <a:rPr lang="en-US">
                <a:latin typeface="Times New Roman"/>
                <a:ea typeface="Times New Roman"/>
                <a:cs typeface="Times New Roman"/>
                <a:sym typeface="Times New Roman"/>
              </a:rPr>
              <a:t>token bigrams </a:t>
            </a:r>
            <a:endParaRPr>
              <a:latin typeface="Times New Roman"/>
              <a:ea typeface="Times New Roman"/>
              <a:cs typeface="Times New Roman"/>
              <a:sym typeface="Times New Roman"/>
            </a:endParaRPr>
          </a:p>
          <a:p>
            <a:pPr indent="-342900" lvl="0" marL="457200" rtl="0" algn="just">
              <a:lnSpc>
                <a:spcPct val="90000"/>
              </a:lnSpc>
              <a:spcBef>
                <a:spcPts val="0"/>
              </a:spcBef>
              <a:spcAft>
                <a:spcPts val="0"/>
              </a:spcAft>
              <a:buClr>
                <a:schemeClr val="dk1"/>
              </a:buClr>
              <a:buSzPts val="1800"/>
              <a:buFont typeface="Arial"/>
              <a:buChar char="•"/>
            </a:pPr>
            <a:r>
              <a:rPr lang="en-US">
                <a:latin typeface="Times New Roman"/>
                <a:ea typeface="Times New Roman"/>
                <a:cs typeface="Times New Roman"/>
                <a:sym typeface="Times New Roman"/>
              </a:rPr>
              <a:t>Character flooding</a:t>
            </a:r>
            <a:endParaRPr>
              <a:latin typeface="Times New Roman"/>
              <a:ea typeface="Times New Roman"/>
              <a:cs typeface="Times New Roman"/>
              <a:sym typeface="Times New Roman"/>
            </a:endParaRPr>
          </a:p>
          <a:p>
            <a:pPr indent="-342900" lvl="0" marL="457200" rtl="0" algn="just">
              <a:lnSpc>
                <a:spcPct val="90000"/>
              </a:lnSpc>
              <a:spcBef>
                <a:spcPts val="0"/>
              </a:spcBef>
              <a:spcAft>
                <a:spcPts val="0"/>
              </a:spcAft>
              <a:buClr>
                <a:schemeClr val="dk1"/>
              </a:buClr>
              <a:buSzPts val="1800"/>
              <a:buFont typeface="Arial"/>
              <a:buChar char="•"/>
            </a:pPr>
            <a:r>
              <a:rPr lang="en-US">
                <a:latin typeface="Times New Roman"/>
                <a:ea typeface="Times New Roman"/>
                <a:cs typeface="Times New Roman"/>
                <a:sym typeface="Times New Roman"/>
              </a:rPr>
              <a:t>Punctuation flooding</a:t>
            </a:r>
            <a:endParaRPr/>
          </a:p>
          <a:p>
            <a:pPr indent="-342900" lvl="0" marL="457200" rtl="0" algn="just">
              <a:lnSpc>
                <a:spcPct val="90000"/>
              </a:lnSpc>
              <a:spcBef>
                <a:spcPts val="0"/>
              </a:spcBef>
              <a:spcAft>
                <a:spcPts val="0"/>
              </a:spcAft>
              <a:buClr>
                <a:schemeClr val="dk1"/>
              </a:buClr>
              <a:buSzPts val="1800"/>
              <a:buFont typeface="Arial"/>
              <a:buChar char="•"/>
            </a:pPr>
            <a:r>
              <a:rPr lang="en-US">
                <a:latin typeface="Times New Roman"/>
                <a:ea typeface="Times New Roman"/>
                <a:cs typeface="Times New Roman"/>
                <a:sym typeface="Times New Roman"/>
              </a:rPr>
              <a:t>Capitalization</a:t>
            </a:r>
            <a:endParaRPr>
              <a:latin typeface="Times New Roman"/>
              <a:ea typeface="Times New Roman"/>
              <a:cs typeface="Times New Roman"/>
              <a:sym typeface="Times New Roman"/>
            </a:endParaRPr>
          </a:p>
          <a:p>
            <a:pPr indent="-342900" lvl="0" marL="457200" rtl="0" algn="just">
              <a:lnSpc>
                <a:spcPct val="90000"/>
              </a:lnSpc>
              <a:spcBef>
                <a:spcPts val="0"/>
              </a:spcBef>
              <a:spcAft>
                <a:spcPts val="0"/>
              </a:spcAft>
              <a:buClr>
                <a:schemeClr val="dk1"/>
              </a:buClr>
              <a:buSzPts val="1800"/>
              <a:buFont typeface="Arial"/>
              <a:buChar char="•"/>
            </a:pPr>
            <a:r>
              <a:rPr lang="en-US">
                <a:latin typeface="Times New Roman"/>
                <a:ea typeface="Times New Roman"/>
                <a:cs typeface="Times New Roman"/>
                <a:sym typeface="Times New Roman"/>
              </a:rPr>
              <a:t>Hashtag frequency</a:t>
            </a:r>
            <a:endParaRPr/>
          </a:p>
          <a:p>
            <a:pPr indent="-342900" lvl="0" marL="457200" rtl="0" algn="just">
              <a:lnSpc>
                <a:spcPct val="90000"/>
              </a:lnSpc>
              <a:spcBef>
                <a:spcPts val="0"/>
              </a:spcBef>
              <a:spcAft>
                <a:spcPts val="0"/>
              </a:spcAft>
              <a:buClr>
                <a:schemeClr val="dk1"/>
              </a:buClr>
              <a:buSzPts val="1800"/>
              <a:buFont typeface="Arial"/>
              <a:buChar char="•"/>
            </a:pPr>
            <a:r>
              <a:rPr lang="en-US">
                <a:latin typeface="Times New Roman"/>
                <a:ea typeface="Times New Roman"/>
                <a:cs typeface="Times New Roman"/>
                <a:sym typeface="Times New Roman"/>
              </a:rPr>
              <a:t>Hashtag-to-word ratio</a:t>
            </a:r>
            <a:endParaRPr/>
          </a:p>
          <a:p>
            <a:pPr indent="-342900" lvl="0" marL="457200" rtl="0" algn="just">
              <a:lnSpc>
                <a:spcPct val="90000"/>
              </a:lnSpc>
              <a:spcBef>
                <a:spcPts val="0"/>
              </a:spcBef>
              <a:spcAft>
                <a:spcPts val="0"/>
              </a:spcAft>
              <a:buClr>
                <a:schemeClr val="dk1"/>
              </a:buClr>
              <a:buSzPts val="1800"/>
              <a:buFont typeface="Arial"/>
              <a:buChar char="•"/>
            </a:pPr>
            <a:r>
              <a:rPr lang="en-US">
                <a:latin typeface="Times New Roman"/>
                <a:ea typeface="Times New Roman"/>
                <a:cs typeface="Times New Roman"/>
                <a:sym typeface="Times New Roman"/>
              </a:rPr>
              <a:t>Emoticon frequency</a:t>
            </a:r>
            <a:endParaRPr/>
          </a:p>
          <a:p>
            <a:pPr indent="-342900" lvl="0" marL="457200" rtl="0" algn="just">
              <a:lnSpc>
                <a:spcPct val="90000"/>
              </a:lnSpc>
              <a:spcBef>
                <a:spcPts val="0"/>
              </a:spcBef>
              <a:spcAft>
                <a:spcPts val="0"/>
              </a:spcAft>
              <a:buClr>
                <a:schemeClr val="dk1"/>
              </a:buClr>
              <a:buSzPts val="1800"/>
              <a:buFont typeface="Arial"/>
              <a:buChar char="•"/>
            </a:pPr>
            <a:r>
              <a:rPr lang="en-US">
                <a:latin typeface="Times New Roman"/>
                <a:ea typeface="Times New Roman"/>
                <a:cs typeface="Times New Roman"/>
                <a:sym typeface="Times New Roman"/>
              </a:rPr>
              <a:t>Tweet length.</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just">
              <a:lnSpc>
                <a:spcPct val="90000"/>
              </a:lnSpc>
              <a:spcBef>
                <a:spcPts val="0"/>
              </a:spcBef>
              <a:spcAft>
                <a:spcPts val="0"/>
              </a:spcAft>
              <a:buClr>
                <a:schemeClr val="dk1"/>
              </a:buClr>
              <a:buSzPts val="2800"/>
              <a:buFont typeface="Times New Roman"/>
              <a:buNone/>
            </a:pPr>
            <a:r>
              <a:rPr lang="en-US" sz="2800">
                <a:latin typeface="Times New Roman"/>
                <a:ea typeface="Times New Roman"/>
                <a:cs typeface="Times New Roman"/>
                <a:sym typeface="Times New Roman"/>
              </a:rPr>
              <a:t>Syntactic features:</a:t>
            </a:r>
            <a:endParaRPr sz="2800">
              <a:latin typeface="Times New Roman"/>
              <a:ea typeface="Times New Roman"/>
              <a:cs typeface="Times New Roman"/>
              <a:sym typeface="Times New Roman"/>
            </a:endParaRPr>
          </a:p>
        </p:txBody>
      </p:sp>
      <p:sp>
        <p:nvSpPr>
          <p:cNvPr id="161" name="Google Shape;161;p26"/>
          <p:cNvSpPr txBox="1"/>
          <p:nvPr>
            <p:ph idx="1" type="body"/>
          </p:nvPr>
        </p:nvSpPr>
        <p:spPr>
          <a:xfrm>
            <a:off x="385273" y="1341660"/>
            <a:ext cx="8520600" cy="3416400"/>
          </a:xfrm>
          <a:prstGeom prst="rect">
            <a:avLst/>
          </a:prstGeom>
          <a:noFill/>
          <a:ln>
            <a:noFill/>
          </a:ln>
        </p:spPr>
        <p:txBody>
          <a:bodyPr anchorCtr="0" anchor="t" bIns="91425" lIns="91425" spcFirstLastPara="1" rIns="91425" wrap="square" tIns="91425">
            <a:noAutofit/>
          </a:bodyPr>
          <a:lstStyle/>
          <a:p>
            <a:pPr indent="-342900" lvl="0" marL="457200" rtl="0" algn="just">
              <a:lnSpc>
                <a:spcPct val="47619"/>
              </a:lnSpc>
              <a:spcBef>
                <a:spcPts val="0"/>
              </a:spcBef>
              <a:spcAft>
                <a:spcPts val="0"/>
              </a:spcAft>
              <a:buClr>
                <a:schemeClr val="dk1"/>
              </a:buClr>
              <a:buSzPts val="1800"/>
              <a:buChar char="●"/>
            </a:pPr>
            <a:r>
              <a:rPr lang="en-US">
                <a:latin typeface="Times New Roman"/>
                <a:ea typeface="Times New Roman"/>
                <a:cs typeface="Times New Roman"/>
                <a:sym typeface="Times New Roman"/>
              </a:rPr>
              <a:t>For each PoS-tag</a:t>
            </a:r>
            <a:endParaRPr/>
          </a:p>
          <a:p>
            <a:pPr indent="-317500" lvl="1" marL="914400" rtl="0" algn="just">
              <a:lnSpc>
                <a:spcPct val="55555"/>
              </a:lnSpc>
              <a:spcBef>
                <a:spcPts val="1600"/>
              </a:spcBef>
              <a:spcAft>
                <a:spcPts val="0"/>
              </a:spcAft>
              <a:buClr>
                <a:schemeClr val="dk1"/>
              </a:buClr>
              <a:buSzPts val="1400"/>
              <a:buFont typeface="Arial"/>
              <a:buChar char="•"/>
            </a:pPr>
            <a:r>
              <a:rPr lang="en-US">
                <a:latin typeface="Times New Roman"/>
                <a:ea typeface="Times New Roman"/>
                <a:cs typeface="Times New Roman"/>
                <a:sym typeface="Times New Roman"/>
              </a:rPr>
              <a:t>whether it occurs in the tweet or not </a:t>
            </a:r>
            <a:endParaRPr>
              <a:latin typeface="Times New Roman"/>
              <a:ea typeface="Times New Roman"/>
              <a:cs typeface="Times New Roman"/>
              <a:sym typeface="Times New Roman"/>
            </a:endParaRPr>
          </a:p>
          <a:p>
            <a:pPr indent="-317500" lvl="1" marL="914400" rtl="0" algn="just">
              <a:lnSpc>
                <a:spcPct val="55555"/>
              </a:lnSpc>
              <a:spcBef>
                <a:spcPts val="1600"/>
              </a:spcBef>
              <a:spcAft>
                <a:spcPts val="0"/>
              </a:spcAft>
              <a:buClr>
                <a:schemeClr val="dk1"/>
              </a:buClr>
              <a:buSzPts val="1400"/>
              <a:buFont typeface="Arial"/>
              <a:buChar char="•"/>
            </a:pPr>
            <a:r>
              <a:rPr lang="en-US">
                <a:latin typeface="Times New Roman"/>
                <a:ea typeface="Times New Roman"/>
                <a:cs typeface="Times New Roman"/>
                <a:sym typeface="Times New Roman"/>
              </a:rPr>
              <a:t>whether the tag occurs 0, 1, or &gt; 2 times</a:t>
            </a:r>
            <a:endParaRPr/>
          </a:p>
          <a:p>
            <a:pPr indent="-317500" lvl="1" marL="914400" rtl="0" algn="just">
              <a:lnSpc>
                <a:spcPct val="55555"/>
              </a:lnSpc>
              <a:spcBef>
                <a:spcPts val="1600"/>
              </a:spcBef>
              <a:spcAft>
                <a:spcPts val="0"/>
              </a:spcAft>
              <a:buClr>
                <a:schemeClr val="dk1"/>
              </a:buClr>
              <a:buSzPts val="1400"/>
              <a:buFont typeface="Arial"/>
              <a:buChar char="•"/>
            </a:pPr>
            <a:r>
              <a:rPr lang="en-US">
                <a:latin typeface="Times New Roman"/>
                <a:ea typeface="Times New Roman"/>
                <a:cs typeface="Times New Roman"/>
                <a:sym typeface="Times New Roman"/>
              </a:rPr>
              <a:t>The frequency of the tag </a:t>
            </a:r>
            <a:endParaRPr>
              <a:latin typeface="Times New Roman"/>
              <a:ea typeface="Times New Roman"/>
              <a:cs typeface="Times New Roman"/>
              <a:sym typeface="Times New Roman"/>
            </a:endParaRPr>
          </a:p>
          <a:p>
            <a:pPr indent="-317500" lvl="1" marL="914400" rtl="0" algn="just">
              <a:lnSpc>
                <a:spcPct val="55555"/>
              </a:lnSpc>
              <a:spcBef>
                <a:spcPts val="1600"/>
              </a:spcBef>
              <a:spcAft>
                <a:spcPts val="0"/>
              </a:spcAft>
              <a:buClr>
                <a:schemeClr val="dk1"/>
              </a:buClr>
              <a:buSzPts val="1400"/>
              <a:buFont typeface="Arial"/>
              <a:buChar char="•"/>
            </a:pPr>
            <a:r>
              <a:rPr lang="en-US">
                <a:latin typeface="Times New Roman"/>
                <a:ea typeface="Times New Roman"/>
                <a:cs typeface="Times New Roman"/>
                <a:sym typeface="Times New Roman"/>
              </a:rPr>
              <a:t>The number of interjections</a:t>
            </a:r>
            <a:endParaRPr/>
          </a:p>
          <a:p>
            <a:pPr indent="-228600" lvl="0" marL="457200" rtl="0" algn="just">
              <a:lnSpc>
                <a:spcPct val="47619"/>
              </a:lnSpc>
              <a:spcBef>
                <a:spcPts val="0"/>
              </a:spcBef>
              <a:spcAft>
                <a:spcPts val="0"/>
              </a:spcAft>
              <a:buClr>
                <a:schemeClr val="dk1"/>
              </a:buClr>
              <a:buSzPts val="1800"/>
              <a:buFont typeface="Arial"/>
              <a:buNone/>
            </a:pPr>
            <a:r>
              <a:t/>
            </a:r>
            <a:endParaRPr>
              <a:latin typeface="Times New Roman"/>
              <a:ea typeface="Times New Roman"/>
              <a:cs typeface="Times New Roman"/>
              <a:sym typeface="Times New Roman"/>
            </a:endParaRPr>
          </a:p>
          <a:p>
            <a:pPr indent="-342900" lvl="0" marL="457200" rtl="0" algn="just">
              <a:lnSpc>
                <a:spcPct val="90000"/>
              </a:lnSpc>
              <a:spcBef>
                <a:spcPts val="0"/>
              </a:spcBef>
              <a:spcAft>
                <a:spcPts val="0"/>
              </a:spcAft>
              <a:buClr>
                <a:schemeClr val="dk1"/>
              </a:buClr>
              <a:buSzPts val="1800"/>
              <a:buChar char="●"/>
            </a:pPr>
            <a:r>
              <a:rPr lang="en-US">
                <a:latin typeface="Times New Roman"/>
                <a:ea typeface="Times New Roman"/>
                <a:cs typeface="Times New Roman"/>
                <a:sym typeface="Times New Roman"/>
              </a:rPr>
              <a:t>Named entities</a:t>
            </a:r>
            <a:endParaRPr>
              <a:latin typeface="Times New Roman"/>
              <a:ea typeface="Times New Roman"/>
              <a:cs typeface="Times New Roman"/>
              <a:sym typeface="Times New Roman"/>
            </a:endParaRPr>
          </a:p>
          <a:p>
            <a:pPr indent="-317500" lvl="1" marL="914400" rtl="0" algn="just">
              <a:lnSpc>
                <a:spcPct val="55555"/>
              </a:lnSpc>
              <a:spcBef>
                <a:spcPts val="1600"/>
              </a:spcBef>
              <a:spcAft>
                <a:spcPts val="0"/>
              </a:spcAft>
              <a:buClr>
                <a:schemeClr val="dk1"/>
              </a:buClr>
              <a:buSzPts val="1400"/>
              <a:buFont typeface="Arial"/>
              <a:buChar char="•"/>
            </a:pPr>
            <a:r>
              <a:rPr lang="en-US">
                <a:latin typeface="Times New Roman"/>
                <a:ea typeface="Times New Roman"/>
                <a:cs typeface="Times New Roman"/>
                <a:sym typeface="Times New Roman"/>
              </a:rPr>
              <a:t>named entity present or not.</a:t>
            </a:r>
            <a:endParaRPr/>
          </a:p>
          <a:p>
            <a:pPr indent="-317500" lvl="1" marL="914400" rtl="0" algn="just">
              <a:lnSpc>
                <a:spcPct val="55555"/>
              </a:lnSpc>
              <a:spcBef>
                <a:spcPts val="1600"/>
              </a:spcBef>
              <a:spcAft>
                <a:spcPts val="0"/>
              </a:spcAft>
              <a:buClr>
                <a:schemeClr val="dk1"/>
              </a:buClr>
              <a:buSzPts val="1400"/>
              <a:buFont typeface="Arial"/>
              <a:buChar char="•"/>
            </a:pPr>
            <a:r>
              <a:rPr lang="en-US">
                <a:latin typeface="Times New Roman"/>
                <a:ea typeface="Times New Roman"/>
                <a:cs typeface="Times New Roman"/>
                <a:sym typeface="Times New Roman"/>
              </a:rPr>
              <a:t>the number of named entities in the text</a:t>
            </a:r>
            <a:endParaRPr/>
          </a:p>
          <a:p>
            <a:pPr indent="-317500" lvl="1" marL="914400" rtl="0" algn="just">
              <a:lnSpc>
                <a:spcPct val="55555"/>
              </a:lnSpc>
              <a:spcBef>
                <a:spcPts val="1600"/>
              </a:spcBef>
              <a:spcAft>
                <a:spcPts val="0"/>
              </a:spcAft>
              <a:buClr>
                <a:schemeClr val="dk1"/>
              </a:buClr>
              <a:buSzPts val="1400"/>
              <a:buFont typeface="Arial"/>
              <a:buChar char="•"/>
            </a:pPr>
            <a:r>
              <a:rPr lang="en-US">
                <a:latin typeface="Times New Roman"/>
                <a:ea typeface="Times New Roman"/>
                <a:cs typeface="Times New Roman"/>
                <a:sym typeface="Times New Roman"/>
              </a:rPr>
              <a:t>the number of tokens part of named entity.</a:t>
            </a:r>
            <a:endParaRPr/>
          </a:p>
          <a:p>
            <a:pPr indent="-317500" lvl="1" marL="914400" rtl="0" algn="just">
              <a:lnSpc>
                <a:spcPct val="55555"/>
              </a:lnSpc>
              <a:spcBef>
                <a:spcPts val="1600"/>
              </a:spcBef>
              <a:spcAft>
                <a:spcPts val="0"/>
              </a:spcAft>
              <a:buClr>
                <a:schemeClr val="dk1"/>
              </a:buClr>
              <a:buSzPts val="1400"/>
              <a:buFont typeface="Arial"/>
              <a:buChar char="•"/>
            </a:pPr>
            <a:r>
              <a:rPr lang="en-US">
                <a:latin typeface="Times New Roman"/>
                <a:ea typeface="Times New Roman"/>
                <a:cs typeface="Times New Roman"/>
                <a:sym typeface="Times New Roman"/>
              </a:rPr>
              <a:t>frequency of tokens that are part of a named entity.</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227617" y="234818"/>
            <a:ext cx="8520600" cy="606009"/>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800"/>
              <a:buFont typeface="Times New Roman"/>
              <a:buNone/>
            </a:pPr>
            <a:r>
              <a:rPr lang="en-US" sz="2800">
                <a:latin typeface="Times New Roman"/>
                <a:ea typeface="Times New Roman"/>
                <a:cs typeface="Times New Roman"/>
                <a:sym typeface="Times New Roman"/>
              </a:rPr>
              <a:t>Sentiment features :</a:t>
            </a:r>
            <a:br>
              <a:rPr lang="en-US" sz="2800">
                <a:latin typeface="Times New Roman"/>
                <a:ea typeface="Times New Roman"/>
                <a:cs typeface="Times New Roman"/>
                <a:sym typeface="Times New Roman"/>
              </a:rPr>
            </a:br>
            <a:endParaRPr sz="2800">
              <a:latin typeface="Times New Roman"/>
              <a:ea typeface="Times New Roman"/>
              <a:cs typeface="Times New Roman"/>
              <a:sym typeface="Times New Roman"/>
            </a:endParaRPr>
          </a:p>
        </p:txBody>
      </p:sp>
      <p:sp>
        <p:nvSpPr>
          <p:cNvPr id="167" name="Google Shape;167;p27"/>
          <p:cNvSpPr txBox="1"/>
          <p:nvPr>
            <p:ph idx="1" type="body"/>
          </p:nvPr>
        </p:nvSpPr>
        <p:spPr>
          <a:xfrm>
            <a:off x="227617" y="416749"/>
            <a:ext cx="8520600" cy="4565153"/>
          </a:xfrm>
          <a:prstGeom prst="rect">
            <a:avLst/>
          </a:prstGeom>
          <a:noFill/>
          <a:ln>
            <a:noFill/>
          </a:ln>
        </p:spPr>
        <p:txBody>
          <a:bodyPr anchorCtr="0" anchor="t" bIns="91425" lIns="91425" spcFirstLastPara="1" rIns="91425" wrap="square" tIns="91425">
            <a:noAutofit/>
          </a:bodyPr>
          <a:lstStyle/>
          <a:p>
            <a:pPr indent="-228600" lvl="0" marL="457200" rtl="0" algn="just">
              <a:lnSpc>
                <a:spcPct val="90000"/>
              </a:lnSpc>
              <a:spcBef>
                <a:spcPts val="0"/>
              </a:spcBef>
              <a:spcAft>
                <a:spcPts val="0"/>
              </a:spcAft>
              <a:buClr>
                <a:schemeClr val="dk1"/>
              </a:buClr>
              <a:buSzPts val="1800"/>
              <a:buNone/>
            </a:pPr>
            <a:r>
              <a:t/>
            </a:r>
            <a:endParaRPr>
              <a:latin typeface="Times New Roman"/>
              <a:ea typeface="Times New Roman"/>
              <a:cs typeface="Times New Roman"/>
              <a:sym typeface="Times New Roman"/>
            </a:endParaRPr>
          </a:p>
          <a:p>
            <a:pPr indent="-342900" lvl="0" marL="457200" rtl="0" algn="just">
              <a:lnSpc>
                <a:spcPct val="90000"/>
              </a:lnSpc>
              <a:spcBef>
                <a:spcPts val="0"/>
              </a:spcBef>
              <a:spcAft>
                <a:spcPts val="0"/>
              </a:spcAft>
              <a:buClr>
                <a:schemeClr val="dk1"/>
              </a:buClr>
              <a:buSzPts val="1800"/>
              <a:buChar char="●"/>
            </a:pPr>
            <a:r>
              <a:rPr lang="en-US">
                <a:latin typeface="Times New Roman"/>
                <a:ea typeface="Times New Roman"/>
                <a:cs typeface="Times New Roman"/>
                <a:sym typeface="Times New Roman"/>
              </a:rPr>
              <a:t>AFINN (Nielsen, 2011)</a:t>
            </a:r>
            <a:endParaRPr/>
          </a:p>
          <a:p>
            <a:pPr indent="-342900" lvl="0" marL="457200" rtl="0" algn="just">
              <a:lnSpc>
                <a:spcPct val="90000"/>
              </a:lnSpc>
              <a:spcBef>
                <a:spcPts val="0"/>
              </a:spcBef>
              <a:spcAft>
                <a:spcPts val="0"/>
              </a:spcAft>
              <a:buClr>
                <a:schemeClr val="dk1"/>
              </a:buClr>
              <a:buSzPts val="1800"/>
              <a:buChar char="●"/>
            </a:pPr>
            <a:r>
              <a:rPr lang="en-US">
                <a:latin typeface="Times New Roman"/>
                <a:ea typeface="Times New Roman"/>
                <a:cs typeface="Times New Roman"/>
                <a:sym typeface="Times New Roman"/>
              </a:rPr>
              <a:t>MPQA (Wilson et al., 2005)</a:t>
            </a:r>
            <a:endParaRPr/>
          </a:p>
          <a:p>
            <a:pPr indent="-342900" lvl="0" marL="457200" rtl="0" algn="just">
              <a:lnSpc>
                <a:spcPct val="90000"/>
              </a:lnSpc>
              <a:spcBef>
                <a:spcPts val="0"/>
              </a:spcBef>
              <a:spcAft>
                <a:spcPts val="0"/>
              </a:spcAft>
              <a:buClr>
                <a:schemeClr val="dk1"/>
              </a:buClr>
              <a:buSzPts val="1800"/>
              <a:buChar char="●"/>
            </a:pPr>
            <a:r>
              <a:rPr lang="en-US">
                <a:latin typeface="Times New Roman"/>
                <a:ea typeface="Times New Roman"/>
                <a:cs typeface="Times New Roman"/>
                <a:sym typeface="Times New Roman"/>
              </a:rPr>
              <a:t>NRC Emotion Lexicon (Mohammad and Turney, 2013)</a:t>
            </a:r>
            <a:endParaRPr>
              <a:latin typeface="Times New Roman"/>
              <a:ea typeface="Times New Roman"/>
              <a:cs typeface="Times New Roman"/>
              <a:sym typeface="Times New Roman"/>
            </a:endParaRPr>
          </a:p>
          <a:p>
            <a:pPr indent="-342900" lvl="0" marL="457200" rtl="0" algn="just">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Bing Liu (Minqing Hu and Bing Liu. 2004)</a:t>
            </a:r>
            <a:endParaRPr>
              <a:latin typeface="Times New Roman"/>
              <a:ea typeface="Times New Roman"/>
              <a:cs typeface="Times New Roman"/>
              <a:sym typeface="Times New Roman"/>
            </a:endParaRPr>
          </a:p>
          <a:p>
            <a:pPr indent="-228600" lvl="0" marL="457200" rtl="0" algn="just">
              <a:lnSpc>
                <a:spcPct val="90000"/>
              </a:lnSpc>
              <a:spcBef>
                <a:spcPts val="0"/>
              </a:spcBef>
              <a:spcAft>
                <a:spcPts val="0"/>
              </a:spcAft>
              <a:buClr>
                <a:schemeClr val="dk1"/>
              </a:buClr>
              <a:buSzPts val="1800"/>
              <a:buNone/>
            </a:pPr>
            <a:r>
              <a:t/>
            </a:r>
            <a:endParaRPr>
              <a:latin typeface="Times New Roman"/>
              <a:ea typeface="Times New Roman"/>
              <a:cs typeface="Times New Roman"/>
              <a:sym typeface="Times New Roman"/>
            </a:endParaRPr>
          </a:p>
          <a:p>
            <a:pPr indent="0" lvl="0" marL="114300" rtl="0" algn="just">
              <a:lnSpc>
                <a:spcPct val="90000"/>
              </a:lnSpc>
              <a:spcBef>
                <a:spcPts val="0"/>
              </a:spcBef>
              <a:spcAft>
                <a:spcPts val="0"/>
              </a:spcAft>
              <a:buClr>
                <a:schemeClr val="dk1"/>
              </a:buClr>
              <a:buSzPts val="1800"/>
              <a:buNone/>
            </a:pPr>
            <a:r>
              <a:rPr lang="en-US">
                <a:latin typeface="Times New Roman"/>
                <a:ea typeface="Times New Roman"/>
                <a:cs typeface="Times New Roman"/>
                <a:sym typeface="Times New Roman"/>
              </a:rPr>
              <a:t>For each lexicon</a:t>
            </a:r>
            <a:endParaRPr/>
          </a:p>
          <a:p>
            <a:pPr indent="-342900" lvl="0" marL="457200" rtl="0" algn="just">
              <a:lnSpc>
                <a:spcPct val="90000"/>
              </a:lnSpc>
              <a:spcBef>
                <a:spcPts val="0"/>
              </a:spcBef>
              <a:spcAft>
                <a:spcPts val="0"/>
              </a:spcAft>
              <a:buClr>
                <a:schemeClr val="dk1"/>
              </a:buClr>
              <a:buSzPts val="1800"/>
              <a:buChar char="●"/>
            </a:pPr>
            <a:r>
              <a:rPr lang="en-US">
                <a:latin typeface="Times New Roman"/>
                <a:ea typeface="Times New Roman"/>
                <a:cs typeface="Times New Roman"/>
                <a:sym typeface="Times New Roman"/>
              </a:rPr>
              <a:t>number of positive, negative and neutral lexicons.</a:t>
            </a:r>
            <a:endParaRPr>
              <a:latin typeface="Times New Roman"/>
              <a:ea typeface="Times New Roman"/>
              <a:cs typeface="Times New Roman"/>
              <a:sym typeface="Times New Roman"/>
            </a:endParaRPr>
          </a:p>
          <a:p>
            <a:pPr indent="-342900" lvl="0" marL="457200" rtl="0" algn="just">
              <a:lnSpc>
                <a:spcPct val="90000"/>
              </a:lnSpc>
              <a:spcBef>
                <a:spcPts val="0"/>
              </a:spcBef>
              <a:spcAft>
                <a:spcPts val="0"/>
              </a:spcAft>
              <a:buClr>
                <a:schemeClr val="dk1"/>
              </a:buClr>
              <a:buSzPts val="1800"/>
              <a:buChar char="●"/>
            </a:pPr>
            <a:r>
              <a:rPr lang="en-US">
                <a:latin typeface="Times New Roman"/>
                <a:ea typeface="Times New Roman"/>
                <a:cs typeface="Times New Roman"/>
                <a:sym typeface="Times New Roman"/>
              </a:rPr>
              <a:t>the overall tweet polarity.</a:t>
            </a:r>
            <a:endParaRPr>
              <a:latin typeface="Times New Roman"/>
              <a:ea typeface="Times New Roman"/>
              <a:cs typeface="Times New Roman"/>
              <a:sym typeface="Times New Roman"/>
            </a:endParaRPr>
          </a:p>
          <a:p>
            <a:pPr indent="-342900" lvl="0" marL="457200" rtl="0" algn="just">
              <a:lnSpc>
                <a:spcPct val="90000"/>
              </a:lnSpc>
              <a:spcBef>
                <a:spcPts val="0"/>
              </a:spcBef>
              <a:spcAft>
                <a:spcPts val="0"/>
              </a:spcAft>
              <a:buClr>
                <a:schemeClr val="dk1"/>
              </a:buClr>
              <a:buSzPts val="1800"/>
              <a:buChar char="●"/>
            </a:pPr>
            <a:r>
              <a:rPr lang="en-US">
                <a:latin typeface="Times New Roman"/>
                <a:ea typeface="Times New Roman"/>
                <a:cs typeface="Times New Roman"/>
                <a:sym typeface="Times New Roman"/>
              </a:rPr>
              <a:t>the absolute difference.</a:t>
            </a:r>
            <a:endParaRPr>
              <a:latin typeface="Times New Roman"/>
              <a:ea typeface="Times New Roman"/>
              <a:cs typeface="Times New Roman"/>
              <a:sym typeface="Times New Roman"/>
            </a:endParaRPr>
          </a:p>
          <a:p>
            <a:pPr indent="-342900" lvl="0" marL="457200" rtl="0" algn="just">
              <a:lnSpc>
                <a:spcPct val="90000"/>
              </a:lnSpc>
              <a:spcBef>
                <a:spcPts val="0"/>
              </a:spcBef>
              <a:spcAft>
                <a:spcPts val="0"/>
              </a:spcAft>
              <a:buClr>
                <a:schemeClr val="dk1"/>
              </a:buClr>
              <a:buSzPts val="1800"/>
              <a:buChar char="●"/>
            </a:pPr>
            <a:r>
              <a:rPr lang="en-US">
                <a:latin typeface="Times New Roman"/>
                <a:ea typeface="Times New Roman"/>
                <a:cs typeface="Times New Roman"/>
                <a:sym typeface="Times New Roman"/>
              </a:rPr>
              <a:t>a binary feature indicating whether there is a polarity .</a:t>
            </a:r>
            <a:endParaRPr/>
          </a:p>
          <a:p>
            <a:pPr indent="-228600" lvl="0" marL="457200" rtl="0" algn="just">
              <a:lnSpc>
                <a:spcPct val="90000"/>
              </a:lnSpc>
              <a:spcBef>
                <a:spcPts val="0"/>
              </a:spcBef>
              <a:spcAft>
                <a:spcPts val="0"/>
              </a:spcAft>
              <a:buClr>
                <a:schemeClr val="dk1"/>
              </a:buClr>
              <a:buSzPts val="1800"/>
              <a:buNone/>
            </a:pPr>
            <a:r>
              <a:t/>
            </a:r>
            <a:endParaRPr>
              <a:latin typeface="Times New Roman"/>
              <a:ea typeface="Times New Roman"/>
              <a:cs typeface="Times New Roman"/>
              <a:sym typeface="Times New Roman"/>
            </a:endParaRPr>
          </a:p>
          <a:p>
            <a:pPr indent="0" lvl="0" marL="114300" rtl="0" algn="just">
              <a:lnSpc>
                <a:spcPct val="90000"/>
              </a:lnSpc>
              <a:spcBef>
                <a:spcPts val="0"/>
              </a:spcBef>
              <a:spcAft>
                <a:spcPts val="0"/>
              </a:spcAft>
              <a:buClr>
                <a:schemeClr val="dk1"/>
              </a:buClr>
              <a:buSzPts val="1800"/>
              <a:buNone/>
            </a:pPr>
            <a:r>
              <a:rPr lang="en-US">
                <a:latin typeface="Times New Roman"/>
                <a:ea typeface="Times New Roman"/>
                <a:cs typeface="Times New Roman"/>
                <a:sym typeface="Times New Roman"/>
              </a:rPr>
              <a:t>The sentiment lexicon features were extracted in two ways: </a:t>
            </a:r>
            <a:endParaRPr/>
          </a:p>
          <a:p>
            <a:pPr indent="-342900" lvl="0" marL="457200" rtl="0" algn="just">
              <a:lnSpc>
                <a:spcPct val="90000"/>
              </a:lnSpc>
              <a:spcBef>
                <a:spcPts val="0"/>
              </a:spcBef>
              <a:spcAft>
                <a:spcPts val="0"/>
              </a:spcAft>
              <a:buClr>
                <a:schemeClr val="dk1"/>
              </a:buClr>
              <a:buSzPts val="1800"/>
              <a:buChar char="●"/>
            </a:pPr>
            <a:r>
              <a:rPr lang="en-US">
                <a:latin typeface="Times New Roman"/>
                <a:ea typeface="Times New Roman"/>
                <a:cs typeface="Times New Roman"/>
                <a:sym typeface="Times New Roman"/>
              </a:rPr>
              <a:t>by considering all tokens in the instance.</a:t>
            </a:r>
            <a:endParaRPr>
              <a:latin typeface="Times New Roman"/>
              <a:ea typeface="Times New Roman"/>
              <a:cs typeface="Times New Roman"/>
              <a:sym typeface="Times New Roman"/>
            </a:endParaRPr>
          </a:p>
          <a:p>
            <a:pPr indent="-342900" lvl="0" marL="457200" rtl="0" algn="just">
              <a:lnSpc>
                <a:spcPct val="90000"/>
              </a:lnSpc>
              <a:spcBef>
                <a:spcPts val="0"/>
              </a:spcBef>
              <a:spcAft>
                <a:spcPts val="0"/>
              </a:spcAft>
              <a:buClr>
                <a:schemeClr val="dk1"/>
              </a:buClr>
              <a:buSzPts val="1800"/>
              <a:buChar char="●"/>
            </a:pPr>
            <a:r>
              <a:rPr lang="en-US">
                <a:latin typeface="Times New Roman"/>
                <a:ea typeface="Times New Roman"/>
                <a:cs typeface="Times New Roman"/>
                <a:sym typeface="Times New Roman"/>
              </a:rPr>
              <a:t>by considering only hashtag tokens.</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800"/>
              <a:buFont typeface="Times New Roman"/>
              <a:buNone/>
            </a:pPr>
            <a:r>
              <a:rPr lang="en-US" sz="2800">
                <a:latin typeface="Times New Roman"/>
                <a:ea typeface="Times New Roman"/>
                <a:cs typeface="Times New Roman"/>
                <a:sym typeface="Times New Roman"/>
              </a:rPr>
              <a:t>Semantic feature:</a:t>
            </a:r>
            <a:endParaRPr sz="2800">
              <a:latin typeface="Times New Roman"/>
              <a:ea typeface="Times New Roman"/>
              <a:cs typeface="Times New Roman"/>
              <a:sym typeface="Times New Roman"/>
            </a:endParaRPr>
          </a:p>
        </p:txBody>
      </p:sp>
      <p:sp>
        <p:nvSpPr>
          <p:cNvPr id="173" name="Google Shape;173;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just">
              <a:lnSpc>
                <a:spcPct val="90000"/>
              </a:lnSpc>
              <a:spcBef>
                <a:spcPts val="0"/>
              </a:spcBef>
              <a:spcAft>
                <a:spcPts val="0"/>
              </a:spcAft>
              <a:buClr>
                <a:schemeClr val="dk1"/>
              </a:buClr>
              <a:buSzPts val="1800"/>
              <a:buChar char="●"/>
            </a:pPr>
            <a:r>
              <a:rPr lang="en-US">
                <a:latin typeface="Times New Roman"/>
                <a:ea typeface="Times New Roman"/>
                <a:cs typeface="Times New Roman"/>
                <a:sym typeface="Times New Roman"/>
              </a:rPr>
              <a:t>used word embedding cluster features generated with Word2Vec (Mikolov et al., 2013). </a:t>
            </a:r>
            <a:endParaRPr>
              <a:latin typeface="Times New Roman"/>
              <a:ea typeface="Times New Roman"/>
              <a:cs typeface="Times New Roman"/>
              <a:sym typeface="Times New Roman"/>
            </a:endParaRPr>
          </a:p>
          <a:p>
            <a:pPr indent="-228600" lvl="0" marL="457200" rtl="0" algn="just">
              <a:lnSpc>
                <a:spcPct val="90000"/>
              </a:lnSpc>
              <a:spcBef>
                <a:spcPts val="0"/>
              </a:spcBef>
              <a:spcAft>
                <a:spcPts val="0"/>
              </a:spcAft>
              <a:buClr>
                <a:schemeClr val="dk1"/>
              </a:buClr>
              <a:buSzPts val="1800"/>
              <a:buNone/>
            </a:pPr>
            <a:r>
              <a:t/>
            </a:r>
            <a:endParaRPr>
              <a:latin typeface="Times New Roman"/>
              <a:ea typeface="Times New Roman"/>
              <a:cs typeface="Times New Roman"/>
              <a:sym typeface="Times New Roman"/>
            </a:endParaRPr>
          </a:p>
          <a:p>
            <a:pPr indent="-342900" lvl="0" marL="457200" rtl="0" algn="just">
              <a:lnSpc>
                <a:spcPct val="90000"/>
              </a:lnSpc>
              <a:spcBef>
                <a:spcPts val="0"/>
              </a:spcBef>
              <a:spcAft>
                <a:spcPts val="0"/>
              </a:spcAft>
              <a:buClr>
                <a:schemeClr val="dk1"/>
              </a:buClr>
              <a:buSzPts val="1800"/>
              <a:buChar char="●"/>
            </a:pPr>
            <a:r>
              <a:rPr lang="en-US">
                <a:latin typeface="Times New Roman"/>
                <a:ea typeface="Times New Roman"/>
                <a:cs typeface="Times New Roman"/>
                <a:sym typeface="Times New Roman"/>
              </a:rPr>
              <a:t>In this word embeddings, are the distributed vector representation of words that capture the syntactic and semantic relationships among words. </a:t>
            </a:r>
            <a:endParaRPr>
              <a:latin typeface="Times New Roman"/>
              <a:ea typeface="Times New Roman"/>
              <a:cs typeface="Times New Roman"/>
              <a:sym typeface="Times New Roman"/>
            </a:endParaRPr>
          </a:p>
          <a:p>
            <a:pPr indent="-228600" lvl="0" marL="457200" rtl="0" algn="just">
              <a:lnSpc>
                <a:spcPct val="90000"/>
              </a:lnSpc>
              <a:spcBef>
                <a:spcPts val="0"/>
              </a:spcBef>
              <a:spcAft>
                <a:spcPts val="0"/>
              </a:spcAft>
              <a:buClr>
                <a:schemeClr val="dk1"/>
              </a:buClr>
              <a:buSzPts val="1800"/>
              <a:buNone/>
            </a:pPr>
            <a:r>
              <a:t/>
            </a:r>
            <a:endParaRPr>
              <a:latin typeface="Times New Roman"/>
              <a:ea typeface="Times New Roman"/>
              <a:cs typeface="Times New Roman"/>
              <a:sym typeface="Times New Roman"/>
            </a:endParaRPr>
          </a:p>
          <a:p>
            <a:pPr indent="-342900" lvl="0" marL="457200" rtl="0" algn="just">
              <a:lnSpc>
                <a:spcPct val="90000"/>
              </a:lnSpc>
              <a:spcBef>
                <a:spcPts val="0"/>
              </a:spcBef>
              <a:spcAft>
                <a:spcPts val="0"/>
              </a:spcAft>
              <a:buClr>
                <a:schemeClr val="dk1"/>
              </a:buClr>
              <a:buSzPts val="1800"/>
              <a:buChar char="●"/>
            </a:pPr>
            <a:r>
              <a:rPr lang="en-US">
                <a:latin typeface="Times New Roman"/>
                <a:ea typeface="Times New Roman"/>
                <a:cs typeface="Times New Roman"/>
                <a:sym typeface="Times New Roman"/>
              </a:rPr>
              <a:t>Maps Love and Hate together.</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800"/>
              <a:buFont typeface="Calibri"/>
              <a:buNone/>
            </a:pPr>
            <a:r>
              <a:rPr lang="en-US" sz="2970"/>
              <a:t>DataSet</a:t>
            </a:r>
            <a:endParaRPr sz="2970"/>
          </a:p>
        </p:txBody>
      </p:sp>
      <p:pic>
        <p:nvPicPr>
          <p:cNvPr id="179" name="Google Shape;179;p29"/>
          <p:cNvPicPr preferRelativeResize="0"/>
          <p:nvPr/>
        </p:nvPicPr>
        <p:blipFill rotWithShape="1">
          <a:blip r:embed="rId3">
            <a:alphaModFix/>
          </a:blip>
          <a:srcRect b="0" l="0" r="0" t="0"/>
          <a:stretch/>
        </p:blipFill>
        <p:spPr>
          <a:xfrm>
            <a:off x="506796" y="1260748"/>
            <a:ext cx="3171825" cy="1781175"/>
          </a:xfrm>
          <a:prstGeom prst="rect">
            <a:avLst/>
          </a:prstGeom>
          <a:noFill/>
          <a:ln>
            <a:noFill/>
          </a:ln>
        </p:spPr>
      </p:pic>
      <p:pic>
        <p:nvPicPr>
          <p:cNvPr id="180" name="Google Shape;180;p29"/>
          <p:cNvPicPr preferRelativeResize="0"/>
          <p:nvPr/>
        </p:nvPicPr>
        <p:blipFill rotWithShape="1">
          <a:blip r:embed="rId4">
            <a:alphaModFix/>
          </a:blip>
          <a:srcRect b="0" l="0" r="23868" t="0"/>
          <a:stretch/>
        </p:blipFill>
        <p:spPr>
          <a:xfrm>
            <a:off x="311700" y="3041923"/>
            <a:ext cx="6961459" cy="1424129"/>
          </a:xfrm>
          <a:prstGeom prst="rect">
            <a:avLst/>
          </a:prstGeom>
          <a:noFill/>
          <a:ln>
            <a:noFill/>
          </a:ln>
        </p:spPr>
      </p:pic>
      <p:pic>
        <p:nvPicPr>
          <p:cNvPr id="181" name="Google Shape;181;p29"/>
          <p:cNvPicPr preferRelativeResize="0"/>
          <p:nvPr/>
        </p:nvPicPr>
        <p:blipFill rotWithShape="1">
          <a:blip r:embed="rId5">
            <a:alphaModFix/>
          </a:blip>
          <a:srcRect b="0" l="0" r="0" t="0"/>
          <a:stretch/>
        </p:blipFill>
        <p:spPr>
          <a:xfrm>
            <a:off x="5072884" y="1260748"/>
            <a:ext cx="2200275" cy="1685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301189" y="12971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800"/>
              <a:buFont typeface="Times New Roman"/>
              <a:buNone/>
            </a:pPr>
            <a:r>
              <a:rPr b="1" lang="en-US" sz="1800">
                <a:latin typeface="Times New Roman"/>
                <a:ea typeface="Times New Roman"/>
                <a:cs typeface="Times New Roman"/>
                <a:sym typeface="Times New Roman"/>
              </a:rPr>
              <a:t>Experiment</a:t>
            </a:r>
            <a:endParaRPr b="1" sz="1800">
              <a:latin typeface="Times New Roman"/>
              <a:ea typeface="Times New Roman"/>
              <a:cs typeface="Times New Roman"/>
              <a:sym typeface="Times New Roman"/>
            </a:endParaRPr>
          </a:p>
        </p:txBody>
      </p:sp>
      <p:sp>
        <p:nvSpPr>
          <p:cNvPr id="187" name="Google Shape;187;p30"/>
          <p:cNvSpPr txBox="1"/>
          <p:nvPr>
            <p:ph idx="1" type="body"/>
          </p:nvPr>
        </p:nvSpPr>
        <p:spPr>
          <a:xfrm>
            <a:off x="301189" y="702415"/>
            <a:ext cx="8520600" cy="2347470"/>
          </a:xfrm>
          <a:prstGeom prst="rect">
            <a:avLst/>
          </a:prstGeom>
          <a:noFill/>
          <a:ln>
            <a:noFill/>
          </a:ln>
        </p:spPr>
        <p:txBody>
          <a:bodyPr anchorCtr="0" anchor="t" bIns="91425" lIns="91425" spcFirstLastPara="1" rIns="91425" wrap="square" tIns="91425">
            <a:noAutofit/>
          </a:bodyPr>
          <a:lstStyle/>
          <a:p>
            <a:pPr indent="-342900" lvl="0" marL="457200" rtl="0" algn="l">
              <a:lnSpc>
                <a:spcPct val="62500"/>
              </a:lnSpc>
              <a:spcBef>
                <a:spcPts val="0"/>
              </a:spcBef>
              <a:spcAft>
                <a:spcPts val="0"/>
              </a:spcAft>
              <a:buClr>
                <a:schemeClr val="dk1"/>
              </a:buClr>
              <a:buSzPts val="1800"/>
              <a:buChar char="●"/>
            </a:pPr>
            <a:r>
              <a:rPr lang="en-US" sz="1600">
                <a:latin typeface="Times New Roman"/>
                <a:ea typeface="Times New Roman"/>
                <a:cs typeface="Times New Roman"/>
                <a:sym typeface="Times New Roman"/>
              </a:rPr>
              <a:t>Preprocessing</a:t>
            </a:r>
            <a:endParaRPr/>
          </a:p>
          <a:p>
            <a:pPr indent="-317500" lvl="1" marL="914400" rtl="0" algn="l">
              <a:lnSpc>
                <a:spcPct val="87500"/>
              </a:lnSpc>
              <a:spcBef>
                <a:spcPts val="1600"/>
              </a:spcBef>
              <a:spcAft>
                <a:spcPts val="0"/>
              </a:spcAft>
              <a:buClr>
                <a:schemeClr val="dk1"/>
              </a:buClr>
              <a:buSzPts val="1400"/>
              <a:buChar char="○"/>
            </a:pPr>
            <a:r>
              <a:rPr lang="en-US" sz="1600">
                <a:latin typeface="Times New Roman"/>
                <a:ea typeface="Times New Roman"/>
                <a:cs typeface="Times New Roman"/>
                <a:sym typeface="Times New Roman"/>
              </a:rPr>
              <a:t>We normalized hyperlinks and @-replies or mentions to http://someurl and @someuser, respectively.</a:t>
            </a:r>
            <a:endParaRPr/>
          </a:p>
          <a:p>
            <a:pPr indent="-317500" lvl="1" marL="914400" rtl="0" algn="l">
              <a:lnSpc>
                <a:spcPct val="87500"/>
              </a:lnSpc>
              <a:spcBef>
                <a:spcPts val="1600"/>
              </a:spcBef>
              <a:spcAft>
                <a:spcPts val="0"/>
              </a:spcAft>
              <a:buClr>
                <a:schemeClr val="dk1"/>
              </a:buClr>
              <a:buSzPts val="1400"/>
              <a:buChar char="○"/>
            </a:pPr>
            <a:r>
              <a:rPr lang="en-US" sz="1600">
                <a:latin typeface="Times New Roman"/>
                <a:ea typeface="Times New Roman"/>
                <a:cs typeface="Times New Roman"/>
                <a:sym typeface="Times New Roman"/>
              </a:rPr>
              <a:t>Other preprocessing steps involve tokenisation ,PoS-tagging, lemmatisation and [named entity recognition].</a:t>
            </a:r>
            <a:endParaRPr/>
          </a:p>
        </p:txBody>
      </p:sp>
      <p:sp>
        <p:nvSpPr>
          <p:cNvPr id="188" name="Google Shape;188;p30"/>
          <p:cNvSpPr txBox="1"/>
          <p:nvPr/>
        </p:nvSpPr>
        <p:spPr>
          <a:xfrm>
            <a:off x="301189" y="2130419"/>
            <a:ext cx="8520600" cy="2347470"/>
          </a:xfrm>
          <a:prstGeom prst="rect">
            <a:avLst/>
          </a:prstGeom>
          <a:noFill/>
          <a:ln>
            <a:noFill/>
          </a:ln>
        </p:spPr>
        <p:txBody>
          <a:bodyPr anchorCtr="0" anchor="t" bIns="91425" lIns="91425" spcFirstLastPara="1" rIns="91425" wrap="square" tIns="91425">
            <a:noAutofit/>
          </a:bodyPr>
          <a:lstStyle/>
          <a:p>
            <a:pPr indent="-342900" lvl="0" marL="457200" marR="0" rtl="0" algn="l">
              <a:lnSpc>
                <a:spcPct val="87500"/>
              </a:lnSpc>
              <a:spcBef>
                <a:spcPts val="0"/>
              </a:spcBef>
              <a:spcAft>
                <a:spcPts val="0"/>
              </a:spcAft>
              <a:buClr>
                <a:schemeClr val="dk1"/>
              </a:buClr>
              <a:buSzPts val="1800"/>
              <a:buFont typeface="Arial"/>
              <a:buChar char="●"/>
            </a:pPr>
            <a:r>
              <a:rPr b="0" i="0" lang="en-US" sz="1600" u="none" cap="none" strike="noStrike">
                <a:solidFill>
                  <a:schemeClr val="dk1"/>
                </a:solidFill>
                <a:latin typeface="Times New Roman"/>
                <a:ea typeface="Times New Roman"/>
                <a:cs typeface="Times New Roman"/>
                <a:sym typeface="Times New Roman"/>
              </a:rPr>
              <a:t>Extracted Features</a:t>
            </a:r>
            <a:endParaRPr/>
          </a:p>
          <a:p>
            <a:pPr indent="-457200" lvl="1" marL="1028700" marR="0" rtl="0" algn="l">
              <a:lnSpc>
                <a:spcPct val="87500"/>
              </a:lnSpc>
              <a:spcBef>
                <a:spcPts val="1600"/>
              </a:spcBef>
              <a:spcAft>
                <a:spcPts val="0"/>
              </a:spcAft>
              <a:buClr>
                <a:srgbClr val="000000"/>
              </a:buClr>
              <a:buSzPts val="1400"/>
              <a:buFont typeface="Calibri"/>
              <a:buAutoNum type="arabicPeriod"/>
            </a:pPr>
            <a:r>
              <a:rPr b="0" i="0" lang="en-US" sz="1600" u="none" cap="none" strike="noStrike">
                <a:solidFill>
                  <a:schemeClr val="dk1"/>
                </a:solidFill>
                <a:latin typeface="Times New Roman"/>
                <a:ea typeface="Times New Roman"/>
                <a:cs typeface="Times New Roman"/>
                <a:sym typeface="Times New Roman"/>
              </a:rPr>
              <a:t>Lexical features -10</a:t>
            </a:r>
            <a:endParaRPr/>
          </a:p>
          <a:p>
            <a:pPr indent="-457200" lvl="1" marL="1028700" marR="0" rtl="0" algn="l">
              <a:lnSpc>
                <a:spcPct val="87500"/>
              </a:lnSpc>
              <a:spcBef>
                <a:spcPts val="1600"/>
              </a:spcBef>
              <a:spcAft>
                <a:spcPts val="0"/>
              </a:spcAft>
              <a:buClr>
                <a:srgbClr val="000000"/>
              </a:buClr>
              <a:buSzPts val="1400"/>
              <a:buFont typeface="Calibri"/>
              <a:buAutoNum type="arabicPeriod"/>
            </a:pPr>
            <a:r>
              <a:rPr b="0" i="0" lang="en-US" sz="1600" u="none" cap="none" strike="noStrike">
                <a:solidFill>
                  <a:schemeClr val="dk1"/>
                </a:solidFill>
                <a:latin typeface="Times New Roman"/>
                <a:ea typeface="Times New Roman"/>
                <a:cs typeface="Times New Roman"/>
                <a:sym typeface="Times New Roman"/>
              </a:rPr>
              <a:t>Syntactic features -104</a:t>
            </a:r>
            <a:endParaRPr/>
          </a:p>
          <a:p>
            <a:pPr indent="-457200" lvl="1" marL="1028700" marR="0" rtl="0" algn="l">
              <a:lnSpc>
                <a:spcPct val="87500"/>
              </a:lnSpc>
              <a:spcBef>
                <a:spcPts val="1600"/>
              </a:spcBef>
              <a:spcAft>
                <a:spcPts val="0"/>
              </a:spcAft>
              <a:buClr>
                <a:srgbClr val="000000"/>
              </a:buClr>
              <a:buSzPts val="1400"/>
              <a:buFont typeface="Calibri"/>
              <a:buAutoNum type="arabicPeriod"/>
            </a:pPr>
            <a:r>
              <a:rPr b="0" i="0" lang="en-US" sz="1600" u="none" cap="none" strike="noStrike">
                <a:solidFill>
                  <a:schemeClr val="dk1"/>
                </a:solidFill>
                <a:latin typeface="Times New Roman"/>
                <a:ea typeface="Times New Roman"/>
                <a:cs typeface="Times New Roman"/>
                <a:sym typeface="Times New Roman"/>
              </a:rPr>
              <a:t>Sentiment features -16</a:t>
            </a:r>
            <a:endParaRPr/>
          </a:p>
          <a:p>
            <a:pPr indent="-457200" lvl="1" marL="1028700" marR="0" rtl="0" algn="l">
              <a:lnSpc>
                <a:spcPct val="87500"/>
              </a:lnSpc>
              <a:spcBef>
                <a:spcPts val="1600"/>
              </a:spcBef>
              <a:spcAft>
                <a:spcPts val="0"/>
              </a:spcAft>
              <a:buClr>
                <a:srgbClr val="000000"/>
              </a:buClr>
              <a:buSzPts val="1400"/>
              <a:buFont typeface="Calibri"/>
              <a:buAutoNum type="arabicPeriod"/>
            </a:pPr>
            <a:r>
              <a:rPr b="0" i="0" lang="en-US" sz="1600" u="none" cap="none" strike="noStrike">
                <a:solidFill>
                  <a:schemeClr val="dk1"/>
                </a:solidFill>
                <a:latin typeface="Times New Roman"/>
                <a:ea typeface="Times New Roman"/>
                <a:cs typeface="Times New Roman"/>
                <a:sym typeface="Times New Roman"/>
              </a:rPr>
              <a:t>Semantic features -*</a:t>
            </a:r>
            <a:endParaRPr/>
          </a:p>
          <a:p>
            <a:pPr indent="-228600" lvl="0" marL="457200" marR="0" rtl="0" algn="l">
              <a:lnSpc>
                <a:spcPct val="87500"/>
              </a:lnSpc>
              <a:spcBef>
                <a:spcPts val="0"/>
              </a:spcBef>
              <a:spcAft>
                <a:spcPts val="0"/>
              </a:spcAft>
              <a:buClr>
                <a:schemeClr val="dk1"/>
              </a:buClr>
              <a:buSzPts val="1800"/>
              <a:buFont typeface="Arial"/>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189" name="Google Shape;189;p30"/>
          <p:cNvSpPr txBox="1"/>
          <p:nvPr/>
        </p:nvSpPr>
        <p:spPr>
          <a:xfrm>
            <a:off x="448335" y="4147715"/>
            <a:ext cx="8520600" cy="602962"/>
          </a:xfrm>
          <a:prstGeom prst="rect">
            <a:avLst/>
          </a:prstGeom>
          <a:noFill/>
          <a:ln>
            <a:noFill/>
          </a:ln>
        </p:spPr>
        <p:txBody>
          <a:bodyPr anchorCtr="0" anchor="t" bIns="91425" lIns="91425" spcFirstLastPara="1" rIns="91425" wrap="square" tIns="91425">
            <a:noAutofit/>
          </a:bodyPr>
          <a:lstStyle/>
          <a:p>
            <a:pPr indent="-285750" lvl="0" marL="285750" marR="0" rtl="0" algn="l">
              <a:lnSpc>
                <a:spcPct val="80000"/>
              </a:lnSpc>
              <a:spcBef>
                <a:spcPts val="0"/>
              </a:spcBef>
              <a:spcAft>
                <a:spcPts val="0"/>
              </a:spcAft>
              <a:buClr>
                <a:schemeClr val="dk1"/>
              </a:buClr>
              <a:buSzPts val="2800"/>
              <a:buFont typeface="Noto Sans Symbols"/>
              <a:buChar char="▪"/>
            </a:pPr>
            <a:r>
              <a:rPr b="0" i="0" lang="en-US" sz="1600" u="none" cap="none" strike="noStrike">
                <a:solidFill>
                  <a:schemeClr val="dk1"/>
                </a:solidFill>
                <a:latin typeface="Times New Roman"/>
                <a:ea typeface="Times New Roman"/>
                <a:cs typeface="Times New Roman"/>
                <a:sym typeface="Times New Roman"/>
              </a:rPr>
              <a:t>Model Training: We used SVM to train on the DataSet.</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chemeClr val="dk1"/>
              </a:buClr>
              <a:buSzPts val="2800"/>
              <a:buFont typeface="Arial"/>
              <a:buNone/>
            </a:pPr>
            <a:r>
              <a:rPr b="0" i="0" lang="en-US" sz="1600" u="none" cap="none" strike="noStrike">
                <a:solidFill>
                  <a:schemeClr val="dk1"/>
                </a:solidFill>
                <a:latin typeface="Times New Roman"/>
                <a:ea typeface="Times New Roman"/>
                <a:cs typeface="Times New Roman"/>
                <a:sym typeface="Times New Roman"/>
              </a:rPr>
              <a:t>	</a:t>
            </a:r>
            <a:endParaRPr b="0" i="0" sz="1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1"/>
          <p:cNvSpPr txBox="1"/>
          <p:nvPr>
            <p:ph idx="1" type="body"/>
          </p:nvPr>
        </p:nvSpPr>
        <p:spPr>
          <a:xfrm>
            <a:off x="248638" y="3485772"/>
            <a:ext cx="8520600" cy="1443580"/>
          </a:xfrm>
          <a:prstGeom prst="rect">
            <a:avLst/>
          </a:prstGeom>
          <a:noFill/>
          <a:ln>
            <a:noFill/>
          </a:ln>
        </p:spPr>
        <p:txBody>
          <a:bodyPr anchorCtr="0" anchor="t" bIns="91425" lIns="91425" spcFirstLastPara="1" rIns="91425" wrap="square" tIns="91425">
            <a:noAutofit/>
          </a:bodyPr>
          <a:lstStyle/>
          <a:p>
            <a:pPr indent="-342900" lvl="0" marL="457200" rtl="0" algn="l">
              <a:lnSpc>
                <a:spcPct val="90000"/>
              </a:lnSpc>
              <a:spcBef>
                <a:spcPts val="0"/>
              </a:spcBef>
              <a:spcAft>
                <a:spcPts val="0"/>
              </a:spcAft>
              <a:buClr>
                <a:schemeClr val="dk1"/>
              </a:buClr>
              <a:buSzPts val="1800"/>
              <a:buChar char="●"/>
            </a:pPr>
            <a:r>
              <a:rPr lang="en-US">
                <a:latin typeface="Times New Roman"/>
                <a:ea typeface="Times New Roman"/>
                <a:cs typeface="Times New Roman"/>
                <a:sym typeface="Times New Roman"/>
              </a:rPr>
              <a:t>GloVe</a:t>
            </a:r>
            <a:endParaRPr>
              <a:latin typeface="Times New Roman"/>
              <a:ea typeface="Times New Roman"/>
              <a:cs typeface="Times New Roman"/>
              <a:sym typeface="Times New Roman"/>
            </a:endParaRPr>
          </a:p>
          <a:p>
            <a:pPr indent="-342900" lvl="0" marL="457200" rtl="0" algn="l">
              <a:lnSpc>
                <a:spcPct val="90000"/>
              </a:lnSpc>
              <a:spcBef>
                <a:spcPts val="0"/>
              </a:spcBef>
              <a:spcAft>
                <a:spcPts val="0"/>
              </a:spcAft>
              <a:buClr>
                <a:schemeClr val="dk1"/>
              </a:buClr>
              <a:buSzPts val="1800"/>
              <a:buChar char="●"/>
            </a:pPr>
            <a:r>
              <a:rPr lang="en-US">
                <a:latin typeface="Times New Roman"/>
                <a:ea typeface="Times New Roman"/>
                <a:cs typeface="Times New Roman"/>
                <a:sym typeface="Times New Roman"/>
              </a:rPr>
              <a:t>LSTM</a:t>
            </a:r>
            <a:endParaRPr/>
          </a:p>
        </p:txBody>
      </p:sp>
      <p:sp>
        <p:nvSpPr>
          <p:cNvPr id="195" name="Google Shape;195;p31"/>
          <p:cNvSpPr txBox="1"/>
          <p:nvPr>
            <p:ph type="title"/>
          </p:nvPr>
        </p:nvSpPr>
        <p:spPr>
          <a:xfrm>
            <a:off x="248638" y="2778322"/>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800"/>
              <a:buFont typeface="Times New Roman"/>
              <a:buNone/>
            </a:pPr>
            <a:r>
              <a:rPr lang="en-US" sz="2800">
                <a:latin typeface="Times New Roman"/>
                <a:ea typeface="Times New Roman"/>
                <a:cs typeface="Times New Roman"/>
                <a:sym typeface="Times New Roman"/>
              </a:rPr>
              <a:t>Model Training- proposed</a:t>
            </a:r>
            <a:endParaRPr sz="2800">
              <a:latin typeface="Times New Roman"/>
              <a:ea typeface="Times New Roman"/>
              <a:cs typeface="Times New Roman"/>
              <a:sym typeface="Times New Roman"/>
            </a:endParaRPr>
          </a:p>
        </p:txBody>
      </p:sp>
      <p:sp>
        <p:nvSpPr>
          <p:cNvPr id="196" name="Google Shape;196;p31"/>
          <p:cNvSpPr txBox="1"/>
          <p:nvPr/>
        </p:nvSpPr>
        <p:spPr>
          <a:xfrm>
            <a:off x="248638" y="1462530"/>
            <a:ext cx="8520600" cy="665815"/>
          </a:xfrm>
          <a:prstGeom prst="rect">
            <a:avLst/>
          </a:prstGeom>
          <a:noFill/>
          <a:ln>
            <a:noFill/>
          </a:ln>
        </p:spPr>
        <p:txBody>
          <a:bodyPr anchorCtr="0" anchor="t" bIns="91425" lIns="91425" spcFirstLastPara="1" rIns="91425" wrap="square" tIns="91425">
            <a:noAutofit/>
          </a:bodyPr>
          <a:lstStyle/>
          <a:p>
            <a:pPr indent="-342900" lvl="0" marL="457200" marR="0" rtl="0" algn="l">
              <a:lnSpc>
                <a:spcPct val="90000"/>
              </a:lnSpc>
              <a:spcBef>
                <a:spcPts val="0"/>
              </a:spcBef>
              <a:spcAft>
                <a:spcPts val="0"/>
              </a:spcAft>
              <a:buClr>
                <a:schemeClr val="dk1"/>
              </a:buClr>
              <a:buSzPts val="1800"/>
              <a:buFont typeface="Arial"/>
              <a:buChar char="●"/>
            </a:pPr>
            <a:r>
              <a:rPr b="0" i="0" lang="en-US" sz="2100" u="none" cap="none" strike="noStrike">
                <a:solidFill>
                  <a:schemeClr val="dk1"/>
                </a:solidFill>
                <a:latin typeface="Times New Roman"/>
                <a:ea typeface="Times New Roman"/>
                <a:cs typeface="Times New Roman"/>
                <a:sym typeface="Times New Roman"/>
              </a:rPr>
              <a:t>Sentiment-Specific Word Embedding.</a:t>
            </a:r>
            <a:endParaRPr/>
          </a:p>
          <a:p>
            <a:pPr indent="-228600" lvl="0" marL="457200" marR="0" rtl="0" algn="l">
              <a:lnSpc>
                <a:spcPct val="90000"/>
              </a:lnSpc>
              <a:spcBef>
                <a:spcPts val="0"/>
              </a:spcBef>
              <a:spcAft>
                <a:spcPts val="0"/>
              </a:spcAft>
              <a:buClr>
                <a:schemeClr val="dk1"/>
              </a:buClr>
              <a:buSzPts val="1800"/>
              <a:buFont typeface="Arial"/>
              <a:buNone/>
            </a:pPr>
            <a:r>
              <a:t/>
            </a:r>
            <a:endParaRPr b="0" i="0" sz="2100" u="none" cap="none" strike="noStrike">
              <a:solidFill>
                <a:schemeClr val="dk1"/>
              </a:solidFill>
              <a:latin typeface="Times New Roman"/>
              <a:ea typeface="Times New Roman"/>
              <a:cs typeface="Times New Roman"/>
              <a:sym typeface="Times New Roman"/>
            </a:endParaRPr>
          </a:p>
        </p:txBody>
      </p:sp>
      <p:sp>
        <p:nvSpPr>
          <p:cNvPr id="197" name="Google Shape;197;p31"/>
          <p:cNvSpPr txBox="1"/>
          <p:nvPr/>
        </p:nvSpPr>
        <p:spPr>
          <a:xfrm>
            <a:off x="248638" y="75508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2800"/>
              <a:buFont typeface="Arial"/>
              <a:buNone/>
            </a:pPr>
            <a:r>
              <a:rPr b="0" i="0" lang="en-US" sz="2730" u="none" cap="none" strike="noStrike">
                <a:solidFill>
                  <a:schemeClr val="dk1"/>
                </a:solidFill>
                <a:latin typeface="Times New Roman"/>
                <a:ea typeface="Times New Roman"/>
                <a:cs typeface="Times New Roman"/>
                <a:sym typeface="Times New Roman"/>
              </a:rPr>
              <a:t>Model Training- proposed new feature</a:t>
            </a:r>
            <a:endParaRPr b="0" i="0" sz="273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800"/>
              <a:buFont typeface="Calibri"/>
              <a:buNone/>
            </a:pPr>
            <a:r>
              <a:rPr lang="en-US"/>
              <a:t>References</a:t>
            </a:r>
            <a:endParaRPr/>
          </a:p>
        </p:txBody>
      </p:sp>
      <p:sp>
        <p:nvSpPr>
          <p:cNvPr id="203" name="Google Shape;203;p32"/>
          <p:cNvSpPr txBox="1"/>
          <p:nvPr>
            <p:ph idx="1" type="body"/>
          </p:nvPr>
        </p:nvSpPr>
        <p:spPr>
          <a:xfrm>
            <a:off x="311700" y="1455550"/>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90000"/>
              </a:lnSpc>
              <a:spcBef>
                <a:spcPts val="0"/>
              </a:spcBef>
              <a:spcAft>
                <a:spcPts val="0"/>
              </a:spcAft>
              <a:buClr>
                <a:schemeClr val="dk1"/>
              </a:buClr>
              <a:buSzPts val="1800"/>
              <a:buChar char="●"/>
            </a:pPr>
            <a:r>
              <a:rPr lang="en-US"/>
              <a:t>Van Hee,C., Lefever, E., and Hoste, V. (2016). Exploring the Automatic Recognition of Irony in English tweets</a:t>
            </a:r>
            <a:endParaRPr/>
          </a:p>
          <a:p>
            <a:pPr indent="-342900" lvl="0" marL="457200" rtl="0" algn="l">
              <a:lnSpc>
                <a:spcPct val="90000"/>
              </a:lnSpc>
              <a:spcBef>
                <a:spcPts val="0"/>
              </a:spcBef>
              <a:spcAft>
                <a:spcPts val="0"/>
              </a:spcAft>
              <a:buClr>
                <a:schemeClr val="dk1"/>
              </a:buClr>
              <a:buSzPts val="1800"/>
              <a:buChar char="●"/>
            </a:pPr>
            <a:r>
              <a:rPr lang="en-US"/>
              <a:t>Van Hee,C., Lefever, E., and Hoste, V. (2016).  Exploring the Realization of Irony in Twitter Data</a:t>
            </a:r>
            <a:endParaRPr/>
          </a:p>
          <a:p>
            <a:pPr indent="-342900" lvl="0" marL="457200" rtl="0" algn="l">
              <a:lnSpc>
                <a:spcPct val="90000"/>
              </a:lnSpc>
              <a:spcBef>
                <a:spcPts val="0"/>
              </a:spcBef>
              <a:spcAft>
                <a:spcPts val="0"/>
              </a:spcAft>
              <a:buClr>
                <a:schemeClr val="dk1"/>
              </a:buClr>
              <a:buSzPts val="1800"/>
              <a:buChar char="●"/>
            </a:pPr>
            <a:r>
              <a:rPr lang="en-US"/>
              <a:t>Joshi, A., Bhattacharyya, P., Carman, M. (2016). Automatic Sarcasm Detection: A Survey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5"/>
          <p:cNvSpPr txBox="1"/>
          <p:nvPr>
            <p:ph idx="1" type="body"/>
          </p:nvPr>
        </p:nvSpPr>
        <p:spPr>
          <a:xfrm>
            <a:off x="628650" y="1369219"/>
            <a:ext cx="7886700" cy="1605209"/>
          </a:xfrm>
          <a:prstGeom prst="rect">
            <a:avLst/>
          </a:prstGeom>
          <a:noFill/>
          <a:ln>
            <a:noFill/>
          </a:ln>
        </p:spPr>
        <p:txBody>
          <a:bodyPr anchorCtr="0" anchor="t" bIns="45700" lIns="91425" spcFirstLastPara="1" rIns="91425" wrap="square" tIns="45700">
            <a:noAutofit/>
          </a:bodyPr>
          <a:lstStyle/>
          <a:p>
            <a:pPr indent="0" lvl="0" marL="114300" rtl="0" algn="ctr">
              <a:lnSpc>
                <a:spcPct val="90000"/>
              </a:lnSpc>
              <a:spcBef>
                <a:spcPts val="0"/>
              </a:spcBef>
              <a:spcAft>
                <a:spcPts val="0"/>
              </a:spcAft>
              <a:buClr>
                <a:schemeClr val="dk1"/>
              </a:buClr>
              <a:buSzPts val="2400"/>
              <a:buNone/>
            </a:pPr>
            <a:r>
              <a:rPr i="1" lang="en-US" sz="2400"/>
              <a:t>“I just love when you test my patience!”</a:t>
            </a:r>
            <a:endParaRPr/>
          </a:p>
          <a:p>
            <a:pPr indent="0" lvl="0" marL="114300" rtl="0" algn="ctr">
              <a:lnSpc>
                <a:spcPct val="90000"/>
              </a:lnSpc>
              <a:spcBef>
                <a:spcPts val="750"/>
              </a:spcBef>
              <a:spcAft>
                <a:spcPts val="0"/>
              </a:spcAft>
              <a:buClr>
                <a:schemeClr val="dk1"/>
              </a:buClr>
              <a:buSzPts val="2400"/>
              <a:buNone/>
            </a:pPr>
            <a:r>
              <a:t/>
            </a:r>
            <a:endParaRPr i="1" sz="2400"/>
          </a:p>
          <a:p>
            <a:pPr indent="0" lvl="0" marL="114300" rtl="0" algn="ctr">
              <a:lnSpc>
                <a:spcPct val="90000"/>
              </a:lnSpc>
              <a:spcBef>
                <a:spcPts val="750"/>
              </a:spcBef>
              <a:spcAft>
                <a:spcPts val="0"/>
              </a:spcAft>
              <a:buClr>
                <a:schemeClr val="dk1"/>
              </a:buClr>
              <a:buSzPts val="2400"/>
              <a:buNone/>
            </a:pPr>
            <a:r>
              <a:rPr lang="en-US" sz="2400">
                <a:latin typeface="Times New Roman"/>
                <a:ea typeface="Times New Roman"/>
                <a:cs typeface="Times New Roman"/>
                <a:sym typeface="Times New Roman"/>
              </a:rPr>
              <a:t>What sort of emotion does it convey?</a:t>
            </a:r>
            <a:br>
              <a:rPr lang="en-US" sz="2400">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800"/>
              <a:buFont typeface="Calibri"/>
              <a:buNone/>
            </a:pPr>
            <a:r>
              <a:t/>
            </a:r>
            <a:endParaRPr sz="2970"/>
          </a:p>
        </p:txBody>
      </p:sp>
      <p:sp>
        <p:nvSpPr>
          <p:cNvPr id="209" name="Google Shape;209;p33"/>
          <p:cNvSpPr txBox="1"/>
          <p:nvPr>
            <p:ph idx="1" type="body"/>
          </p:nvPr>
        </p:nvSpPr>
        <p:spPr>
          <a:xfrm>
            <a:off x="385273" y="1017725"/>
            <a:ext cx="8520600" cy="3416400"/>
          </a:xfrm>
          <a:prstGeom prst="rect">
            <a:avLst/>
          </a:prstGeom>
          <a:noFill/>
          <a:ln>
            <a:noFill/>
          </a:ln>
        </p:spPr>
        <p:txBody>
          <a:bodyPr anchorCtr="0" anchor="t" bIns="91425" lIns="91425" spcFirstLastPara="1" rIns="91425" wrap="square" tIns="91425">
            <a:noAutofit/>
          </a:bodyPr>
          <a:lstStyle/>
          <a:p>
            <a:pPr indent="-228600" lvl="0" marL="457200" rtl="0" algn="ctr">
              <a:lnSpc>
                <a:spcPct val="90000"/>
              </a:lnSpc>
              <a:spcBef>
                <a:spcPts val="0"/>
              </a:spcBef>
              <a:spcAft>
                <a:spcPts val="0"/>
              </a:spcAft>
              <a:buClr>
                <a:schemeClr val="dk1"/>
              </a:buClr>
              <a:buSzPts val="1800"/>
              <a:buNone/>
            </a:pPr>
            <a:r>
              <a:t/>
            </a:r>
            <a:endParaRPr sz="6000"/>
          </a:p>
          <a:p>
            <a:pPr indent="-342900" lvl="0" marL="457200" rtl="0" algn="ctr">
              <a:lnSpc>
                <a:spcPct val="90000"/>
              </a:lnSpc>
              <a:spcBef>
                <a:spcPts val="0"/>
              </a:spcBef>
              <a:spcAft>
                <a:spcPts val="0"/>
              </a:spcAft>
              <a:buClr>
                <a:schemeClr val="dk1"/>
              </a:buClr>
              <a:buSzPts val="1800"/>
              <a:buChar char="●"/>
            </a:pPr>
            <a:r>
              <a:rPr lang="en-US" sz="6000"/>
              <a:t>THANK YOU</a:t>
            </a:r>
            <a:endParaRPr/>
          </a:p>
          <a:p>
            <a:pPr indent="-228600" lvl="0" marL="457200" rtl="0" algn="ctr">
              <a:lnSpc>
                <a:spcPct val="90000"/>
              </a:lnSpc>
              <a:spcBef>
                <a:spcPts val="0"/>
              </a:spcBef>
              <a:spcAft>
                <a:spcPts val="0"/>
              </a:spcAft>
              <a:buClr>
                <a:schemeClr val="dk1"/>
              </a:buClr>
              <a:buSzPts val="1800"/>
              <a:buNone/>
            </a:pPr>
            <a:r>
              <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800"/>
              <a:buFont typeface="Times New Roman"/>
              <a:buNone/>
            </a:pPr>
            <a:r>
              <a:rPr lang="en-US" sz="2800">
                <a:latin typeface="Times New Roman"/>
                <a:ea typeface="Times New Roman"/>
                <a:cs typeface="Times New Roman"/>
                <a:sym typeface="Times New Roman"/>
              </a:rPr>
              <a:t>Introduction</a:t>
            </a:r>
            <a:endParaRPr sz="2800">
              <a:latin typeface="Times New Roman"/>
              <a:ea typeface="Times New Roman"/>
              <a:cs typeface="Times New Roman"/>
              <a:sym typeface="Times New Roman"/>
            </a:endParaRPr>
          </a:p>
        </p:txBody>
      </p:sp>
      <p:sp>
        <p:nvSpPr>
          <p:cNvPr id="100" name="Google Shape;100;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457200" lvl="0" marL="0" rtl="0" algn="l">
              <a:lnSpc>
                <a:spcPct val="90000"/>
              </a:lnSpc>
              <a:spcBef>
                <a:spcPts val="0"/>
              </a:spcBef>
              <a:spcAft>
                <a:spcPts val="0"/>
              </a:spcAft>
              <a:buClr>
                <a:schemeClr val="dk1"/>
              </a:buClr>
              <a:buSzPts val="1800"/>
              <a:buNone/>
            </a:pPr>
            <a:r>
              <a:t/>
            </a:r>
            <a:endParaRPr>
              <a:latin typeface="Times New Roman"/>
              <a:ea typeface="Times New Roman"/>
              <a:cs typeface="Times New Roman"/>
              <a:sym typeface="Times New Roman"/>
            </a:endParaRPr>
          </a:p>
          <a:p>
            <a:pPr indent="0" lvl="0" marL="114300" rtl="0" algn="ctr">
              <a:lnSpc>
                <a:spcPct val="90000"/>
              </a:lnSpc>
              <a:spcBef>
                <a:spcPts val="0"/>
              </a:spcBef>
              <a:spcAft>
                <a:spcPts val="0"/>
              </a:spcAft>
              <a:buClr>
                <a:schemeClr val="dk1"/>
              </a:buClr>
              <a:buSzPts val="1800"/>
              <a:buNone/>
            </a:pPr>
            <a:r>
              <a:rPr lang="en-US">
                <a:latin typeface="Times New Roman"/>
                <a:ea typeface="Times New Roman"/>
                <a:cs typeface="Times New Roman"/>
                <a:sym typeface="Times New Roman"/>
              </a:rPr>
              <a:t>The expression of one's meaning by using language that normally signifies the opposite, typically for humorous or emphatic effect.</a:t>
            </a:r>
            <a:endParaRPr/>
          </a:p>
          <a:p>
            <a:pPr indent="0" lvl="0" marL="114300" rtl="0" algn="ctr">
              <a:lnSpc>
                <a:spcPct val="90000"/>
              </a:lnSpc>
              <a:spcBef>
                <a:spcPts val="0"/>
              </a:spcBef>
              <a:spcAft>
                <a:spcPts val="0"/>
              </a:spcAft>
              <a:buClr>
                <a:schemeClr val="dk1"/>
              </a:buClr>
              <a:buSzPts val="1800"/>
              <a:buNone/>
            </a:pPr>
            <a:r>
              <a:t/>
            </a:r>
            <a:endParaRPr>
              <a:latin typeface="Times New Roman"/>
              <a:ea typeface="Times New Roman"/>
              <a:cs typeface="Times New Roman"/>
              <a:sym typeface="Times New Roman"/>
            </a:endParaRPr>
          </a:p>
          <a:p>
            <a:pPr indent="0" lvl="0" marL="114300" rtl="0" algn="ctr">
              <a:lnSpc>
                <a:spcPct val="90000"/>
              </a:lnSpc>
              <a:spcBef>
                <a:spcPts val="0"/>
              </a:spcBef>
              <a:spcAft>
                <a:spcPts val="0"/>
              </a:spcAft>
              <a:buClr>
                <a:schemeClr val="dk1"/>
              </a:buClr>
              <a:buSzPts val="1800"/>
              <a:buNone/>
            </a:pPr>
            <a:r>
              <a:t/>
            </a:r>
            <a:endParaRPr>
              <a:latin typeface="Times New Roman"/>
              <a:ea typeface="Times New Roman"/>
              <a:cs typeface="Times New Roman"/>
              <a:sym typeface="Times New Roman"/>
            </a:endParaRPr>
          </a:p>
          <a:p>
            <a:pPr indent="0" lvl="0" marL="114300" rtl="0" algn="just">
              <a:lnSpc>
                <a:spcPct val="90000"/>
              </a:lnSpc>
              <a:spcBef>
                <a:spcPts val="0"/>
              </a:spcBef>
              <a:spcAft>
                <a:spcPts val="0"/>
              </a:spcAft>
              <a:buClr>
                <a:schemeClr val="dk1"/>
              </a:buClr>
              <a:buSzPts val="1800"/>
              <a:buNone/>
            </a:pPr>
            <a:r>
              <a:rPr lang="en-US">
                <a:latin typeface="Times New Roman"/>
                <a:ea typeface="Times New Roman"/>
                <a:cs typeface="Times New Roman"/>
                <a:sym typeface="Times New Roman"/>
              </a:rPr>
              <a:t>Types: </a:t>
            </a:r>
            <a:endParaRPr/>
          </a:p>
          <a:p>
            <a:pPr indent="-342900" lvl="0" marL="457200" rtl="0" algn="l">
              <a:lnSpc>
                <a:spcPct val="90000"/>
              </a:lnSpc>
              <a:spcBef>
                <a:spcPts val="0"/>
              </a:spcBef>
              <a:spcAft>
                <a:spcPts val="0"/>
              </a:spcAft>
              <a:buClr>
                <a:schemeClr val="dk1"/>
              </a:buClr>
              <a:buSzPts val="1800"/>
              <a:buChar char="●"/>
            </a:pPr>
            <a:r>
              <a:rPr lang="en-US">
                <a:latin typeface="Times New Roman"/>
                <a:ea typeface="Times New Roman"/>
                <a:cs typeface="Times New Roman"/>
                <a:sym typeface="Times New Roman"/>
              </a:rPr>
              <a:t>Situational irony</a:t>
            </a:r>
            <a:endParaRPr>
              <a:latin typeface="Times New Roman"/>
              <a:ea typeface="Times New Roman"/>
              <a:cs typeface="Times New Roman"/>
              <a:sym typeface="Times New Roman"/>
            </a:endParaRPr>
          </a:p>
          <a:p>
            <a:pPr indent="-342900" lvl="0" marL="457200" rtl="0" algn="l">
              <a:lnSpc>
                <a:spcPct val="90000"/>
              </a:lnSpc>
              <a:spcBef>
                <a:spcPts val="0"/>
              </a:spcBef>
              <a:spcAft>
                <a:spcPts val="0"/>
              </a:spcAft>
              <a:buClr>
                <a:schemeClr val="dk1"/>
              </a:buClr>
              <a:buSzPts val="1800"/>
              <a:buChar char="●"/>
            </a:pPr>
            <a:r>
              <a:rPr lang="en-US">
                <a:latin typeface="Times New Roman"/>
                <a:ea typeface="Times New Roman"/>
                <a:cs typeface="Times New Roman"/>
                <a:sym typeface="Times New Roman"/>
              </a:rPr>
              <a:t>Dramatic irony</a:t>
            </a:r>
            <a:endParaRPr/>
          </a:p>
          <a:p>
            <a:pPr indent="-342900" lvl="0" marL="457200" rtl="0" algn="l">
              <a:lnSpc>
                <a:spcPct val="90000"/>
              </a:lnSpc>
              <a:spcBef>
                <a:spcPts val="0"/>
              </a:spcBef>
              <a:spcAft>
                <a:spcPts val="0"/>
              </a:spcAft>
              <a:buClr>
                <a:schemeClr val="dk1"/>
              </a:buClr>
              <a:buSzPts val="1800"/>
              <a:buChar char="●"/>
            </a:pPr>
            <a:r>
              <a:rPr lang="en-US">
                <a:latin typeface="Times New Roman"/>
                <a:ea typeface="Times New Roman"/>
                <a:cs typeface="Times New Roman"/>
                <a:sym typeface="Times New Roman"/>
              </a:rPr>
              <a:t>Socratic irony </a:t>
            </a:r>
            <a:endParaRPr>
              <a:latin typeface="Times New Roman"/>
              <a:ea typeface="Times New Roman"/>
              <a:cs typeface="Times New Roman"/>
              <a:sym typeface="Times New Roman"/>
            </a:endParaRPr>
          </a:p>
          <a:p>
            <a:pPr indent="-342900" lvl="0" marL="457200" rtl="0" algn="l">
              <a:lnSpc>
                <a:spcPct val="90000"/>
              </a:lnSpc>
              <a:spcBef>
                <a:spcPts val="0"/>
              </a:spcBef>
              <a:spcAft>
                <a:spcPts val="0"/>
              </a:spcAft>
              <a:buClr>
                <a:schemeClr val="dk1"/>
              </a:buClr>
              <a:buSzPts val="1800"/>
              <a:buChar char="●"/>
            </a:pPr>
            <a:r>
              <a:rPr lang="en-US">
                <a:latin typeface="Times New Roman"/>
                <a:ea typeface="Times New Roman"/>
                <a:cs typeface="Times New Roman"/>
                <a:sym typeface="Times New Roman"/>
              </a:rPr>
              <a:t>Verbal irony </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a:p>
            <a:pPr indent="-228600" lvl="0" marL="457200" rtl="0" algn="l">
              <a:lnSpc>
                <a:spcPct val="90000"/>
              </a:lnSpc>
              <a:spcBef>
                <a:spcPts val="0"/>
              </a:spcBef>
              <a:spcAft>
                <a:spcPts val="0"/>
              </a:spcAft>
              <a:buClr>
                <a:schemeClr val="dk1"/>
              </a:buClr>
              <a:buSzPts val="1800"/>
              <a:buNone/>
            </a:pPr>
            <a:r>
              <a:t/>
            </a:r>
            <a:endParaRPr>
              <a:latin typeface="Times New Roman"/>
              <a:ea typeface="Times New Roman"/>
              <a:cs typeface="Times New Roman"/>
              <a:sym typeface="Times New Roman"/>
            </a:endParaRPr>
          </a:p>
          <a:p>
            <a:pPr indent="0" lvl="0" marL="114300" rtl="0" algn="ctr">
              <a:lnSpc>
                <a:spcPct val="90000"/>
              </a:lnSpc>
              <a:spcBef>
                <a:spcPts val="0"/>
              </a:spcBef>
              <a:spcAft>
                <a:spcPts val="0"/>
              </a:spcAft>
              <a:buClr>
                <a:schemeClr val="dk1"/>
              </a:buClr>
              <a:buSzPts val="1800"/>
              <a:buNone/>
            </a:pPr>
            <a:r>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800"/>
              <a:buFont typeface="Times New Roman"/>
              <a:buNone/>
            </a:pPr>
            <a:r>
              <a:rPr lang="en-US" sz="2800">
                <a:latin typeface="Times New Roman"/>
                <a:ea typeface="Times New Roman"/>
                <a:cs typeface="Times New Roman"/>
                <a:sym typeface="Times New Roman"/>
              </a:rPr>
              <a:t>Motivation</a:t>
            </a:r>
            <a:endParaRPr sz="2800">
              <a:latin typeface="Times New Roman"/>
              <a:ea typeface="Times New Roman"/>
              <a:cs typeface="Times New Roman"/>
              <a:sym typeface="Times New Roman"/>
            </a:endParaRPr>
          </a:p>
        </p:txBody>
      </p:sp>
      <p:sp>
        <p:nvSpPr>
          <p:cNvPr id="106" name="Google Shape;106;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just">
              <a:lnSpc>
                <a:spcPct val="90000"/>
              </a:lnSpc>
              <a:spcBef>
                <a:spcPts val="0"/>
              </a:spcBef>
              <a:spcAft>
                <a:spcPts val="0"/>
              </a:spcAft>
              <a:buClr>
                <a:schemeClr val="dk1"/>
              </a:buClr>
              <a:buSzPts val="1800"/>
              <a:buNone/>
            </a:pPr>
            <a:r>
              <a:rPr lang="en-US">
                <a:latin typeface="Times New Roman"/>
                <a:ea typeface="Times New Roman"/>
                <a:cs typeface="Times New Roman"/>
                <a:sym typeface="Times New Roman"/>
              </a:rPr>
              <a:t>	&gt;&gt; To build a stronger partnership between humans and machines, it is vital to move away from a world where humans have to understand machines to a world where the machines understand us, answering (and behaving) in the way a human would do. ​</a:t>
            </a:r>
            <a:endParaRPr>
              <a:latin typeface="Times New Roman"/>
              <a:ea typeface="Times New Roman"/>
              <a:cs typeface="Times New Roman"/>
              <a:sym typeface="Times New Roman"/>
            </a:endParaRPr>
          </a:p>
        </p:txBody>
      </p:sp>
      <p:sp>
        <p:nvSpPr>
          <p:cNvPr id="107" name="Google Shape;107;p17"/>
          <p:cNvSpPr/>
          <p:nvPr/>
        </p:nvSpPr>
        <p:spPr>
          <a:xfrm>
            <a:off x="4454820" y="2417862"/>
            <a:ext cx="234360"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800"/>
              <a:buFont typeface="Times New Roman"/>
              <a:buNone/>
            </a:pPr>
            <a:r>
              <a:rPr lang="en-US" sz="2800">
                <a:latin typeface="Times New Roman"/>
                <a:ea typeface="Times New Roman"/>
                <a:cs typeface="Times New Roman"/>
                <a:sym typeface="Times New Roman"/>
              </a:rPr>
              <a:t>Challenges</a:t>
            </a:r>
            <a:endParaRPr sz="2800">
              <a:latin typeface="Times New Roman"/>
              <a:ea typeface="Times New Roman"/>
              <a:cs typeface="Times New Roman"/>
              <a:sym typeface="Times New Roman"/>
            </a:endParaRPr>
          </a:p>
        </p:txBody>
      </p:sp>
      <p:sp>
        <p:nvSpPr>
          <p:cNvPr id="113" name="Google Shape;113;p18"/>
          <p:cNvSpPr txBox="1"/>
          <p:nvPr>
            <p:ph idx="1" type="body"/>
          </p:nvPr>
        </p:nvSpPr>
        <p:spPr>
          <a:xfrm>
            <a:off x="311700" y="672662"/>
            <a:ext cx="8520600" cy="3896213"/>
          </a:xfrm>
          <a:prstGeom prst="rect">
            <a:avLst/>
          </a:prstGeom>
          <a:noFill/>
          <a:ln>
            <a:noFill/>
          </a:ln>
        </p:spPr>
        <p:txBody>
          <a:bodyPr anchorCtr="0" anchor="t" bIns="91425" lIns="91425" spcFirstLastPara="1" rIns="91425" wrap="square" tIns="91425">
            <a:noAutofit/>
          </a:bodyPr>
          <a:lstStyle/>
          <a:p>
            <a:pPr indent="-228600" lvl="0" marL="457200" rtl="0" algn="just">
              <a:lnSpc>
                <a:spcPct val="90000"/>
              </a:lnSpc>
              <a:spcBef>
                <a:spcPts val="0"/>
              </a:spcBef>
              <a:spcAft>
                <a:spcPts val="0"/>
              </a:spcAft>
              <a:buClr>
                <a:schemeClr val="dk1"/>
              </a:buClr>
              <a:buSzPts val="1800"/>
              <a:buNone/>
            </a:pPr>
            <a:r>
              <a:t/>
            </a:r>
            <a:endParaRPr>
              <a:latin typeface="Times New Roman"/>
              <a:ea typeface="Times New Roman"/>
              <a:cs typeface="Times New Roman"/>
              <a:sym typeface="Times New Roman"/>
            </a:endParaRPr>
          </a:p>
          <a:p>
            <a:pPr indent="0" lvl="0" marL="114300" rtl="0" algn="just">
              <a:lnSpc>
                <a:spcPct val="90000"/>
              </a:lnSpc>
              <a:spcBef>
                <a:spcPts val="0"/>
              </a:spcBef>
              <a:spcAft>
                <a:spcPts val="0"/>
              </a:spcAft>
              <a:buClr>
                <a:schemeClr val="dk1"/>
              </a:buClr>
              <a:buSzPts val="1800"/>
              <a:buNone/>
            </a:pPr>
            <a:r>
              <a:t/>
            </a:r>
            <a:endParaRPr>
              <a:latin typeface="Times New Roman"/>
              <a:ea typeface="Times New Roman"/>
              <a:cs typeface="Times New Roman"/>
              <a:sym typeface="Times New Roman"/>
            </a:endParaRPr>
          </a:p>
          <a:p>
            <a:pPr indent="-342900" lvl="0" marL="457200" rtl="0" algn="just">
              <a:lnSpc>
                <a:spcPct val="90000"/>
              </a:lnSpc>
              <a:spcBef>
                <a:spcPts val="0"/>
              </a:spcBef>
              <a:spcAft>
                <a:spcPts val="0"/>
              </a:spcAft>
              <a:buClr>
                <a:schemeClr val="dk1"/>
              </a:buClr>
              <a:buSzPts val="1800"/>
              <a:buChar char="●"/>
            </a:pPr>
            <a:r>
              <a:rPr lang="en-US">
                <a:latin typeface="Times New Roman"/>
                <a:ea typeface="Times New Roman"/>
                <a:cs typeface="Times New Roman"/>
                <a:sym typeface="Times New Roman"/>
              </a:rPr>
              <a:t>Irony introduce new challenges to many text-related tasks including information retrieval (IR), classiﬁcation, and clustering.</a:t>
            </a:r>
            <a:endParaRPr/>
          </a:p>
          <a:p>
            <a:pPr indent="-228600" lvl="0" marL="457200" rtl="0" algn="just">
              <a:lnSpc>
                <a:spcPct val="90000"/>
              </a:lnSpc>
              <a:spcBef>
                <a:spcPts val="0"/>
              </a:spcBef>
              <a:spcAft>
                <a:spcPts val="0"/>
              </a:spcAft>
              <a:buClr>
                <a:schemeClr val="dk1"/>
              </a:buClr>
              <a:buSzPts val="1800"/>
              <a:buNone/>
            </a:pPr>
            <a:r>
              <a:t/>
            </a:r>
            <a:endParaRPr>
              <a:latin typeface="Times New Roman"/>
              <a:ea typeface="Times New Roman"/>
              <a:cs typeface="Times New Roman"/>
              <a:sym typeface="Times New Roman"/>
            </a:endParaRPr>
          </a:p>
          <a:p>
            <a:pPr indent="-342900" lvl="0" marL="457200" rtl="0" algn="just">
              <a:lnSpc>
                <a:spcPct val="90000"/>
              </a:lnSpc>
              <a:spcBef>
                <a:spcPts val="0"/>
              </a:spcBef>
              <a:spcAft>
                <a:spcPts val="0"/>
              </a:spcAft>
              <a:buClr>
                <a:schemeClr val="dk1"/>
              </a:buClr>
              <a:buSzPts val="1800"/>
              <a:buChar char="●"/>
            </a:pPr>
            <a:r>
              <a:rPr lang="en-US">
                <a:latin typeface="Times New Roman"/>
                <a:ea typeface="Times New Roman"/>
                <a:cs typeface="Times New Roman"/>
                <a:sym typeface="Times New Roman"/>
              </a:rPr>
              <a:t>Mere identification of a word as polar (positive or negative) word is inadequate for fine-grained sentiment analysis which results beyond positive or negative.</a:t>
            </a:r>
            <a:endParaRPr>
              <a:latin typeface="Times New Roman"/>
              <a:ea typeface="Times New Roman"/>
              <a:cs typeface="Times New Roman"/>
              <a:sym typeface="Times New Roman"/>
            </a:endParaRPr>
          </a:p>
          <a:p>
            <a:pPr indent="-228600" lvl="0" marL="457200" rtl="0" algn="just">
              <a:lnSpc>
                <a:spcPct val="90000"/>
              </a:lnSpc>
              <a:spcBef>
                <a:spcPts val="0"/>
              </a:spcBef>
              <a:spcAft>
                <a:spcPts val="0"/>
              </a:spcAft>
              <a:buClr>
                <a:schemeClr val="dk1"/>
              </a:buClr>
              <a:buSzPts val="1800"/>
              <a:buNone/>
            </a:pPr>
            <a:r>
              <a:t/>
            </a:r>
            <a:endParaRPr>
              <a:latin typeface="Times New Roman"/>
              <a:ea typeface="Times New Roman"/>
              <a:cs typeface="Times New Roman"/>
              <a:sym typeface="Times New Roman"/>
            </a:endParaRPr>
          </a:p>
          <a:p>
            <a:pPr indent="-342900" lvl="0" marL="457200" rtl="0" algn="just">
              <a:lnSpc>
                <a:spcPct val="90000"/>
              </a:lnSpc>
              <a:spcBef>
                <a:spcPts val="0"/>
              </a:spcBef>
              <a:spcAft>
                <a:spcPts val="0"/>
              </a:spcAft>
              <a:buClr>
                <a:schemeClr val="dk1"/>
              </a:buClr>
              <a:buSzPts val="1800"/>
              <a:buChar char="●"/>
            </a:pPr>
            <a:r>
              <a:rPr lang="en-US">
                <a:latin typeface="Times New Roman"/>
                <a:ea typeface="Times New Roman"/>
                <a:cs typeface="Times New Roman"/>
                <a:sym typeface="Times New Roman"/>
              </a:rPr>
              <a:t>There are many hidden properties of words other than being positive or negative which can lead to enrichment of existing sentiment analysis.</a:t>
            </a:r>
            <a:endParaRPr/>
          </a:p>
          <a:p>
            <a:pPr indent="-228600" lvl="0" marL="457200" rtl="0" algn="just">
              <a:lnSpc>
                <a:spcPct val="90000"/>
              </a:lnSpc>
              <a:spcBef>
                <a:spcPts val="0"/>
              </a:spcBef>
              <a:spcAft>
                <a:spcPts val="0"/>
              </a:spcAft>
              <a:buClr>
                <a:schemeClr val="dk1"/>
              </a:buClr>
              <a:buSzPts val="1800"/>
              <a:buNone/>
            </a:pPr>
            <a:r>
              <a:t/>
            </a:r>
            <a:endParaRPr>
              <a:latin typeface="Times New Roman"/>
              <a:ea typeface="Times New Roman"/>
              <a:cs typeface="Times New Roman"/>
              <a:sym typeface="Times New Roman"/>
            </a:endParaRPr>
          </a:p>
          <a:p>
            <a:pPr indent="-342900" lvl="0" marL="457200" rtl="0" algn="just">
              <a:lnSpc>
                <a:spcPct val="90000"/>
              </a:lnSpc>
              <a:spcBef>
                <a:spcPts val="0"/>
              </a:spcBef>
              <a:spcAft>
                <a:spcPts val="0"/>
              </a:spcAft>
              <a:buClr>
                <a:schemeClr val="dk1"/>
              </a:buClr>
              <a:buSzPts val="1800"/>
              <a:buChar char="●"/>
            </a:pPr>
            <a:r>
              <a:rPr lang="en-US">
                <a:latin typeface="Times New Roman"/>
                <a:ea typeface="Times New Roman"/>
                <a:cs typeface="Times New Roman"/>
                <a:sym typeface="Times New Roman"/>
              </a:rPr>
              <a:t>This work focuses on finding these properties in polar words in light of different applications of sentiment analysis.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800"/>
              <a:buFont typeface="Times New Roman"/>
              <a:buNone/>
            </a:pPr>
            <a:r>
              <a:rPr lang="en-US" sz="2970">
                <a:latin typeface="Times New Roman"/>
                <a:ea typeface="Times New Roman"/>
                <a:cs typeface="Times New Roman"/>
                <a:sym typeface="Times New Roman"/>
              </a:rPr>
              <a:t>Problem Definition</a:t>
            </a:r>
            <a:endParaRPr/>
          </a:p>
        </p:txBody>
      </p:sp>
      <p:sp>
        <p:nvSpPr>
          <p:cNvPr id="119" name="Google Shape;119;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just">
              <a:lnSpc>
                <a:spcPct val="90000"/>
              </a:lnSpc>
              <a:spcBef>
                <a:spcPts val="0"/>
              </a:spcBef>
              <a:spcAft>
                <a:spcPts val="0"/>
              </a:spcAft>
              <a:buClr>
                <a:schemeClr val="dk1"/>
              </a:buClr>
              <a:buSzPts val="1800"/>
              <a:buNone/>
            </a:pPr>
            <a:r>
              <a:rPr lang="en-US">
                <a:latin typeface="Times New Roman"/>
                <a:ea typeface="Times New Roman"/>
                <a:cs typeface="Times New Roman"/>
                <a:sym typeface="Times New Roman"/>
              </a:rPr>
              <a:t>	P1:We try to solve a two-class (or binary) classification where the system has to predict whether a tweet is ironic or not. The following sentences present examples of an ironic and non-ironic tweet, respectively. </a:t>
            </a:r>
            <a:endParaRPr>
              <a:latin typeface="Times New Roman"/>
              <a:ea typeface="Times New Roman"/>
              <a:cs typeface="Times New Roman"/>
              <a:sym typeface="Times New Roman"/>
            </a:endParaRPr>
          </a:p>
          <a:p>
            <a:pPr indent="-228600" lvl="0" marL="457200" rtl="0" algn="just">
              <a:lnSpc>
                <a:spcPct val="90000"/>
              </a:lnSpc>
              <a:spcBef>
                <a:spcPts val="0"/>
              </a:spcBef>
              <a:spcAft>
                <a:spcPts val="0"/>
              </a:spcAft>
              <a:buClr>
                <a:schemeClr val="dk1"/>
              </a:buClr>
              <a:buSzPts val="1800"/>
              <a:buNone/>
            </a:pPr>
            <a:r>
              <a:t/>
            </a:r>
            <a:endParaRPr>
              <a:latin typeface="Times New Roman"/>
              <a:ea typeface="Times New Roman"/>
              <a:cs typeface="Times New Roman"/>
              <a:sym typeface="Times New Roman"/>
            </a:endParaRPr>
          </a:p>
          <a:p>
            <a:pPr indent="0" lvl="0" marL="114300" rtl="0" algn="just">
              <a:lnSpc>
                <a:spcPct val="90000"/>
              </a:lnSpc>
              <a:spcBef>
                <a:spcPts val="0"/>
              </a:spcBef>
              <a:spcAft>
                <a:spcPts val="0"/>
              </a:spcAft>
              <a:buClr>
                <a:schemeClr val="dk1"/>
              </a:buClr>
              <a:buSzPts val="1800"/>
              <a:buNone/>
            </a:pPr>
            <a:r>
              <a:t/>
            </a:r>
            <a:endParaRPr>
              <a:latin typeface="Times New Roman"/>
              <a:ea typeface="Times New Roman"/>
              <a:cs typeface="Times New Roman"/>
              <a:sym typeface="Times New Roman"/>
            </a:endParaRPr>
          </a:p>
          <a:p>
            <a:pPr indent="0" lvl="0" marL="114300" rtl="0" algn="just">
              <a:lnSpc>
                <a:spcPct val="90000"/>
              </a:lnSpc>
              <a:spcBef>
                <a:spcPts val="0"/>
              </a:spcBef>
              <a:spcAft>
                <a:spcPts val="0"/>
              </a:spcAft>
              <a:buClr>
                <a:schemeClr val="dk1"/>
              </a:buClr>
              <a:buSzPts val="1800"/>
              <a:buNone/>
            </a:pPr>
            <a:r>
              <a:rPr lang="en-US">
                <a:latin typeface="Times New Roman"/>
                <a:ea typeface="Times New Roman"/>
                <a:cs typeface="Times New Roman"/>
                <a:sym typeface="Times New Roman"/>
              </a:rPr>
              <a:t>	P2: The second problem is a multiclass classification where the system has to predict one out of four labels describing </a:t>
            </a:r>
            <a:endParaRPr>
              <a:latin typeface="Times New Roman"/>
              <a:ea typeface="Times New Roman"/>
              <a:cs typeface="Times New Roman"/>
              <a:sym typeface="Times New Roman"/>
            </a:endParaRPr>
          </a:p>
          <a:p>
            <a:pPr indent="-514350" lvl="0" marL="628650" rtl="0" algn="just">
              <a:lnSpc>
                <a:spcPct val="90000"/>
              </a:lnSpc>
              <a:spcBef>
                <a:spcPts val="0"/>
              </a:spcBef>
              <a:spcAft>
                <a:spcPts val="0"/>
              </a:spcAft>
              <a:buClr>
                <a:schemeClr val="dk1"/>
              </a:buClr>
              <a:buSzPts val="1800"/>
              <a:buAutoNum type="romanLcParenR"/>
            </a:pPr>
            <a:r>
              <a:rPr lang="en-US">
                <a:latin typeface="Times New Roman"/>
                <a:ea typeface="Times New Roman"/>
                <a:cs typeface="Times New Roman"/>
                <a:sym typeface="Times New Roman"/>
              </a:rPr>
              <a:t>verbal irony realized through a polarity contrast,</a:t>
            </a:r>
            <a:endParaRPr/>
          </a:p>
          <a:p>
            <a:pPr indent="-514350" lvl="0" marL="628650" rtl="0" algn="just">
              <a:lnSpc>
                <a:spcPct val="90000"/>
              </a:lnSpc>
              <a:spcBef>
                <a:spcPts val="0"/>
              </a:spcBef>
              <a:spcAft>
                <a:spcPts val="0"/>
              </a:spcAft>
              <a:buClr>
                <a:schemeClr val="dk1"/>
              </a:buClr>
              <a:buSzPts val="1800"/>
              <a:buAutoNum type="romanLcParenR"/>
            </a:pPr>
            <a:r>
              <a:rPr lang="en-US">
                <a:latin typeface="Times New Roman"/>
                <a:ea typeface="Times New Roman"/>
                <a:cs typeface="Times New Roman"/>
                <a:sym typeface="Times New Roman"/>
              </a:rPr>
              <a:t>verbal irony without such a polarity contrast</a:t>
            </a:r>
            <a:endParaRPr/>
          </a:p>
          <a:p>
            <a:pPr indent="-514350" lvl="0" marL="628650" rtl="0" algn="just">
              <a:lnSpc>
                <a:spcPct val="90000"/>
              </a:lnSpc>
              <a:spcBef>
                <a:spcPts val="0"/>
              </a:spcBef>
              <a:spcAft>
                <a:spcPts val="0"/>
              </a:spcAft>
              <a:buClr>
                <a:schemeClr val="dk1"/>
              </a:buClr>
              <a:buSzPts val="1800"/>
              <a:buAutoNum type="romanLcParenR"/>
            </a:pPr>
            <a:r>
              <a:rPr lang="en-US">
                <a:latin typeface="Times New Roman"/>
                <a:ea typeface="Times New Roman"/>
                <a:cs typeface="Times New Roman"/>
                <a:sym typeface="Times New Roman"/>
              </a:rPr>
              <a:t>descriptions of situational irony</a:t>
            </a:r>
            <a:endParaRPr/>
          </a:p>
          <a:p>
            <a:pPr indent="-514350" lvl="0" marL="628650" rtl="0" algn="just">
              <a:lnSpc>
                <a:spcPct val="90000"/>
              </a:lnSpc>
              <a:spcBef>
                <a:spcPts val="0"/>
              </a:spcBef>
              <a:spcAft>
                <a:spcPts val="0"/>
              </a:spcAft>
              <a:buClr>
                <a:schemeClr val="dk1"/>
              </a:buClr>
              <a:buSzPts val="1800"/>
              <a:buAutoNum type="romanLcParenR"/>
            </a:pPr>
            <a:r>
              <a:rPr lang="en-US">
                <a:latin typeface="Times New Roman"/>
                <a:ea typeface="Times New Roman"/>
                <a:cs typeface="Times New Roman"/>
                <a:sym typeface="Times New Roman"/>
              </a:rPr>
              <a:t>iv) non-irony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800"/>
              <a:buFont typeface="Times New Roman"/>
              <a:buNone/>
            </a:pPr>
            <a:r>
              <a:rPr lang="en-US" sz="2800">
                <a:latin typeface="Times New Roman"/>
                <a:ea typeface="Times New Roman"/>
                <a:cs typeface="Times New Roman"/>
                <a:sym typeface="Times New Roman"/>
              </a:rPr>
              <a:t>Brat annotation</a:t>
            </a:r>
            <a:endParaRPr sz="2800">
              <a:latin typeface="Times New Roman"/>
              <a:ea typeface="Times New Roman"/>
              <a:cs typeface="Times New Roman"/>
              <a:sym typeface="Times New Roman"/>
            </a:endParaRPr>
          </a:p>
        </p:txBody>
      </p:sp>
      <p:pic>
        <p:nvPicPr>
          <p:cNvPr id="125" name="Google Shape;125;p20"/>
          <p:cNvPicPr preferRelativeResize="0"/>
          <p:nvPr/>
        </p:nvPicPr>
        <p:blipFill rotWithShape="1">
          <a:blip r:embed="rId3">
            <a:alphaModFix/>
          </a:blip>
          <a:srcRect b="0" l="0" r="0" t="0"/>
          <a:stretch/>
        </p:blipFill>
        <p:spPr>
          <a:xfrm>
            <a:off x="0" y="1608740"/>
            <a:ext cx="91440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800"/>
              <a:buFont typeface="Times New Roman"/>
              <a:buNone/>
            </a:pPr>
            <a:r>
              <a:rPr lang="en-US" sz="2800">
                <a:latin typeface="Times New Roman"/>
                <a:ea typeface="Times New Roman"/>
                <a:cs typeface="Times New Roman"/>
                <a:sym typeface="Times New Roman"/>
              </a:rPr>
              <a:t>Approaches</a:t>
            </a:r>
            <a:endParaRPr sz="2800">
              <a:latin typeface="Times New Roman"/>
              <a:ea typeface="Times New Roman"/>
              <a:cs typeface="Times New Roman"/>
              <a:sym typeface="Times New Roman"/>
            </a:endParaRPr>
          </a:p>
        </p:txBody>
      </p:sp>
      <p:sp>
        <p:nvSpPr>
          <p:cNvPr id="131" name="Google Shape;131;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600"/>
              </a:spcBef>
              <a:spcAft>
                <a:spcPts val="0"/>
              </a:spcAft>
              <a:buClr>
                <a:schemeClr val="dk1"/>
              </a:buClr>
              <a:buSzPts val="1800"/>
              <a:buNone/>
            </a:pPr>
            <a:r>
              <a:rPr lang="en-US" u="sng">
                <a:latin typeface="Times New Roman"/>
                <a:ea typeface="Times New Roman"/>
                <a:cs typeface="Times New Roman"/>
                <a:sym typeface="Times New Roman"/>
              </a:rPr>
              <a:t>Rule Based Approach</a:t>
            </a:r>
            <a:r>
              <a:rPr lang="en-US">
                <a:latin typeface="Times New Roman"/>
                <a:ea typeface="Times New Roman"/>
                <a:cs typeface="Times New Roman"/>
                <a:sym typeface="Times New Roman"/>
              </a:rPr>
              <a:t> : It attempts to identify sarcasm through specific evidences captured in terms of rules that rely on indicators of sarcasm.</a:t>
            </a:r>
            <a:endParaRPr/>
          </a:p>
          <a:p>
            <a:pPr indent="0" lvl="0" marL="0" rtl="0" algn="l">
              <a:lnSpc>
                <a:spcPct val="90000"/>
              </a:lnSpc>
              <a:spcBef>
                <a:spcPts val="3200"/>
              </a:spcBef>
              <a:spcAft>
                <a:spcPts val="0"/>
              </a:spcAft>
              <a:buClr>
                <a:schemeClr val="dk1"/>
              </a:buClr>
              <a:buSzPts val="1800"/>
              <a:buNone/>
            </a:pPr>
            <a:r>
              <a:rPr lang="en-US" u="sng">
                <a:latin typeface="Times New Roman"/>
                <a:ea typeface="Times New Roman"/>
                <a:cs typeface="Times New Roman"/>
                <a:sym typeface="Times New Roman"/>
              </a:rPr>
              <a:t>Statistical Approach</a:t>
            </a:r>
            <a:r>
              <a:rPr lang="en-US">
                <a:latin typeface="Times New Roman"/>
                <a:ea typeface="Times New Roman"/>
                <a:cs typeface="Times New Roman"/>
                <a:sym typeface="Times New Roman"/>
              </a:rPr>
              <a:t> : Statistical approaches to irony detection vary in terms of features and learning algorithms. Most of the approaches use bag-of-words as features. </a:t>
            </a:r>
            <a:endParaRPr>
              <a:latin typeface="Times New Roman"/>
              <a:ea typeface="Times New Roman"/>
              <a:cs typeface="Times New Roman"/>
              <a:sym typeface="Times New Roman"/>
            </a:endParaRPr>
          </a:p>
          <a:p>
            <a:pPr indent="0" lvl="0" marL="0" rtl="0" algn="l">
              <a:lnSpc>
                <a:spcPct val="90000"/>
              </a:lnSpc>
              <a:spcBef>
                <a:spcPts val="3200"/>
              </a:spcBef>
              <a:spcAft>
                <a:spcPts val="1600"/>
              </a:spcAft>
              <a:buClr>
                <a:schemeClr val="dk1"/>
              </a:buClr>
              <a:buSzPts val="1800"/>
              <a:buNone/>
            </a:pPr>
            <a:r>
              <a:rPr lang="en-US" u="sng">
                <a:latin typeface="Times New Roman"/>
                <a:ea typeface="Times New Roman"/>
                <a:cs typeface="Times New Roman"/>
                <a:sym typeface="Times New Roman"/>
              </a:rPr>
              <a:t>Deep Learning based Approach</a:t>
            </a:r>
            <a:r>
              <a:rPr lang="en-US">
                <a:latin typeface="Times New Roman"/>
                <a:ea typeface="Times New Roman"/>
                <a:cs typeface="Times New Roman"/>
                <a:sym typeface="Times New Roman"/>
              </a:rPr>
              <a:t> : The use of architectures based on deep learning can be used to get an improvement in performance. </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Paper 1: Exploring the Automatic Recognition of Irony in English Tweets </a:t>
            </a:r>
            <a:endParaRPr b="1" sz="2800">
              <a:latin typeface="Times New Roman"/>
              <a:ea typeface="Times New Roman"/>
              <a:cs typeface="Times New Roman"/>
              <a:sym typeface="Times New Roman"/>
            </a:endParaRPr>
          </a:p>
        </p:txBody>
      </p:sp>
      <p:sp>
        <p:nvSpPr>
          <p:cNvPr id="137" name="Google Shape;137;p22"/>
          <p:cNvSpPr txBox="1"/>
          <p:nvPr>
            <p:ph idx="1" type="body"/>
          </p:nvPr>
        </p:nvSpPr>
        <p:spPr>
          <a:xfrm>
            <a:off x="389650" y="1550775"/>
            <a:ext cx="8520600" cy="3416400"/>
          </a:xfrm>
          <a:prstGeom prst="rect">
            <a:avLst/>
          </a:prstGeom>
          <a:noFill/>
          <a:ln>
            <a:noFill/>
          </a:ln>
        </p:spPr>
        <p:txBody>
          <a:bodyPr anchorCtr="0" anchor="t" bIns="91425" lIns="91425" spcFirstLastPara="1" rIns="91425" wrap="square" tIns="91425">
            <a:noAutofit/>
          </a:bodyPr>
          <a:lstStyle/>
          <a:p>
            <a:pPr indent="0" lvl="0" marL="0" rtl="0" algn="just">
              <a:lnSpc>
                <a:spcPct val="90000"/>
              </a:lnSpc>
              <a:spcBef>
                <a:spcPts val="1600"/>
              </a:spcBef>
              <a:spcAft>
                <a:spcPts val="1600"/>
              </a:spcAft>
              <a:buClr>
                <a:schemeClr val="dk1"/>
              </a:buClr>
              <a:buSzPts val="1800"/>
              <a:buNone/>
            </a:pPr>
            <a:r>
              <a:rPr lang="en-US">
                <a:latin typeface="Times New Roman"/>
                <a:ea typeface="Times New Roman"/>
                <a:cs typeface="Times New Roman"/>
                <a:sym typeface="Times New Roman"/>
              </a:rPr>
              <a:t>The main goal of the annotation guidelines is to develop a set of reproducing coding principles to detect irony in social media text. We define irony as an evaluative expression whose polarity is inverted between the literal and the intended evaluation, resulting in an incongruence between the literal evaluation and its context. At the tweet level, annotators indicated whether the tweet is (i) Ironic by means of a clash, (ii) Another type of irony (Eg: Situational), or was (iii) Not ironic. Since we are interested in a binary classification, we are merging the first and second categories into one. </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