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76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80" r:id="rId11"/>
    <p:sldId id="266" r:id="rId12"/>
    <p:sldId id="267" r:id="rId13"/>
    <p:sldId id="269" r:id="rId14"/>
    <p:sldId id="282" r:id="rId15"/>
    <p:sldId id="297" r:id="rId16"/>
    <p:sldId id="295" r:id="rId17"/>
    <p:sldId id="296" r:id="rId18"/>
    <p:sldId id="270" r:id="rId19"/>
    <p:sldId id="294" r:id="rId20"/>
    <p:sldId id="291" r:id="rId21"/>
    <p:sldId id="271" r:id="rId22"/>
    <p:sldId id="272" r:id="rId23"/>
    <p:sldId id="281" r:id="rId24"/>
    <p:sldId id="284" r:id="rId25"/>
    <p:sldId id="293" r:id="rId26"/>
    <p:sldId id="288" r:id="rId27"/>
    <p:sldId id="285" r:id="rId28"/>
    <p:sldId id="286" r:id="rId29"/>
    <p:sldId id="283" r:id="rId30"/>
    <p:sldId id="274" r:id="rId31"/>
    <p:sldId id="275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4" y="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 Measure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 #hash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AFINN</c:v>
                </c:pt>
                <c:pt idx="1">
                  <c:v>MPQA</c:v>
                </c:pt>
                <c:pt idx="2">
                  <c:v>General Inquirer</c:v>
                </c:pt>
                <c:pt idx="3">
                  <c:v>NRC</c:v>
                </c:pt>
                <c:pt idx="4">
                  <c:v>Bing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57.65</c:v>
                </c:pt>
                <c:pt idx="1">
                  <c:v>56.63</c:v>
                </c:pt>
                <c:pt idx="2">
                  <c:v>56.73</c:v>
                </c:pt>
                <c:pt idx="3">
                  <c:v>59.67</c:v>
                </c:pt>
                <c:pt idx="4">
                  <c:v>54.33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w/o #hash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AFINN</c:v>
                </c:pt>
                <c:pt idx="1">
                  <c:v>MPQA</c:v>
                </c:pt>
                <c:pt idx="2">
                  <c:v>General Inquirer</c:v>
                </c:pt>
                <c:pt idx="3">
                  <c:v>NRC</c:v>
                </c:pt>
                <c:pt idx="4">
                  <c:v>Bing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51.4</c:v>
                </c:pt>
                <c:pt idx="1">
                  <c:v>52.16</c:v>
                </c:pt>
                <c:pt idx="2">
                  <c:v>54.34</c:v>
                </c:pt>
                <c:pt idx="3">
                  <c:v>52.67</c:v>
                </c:pt>
                <c:pt idx="4">
                  <c:v>50.63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7121232"/>
        <c:axId val="337118096"/>
      </c:barChart>
      <c:catAx>
        <c:axId val="337121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118096"/>
        <c:crosses val="autoZero"/>
        <c:auto val="1"/>
        <c:lblAlgn val="ctr"/>
        <c:lblOffset val="100"/>
        <c:noMultiLvlLbl val="0"/>
      </c:catAx>
      <c:valAx>
        <c:axId val="33711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Accuracy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121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just"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 Measure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 #hash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AFINN</c:v>
                </c:pt>
                <c:pt idx="1">
                  <c:v>MPQA</c:v>
                </c:pt>
                <c:pt idx="2">
                  <c:v>General Inquirer</c:v>
                </c:pt>
                <c:pt idx="3">
                  <c:v>NRC</c:v>
                </c:pt>
                <c:pt idx="4">
                  <c:v>Bing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0.61</c:v>
                </c:pt>
                <c:pt idx="1">
                  <c:v>0.59</c:v>
                </c:pt>
                <c:pt idx="2">
                  <c:v>0.58299999999999996</c:v>
                </c:pt>
                <c:pt idx="3">
                  <c:v>0.63</c:v>
                </c:pt>
                <c:pt idx="4">
                  <c:v>0.54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w/o #hash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AFINN</c:v>
                </c:pt>
                <c:pt idx="1">
                  <c:v>MPQA</c:v>
                </c:pt>
                <c:pt idx="2">
                  <c:v>General Inquirer</c:v>
                </c:pt>
                <c:pt idx="3">
                  <c:v>NRC</c:v>
                </c:pt>
                <c:pt idx="4">
                  <c:v>Bing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0.56999999999999995</c:v>
                </c:pt>
                <c:pt idx="1">
                  <c:v>0.56000000000000005</c:v>
                </c:pt>
                <c:pt idx="2">
                  <c:v>0.56000000000000005</c:v>
                </c:pt>
                <c:pt idx="3">
                  <c:v>0.57999999999999996</c:v>
                </c:pt>
                <c:pt idx="4">
                  <c:v>0.53500000000000003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0075184"/>
        <c:axId val="340076360"/>
      </c:barChart>
      <c:catAx>
        <c:axId val="340075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076360"/>
        <c:crosses val="autoZero"/>
        <c:auto val="1"/>
        <c:lblAlgn val="ctr"/>
        <c:lblOffset val="100"/>
        <c:noMultiLvlLbl val="0"/>
      </c:catAx>
      <c:valAx>
        <c:axId val="340076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Accuracy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075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Lexical</c:v>
                </c:pt>
                <c:pt idx="1">
                  <c:v>Syntactic</c:v>
                </c:pt>
                <c:pt idx="2">
                  <c:v>Sentiment</c:v>
                </c:pt>
                <c:pt idx="3">
                  <c:v>Semantic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52.9</c:v>
                </c:pt>
                <c:pt idx="1">
                  <c:v>62.9</c:v>
                </c:pt>
                <c:pt idx="2">
                  <c:v>60.13</c:v>
                </c:pt>
                <c:pt idx="3">
                  <c:v>61.04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Paper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Lexical</c:v>
                </c:pt>
                <c:pt idx="1">
                  <c:v>Syntactic</c:v>
                </c:pt>
                <c:pt idx="2">
                  <c:v>Sentiment</c:v>
                </c:pt>
                <c:pt idx="3">
                  <c:v>Semantic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66.81</c:v>
                </c:pt>
                <c:pt idx="1">
                  <c:v>64.819999999999993</c:v>
                </c:pt>
                <c:pt idx="2">
                  <c:v>58.77</c:v>
                </c:pt>
                <c:pt idx="3">
                  <c:v>63.05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4407216"/>
        <c:axId val="334413488"/>
      </c:barChart>
      <c:catAx>
        <c:axId val="33440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413488"/>
        <c:crosses val="autoZero"/>
        <c:auto val="1"/>
        <c:lblAlgn val="ctr"/>
        <c:lblOffset val="100"/>
        <c:noMultiLvlLbl val="0"/>
      </c:catAx>
      <c:valAx>
        <c:axId val="334413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Accuracy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40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 #hash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AFINN</c:v>
                </c:pt>
                <c:pt idx="1">
                  <c:v>MPQA</c:v>
                </c:pt>
                <c:pt idx="2">
                  <c:v>General Inquirer</c:v>
                </c:pt>
                <c:pt idx="3">
                  <c:v>NRC</c:v>
                </c:pt>
                <c:pt idx="4">
                  <c:v>Bing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66.319999999999993</c:v>
                </c:pt>
                <c:pt idx="1">
                  <c:v>59.31</c:v>
                </c:pt>
                <c:pt idx="2">
                  <c:v>59.05</c:v>
                </c:pt>
                <c:pt idx="3">
                  <c:v>60.33</c:v>
                </c:pt>
                <c:pt idx="4">
                  <c:v>60.31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w/o #hash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AFINN</c:v>
                </c:pt>
                <c:pt idx="1">
                  <c:v>MPQA</c:v>
                </c:pt>
                <c:pt idx="2">
                  <c:v>General Inquirer</c:v>
                </c:pt>
                <c:pt idx="3">
                  <c:v>NRC</c:v>
                </c:pt>
                <c:pt idx="4">
                  <c:v>Bing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64.98</c:v>
                </c:pt>
                <c:pt idx="1">
                  <c:v>59.01</c:v>
                </c:pt>
                <c:pt idx="2">
                  <c:v>60.34</c:v>
                </c:pt>
                <c:pt idx="3">
                  <c:v>59.32</c:v>
                </c:pt>
                <c:pt idx="4">
                  <c:v>58.67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3747096"/>
        <c:axId val="393749056"/>
      </c:barChart>
      <c:catAx>
        <c:axId val="393747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749056"/>
        <c:crosses val="autoZero"/>
        <c:auto val="1"/>
        <c:lblAlgn val="ctr"/>
        <c:lblOffset val="100"/>
        <c:noMultiLvlLbl val="0"/>
      </c:catAx>
      <c:valAx>
        <c:axId val="39374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Accuracy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747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4"/>
                <c:pt idx="0">
                  <c:v>Lexical</c:v>
                </c:pt>
                <c:pt idx="1">
                  <c:v>Syntatic</c:v>
                </c:pt>
                <c:pt idx="2">
                  <c:v>Sentiment</c:v>
                </c:pt>
                <c:pt idx="3">
                  <c:v>Semantic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61.36</c:v>
                </c:pt>
                <c:pt idx="1">
                  <c:v>62.51</c:v>
                </c:pt>
                <c:pt idx="2">
                  <c:v>60.33</c:v>
                </c:pt>
                <c:pt idx="3">
                  <c:v>63.21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Paper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4"/>
                <c:pt idx="0">
                  <c:v>Lexical</c:v>
                </c:pt>
                <c:pt idx="1">
                  <c:v>Syntatic</c:v>
                </c:pt>
                <c:pt idx="2">
                  <c:v>Sentiment</c:v>
                </c:pt>
                <c:pt idx="3">
                  <c:v>Semantic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66.81</c:v>
                </c:pt>
                <c:pt idx="1">
                  <c:v>58.77</c:v>
                </c:pt>
                <c:pt idx="2">
                  <c:v>63.05</c:v>
                </c:pt>
                <c:pt idx="3">
                  <c:v>64.180000000000007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3742784"/>
        <c:axId val="393749448"/>
      </c:barChart>
      <c:catAx>
        <c:axId val="39374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749448"/>
        <c:crosses val="autoZero"/>
        <c:auto val="1"/>
        <c:lblAlgn val="ctr"/>
        <c:lblOffset val="100"/>
        <c:noMultiLvlLbl val="0"/>
      </c:catAx>
      <c:valAx>
        <c:axId val="393749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Accuracy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74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56636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197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8093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0588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3198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247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4915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8203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876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552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50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371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0224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846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4742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847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830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3857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ctrTitle"/>
          </p:nvPr>
        </p:nvSpPr>
        <p:spPr>
          <a:xfrm>
            <a:off x="1048407" y="347786"/>
            <a:ext cx="7464972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Irony Detection in English Tweets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629307" y="3318205"/>
            <a:ext cx="8303172" cy="139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Group 15: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 S Nishanth CS18MTECH11005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Nikhil P Kumar CS18MTECH11017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Sharath R CS18MTECH11026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2344613" y="3674290"/>
            <a:ext cx="1222454" cy="506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254037" y="649960"/>
            <a:ext cx="2643021" cy="506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57475" y="4064509"/>
            <a:ext cx="2638426" cy="9106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2997" y="1038576"/>
            <a:ext cx="5359403" cy="261125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716802" y="1337198"/>
            <a:ext cx="1441708" cy="854255"/>
          </a:xfrm>
          <a:prstGeom prst="flowChartMultidocument">
            <a:avLst/>
          </a:prstGeom>
          <a:ln w="25400"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  <a:endParaRPr lang="en-US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6932" y="1265194"/>
            <a:ext cx="2427105" cy="6109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Features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95238" y="4255033"/>
            <a:ext cx="914400" cy="576757"/>
          </a:xfrm>
          <a:prstGeom prst="rect">
            <a:avLst/>
          </a:prstGeom>
          <a:ln w="25400"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lang="en-US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0505" y="2805713"/>
            <a:ext cx="1512711" cy="5295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US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3876747" y="1512460"/>
            <a:ext cx="329339" cy="438021"/>
          </a:xfrm>
          <a:prstGeom prst="can">
            <a:avLst/>
          </a:prstGeom>
          <a:ln w="25400"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69953" y="1265194"/>
            <a:ext cx="2427105" cy="6109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Syntactic features: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an 36"/>
          <p:cNvSpPr/>
          <p:nvPr/>
        </p:nvSpPr>
        <p:spPr>
          <a:xfrm>
            <a:off x="6519768" y="1512460"/>
            <a:ext cx="329339" cy="438021"/>
          </a:xfrm>
          <a:prstGeom prst="can">
            <a:avLst/>
          </a:prstGeom>
          <a:ln w="25400"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26932" y="2102719"/>
            <a:ext cx="2427105" cy="6109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Features</a:t>
            </a:r>
          </a:p>
        </p:txBody>
      </p:sp>
      <p:sp>
        <p:nvSpPr>
          <p:cNvPr id="39" name="Can 38"/>
          <p:cNvSpPr/>
          <p:nvPr/>
        </p:nvSpPr>
        <p:spPr>
          <a:xfrm>
            <a:off x="3876747" y="2349985"/>
            <a:ext cx="329339" cy="438021"/>
          </a:xfrm>
          <a:prstGeom prst="can">
            <a:avLst/>
          </a:prstGeom>
          <a:ln w="25400"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69953" y="2102719"/>
            <a:ext cx="2427105" cy="6109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Syntactic features: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Can 40"/>
          <p:cNvSpPr/>
          <p:nvPr/>
        </p:nvSpPr>
        <p:spPr>
          <a:xfrm>
            <a:off x="6519768" y="2349985"/>
            <a:ext cx="329339" cy="438021"/>
          </a:xfrm>
          <a:prstGeom prst="can">
            <a:avLst/>
          </a:prstGeom>
          <a:ln w="25400"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Can 42"/>
          <p:cNvSpPr/>
          <p:nvPr/>
        </p:nvSpPr>
        <p:spPr>
          <a:xfrm>
            <a:off x="5109638" y="2960893"/>
            <a:ext cx="1721556" cy="550566"/>
          </a:xfrm>
          <a:prstGeom prst="can">
            <a:avLst/>
          </a:prstGeom>
          <a:ln w="25400"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Annotated Label</a:t>
            </a:r>
            <a:endParaRPr lang="en-US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834050" y="4240497"/>
            <a:ext cx="959991" cy="576757"/>
          </a:xfrm>
          <a:prstGeom prst="rect">
            <a:avLst/>
          </a:prstGeom>
          <a:ln w="25400"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LIBSVM</a:t>
            </a:r>
            <a:endParaRPr lang="en-US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lowchart: Multidocument 47"/>
          <p:cNvSpPr/>
          <p:nvPr/>
        </p:nvSpPr>
        <p:spPr>
          <a:xfrm>
            <a:off x="267638" y="4092693"/>
            <a:ext cx="1441708" cy="854255"/>
          </a:xfrm>
          <a:prstGeom prst="flowChartMultidocument">
            <a:avLst/>
          </a:prstGeom>
          <a:ln w="25400"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  <a:endParaRPr lang="en-US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052787" y="4255033"/>
            <a:ext cx="1512711" cy="5295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Arrow Connector 50"/>
          <p:cNvCxnSpPr>
            <a:stCxn id="4" idx="2"/>
            <a:endCxn id="23" idx="0"/>
          </p:cNvCxnSpPr>
          <p:nvPr/>
        </p:nvCxnSpPr>
        <p:spPr>
          <a:xfrm flipH="1">
            <a:off x="1336861" y="2159102"/>
            <a:ext cx="543" cy="6466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3" idx="3"/>
          </p:cNvCxnSpPr>
          <p:nvPr/>
        </p:nvCxnSpPr>
        <p:spPr>
          <a:xfrm>
            <a:off x="2093216" y="3070500"/>
            <a:ext cx="158978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4844241" y="3636463"/>
            <a:ext cx="1" cy="42804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8" idx="3"/>
          </p:cNvCxnSpPr>
          <p:nvPr/>
        </p:nvCxnSpPr>
        <p:spPr>
          <a:xfrm>
            <a:off x="1709346" y="4519821"/>
            <a:ext cx="582834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4" idx="3"/>
            <a:endCxn id="49" idx="1"/>
          </p:cNvCxnSpPr>
          <p:nvPr/>
        </p:nvCxnSpPr>
        <p:spPr>
          <a:xfrm flipV="1">
            <a:off x="5295901" y="4519820"/>
            <a:ext cx="1756886" cy="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20971" y="135069"/>
            <a:ext cx="3016683" cy="514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68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	We extracted the a number of features from the dataset. These features would help us explain the tweets to machine in a better way.</a:t>
            </a:r>
            <a:endParaRPr dirty="0"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Lexical features</a:t>
            </a:r>
            <a:endParaRPr dirty="0"/>
          </a:p>
          <a:p>
            <a:pPr marL="5715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Syntactic features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Sentiment features</a:t>
            </a:r>
            <a:endParaRPr dirty="0"/>
          </a:p>
          <a:p>
            <a:pPr marL="5715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Semantic features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311700" y="735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Lexical features:</a:t>
            </a:r>
            <a:b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Bags-of-words (</a:t>
            </a:r>
            <a:r>
              <a:rPr lang="en-US" sz="1800" dirty="0" err="1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BoW</a:t>
            </a:r>
            <a:r>
              <a:rPr lang="en-US" sz="1800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) features. </a:t>
            </a:r>
            <a:endParaRPr sz="18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token bigrams </a:t>
            </a:r>
            <a:endParaRPr sz="18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Character flooding</a:t>
            </a:r>
            <a:endParaRPr sz="18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Punctuation flooding</a:t>
            </a:r>
            <a:endParaRPr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Capitalization</a:t>
            </a:r>
            <a:endParaRPr sz="18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Hashtag frequency</a:t>
            </a:r>
            <a:endParaRPr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Hashtag-to-word ratio</a:t>
            </a:r>
            <a:endParaRPr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Emoticon frequency</a:t>
            </a:r>
            <a:endParaRPr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Tweet length.</a:t>
            </a:r>
            <a:endParaRPr sz="18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227617" y="416749"/>
            <a:ext cx="8520600" cy="4565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 smtClean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  <a:p>
            <a:pPr marL="1143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 smtClean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For each </a:t>
            </a:r>
            <a:r>
              <a:rPr lang="en-US" dirty="0" err="1" smtClean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PoS</a:t>
            </a:r>
            <a:r>
              <a:rPr lang="en-US" dirty="0" smtClean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 tag:</a:t>
            </a:r>
            <a:endParaRPr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1800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whether it occurs in the tweet or </a:t>
            </a:r>
            <a:r>
              <a:rPr lang="en-US" sz="1800" dirty="0" smtClean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not.</a:t>
            </a:r>
            <a:endParaRPr lang="en-US" sz="18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  <a:p>
            <a:pPr algn="just"/>
            <a:r>
              <a:rPr lang="en-US" sz="1800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whether the tag occurs 0, 1, or &gt; 2 </a:t>
            </a:r>
            <a:r>
              <a:rPr lang="en-US" sz="1800" dirty="0" smtClean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times.</a:t>
            </a:r>
            <a:endParaRPr lang="en-US" sz="18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 algn="just"/>
            <a:r>
              <a:rPr lang="en-US" sz="1800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The frequency of the tag </a:t>
            </a:r>
            <a:r>
              <a:rPr lang="en-US" sz="1800" dirty="0" smtClean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.</a:t>
            </a:r>
            <a:endParaRPr lang="en-US" sz="18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  <a:p>
            <a:pPr algn="just"/>
            <a:r>
              <a:rPr lang="en-US" sz="1800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The number of </a:t>
            </a:r>
            <a:r>
              <a:rPr lang="en-US" sz="1800" dirty="0" smtClean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interjections.</a:t>
            </a:r>
            <a:endParaRPr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 smtClean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  <a:p>
            <a:pPr marL="114300" lvl="0" indent="0" algn="just">
              <a:buNone/>
            </a:pPr>
            <a:r>
              <a:rPr lang="en-US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For each </a:t>
            </a:r>
            <a:r>
              <a:rPr lang="en-US" dirty="0" smtClean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Named entity: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1800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named entity present or not.</a:t>
            </a:r>
            <a:endParaRPr lang="en-US" sz="18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 algn="just"/>
            <a:r>
              <a:rPr lang="en-US" sz="1800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the number of named entities in the </a:t>
            </a:r>
            <a:r>
              <a:rPr lang="en-US" sz="1800" dirty="0" smtClean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text.</a:t>
            </a:r>
            <a:endParaRPr lang="en-US" sz="18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 algn="just"/>
            <a:r>
              <a:rPr lang="en-US" sz="1800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the number of tokens part of named entity.</a:t>
            </a:r>
            <a:endParaRPr lang="en-US" sz="18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 algn="just"/>
            <a:r>
              <a:rPr lang="en-US" sz="1800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frequency of tokens that are part of a named </a:t>
            </a:r>
            <a:r>
              <a:rPr lang="en-US" sz="1800" dirty="0" smtClean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entity.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  <a:p>
            <a:pPr marL="1143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	</a:t>
            </a:r>
            <a:endParaRPr sz="18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</p:txBody>
      </p:sp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227617" y="234818"/>
            <a:ext cx="8520600" cy="60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Syntactic </a:t>
            </a:r>
            <a:r>
              <a:rPr lang="en-US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features 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08" y="3716338"/>
            <a:ext cx="634647" cy="63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227617" y="234818"/>
            <a:ext cx="8520600" cy="60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Sentiment features :</a:t>
            </a:r>
            <a:b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227617" y="416749"/>
            <a:ext cx="8520600" cy="4565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AFINN (Nielsen, 2011)</a:t>
            </a:r>
            <a:endParaRPr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MPQA (Wilson et al., 2005</a:t>
            </a:r>
            <a:r>
              <a:rPr lang="en-US" sz="1800" dirty="0" smtClean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)</a:t>
            </a:r>
          </a:p>
          <a:p>
            <a:pPr lvl="0" algn="just"/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  <a:sym typeface="Times New Roman"/>
              </a:rPr>
              <a:t>General Inquirer </a:t>
            </a:r>
            <a:r>
              <a:rPr lang="nb-NO" sz="1800" dirty="0">
                <a:latin typeface="Consolas" panose="020B0609020204030204" pitchFamily="49" charset="0"/>
                <a:cs typeface="Consolas" panose="020B0609020204030204" pitchFamily="49" charset="0"/>
                <a:sym typeface="Times New Roman"/>
              </a:rPr>
              <a:t>(GI) (Stone et al., 1966)</a:t>
            </a:r>
            <a:endParaRPr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NRC Emotion Lexicon (Mohammad and </a:t>
            </a:r>
            <a:r>
              <a:rPr lang="en-US" sz="1800" dirty="0" err="1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Turney</a:t>
            </a:r>
            <a:r>
              <a:rPr lang="en-US" sz="1800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, 2013)</a:t>
            </a:r>
            <a:endParaRPr sz="18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Bing Liu (</a:t>
            </a:r>
            <a:r>
              <a:rPr lang="en-US" sz="1800" dirty="0" err="1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Minqing</a:t>
            </a:r>
            <a:r>
              <a:rPr lang="en-US" sz="1800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 Hu and Bing Liu. 2004)</a:t>
            </a:r>
            <a:endParaRPr sz="18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  <a:p>
            <a:pPr marL="1143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 smtClean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For </a:t>
            </a:r>
            <a:r>
              <a:rPr lang="en-US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each lexicon</a:t>
            </a: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number of positive, negative and neutral lexicons.</a:t>
            </a:r>
            <a:endParaRPr sz="18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the overall tweet polarity.</a:t>
            </a:r>
            <a:endParaRPr sz="18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the absolute difference.</a:t>
            </a:r>
            <a:endParaRPr sz="18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a binary feature indicating whether there is a polarity .</a:t>
            </a:r>
            <a:endParaRPr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  <a:p>
            <a:pPr marL="1143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	</a:t>
            </a:r>
            <a:r>
              <a:rPr lang="en-US" dirty="0" smtClean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The </a:t>
            </a:r>
            <a:r>
              <a:rPr lang="en-US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sentiment lexicon features were extracted in two ways: </a:t>
            </a: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by considering all tokens in the instance.</a:t>
            </a:r>
            <a:endParaRPr sz="18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by considering only hashtag tokens.</a:t>
            </a:r>
            <a:endParaRPr sz="18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013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32" t="16006" r="57285" b="46005"/>
          <a:stretch/>
        </p:blipFill>
        <p:spPr>
          <a:xfrm>
            <a:off x="745067" y="182346"/>
            <a:ext cx="3409244" cy="1952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432" t="11833" r="57530" b="9003"/>
          <a:stretch/>
        </p:blipFill>
        <p:spPr>
          <a:xfrm>
            <a:off x="5231144" y="165716"/>
            <a:ext cx="3386667" cy="4069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704" t="8979" r="73580" b="45113"/>
          <a:stretch/>
        </p:blipFill>
        <p:spPr>
          <a:xfrm>
            <a:off x="1230488" y="2270074"/>
            <a:ext cx="2077156" cy="236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4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7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1605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i="1"/>
              <a:t>“I just love when you test my patience!”</a:t>
            </a:r>
            <a:endParaRPr/>
          </a:p>
          <a:p>
            <a:pPr marL="11430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i="1"/>
          </a:p>
          <a:p>
            <a:pPr marL="11430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What sort of emotion does it convey?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68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Semantic feature: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used word embedding cluster features generated with Word2Vec (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Mikolov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et al., 2013).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 this word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embedding's,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are the distributed vector representation of words that capture the syntactic and semantic relationships among words.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Maps Love and Hate together.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 Collection for Word2Vec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Twitter: API key, API secret, Access token and Access token secret.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Collect </a:t>
            </a:r>
            <a:r>
              <a:rPr lang="en-US" dirty="0"/>
              <a:t>the API keys and create your access </a:t>
            </a:r>
            <a:r>
              <a:rPr lang="en-US" dirty="0" smtClean="0"/>
              <a:t>token via twitter acc.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python library called </a:t>
            </a:r>
            <a:r>
              <a:rPr lang="en-US" dirty="0" err="1" smtClean="0"/>
              <a:t>Tweepy</a:t>
            </a:r>
            <a:r>
              <a:rPr lang="en-US" dirty="0" smtClean="0"/>
              <a:t> to </a:t>
            </a:r>
            <a:r>
              <a:rPr lang="en-US" dirty="0"/>
              <a:t>download the </a:t>
            </a:r>
            <a:r>
              <a:rPr lang="en-US" dirty="0" smtClean="0"/>
              <a:t>corpus </a:t>
            </a:r>
            <a:r>
              <a:rPr lang="en-US" dirty="0" err="1" smtClean="0"/>
              <a:t>wrt</a:t>
            </a:r>
            <a:r>
              <a:rPr lang="en-US" dirty="0" smtClean="0"/>
              <a:t> </a:t>
            </a:r>
            <a:r>
              <a:rPr lang="en-US" dirty="0" err="1" smtClean="0"/>
              <a:t>hastag</a:t>
            </a:r>
            <a:r>
              <a:rPr lang="en-US" dirty="0" smtClean="0"/>
              <a:t> and time stamp. </a:t>
            </a:r>
          </a:p>
          <a:p>
            <a:endParaRPr lang="en-US" dirty="0"/>
          </a:p>
          <a:p>
            <a:r>
              <a:rPr lang="en-US" dirty="0" smtClean="0"/>
              <a:t>Hash tags:</a:t>
            </a:r>
          </a:p>
          <a:p>
            <a:pPr marL="114300" indent="0">
              <a:buNone/>
            </a:pPr>
            <a:r>
              <a:rPr lang="en-US" dirty="0" smtClean="0"/>
              <a:t>#irony</a:t>
            </a:r>
            <a:r>
              <a:rPr lang="en-US" dirty="0"/>
              <a:t>, #sarcasm, #not, #sarcastic, #ironic.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7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3" y="556603"/>
            <a:ext cx="5781675" cy="1162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319" r="26808" b="49621"/>
          <a:stretch/>
        </p:blipFill>
        <p:spPr>
          <a:xfrm>
            <a:off x="4802540" y="485423"/>
            <a:ext cx="4318882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881" y="1436800"/>
            <a:ext cx="5753100" cy="1200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187" y="2598850"/>
            <a:ext cx="5838825" cy="1162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50721" r="25277"/>
          <a:stretch/>
        </p:blipFill>
        <p:spPr>
          <a:xfrm>
            <a:off x="4712228" y="2183406"/>
            <a:ext cx="4409194" cy="10388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796529"/>
            <a:ext cx="5724525" cy="933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l="-1" r="2795"/>
          <a:stretch/>
        </p:blipFill>
        <p:spPr>
          <a:xfrm>
            <a:off x="3589865" y="3257868"/>
            <a:ext cx="5497691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45" t="3202"/>
          <a:stretch/>
        </p:blipFill>
        <p:spPr>
          <a:xfrm>
            <a:off x="0" y="0"/>
            <a:ext cx="8737601" cy="497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7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970"/>
              <a:t>DataSet</a:t>
            </a:r>
            <a:endParaRPr sz="2970"/>
          </a:p>
        </p:txBody>
      </p:sp>
      <p:pic>
        <p:nvPicPr>
          <p:cNvPr id="179" name="Google Shape;17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796" y="1260748"/>
            <a:ext cx="317182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 rotWithShape="1">
          <a:blip r:embed="rId4">
            <a:alphaModFix/>
          </a:blip>
          <a:srcRect r="23868"/>
          <a:stretch/>
        </p:blipFill>
        <p:spPr>
          <a:xfrm>
            <a:off x="311700" y="3041923"/>
            <a:ext cx="6961459" cy="1424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2884" y="1260748"/>
            <a:ext cx="220027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301189" y="12971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Experiment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301189" y="702415"/>
            <a:ext cx="8520600" cy="234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6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Preprocessing</a:t>
            </a:r>
            <a:endParaRPr dirty="0"/>
          </a:p>
          <a:p>
            <a:pPr marL="914400" lvl="1" indent="-317500" algn="l" rtl="0">
              <a:lnSpc>
                <a:spcPct val="875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We normalized hyperlinks and @-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replies/mentions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to http://someurl and @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someuser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, respectively.</a:t>
            </a:r>
            <a:endParaRPr dirty="0"/>
          </a:p>
          <a:p>
            <a:pPr marL="914400" lvl="1" indent="-317500" algn="l" rtl="0">
              <a:lnSpc>
                <a:spcPct val="875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Other preprocessing steps involve 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tokenization and lemmatization.</a:t>
            </a:r>
            <a:endParaRPr dirty="0"/>
          </a:p>
        </p:txBody>
      </p:sp>
      <p:sp>
        <p:nvSpPr>
          <p:cNvPr id="188" name="Google Shape;188;p30"/>
          <p:cNvSpPr txBox="1"/>
          <p:nvPr/>
        </p:nvSpPr>
        <p:spPr>
          <a:xfrm>
            <a:off x="301189" y="2130419"/>
            <a:ext cx="8520600" cy="234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Extracted Features</a:t>
            </a:r>
            <a:endParaRPr dirty="0"/>
          </a:p>
          <a:p>
            <a:pPr marL="1028700" marR="0" lvl="1" indent="-457200" algn="l" rtl="0">
              <a:lnSpc>
                <a:spcPct val="875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features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dirty="0"/>
          </a:p>
          <a:p>
            <a:pPr marL="1028700" marR="0" lvl="1" indent="-457200" algn="l" rtl="0">
              <a:lnSpc>
                <a:spcPct val="875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Syntactic features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- 82</a:t>
            </a:r>
            <a:endParaRPr dirty="0"/>
          </a:p>
          <a:p>
            <a:pPr marL="1028700" marR="0" lvl="1" indent="-457200" algn="l" rtl="0">
              <a:lnSpc>
                <a:spcPct val="875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features -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16*5</a:t>
            </a:r>
            <a:endParaRPr dirty="0"/>
          </a:p>
          <a:p>
            <a:pPr marL="1028700" marR="0" lvl="1" indent="-457200" algn="l" rtl="0">
              <a:lnSpc>
                <a:spcPct val="875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features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- 50</a:t>
            </a:r>
            <a:endParaRPr dirty="0"/>
          </a:p>
          <a:p>
            <a:pPr marL="457200" marR="0" lvl="0" indent="-228600" algn="l" rtl="0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For Binary Classification:</a:t>
            </a:r>
          </a:p>
          <a:p>
            <a:r>
              <a:rPr lang="en-US" sz="2400" dirty="0" smtClean="0">
                <a:latin typeface="Times New Roman"/>
                <a:cs typeface="Times New Roman"/>
                <a:sym typeface="Times New Roman"/>
              </a:rPr>
              <a:t>SVM </a:t>
            </a:r>
            <a:endParaRPr lang="en-US" sz="2400" dirty="0" smtClean="0">
              <a:latin typeface="Times New Roman"/>
              <a:cs typeface="Times New Roman"/>
              <a:sym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  <a:sym typeface="Times New Roman"/>
              </a:rPr>
              <a:t>Naïve Bayes</a:t>
            </a:r>
            <a:endParaRPr lang="en-US" sz="2400" dirty="0" smtClean="0">
              <a:latin typeface="Times New Roman"/>
              <a:cs typeface="Times New Roman"/>
              <a:sym typeface="Times New Roman"/>
            </a:endParaRPr>
          </a:p>
          <a:p>
            <a:pPr marL="114300" indent="0">
              <a:buNone/>
            </a:pPr>
            <a:endParaRPr lang="en-US" sz="2400" dirty="0" smtClean="0">
              <a:latin typeface="Times New Roman"/>
              <a:cs typeface="Times New Roman"/>
              <a:sym typeface="Times New Roman"/>
            </a:endParaRPr>
          </a:p>
          <a:p>
            <a:pPr marL="114300" indent="0">
              <a:buNone/>
            </a:pPr>
            <a:r>
              <a:rPr lang="en-US" sz="2400" dirty="0" smtClean="0">
                <a:latin typeface="Times New Roman"/>
                <a:cs typeface="Times New Roman"/>
                <a:sym typeface="Times New Roman"/>
              </a:rPr>
              <a:t>For Multi-Class</a:t>
            </a:r>
          </a:p>
          <a:p>
            <a:r>
              <a:rPr lang="en-US" sz="2400" dirty="0" smtClean="0">
                <a:latin typeface="Times New Roman"/>
                <a:cs typeface="Times New Roman"/>
                <a:sym typeface="Times New Roman"/>
              </a:rPr>
              <a:t>LIBSVM</a:t>
            </a:r>
          </a:p>
          <a:p>
            <a:r>
              <a:rPr lang="en-US" sz="2400" dirty="0" smtClean="0">
                <a:latin typeface="Times New Roman"/>
                <a:cs typeface="Times New Roman"/>
                <a:sym typeface="Times New Roman"/>
              </a:rPr>
              <a:t>Naïve </a:t>
            </a:r>
            <a:r>
              <a:rPr lang="en-US" sz="2400" dirty="0" smtClean="0">
                <a:latin typeface="Times New Roman"/>
                <a:cs typeface="Times New Roman"/>
                <a:sym typeface="Times New Roman"/>
              </a:rPr>
              <a:t>Bayes</a:t>
            </a:r>
          </a:p>
          <a:p>
            <a:r>
              <a:rPr lang="en-US" sz="2400" dirty="0" smtClean="0">
                <a:latin typeface="Times New Roman"/>
                <a:cs typeface="Times New Roman"/>
                <a:sym typeface="Times New Roman"/>
              </a:rPr>
              <a:t>Neural Network</a:t>
            </a:r>
            <a:endParaRPr lang="en-US" sz="2400" dirty="0" smtClean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89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364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66925"/>
            <a:ext cx="8520600" cy="5727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678" y="639625"/>
            <a:ext cx="8520600" cy="341640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Sentiment Analysis (TEST A)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217441253"/>
              </p:ext>
            </p:extLst>
          </p:nvPr>
        </p:nvGraphicFramePr>
        <p:xfrm>
          <a:off x="2054579" y="101772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696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66925"/>
            <a:ext cx="8520600" cy="5727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678" y="639625"/>
            <a:ext cx="8520600" cy="341640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F1-Score (TEST A)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228349607"/>
              </p:ext>
            </p:extLst>
          </p:nvPr>
        </p:nvGraphicFramePr>
        <p:xfrm>
          <a:off x="2054579" y="101772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26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1513"/>
            <a:ext cx="8520600" cy="572700"/>
          </a:xfrm>
        </p:spPr>
        <p:txBody>
          <a:bodyPr/>
          <a:lstStyle/>
          <a:p>
            <a:r>
              <a:rPr lang="en-US" dirty="0" smtClean="0"/>
              <a:t>Result Comparison with Paper(Set A)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23466197"/>
              </p:ext>
            </p:extLst>
          </p:nvPr>
        </p:nvGraphicFramePr>
        <p:xfrm>
          <a:off x="1433689" y="99130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006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77291"/>
            <a:ext cx="8520600" cy="57270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Sentiment Analysis (TEST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777795710"/>
              </p:ext>
            </p:extLst>
          </p:nvPr>
        </p:nvGraphicFramePr>
        <p:xfrm>
          <a:off x="1603022" y="82168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760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62803"/>
            <a:ext cx="8520600" cy="57270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comparison with paper(Set B)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952951917"/>
              </p:ext>
            </p:extLst>
          </p:nvPr>
        </p:nvGraphicFramePr>
        <p:xfrm>
          <a:off x="1603022" y="82867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622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result of P1 to get better result for P2.</a:t>
            </a:r>
          </a:p>
          <a:p>
            <a:endParaRPr lang="en-US" dirty="0" smtClean="0"/>
          </a:p>
          <a:p>
            <a:r>
              <a:rPr lang="en-US" dirty="0" err="1" smtClean="0"/>
              <a:t>GloVe</a:t>
            </a:r>
            <a:r>
              <a:rPr lang="en-US" dirty="0" smtClean="0"/>
              <a:t> Embedding for Semantic Feature</a:t>
            </a:r>
          </a:p>
          <a:p>
            <a:endParaRPr lang="en-US" dirty="0"/>
          </a:p>
          <a:p>
            <a:r>
              <a:rPr lang="en-US" dirty="0" smtClean="0"/>
              <a:t>LDA to group word Embedding.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body" idx="1"/>
          </p:nvPr>
        </p:nvSpPr>
        <p:spPr>
          <a:xfrm>
            <a:off x="311700" y="1455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Van Hee,C., Lefever, E., and Hoste, V. (2016). Exploring the Automatic Recognition of Irony in English tweets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Van Hee,C., Lefever, E., and Hoste, V. (2016).  Exploring the Realization of Irony in Twitter Data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Joshi, A., Bhattacharyya, P., Carman, M. (2016). Automatic Sarcasm Detection: A Survey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970"/>
          </a:p>
        </p:txBody>
      </p:sp>
      <p:sp>
        <p:nvSpPr>
          <p:cNvPr id="209" name="Google Shape;209;p33"/>
          <p:cNvSpPr txBox="1">
            <a:spLocks noGrp="1"/>
          </p:cNvSpPr>
          <p:nvPr>
            <p:ph type="body" idx="1"/>
          </p:nvPr>
        </p:nvSpPr>
        <p:spPr>
          <a:xfrm>
            <a:off x="385273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6000" dirty="0"/>
          </a:p>
          <a:p>
            <a:pPr marL="45720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6000" dirty="0"/>
              <a:t>THANK YOU</a:t>
            </a:r>
            <a:endParaRPr dirty="0"/>
          </a:p>
          <a:p>
            <a:pPr marL="4572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32178" y="1152475"/>
            <a:ext cx="786835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expression of one's meaning by using language that normally signifies the opposite, typically for humorous or emphatic effect.</a:t>
            </a:r>
            <a:endParaRPr dirty="0"/>
          </a:p>
          <a:p>
            <a:pPr marL="11430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Types: 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Situational irony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Dramatic irony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Socratic irony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Verbal irony 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496711" y="1152475"/>
            <a:ext cx="783448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&gt;&gt; To build a stronger partnership between humans and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machines. Moving to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 world where the machines understand us, answering (and behaving) in the way a human would do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11700" y="672662"/>
            <a:ext cx="8520600" cy="389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Irony introduce new challenges to many text-related tasks including information retrieval (IR), classiﬁcation, and clustering.</a:t>
            </a:r>
            <a:endParaRPr dirty="0"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Mere identification of a word as polar (positive or negative) word is inadequate for fine-grained sentiment analysis which results beyond positive or negative.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There are many hidden properties of words other than being positive or negative which can lead to enrichment of existing sentiment analysis.</a:t>
            </a:r>
            <a:endParaRPr dirty="0"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This work focuses on finding these properties in polar words in light of different applications of sentiment analysis.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970" dirty="0"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 dirty="0"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P1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: To predict if a given text is ironic or not.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P2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We next try to find the category of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irony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	verbal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irony realized through a polarity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contrast,</a:t>
            </a:r>
            <a:endParaRPr lang="en-US" dirty="0">
              <a:ea typeface="Times New Roman"/>
              <a:cs typeface="Times New Roman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	verbal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irony without such a polarity contrast</a:t>
            </a:r>
            <a:endParaRPr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	descriptions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of situational irony</a:t>
            </a:r>
            <a:endParaRPr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	non-irony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Brat annotation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08740"/>
            <a:ext cx="9144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Approaches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Rule Based Approach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: It attempts to identify sarcasm through specific evidences captured in terms of rules that rely on indicators of sarcasm.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Statistical Approach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: Statistical approaches to irony detection vary in terms of features and learning algorithms. Most of the approaches use bag-of-words as features.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32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Deep Learning based Approach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: The use of architectures based on deep learning can be used to get an improvement in performance.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751</Words>
  <Application>Microsoft Office PowerPoint</Application>
  <PresentationFormat>On-screen Show (16:9)</PresentationFormat>
  <Paragraphs>173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Courier New</vt:lpstr>
      <vt:lpstr>Times New Roman</vt:lpstr>
      <vt:lpstr>Office Theme</vt:lpstr>
      <vt:lpstr>Irony Detection in English Tweets</vt:lpstr>
      <vt:lpstr>PowerPoint Presentation</vt:lpstr>
      <vt:lpstr>PowerPoint Presentation</vt:lpstr>
      <vt:lpstr>Introduction</vt:lpstr>
      <vt:lpstr>Motivation</vt:lpstr>
      <vt:lpstr>Challenges</vt:lpstr>
      <vt:lpstr>Problem Definition</vt:lpstr>
      <vt:lpstr>Brat annotation</vt:lpstr>
      <vt:lpstr>Approaches</vt:lpstr>
      <vt:lpstr>PowerPoint Presentation</vt:lpstr>
      <vt:lpstr>Feature Engineering</vt:lpstr>
      <vt:lpstr>Lexical features: </vt:lpstr>
      <vt:lpstr>Syntactic features : </vt:lpstr>
      <vt:lpstr>Sentiment features : </vt:lpstr>
      <vt:lpstr>PowerPoint Presentation</vt:lpstr>
      <vt:lpstr>PowerPoint Presentation</vt:lpstr>
      <vt:lpstr>PowerPoint Presentation</vt:lpstr>
      <vt:lpstr>Semantic feature:</vt:lpstr>
      <vt:lpstr>Corpus Collection for Word2Vec </vt:lpstr>
      <vt:lpstr>PowerPoint Presentation</vt:lpstr>
      <vt:lpstr>DataSet</vt:lpstr>
      <vt:lpstr>Experiment</vt:lpstr>
      <vt:lpstr>Model Training </vt:lpstr>
      <vt:lpstr>Results</vt:lpstr>
      <vt:lpstr>Results</vt:lpstr>
      <vt:lpstr>Result Comparison with Paper(Set A)</vt:lpstr>
      <vt:lpstr>Sentiment Analysis (TEST B)</vt:lpstr>
      <vt:lpstr>Result comparison with paper(Set B)</vt:lpstr>
      <vt:lpstr>Future Study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ms nishanth</cp:lastModifiedBy>
  <cp:revision>28</cp:revision>
  <dcterms:modified xsi:type="dcterms:W3CDTF">2018-11-28T04:57:12Z</dcterms:modified>
</cp:coreProperties>
</file>