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7" r:id="rId1"/>
  </p:sldMasterIdLst>
  <p:notesMasterIdLst>
    <p:notesMasterId r:id="rId26"/>
  </p:notesMasterIdLst>
  <p:sldIdLst>
    <p:sldId id="256" r:id="rId2"/>
    <p:sldId id="271" r:id="rId3"/>
    <p:sldId id="257" r:id="rId4"/>
    <p:sldId id="266" r:id="rId5"/>
    <p:sldId id="268" r:id="rId6"/>
    <p:sldId id="284" r:id="rId7"/>
    <p:sldId id="269" r:id="rId8"/>
    <p:sldId id="267" r:id="rId9"/>
    <p:sldId id="272" r:id="rId10"/>
    <p:sldId id="273" r:id="rId11"/>
    <p:sldId id="260" r:id="rId12"/>
    <p:sldId id="262" r:id="rId13"/>
    <p:sldId id="264" r:id="rId14"/>
    <p:sldId id="275" r:id="rId15"/>
    <p:sldId id="274" r:id="rId16"/>
    <p:sldId id="278" r:id="rId17"/>
    <p:sldId id="276" r:id="rId18"/>
    <p:sldId id="277" r:id="rId19"/>
    <p:sldId id="283" r:id="rId20"/>
    <p:sldId id="279" r:id="rId21"/>
    <p:sldId id="280" r:id="rId22"/>
    <p:sldId id="281" r:id="rId23"/>
    <p:sldId id="282" r:id="rId24"/>
    <p:sldId id="265"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86409" autoAdjust="0"/>
  </p:normalViewPr>
  <p:slideViewPr>
    <p:cSldViewPr snapToGrid="0">
      <p:cViewPr varScale="1">
        <p:scale>
          <a:sx n="91" d="100"/>
          <a:sy n="91" d="100"/>
        </p:scale>
        <p:origin x="528" y="78"/>
      </p:cViewPr>
      <p:guideLst>
        <p:guide orient="horz" pos="1620"/>
        <p:guide pos="2880"/>
      </p:guideLst>
    </p:cSldViewPr>
  </p:slideViewPr>
  <p:outlineViewPr>
    <p:cViewPr>
      <p:scale>
        <a:sx n="33" d="100"/>
        <a:sy n="33" d="100"/>
      </p:scale>
      <p:origin x="0" y="-88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800749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2159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56b02d4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56b02d4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7905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56b02d4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56b02d4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9162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56b02d4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56b02d4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260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56b02d47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56b02d47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1059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67d9af5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67d9af5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7378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3E613E-3C19-4E37-9398-B7CDFD04D125}"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8417774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3E613E-3C19-4E37-9398-B7CDFD04D125}"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245097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3E613E-3C19-4E37-9398-B7CDFD04D125}"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6764873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51952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3E613E-3C19-4E37-9398-B7CDFD04D125}"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822103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3E613E-3C19-4E37-9398-B7CDFD04D125}"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3280298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3E613E-3C19-4E37-9398-B7CDFD04D125}"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200530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3E613E-3C19-4E37-9398-B7CDFD04D125}" type="datetimeFigureOut">
              <a:rPr lang="en-US" smtClean="0"/>
              <a:t>10/29/2018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001732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3E613E-3C19-4E37-9398-B7CDFD04D125}" type="datetimeFigureOut">
              <a:rPr lang="en-US" smtClean="0"/>
              <a:t>10/29/2018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89861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3E613E-3C19-4E37-9398-B7CDFD04D125}" type="datetimeFigureOut">
              <a:rPr lang="en-US" smtClean="0"/>
              <a:t>10/29/2018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42959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3E613E-3C19-4E37-9398-B7CDFD04D125}"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3271965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3E613E-3C19-4E37-9398-B7CDFD04D125}"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428871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F3E613E-3C19-4E37-9398-B7CDFD04D125}" type="datetimeFigureOut">
              <a:rPr lang="en-US" smtClean="0"/>
              <a:t>10/29/2018</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97074365"/>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048407" y="347786"/>
            <a:ext cx="7464972" cy="179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Irony Detection in English Tweets</a:t>
            </a:r>
            <a:endParaRPr dirty="0"/>
          </a:p>
        </p:txBody>
      </p:sp>
      <p:sp>
        <p:nvSpPr>
          <p:cNvPr id="55" name="Google Shape;55;p13"/>
          <p:cNvSpPr txBox="1">
            <a:spLocks noGrp="1"/>
          </p:cNvSpPr>
          <p:nvPr>
            <p:ph type="subTitle" idx="1"/>
          </p:nvPr>
        </p:nvSpPr>
        <p:spPr>
          <a:xfrm>
            <a:off x="210207" y="3391778"/>
            <a:ext cx="8303172" cy="13904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Group 15:</a:t>
            </a:r>
          </a:p>
          <a:p>
            <a:pPr marL="0" lvl="0" indent="0" algn="l" rtl="0">
              <a:spcBef>
                <a:spcPts val="0"/>
              </a:spcBef>
              <a:spcAft>
                <a:spcPts val="0"/>
              </a:spcAft>
              <a:buNone/>
            </a:pPr>
            <a:r>
              <a:rPr lang="en-US" dirty="0" smtClean="0"/>
              <a:t>M S Nishanth CS18MTECH11005</a:t>
            </a:r>
          </a:p>
          <a:p>
            <a:pPr marL="0" lvl="0" indent="0" algn="l" rtl="0">
              <a:spcBef>
                <a:spcPts val="0"/>
              </a:spcBef>
              <a:spcAft>
                <a:spcPts val="0"/>
              </a:spcAft>
              <a:buNone/>
            </a:pPr>
            <a:r>
              <a:rPr lang="en-US" dirty="0" smtClean="0"/>
              <a:t>Nikhil P Kumar CS18MTECH11017</a:t>
            </a:r>
          </a:p>
          <a:p>
            <a:pPr marL="0" lvl="0" indent="0" algn="l" rtl="0">
              <a:spcBef>
                <a:spcPts val="0"/>
              </a:spcBef>
              <a:spcAft>
                <a:spcPts val="0"/>
              </a:spcAft>
              <a:buNone/>
            </a:pPr>
            <a:r>
              <a:rPr lang="en-US" dirty="0" err="1" smtClean="0"/>
              <a:t>Sharath</a:t>
            </a:r>
            <a:r>
              <a:rPr lang="en-US" dirty="0" smtClean="0"/>
              <a:t> R CS18MTECH11026</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 Definition</a:t>
            </a:r>
          </a:p>
        </p:txBody>
      </p:sp>
      <p:sp>
        <p:nvSpPr>
          <p:cNvPr id="3" name="Text Placeholder 2"/>
          <p:cNvSpPr>
            <a:spLocks noGrp="1"/>
          </p:cNvSpPr>
          <p:nvPr>
            <p:ph type="body" idx="1"/>
          </p:nvPr>
        </p:nvSpPr>
        <p:spPr/>
        <p:txBody>
          <a:bodyPr>
            <a:normAutofit/>
          </a:bodyPr>
          <a:lstStyle/>
          <a:p>
            <a:pPr marL="114300" indent="0">
              <a:buNone/>
            </a:pPr>
            <a:r>
              <a:rPr lang="en-US" dirty="0" smtClean="0"/>
              <a:t>	P1:We try to solve a two-class </a:t>
            </a:r>
            <a:r>
              <a:rPr lang="en-US" dirty="0"/>
              <a:t>(or binary) classification where the system has to predict whether a tweet is ironic or not. The following sentences present examples of an ironic </a:t>
            </a:r>
            <a:r>
              <a:rPr lang="en-US" dirty="0" smtClean="0"/>
              <a:t>and </a:t>
            </a:r>
            <a:r>
              <a:rPr lang="en-US" dirty="0"/>
              <a:t>non-ironic tweet, respectively. </a:t>
            </a:r>
            <a:endParaRPr lang="en-US" dirty="0" smtClean="0"/>
          </a:p>
          <a:p>
            <a:endParaRPr lang="en-US" dirty="0" smtClean="0"/>
          </a:p>
          <a:p>
            <a:pPr marL="114300" indent="0">
              <a:buNone/>
            </a:pPr>
            <a:endParaRPr lang="en-US" dirty="0"/>
          </a:p>
          <a:p>
            <a:pPr marL="114300" indent="0">
              <a:buNone/>
            </a:pPr>
            <a:r>
              <a:rPr lang="en-US" dirty="0" smtClean="0"/>
              <a:t>	P2</a:t>
            </a:r>
            <a:r>
              <a:rPr lang="en-US" dirty="0"/>
              <a:t>: The second problem is a multiclass classification where the system has to predict one out of </a:t>
            </a:r>
            <a:r>
              <a:rPr lang="en-US" dirty="0" smtClean="0"/>
              <a:t>four labels </a:t>
            </a:r>
            <a:r>
              <a:rPr lang="en-US" dirty="0"/>
              <a:t>describing </a:t>
            </a:r>
            <a:endParaRPr lang="en-US" dirty="0" smtClean="0"/>
          </a:p>
          <a:p>
            <a:pPr marL="628650" indent="-514350">
              <a:buAutoNum type="romanLcParenR"/>
            </a:pPr>
            <a:r>
              <a:rPr lang="en-US" dirty="0" smtClean="0"/>
              <a:t>verbal </a:t>
            </a:r>
            <a:r>
              <a:rPr lang="en-US" dirty="0"/>
              <a:t>irony realized through a polarity contrast</a:t>
            </a:r>
            <a:r>
              <a:rPr lang="en-US" dirty="0" smtClean="0"/>
              <a:t>,</a:t>
            </a:r>
          </a:p>
          <a:p>
            <a:pPr marL="628650" indent="-514350">
              <a:buAutoNum type="romanLcParenR"/>
            </a:pPr>
            <a:r>
              <a:rPr lang="en-US" dirty="0" smtClean="0"/>
              <a:t>verbal </a:t>
            </a:r>
            <a:r>
              <a:rPr lang="en-US" dirty="0"/>
              <a:t>irony without such a </a:t>
            </a:r>
            <a:r>
              <a:rPr lang="en-US" dirty="0" smtClean="0"/>
              <a:t>polarity contrast</a:t>
            </a:r>
          </a:p>
          <a:p>
            <a:pPr marL="628650" indent="-514350">
              <a:buAutoNum type="romanLcParenR"/>
            </a:pPr>
            <a:r>
              <a:rPr lang="en-US" dirty="0" smtClean="0"/>
              <a:t>descriptions </a:t>
            </a:r>
            <a:r>
              <a:rPr lang="en-US" dirty="0"/>
              <a:t>of situational </a:t>
            </a:r>
            <a:r>
              <a:rPr lang="en-US" dirty="0" smtClean="0"/>
              <a:t>irony</a:t>
            </a:r>
          </a:p>
          <a:p>
            <a:pPr marL="628650" indent="-514350">
              <a:buAutoNum type="romanLcParenR"/>
            </a:pPr>
            <a:r>
              <a:rPr lang="en-US" dirty="0" smtClean="0"/>
              <a:t>iv</a:t>
            </a:r>
            <a:r>
              <a:rPr lang="en-US" dirty="0"/>
              <a:t>) non-irony</a:t>
            </a:r>
          </a:p>
        </p:txBody>
      </p:sp>
    </p:spTree>
    <p:extLst>
      <p:ext uri="{BB962C8B-B14F-4D97-AF65-F5344CB8AC3E}">
        <p14:creationId xmlns:p14="http://schemas.microsoft.com/office/powerpoint/2010/main" val="4099914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Approaches</a:t>
            </a:r>
            <a:endParaRPr dirty="0"/>
          </a:p>
        </p:txBody>
      </p:sp>
      <p:sp>
        <p:nvSpPr>
          <p:cNvPr id="79" name="Google Shape;79;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 b="1" u="sng" dirty="0" smtClean="0"/>
              <a:t>Rule </a:t>
            </a:r>
            <a:r>
              <a:rPr lang="en" b="1" u="sng" dirty="0"/>
              <a:t>Based Approach</a:t>
            </a:r>
            <a:r>
              <a:rPr lang="en" b="1" dirty="0"/>
              <a:t> : </a:t>
            </a:r>
            <a:r>
              <a:rPr lang="en" dirty="0"/>
              <a:t>It attempts to identify sarcasm through specific evidences captured in terms of rules that rely on indicators of </a:t>
            </a:r>
            <a:r>
              <a:rPr lang="en" dirty="0" smtClean="0"/>
              <a:t>sarcasm</a:t>
            </a:r>
            <a:r>
              <a:rPr lang="en" dirty="0" smtClean="0"/>
              <a:t>.</a:t>
            </a:r>
          </a:p>
          <a:p>
            <a:pPr marL="0" lvl="0" indent="0" algn="l" rtl="0">
              <a:spcBef>
                <a:spcPts val="1600"/>
              </a:spcBef>
              <a:spcAft>
                <a:spcPts val="1600"/>
              </a:spcAft>
              <a:buNone/>
            </a:pPr>
            <a:r>
              <a:rPr lang="en-US" b="1" u="sng" dirty="0" smtClean="0"/>
              <a:t>Statistical </a:t>
            </a:r>
            <a:r>
              <a:rPr lang="en-US" b="1" u="sng" dirty="0"/>
              <a:t>Approach</a:t>
            </a:r>
            <a:r>
              <a:rPr lang="en-US" b="1" dirty="0"/>
              <a:t> : </a:t>
            </a:r>
            <a:r>
              <a:rPr lang="en-US" dirty="0"/>
              <a:t>Statistical approaches to irony detection vary in terms of features and learning algorithms. Most of the approaches use bag-of-words as features. </a:t>
            </a:r>
            <a:endParaRPr lang="en-US" dirty="0" smtClean="0"/>
          </a:p>
          <a:p>
            <a:pPr marL="0" lvl="0" indent="0" algn="l" rtl="0">
              <a:spcBef>
                <a:spcPts val="1600"/>
              </a:spcBef>
              <a:spcAft>
                <a:spcPts val="1600"/>
              </a:spcAft>
              <a:buNone/>
            </a:pPr>
            <a:r>
              <a:rPr lang="en-US" b="1" u="sng" dirty="0" smtClean="0"/>
              <a:t>Deep </a:t>
            </a:r>
            <a:r>
              <a:rPr lang="en-US" b="1" u="sng" dirty="0"/>
              <a:t>Learning based Approach</a:t>
            </a:r>
            <a:r>
              <a:rPr lang="en-US" b="1" dirty="0"/>
              <a:t> : </a:t>
            </a:r>
            <a:r>
              <a:rPr lang="en-US" dirty="0"/>
              <a:t>The use of architectures based on deep learning can be used to get an improvement in performance. </a:t>
            </a: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Paper 1: Exploring the Automatic Recognition of Irony in English Tweets </a:t>
            </a:r>
            <a:endParaRPr b="1" dirty="0"/>
          </a:p>
        </p:txBody>
      </p:sp>
      <p:sp>
        <p:nvSpPr>
          <p:cNvPr id="90" name="Google Shape;90;p19"/>
          <p:cNvSpPr txBox="1">
            <a:spLocks noGrp="1"/>
          </p:cNvSpPr>
          <p:nvPr>
            <p:ph type="body" idx="1"/>
          </p:nvPr>
        </p:nvSpPr>
        <p:spPr>
          <a:xfrm>
            <a:off x="389650" y="1550775"/>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 dirty="0" smtClean="0"/>
              <a:t>The </a:t>
            </a:r>
            <a:r>
              <a:rPr lang="en" dirty="0"/>
              <a:t>main goal of the annotation guidelines is to develop a set of reproducing coding principles to detect irony in social media text. We define irony as an evaluative expression whose polarity is inverted between the literal and the intended evaluation, resulting in an incongruence between the literal evaluation and its context. At the tweet level, annotators indicated whether the tweet is (i) Ironic by means of a clash, (ii) Another type of irony (Eg: Situational), or was (iii) Not ironic. Since we are interested in a binary classification, we are merging the first and second categories into one. </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dirty="0"/>
              <a:t>Paper 2: Exploring the Realization of Irony in Twitter Data</a:t>
            </a:r>
            <a:endParaRPr sz="2500" b="1" dirty="0"/>
          </a:p>
        </p:txBody>
      </p:sp>
      <p:sp>
        <p:nvSpPr>
          <p:cNvPr id="102" name="Google Shape;102;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As the first step, the annotators annotate each tweet as ironic, possibly ironic or non ironic. According to this annotation scheme, a tweet is considered ironic if it presents a polarity change</a:t>
            </a:r>
            <a:r>
              <a:rPr lang="en" b="1" dirty="0"/>
              <a:t> </a:t>
            </a:r>
            <a:r>
              <a:rPr lang="en" dirty="0"/>
              <a:t>between the literal and the intended evaluation. There are three ways in which evaluation polarity can be changed: by using </a:t>
            </a:r>
            <a:endParaRPr dirty="0"/>
          </a:p>
          <a:p>
            <a:pPr marL="0" lvl="0" indent="0" algn="l" rtl="0">
              <a:spcBef>
                <a:spcPts val="1600"/>
              </a:spcBef>
              <a:spcAft>
                <a:spcPts val="0"/>
              </a:spcAft>
              <a:buNone/>
            </a:pPr>
            <a:r>
              <a:rPr lang="en" dirty="0"/>
              <a:t>(i)Opposition: The literal evaluation is opposite to the intended evaluation</a:t>
            </a:r>
            <a:endParaRPr dirty="0"/>
          </a:p>
          <a:p>
            <a:pPr marL="0" lvl="0" indent="0" algn="l" rtl="0">
              <a:spcBef>
                <a:spcPts val="1600"/>
              </a:spcBef>
              <a:spcAft>
                <a:spcPts val="0"/>
              </a:spcAft>
              <a:buNone/>
            </a:pPr>
            <a:r>
              <a:rPr lang="en" dirty="0"/>
              <a:t>(ii)Hyperbole: The literal evaluation is stronger than the intended evaluation</a:t>
            </a:r>
            <a:endParaRPr dirty="0"/>
          </a:p>
          <a:p>
            <a:pPr marL="0" lvl="0" indent="0" algn="l" rtl="0">
              <a:spcBef>
                <a:spcPts val="1600"/>
              </a:spcBef>
              <a:spcAft>
                <a:spcPts val="1600"/>
              </a:spcAft>
              <a:buNone/>
            </a:pPr>
            <a:r>
              <a:rPr lang="en" dirty="0"/>
              <a:t>(iii)Understatement: The literal evaluation is stronger than the intended evaluation</a:t>
            </a: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 Engineering</a:t>
            </a:r>
            <a:endParaRPr lang="en-US" dirty="0"/>
          </a:p>
        </p:txBody>
      </p:sp>
      <p:sp>
        <p:nvSpPr>
          <p:cNvPr id="4" name="Text Placeholder 3"/>
          <p:cNvSpPr>
            <a:spLocks noGrp="1"/>
          </p:cNvSpPr>
          <p:nvPr>
            <p:ph type="body" idx="1"/>
          </p:nvPr>
        </p:nvSpPr>
        <p:spPr/>
        <p:txBody>
          <a:bodyPr/>
          <a:lstStyle/>
          <a:p>
            <a:pPr marL="114300" indent="0">
              <a:buNone/>
            </a:pPr>
            <a:r>
              <a:rPr lang="en-US" dirty="0" smtClean="0"/>
              <a:t>	We extracted the a number of features from the dataset. These features would help us explain the tweets to machine in a better way.</a:t>
            </a:r>
          </a:p>
          <a:p>
            <a:endParaRPr lang="en-US" dirty="0"/>
          </a:p>
          <a:p>
            <a:pPr marL="571500" indent="-457200">
              <a:buFont typeface="+mj-lt"/>
              <a:buAutoNum type="arabicPeriod"/>
            </a:pPr>
            <a:r>
              <a:rPr lang="en-US" dirty="0" smtClean="0"/>
              <a:t>Lexical features</a:t>
            </a:r>
          </a:p>
          <a:p>
            <a:pPr marL="571500" indent="-457200">
              <a:buFont typeface="+mj-lt"/>
              <a:buAutoNum type="arabicPeriod"/>
            </a:pPr>
            <a:r>
              <a:rPr lang="en-US" dirty="0" err="1" smtClean="0"/>
              <a:t>Syntatic</a:t>
            </a:r>
            <a:r>
              <a:rPr lang="en-US" dirty="0" smtClean="0"/>
              <a:t> </a:t>
            </a:r>
            <a:r>
              <a:rPr lang="en-US" dirty="0"/>
              <a:t>features</a:t>
            </a:r>
            <a:endParaRPr lang="en-US" dirty="0" smtClean="0"/>
          </a:p>
          <a:p>
            <a:pPr marL="571500" indent="-457200">
              <a:buFont typeface="+mj-lt"/>
              <a:buAutoNum type="arabicPeriod"/>
            </a:pPr>
            <a:r>
              <a:rPr lang="en-US" dirty="0" smtClean="0"/>
              <a:t>Sentiment features</a:t>
            </a:r>
          </a:p>
          <a:p>
            <a:pPr marL="571500" indent="-457200">
              <a:buFont typeface="+mj-lt"/>
              <a:buAutoNum type="arabicPeriod"/>
            </a:pPr>
            <a:r>
              <a:rPr lang="en-US" dirty="0" smtClean="0"/>
              <a:t>Semantic </a:t>
            </a:r>
            <a:r>
              <a:rPr lang="en-US" dirty="0"/>
              <a:t>features</a:t>
            </a:r>
          </a:p>
        </p:txBody>
      </p:sp>
    </p:spTree>
    <p:extLst>
      <p:ext uri="{BB962C8B-B14F-4D97-AF65-F5344CB8AC3E}">
        <p14:creationId xmlns:p14="http://schemas.microsoft.com/office/powerpoint/2010/main" val="1303681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As lexical features</a:t>
            </a:r>
            <a:br>
              <a:rPr lang="en-US" dirty="0">
                <a:latin typeface="Times New Roman" panose="02020603050405020304" pitchFamily="18" charset="0"/>
                <a:cs typeface="Times New Roman" panose="02020603050405020304" pitchFamily="18" charset="0"/>
              </a:rPr>
            </a:br>
            <a:endParaRPr lang="en-US" dirty="0"/>
          </a:p>
        </p:txBody>
      </p:sp>
      <p:sp>
        <p:nvSpPr>
          <p:cNvPr id="4" name="Text Placeholder 2"/>
          <p:cNvSpPr>
            <a:spLocks noGrp="1"/>
          </p:cNvSpPr>
          <p:nvPr>
            <p:ph type="body" idx="1"/>
          </p:nvPr>
        </p:nvSpPr>
        <p:spPr/>
        <p:txBody>
          <a:bodyPr>
            <a:normAutofit fontScale="92500" lnSpcReduction="10000"/>
          </a:bodyPr>
          <a:lstStyle/>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Bags-of-words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BoW</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features. </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incorporated token unigrams and bigrams and character trigrams and </a:t>
            </a:r>
            <a:r>
              <a:rPr lang="en-US" dirty="0" err="1">
                <a:latin typeface="Times New Roman" panose="02020603050405020304" pitchFamily="18" charset="0"/>
                <a:cs typeface="Times New Roman" panose="02020603050405020304" pitchFamily="18" charset="0"/>
              </a:rPr>
              <a:t>fourgrams</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haracter </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unctuation flooding</a:t>
            </a:r>
          </a:p>
          <a:p>
            <a:pP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C</a:t>
            </a:r>
            <a:r>
              <a:rPr lang="en-US" dirty="0" err="1" smtClean="0">
                <a:latin typeface="Times New Roman" panose="02020603050405020304" pitchFamily="18" charset="0"/>
                <a:cs typeface="Times New Roman" panose="02020603050405020304" pitchFamily="18" charset="0"/>
              </a:rPr>
              <a:t>apitalisation</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t>
            </a:r>
            <a:r>
              <a:rPr lang="en-US" dirty="0" smtClean="0">
                <a:latin typeface="Times New Roman" panose="02020603050405020304" pitchFamily="18" charset="0"/>
                <a:cs typeface="Times New Roman" panose="02020603050405020304" pitchFamily="18" charset="0"/>
              </a:rPr>
              <a:t>ashtag frequency</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Hashtag-to-word </a:t>
            </a:r>
            <a:r>
              <a:rPr lang="en-US" dirty="0">
                <a:latin typeface="Times New Roman" panose="02020603050405020304" pitchFamily="18" charset="0"/>
                <a:cs typeface="Times New Roman" panose="02020603050405020304" pitchFamily="18" charset="0"/>
              </a:rPr>
              <a:t>ratio</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t>
            </a:r>
            <a:r>
              <a:rPr lang="en-US" dirty="0" smtClean="0">
                <a:latin typeface="Times New Roman" panose="02020603050405020304" pitchFamily="18" charset="0"/>
                <a:cs typeface="Times New Roman" panose="02020603050405020304" pitchFamily="18" charset="0"/>
              </a:rPr>
              <a:t>moticon </a:t>
            </a:r>
            <a:r>
              <a:rPr lang="en-US" dirty="0">
                <a:latin typeface="Times New Roman" panose="02020603050405020304" pitchFamily="18" charset="0"/>
                <a:cs typeface="Times New Roman" panose="02020603050405020304" pitchFamily="18" charset="0"/>
              </a:rPr>
              <a:t>frequency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weet </a:t>
            </a:r>
            <a:r>
              <a:rPr lang="en-US" dirty="0">
                <a:latin typeface="Times New Roman" panose="02020603050405020304" pitchFamily="18" charset="0"/>
                <a:cs typeface="Times New Roman" panose="02020603050405020304" pitchFamily="18" charset="0"/>
              </a:rPr>
              <a:t>length</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26410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800" dirty="0"/>
              <a:t>Syntactic features-</a:t>
            </a:r>
            <a:r>
              <a:rPr lang="en-US" sz="800" dirty="0" smtClean="0"/>
              <a:t>--&gt;</a:t>
            </a:r>
            <a:endParaRPr lang="en-US" sz="800" dirty="0"/>
          </a:p>
        </p:txBody>
      </p:sp>
      <p:sp>
        <p:nvSpPr>
          <p:cNvPr id="3" name="Text Placeholder 2"/>
          <p:cNvSpPr>
            <a:spLocks noGrp="1"/>
          </p:cNvSpPr>
          <p:nvPr>
            <p:ph type="body" idx="1"/>
          </p:nvPr>
        </p:nvSpPr>
        <p:spPr>
          <a:xfrm>
            <a:off x="385273" y="1341660"/>
            <a:ext cx="8520600" cy="3416400"/>
          </a:xfrm>
        </p:spPr>
        <p:txBody>
          <a:bodyPr>
            <a:normAutofit fontScale="92500" lnSpcReduction="10000"/>
          </a:bodyPr>
          <a:lstStyle/>
          <a:p>
            <a:r>
              <a:rPr lang="en-US" sz="2400" dirty="0" smtClean="0"/>
              <a:t>For each </a:t>
            </a:r>
            <a:r>
              <a:rPr lang="en-US" sz="2400" dirty="0" err="1" smtClean="0"/>
              <a:t>PoS</a:t>
            </a:r>
            <a:r>
              <a:rPr lang="en-US" sz="2400" dirty="0" smtClean="0"/>
              <a:t>-tag</a:t>
            </a:r>
          </a:p>
          <a:p>
            <a:pPr>
              <a:buFont typeface="Arial" panose="020B0604020202020204" pitchFamily="34" charset="0"/>
              <a:buChar char="•"/>
            </a:pPr>
            <a:r>
              <a:rPr lang="en-US" sz="2400" dirty="0" smtClean="0"/>
              <a:t>whether </a:t>
            </a:r>
            <a:r>
              <a:rPr lang="en-US" sz="2400" dirty="0"/>
              <a:t>it occurs in the tweet or not (</a:t>
            </a:r>
            <a:r>
              <a:rPr lang="en-US" sz="2400" dirty="0" smtClean="0"/>
              <a:t>binary)</a:t>
            </a:r>
          </a:p>
          <a:p>
            <a:pPr>
              <a:buFont typeface="Arial" panose="020B0604020202020204" pitchFamily="34" charset="0"/>
              <a:buChar char="•"/>
            </a:pPr>
            <a:r>
              <a:rPr lang="en-US" sz="2400" dirty="0" smtClean="0"/>
              <a:t>whether </a:t>
            </a:r>
            <a:r>
              <a:rPr lang="en-US" sz="2400" dirty="0"/>
              <a:t>the tag occurs 0, 1, or &gt; 2 </a:t>
            </a:r>
            <a:r>
              <a:rPr lang="en-US" sz="2400" dirty="0" smtClean="0"/>
              <a:t>times</a:t>
            </a:r>
          </a:p>
          <a:p>
            <a:pPr>
              <a:buFont typeface="Arial" panose="020B0604020202020204" pitchFamily="34" charset="0"/>
              <a:buChar char="•"/>
            </a:pPr>
            <a:r>
              <a:rPr lang="en-US" sz="2400" dirty="0" smtClean="0"/>
              <a:t>the </a:t>
            </a:r>
            <a:r>
              <a:rPr lang="en-US" sz="2400" dirty="0"/>
              <a:t>frequency of the tag (absolute </a:t>
            </a:r>
            <a:r>
              <a:rPr lang="en-US" sz="2400" dirty="0" smtClean="0"/>
              <a:t>numbers)</a:t>
            </a:r>
          </a:p>
          <a:p>
            <a:pPr>
              <a:buFont typeface="Arial" panose="020B0604020202020204" pitchFamily="34" charset="0"/>
              <a:buChar char="•"/>
            </a:pPr>
            <a:r>
              <a:rPr lang="en-US" sz="2400" dirty="0" smtClean="0"/>
              <a:t>the </a:t>
            </a:r>
            <a:r>
              <a:rPr lang="en-US" sz="2400" dirty="0"/>
              <a:t>number of interjections (</a:t>
            </a:r>
            <a:r>
              <a:rPr lang="en-US" sz="2400" dirty="0" err="1"/>
              <a:t>exclaimations</a:t>
            </a:r>
            <a:r>
              <a:rPr lang="en-US" sz="2400" dirty="0"/>
              <a:t> </a:t>
            </a:r>
            <a:r>
              <a:rPr lang="en-US" sz="2400" dirty="0" smtClean="0"/>
              <a:t>count)</a:t>
            </a:r>
          </a:p>
          <a:p>
            <a:pPr>
              <a:buFont typeface="Arial" panose="020B0604020202020204" pitchFamily="34" charset="0"/>
              <a:buChar char="•"/>
            </a:pPr>
            <a:endParaRPr lang="en-US" sz="2400" dirty="0" smtClean="0"/>
          </a:p>
          <a:p>
            <a:r>
              <a:rPr lang="en-US" sz="2400" dirty="0" smtClean="0"/>
              <a:t>named entities</a:t>
            </a:r>
            <a:endParaRPr lang="en-US" sz="2400" dirty="0"/>
          </a:p>
          <a:p>
            <a:pPr>
              <a:buFont typeface="Arial" panose="020B0604020202020204" pitchFamily="34" charset="0"/>
              <a:buChar char="•"/>
            </a:pPr>
            <a:r>
              <a:rPr lang="en-US" sz="2400" dirty="0" smtClean="0"/>
              <a:t>named </a:t>
            </a:r>
            <a:r>
              <a:rPr lang="en-US" sz="2400" dirty="0"/>
              <a:t>entity present or not (binary</a:t>
            </a:r>
            <a:r>
              <a:rPr lang="en-US" sz="2400" dirty="0" smtClean="0"/>
              <a:t>). </a:t>
            </a:r>
          </a:p>
          <a:p>
            <a:pPr>
              <a:buFont typeface="Arial" panose="020B0604020202020204" pitchFamily="34" charset="0"/>
              <a:buChar char="•"/>
            </a:pPr>
            <a:r>
              <a:rPr lang="en-US" sz="2400" dirty="0" smtClean="0"/>
              <a:t>the </a:t>
            </a:r>
            <a:r>
              <a:rPr lang="en-US" sz="2400" dirty="0"/>
              <a:t>number of named entities in the </a:t>
            </a:r>
            <a:r>
              <a:rPr lang="en-US" sz="2400" dirty="0" smtClean="0"/>
              <a:t>text</a:t>
            </a:r>
          </a:p>
          <a:p>
            <a:pPr>
              <a:buFont typeface="Arial" panose="020B0604020202020204" pitchFamily="34" charset="0"/>
              <a:buChar char="•"/>
            </a:pPr>
            <a:r>
              <a:rPr lang="en-US" sz="2400" dirty="0" smtClean="0"/>
              <a:t>the </a:t>
            </a:r>
            <a:r>
              <a:rPr lang="en-US" sz="2400" dirty="0"/>
              <a:t>number of tokens part of named entity</a:t>
            </a:r>
            <a:r>
              <a:rPr lang="en-US" sz="2400" dirty="0" smtClean="0"/>
              <a:t>.</a:t>
            </a:r>
          </a:p>
          <a:p>
            <a:pPr>
              <a:buFont typeface="Arial" panose="020B0604020202020204" pitchFamily="34" charset="0"/>
              <a:buChar char="•"/>
            </a:pPr>
            <a:r>
              <a:rPr lang="en-US" sz="2400" dirty="0" smtClean="0"/>
              <a:t>frequency </a:t>
            </a:r>
            <a:r>
              <a:rPr lang="en-US" sz="2400" dirty="0"/>
              <a:t>of tokens that are part of a named </a:t>
            </a:r>
            <a:r>
              <a:rPr lang="en-US" sz="2400" dirty="0" smtClean="0"/>
              <a:t>entity.</a:t>
            </a:r>
            <a:endParaRPr lang="en-US" dirty="0"/>
          </a:p>
        </p:txBody>
      </p:sp>
    </p:spTree>
    <p:extLst>
      <p:ext uri="{BB962C8B-B14F-4D97-AF65-F5344CB8AC3E}">
        <p14:creationId xmlns:p14="http://schemas.microsoft.com/office/powerpoint/2010/main" val="28814254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600" dirty="0"/>
              <a:t>Sentiment lexicon features (6), implemented based on existing sentiment lexicons:</a:t>
            </a:r>
            <a:br>
              <a:rPr lang="en-US" sz="1600" dirty="0"/>
            </a:br>
            <a:endParaRPr lang="en-US" sz="1600" dirty="0"/>
          </a:p>
        </p:txBody>
      </p:sp>
      <p:sp>
        <p:nvSpPr>
          <p:cNvPr id="3" name="Text Placeholder 2"/>
          <p:cNvSpPr>
            <a:spLocks noGrp="1"/>
          </p:cNvSpPr>
          <p:nvPr>
            <p:ph type="body" idx="1"/>
          </p:nvPr>
        </p:nvSpPr>
        <p:spPr/>
        <p:txBody>
          <a:bodyPr>
            <a:normAutofit fontScale="85000" lnSpcReduction="20000"/>
          </a:bodyPr>
          <a:lstStyle/>
          <a:p>
            <a:endParaRPr lang="en-US" dirty="0"/>
          </a:p>
          <a:p>
            <a:r>
              <a:rPr lang="en-US" dirty="0" smtClean="0"/>
              <a:t>AFINN </a:t>
            </a:r>
            <a:r>
              <a:rPr lang="en-US" dirty="0"/>
              <a:t>(Nielsen, 2011)</a:t>
            </a:r>
          </a:p>
          <a:p>
            <a:r>
              <a:rPr lang="en-US" dirty="0" smtClean="0"/>
              <a:t>MPQA </a:t>
            </a:r>
            <a:r>
              <a:rPr lang="en-US" dirty="0"/>
              <a:t>(Wilson et al., 2005)</a:t>
            </a:r>
          </a:p>
          <a:p>
            <a:r>
              <a:rPr lang="en-US" dirty="0"/>
              <a:t>NRC Emotion Lexicon (Mohammad and </a:t>
            </a:r>
            <a:r>
              <a:rPr lang="en-US" dirty="0" err="1"/>
              <a:t>Turney</a:t>
            </a:r>
            <a:r>
              <a:rPr lang="en-US" dirty="0"/>
              <a:t>, 2013</a:t>
            </a:r>
            <a:r>
              <a:rPr lang="en-US" dirty="0" smtClean="0"/>
              <a:t>)</a:t>
            </a:r>
          </a:p>
          <a:p>
            <a:endParaRPr lang="en-US" dirty="0"/>
          </a:p>
          <a:p>
            <a:r>
              <a:rPr lang="en-US" dirty="0"/>
              <a:t>For each </a:t>
            </a:r>
            <a:r>
              <a:rPr lang="en-US" dirty="0" smtClean="0"/>
              <a:t>lexicon</a:t>
            </a:r>
          </a:p>
          <a:p>
            <a:r>
              <a:rPr lang="en-US" dirty="0" smtClean="0"/>
              <a:t>number </a:t>
            </a:r>
            <a:r>
              <a:rPr lang="en-US" dirty="0"/>
              <a:t>of positive, negative and neutral lexicon words averaged over text length;</a:t>
            </a:r>
          </a:p>
          <a:p>
            <a:r>
              <a:rPr lang="en-US" dirty="0" smtClean="0"/>
              <a:t>the </a:t>
            </a:r>
            <a:r>
              <a:rPr lang="en-US" dirty="0"/>
              <a:t>overall tweet polarity (i.e., the sum of the values of the identified sentiment words);</a:t>
            </a:r>
          </a:p>
          <a:p>
            <a:r>
              <a:rPr lang="en-US" dirty="0" smtClean="0"/>
              <a:t>the </a:t>
            </a:r>
            <a:r>
              <a:rPr lang="en-US" dirty="0"/>
              <a:t>difference between the highest positive and lowest negative sentiment values;</a:t>
            </a:r>
          </a:p>
          <a:p>
            <a:r>
              <a:rPr lang="en-US" dirty="0" smtClean="0"/>
              <a:t>a </a:t>
            </a:r>
            <a:r>
              <a:rPr lang="en-US" dirty="0"/>
              <a:t>binary feature indicating whether there is a polarity </a:t>
            </a:r>
            <a:r>
              <a:rPr lang="en-US" dirty="0" smtClean="0"/>
              <a:t>.</a:t>
            </a:r>
            <a:endParaRPr lang="en-US" dirty="0"/>
          </a:p>
          <a:p>
            <a:endParaRPr lang="en-US" dirty="0"/>
          </a:p>
          <a:p>
            <a:endParaRPr lang="en-US" dirty="0"/>
          </a:p>
          <a:p>
            <a:pPr marL="114300" indent="0">
              <a:buNone/>
            </a:pPr>
            <a:r>
              <a:rPr lang="en-US" dirty="0"/>
              <a:t>The sentiment lexicon features were extracted in two ways: </a:t>
            </a:r>
          </a:p>
          <a:p>
            <a:r>
              <a:rPr lang="en-US" dirty="0" smtClean="0"/>
              <a:t>by </a:t>
            </a:r>
            <a:r>
              <a:rPr lang="en-US" dirty="0"/>
              <a:t>considering all tokens in </a:t>
            </a:r>
            <a:r>
              <a:rPr lang="en-US" dirty="0" smtClean="0"/>
              <a:t>the</a:t>
            </a:r>
            <a:endParaRPr lang="en-US" dirty="0"/>
          </a:p>
        </p:txBody>
      </p:sp>
    </p:spTree>
    <p:extLst>
      <p:ext uri="{BB962C8B-B14F-4D97-AF65-F5344CB8AC3E}">
        <p14:creationId xmlns:p14="http://schemas.microsoft.com/office/powerpoint/2010/main" val="35385576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Semantic information ---&gt;</a:t>
            </a:r>
          </a:p>
        </p:txBody>
      </p:sp>
      <p:sp>
        <p:nvSpPr>
          <p:cNvPr id="3" name="Text Placeholder 2"/>
          <p:cNvSpPr>
            <a:spLocks noGrp="1"/>
          </p:cNvSpPr>
          <p:nvPr>
            <p:ph type="body" idx="1"/>
          </p:nvPr>
        </p:nvSpPr>
        <p:spPr/>
        <p:txBody>
          <a:bodyPr>
            <a:normAutofit/>
          </a:bodyPr>
          <a:lstStyle/>
          <a:p>
            <a:r>
              <a:rPr lang="en-US" dirty="0" smtClean="0"/>
              <a:t>used </a:t>
            </a:r>
            <a:r>
              <a:rPr lang="en-US" dirty="0"/>
              <a:t>word embedding cluster features generated with Word2Vec (</a:t>
            </a:r>
            <a:r>
              <a:rPr lang="en-US" dirty="0" err="1"/>
              <a:t>Mikolov</a:t>
            </a:r>
            <a:r>
              <a:rPr lang="en-US" dirty="0"/>
              <a:t> et al., 2013). </a:t>
            </a:r>
            <a:endParaRPr lang="en-US" dirty="0" smtClean="0"/>
          </a:p>
          <a:p>
            <a:endParaRPr lang="en-US" dirty="0"/>
          </a:p>
          <a:p>
            <a:r>
              <a:rPr lang="en-US" dirty="0" smtClean="0"/>
              <a:t>In this word </a:t>
            </a:r>
            <a:r>
              <a:rPr lang="en-US" dirty="0" err="1" smtClean="0"/>
              <a:t>embeddings</a:t>
            </a:r>
            <a:r>
              <a:rPr lang="en-US" dirty="0" smtClean="0"/>
              <a:t>, </a:t>
            </a:r>
            <a:r>
              <a:rPr lang="en-US" dirty="0"/>
              <a:t>are the distributed vector representation of words that capture the syntactic and semantic relationships among words. </a:t>
            </a:r>
            <a:endParaRPr lang="en-US" dirty="0" smtClean="0"/>
          </a:p>
          <a:p>
            <a:endParaRPr lang="en-US" dirty="0"/>
          </a:p>
          <a:p>
            <a:r>
              <a:rPr lang="en-US" dirty="0" smtClean="0"/>
              <a:t>Maps Love and Hate together.</a:t>
            </a:r>
            <a:endParaRPr lang="en-US" dirty="0"/>
          </a:p>
        </p:txBody>
      </p:sp>
    </p:spTree>
    <p:extLst>
      <p:ext uri="{BB962C8B-B14F-4D97-AF65-F5344CB8AC3E}">
        <p14:creationId xmlns:p14="http://schemas.microsoft.com/office/powerpoint/2010/main" val="33560651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p:txBody>
          <a:bodyPr/>
          <a:lstStyle/>
          <a:p>
            <a:r>
              <a:rPr lang="en-US" b="1" dirty="0"/>
              <a:t>vector('Paris') - vector('France') + vector('Italy')</a:t>
            </a:r>
            <a:r>
              <a:rPr lang="en-US" dirty="0"/>
              <a:t> results in a vector that is very close to </a:t>
            </a:r>
            <a:r>
              <a:rPr lang="en-US" b="1" dirty="0"/>
              <a:t>vector('Rome')</a:t>
            </a:r>
            <a:r>
              <a:rPr lang="en-US" dirty="0"/>
              <a:t>, and </a:t>
            </a:r>
            <a:r>
              <a:rPr lang="en-US" b="1" dirty="0"/>
              <a:t>vector('king') - vector('man') + vector('woman')</a:t>
            </a:r>
            <a:r>
              <a:rPr lang="en-US" dirty="0"/>
              <a:t> is close to </a:t>
            </a:r>
            <a:r>
              <a:rPr lang="en-US" b="1" dirty="0"/>
              <a:t>vector('queen')</a:t>
            </a:r>
            <a:r>
              <a:rPr lang="en-US" dirty="0"/>
              <a:t> </a:t>
            </a:r>
            <a:endParaRPr lang="en-US" dirty="0" smtClean="0"/>
          </a:p>
          <a:p>
            <a:r>
              <a:rPr lang="en-US" dirty="0"/>
              <a:t> </a:t>
            </a:r>
            <a:r>
              <a:rPr lang="en-US" b="1" dirty="0"/>
              <a:t>word2vec</a:t>
            </a:r>
            <a:r>
              <a:rPr lang="en-US" dirty="0"/>
              <a:t> : continuous bag-of-words and continuous </a:t>
            </a:r>
            <a:r>
              <a:rPr lang="en-US" dirty="0" smtClean="0"/>
              <a:t>skip-gram -</a:t>
            </a:r>
            <a:r>
              <a:rPr lang="en-US" dirty="0" err="1" smtClean="0"/>
              <a:t>cbow</a:t>
            </a:r>
            <a:endParaRPr lang="en-US" dirty="0"/>
          </a:p>
        </p:txBody>
      </p:sp>
    </p:spTree>
    <p:extLst>
      <p:ext uri="{BB962C8B-B14F-4D97-AF65-F5344CB8AC3E}">
        <p14:creationId xmlns:p14="http://schemas.microsoft.com/office/powerpoint/2010/main" val="35841723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69219"/>
            <a:ext cx="7886700" cy="1605209"/>
          </a:xfrm>
        </p:spPr>
        <p:txBody>
          <a:bodyPr/>
          <a:lstStyle/>
          <a:p>
            <a:pPr marL="114300" indent="0" algn="ctr">
              <a:buClrTx/>
              <a:buNone/>
            </a:pPr>
            <a:r>
              <a:rPr lang="en-US" sz="2400" i="1" dirty="0" smtClean="0"/>
              <a:t>“I just love when you test my patience!”</a:t>
            </a:r>
          </a:p>
          <a:p>
            <a:pPr marL="114300" indent="0" algn="ctr">
              <a:buClrTx/>
              <a:buNone/>
            </a:pPr>
            <a:endParaRPr lang="en-US" sz="2400" i="1" dirty="0" smtClean="0"/>
          </a:p>
          <a:p>
            <a:pPr marL="114300" indent="0" algn="ctr">
              <a:buClrTx/>
              <a:buNone/>
            </a:pPr>
            <a:r>
              <a:rPr lang="en-US" sz="2400" dirty="0" smtClean="0"/>
              <a:t>What sort of emotion does it convey?</a:t>
            </a:r>
            <a:br>
              <a:rPr lang="en-US" sz="2400" dirty="0" smtClean="0"/>
            </a:br>
            <a:endParaRPr lang="en-US" dirty="0"/>
          </a:p>
        </p:txBody>
      </p:sp>
    </p:spTree>
    <p:extLst>
      <p:ext uri="{BB962C8B-B14F-4D97-AF65-F5344CB8AC3E}">
        <p14:creationId xmlns:p14="http://schemas.microsoft.com/office/powerpoint/2010/main" val="11526446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DataSet</a:t>
            </a:r>
            <a:endParaRPr lang="en-US" dirty="0"/>
          </a:p>
        </p:txBody>
      </p:sp>
      <p:pic>
        <p:nvPicPr>
          <p:cNvPr id="4" name="Picture 3"/>
          <p:cNvPicPr>
            <a:picLocks noChangeAspect="1"/>
          </p:cNvPicPr>
          <p:nvPr/>
        </p:nvPicPr>
        <p:blipFill>
          <a:blip r:embed="rId2"/>
          <a:stretch>
            <a:fillRect/>
          </a:stretch>
        </p:blipFill>
        <p:spPr>
          <a:xfrm>
            <a:off x="506796" y="1260748"/>
            <a:ext cx="3171825" cy="1781175"/>
          </a:xfrm>
          <a:prstGeom prst="rect">
            <a:avLst/>
          </a:prstGeom>
        </p:spPr>
      </p:pic>
      <p:pic>
        <p:nvPicPr>
          <p:cNvPr id="5" name="Picture 4"/>
          <p:cNvPicPr>
            <a:picLocks noChangeAspect="1"/>
          </p:cNvPicPr>
          <p:nvPr/>
        </p:nvPicPr>
        <p:blipFill rotWithShape="1">
          <a:blip r:embed="rId3"/>
          <a:srcRect r="23868"/>
          <a:stretch/>
        </p:blipFill>
        <p:spPr>
          <a:xfrm>
            <a:off x="311700" y="3041923"/>
            <a:ext cx="6961459" cy="1424129"/>
          </a:xfrm>
          <a:prstGeom prst="rect">
            <a:avLst/>
          </a:prstGeom>
        </p:spPr>
      </p:pic>
      <p:pic>
        <p:nvPicPr>
          <p:cNvPr id="6" name="Picture 5"/>
          <p:cNvPicPr>
            <a:picLocks noChangeAspect="1"/>
          </p:cNvPicPr>
          <p:nvPr/>
        </p:nvPicPr>
        <p:blipFill>
          <a:blip r:embed="rId4"/>
          <a:stretch>
            <a:fillRect/>
          </a:stretch>
        </p:blipFill>
        <p:spPr>
          <a:xfrm>
            <a:off x="5072884" y="1260748"/>
            <a:ext cx="2200275" cy="1685925"/>
          </a:xfrm>
          <a:prstGeom prst="rect">
            <a:avLst/>
          </a:prstGeom>
        </p:spPr>
      </p:pic>
    </p:spTree>
    <p:extLst>
      <p:ext uri="{BB962C8B-B14F-4D97-AF65-F5344CB8AC3E}">
        <p14:creationId xmlns:p14="http://schemas.microsoft.com/office/powerpoint/2010/main" val="35410922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smtClean="0">
                <a:latin typeface="Times New Roman" panose="02020603050405020304" pitchFamily="18" charset="0"/>
                <a:cs typeface="Times New Roman" panose="02020603050405020304" pitchFamily="18" charset="0"/>
              </a:rPr>
              <a:t>Experiment</a:t>
            </a:r>
            <a:endParaRPr lang="en-US" sz="18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1017725"/>
            <a:ext cx="8520600" cy="2347470"/>
          </a:xfrm>
        </p:spPr>
        <p:txBody>
          <a:bodyPr/>
          <a:lstStyle/>
          <a:p>
            <a:r>
              <a:rPr lang="en-US" sz="1600" dirty="0" smtClean="0">
                <a:latin typeface="Times New Roman" panose="02020603050405020304" pitchFamily="18" charset="0"/>
                <a:cs typeface="Times New Roman" panose="02020603050405020304" pitchFamily="18" charset="0"/>
              </a:rPr>
              <a:t>Preprocessing</a:t>
            </a:r>
          </a:p>
          <a:p>
            <a:pPr lvl="1"/>
            <a:r>
              <a:rPr lang="en-US" sz="1600" dirty="0" smtClean="0">
                <a:latin typeface="Times New Roman" panose="02020603050405020304" pitchFamily="18" charset="0"/>
                <a:cs typeface="Times New Roman" panose="02020603050405020304" pitchFamily="18" charset="0"/>
              </a:rPr>
              <a:t>We </a:t>
            </a:r>
            <a:r>
              <a:rPr lang="en-US" sz="1600" dirty="0" err="1">
                <a:latin typeface="Times New Roman" panose="02020603050405020304" pitchFamily="18" charset="0"/>
                <a:cs typeface="Times New Roman" panose="02020603050405020304" pitchFamily="18" charset="0"/>
              </a:rPr>
              <a:t>normalised</a:t>
            </a:r>
            <a:r>
              <a:rPr lang="en-US" sz="1600" dirty="0">
                <a:latin typeface="Times New Roman" panose="02020603050405020304" pitchFamily="18" charset="0"/>
                <a:cs typeface="Times New Roman" panose="02020603050405020304" pitchFamily="18" charset="0"/>
              </a:rPr>
              <a:t> hyperlinks and @-replies or mentions to http://someurl and @</a:t>
            </a:r>
            <a:r>
              <a:rPr lang="en-US" sz="1600" dirty="0" err="1" smtClean="0">
                <a:latin typeface="Times New Roman" panose="02020603050405020304" pitchFamily="18" charset="0"/>
                <a:cs typeface="Times New Roman" panose="02020603050405020304" pitchFamily="18" charset="0"/>
              </a:rPr>
              <a:t>someuser</a:t>
            </a:r>
            <a:r>
              <a:rPr lang="en-US" sz="1600" dirty="0" smtClean="0">
                <a:latin typeface="Times New Roman" panose="02020603050405020304" pitchFamily="18" charset="0"/>
                <a:cs typeface="Times New Roman" panose="02020603050405020304" pitchFamily="18" charset="0"/>
              </a:rPr>
              <a:t>, respectively.</a:t>
            </a:r>
          </a:p>
          <a:p>
            <a:pPr lvl="1"/>
            <a:r>
              <a:rPr lang="da-DK" sz="1600" dirty="0">
                <a:latin typeface="Times New Roman" panose="02020603050405020304" pitchFamily="18" charset="0"/>
                <a:cs typeface="Times New Roman" panose="02020603050405020304" pitchFamily="18" charset="0"/>
              </a:rPr>
              <a:t>Other preprocessing steps involve tokenisation </a:t>
            </a:r>
            <a:r>
              <a:rPr lang="da-DK" sz="1600" dirty="0" smtClean="0">
                <a:latin typeface="Times New Roman" panose="02020603050405020304" pitchFamily="18" charset="0"/>
                <a:cs typeface="Times New Roman" panose="02020603050405020304" pitchFamily="18" charset="0"/>
              </a:rPr>
              <a:t>,PoS-tagging, lemmatisation and [named </a:t>
            </a:r>
            <a:r>
              <a:rPr lang="da-DK" sz="1600" dirty="0">
                <a:latin typeface="Times New Roman" panose="02020603050405020304" pitchFamily="18" charset="0"/>
                <a:cs typeface="Times New Roman" panose="02020603050405020304" pitchFamily="18" charset="0"/>
              </a:rPr>
              <a:t>entity </a:t>
            </a:r>
            <a:r>
              <a:rPr lang="da-DK" sz="1600" dirty="0" smtClean="0">
                <a:latin typeface="Times New Roman" panose="02020603050405020304" pitchFamily="18" charset="0"/>
                <a:cs typeface="Times New Roman" panose="02020603050405020304" pitchFamily="18" charset="0"/>
              </a:rPr>
              <a:t>recognition].</a:t>
            </a:r>
          </a:p>
        </p:txBody>
      </p:sp>
      <p:sp>
        <p:nvSpPr>
          <p:cNvPr id="4" name="Text Placeholder 2"/>
          <p:cNvSpPr txBox="1">
            <a:spLocks/>
          </p:cNvSpPr>
          <p:nvPr/>
        </p:nvSpPr>
        <p:spPr>
          <a:xfrm>
            <a:off x="311700" y="2796030"/>
            <a:ext cx="8520600" cy="2347470"/>
          </a:xfrm>
          <a:prstGeom prst="rect">
            <a:avLst/>
          </a:prstGeom>
        </p:spPr>
        <p:txBody>
          <a:bodyPr spcFirstLastPara="1" vert="horz" wrap="square" lIns="91425" tIns="91425" rIns="91425" bIns="91425" rtlCol="0" anchor="t" anchorCtr="0">
            <a:normAutofit/>
          </a:bodyPr>
          <a:lstStyle>
            <a:lvl1pPr marL="457200" lvl="0" indent="-342900" algn="l" defTabSz="685800" rtl="0" eaLnBrk="1" latinLnBrk="0" hangingPunct="1">
              <a:lnSpc>
                <a:spcPct val="90000"/>
              </a:lnSpc>
              <a:spcBef>
                <a:spcPts val="0"/>
              </a:spcBef>
              <a:spcAft>
                <a:spcPts val="0"/>
              </a:spcAft>
              <a:buSzPts val="1800"/>
              <a:buFont typeface="Arial" panose="020B0604020202020204" pitchFamily="34" charset="0"/>
              <a:buChar char="●"/>
              <a:defRPr sz="2100" kern="1200">
                <a:solidFill>
                  <a:schemeClr val="tx1"/>
                </a:solidFill>
                <a:latin typeface="+mn-lt"/>
                <a:ea typeface="+mn-ea"/>
                <a:cs typeface="+mn-cs"/>
              </a:defRPr>
            </a:lvl1pPr>
            <a:lvl2pPr marL="914400" lvl="1"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800" kern="1200">
                <a:solidFill>
                  <a:schemeClr val="tx1"/>
                </a:solidFill>
                <a:latin typeface="+mn-lt"/>
                <a:ea typeface="+mn-ea"/>
                <a:cs typeface="+mn-cs"/>
              </a:defRPr>
            </a:lvl2pPr>
            <a:lvl3pPr marL="1371600" lvl="2"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500" kern="1200">
                <a:solidFill>
                  <a:schemeClr val="tx1"/>
                </a:solidFill>
                <a:latin typeface="+mn-lt"/>
                <a:ea typeface="+mn-ea"/>
                <a:cs typeface="+mn-cs"/>
              </a:defRPr>
            </a:lvl3pPr>
            <a:lvl4pPr marL="1828800" lvl="3"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4pPr>
            <a:lvl5pPr marL="2286000" lvl="4"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5pPr>
            <a:lvl6pPr marL="2743200" lvl="5"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6pPr>
            <a:lvl7pPr marL="3200400" lvl="6"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7pPr>
            <a:lvl8pPr marL="3657600" lvl="7"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8pPr>
            <a:lvl9pPr marL="4114800" lvl="8" indent="-317500" algn="l" defTabSz="685800" rtl="0" eaLnBrk="1" latinLnBrk="0" hangingPunct="1">
              <a:lnSpc>
                <a:spcPct val="90000"/>
              </a:lnSpc>
              <a:spcBef>
                <a:spcPts val="1600"/>
              </a:spcBef>
              <a:spcAft>
                <a:spcPts val="1600"/>
              </a:spcAft>
              <a:buSzPts val="1400"/>
              <a:buFont typeface="Arial" panose="020B0604020202020204" pitchFamily="34" charset="0"/>
              <a:buChar char="■"/>
              <a:defRPr sz="1350" kern="1200">
                <a:solidFill>
                  <a:schemeClr val="tx1"/>
                </a:solidFill>
                <a:latin typeface="+mn-lt"/>
                <a:ea typeface="+mn-ea"/>
                <a:cs typeface="+mn-cs"/>
              </a:defRPr>
            </a:lvl9pPr>
          </a:lstStyle>
          <a:p>
            <a:pPr>
              <a:buClrTx/>
            </a:pPr>
            <a:r>
              <a:rPr lang="en-US" sz="1600" dirty="0" smtClean="0">
                <a:latin typeface="Times New Roman" panose="02020603050405020304" pitchFamily="18" charset="0"/>
                <a:cs typeface="Times New Roman" panose="02020603050405020304" pitchFamily="18" charset="0"/>
              </a:rPr>
              <a:t>Extracted Features</a:t>
            </a:r>
          </a:p>
          <a:p>
            <a:pPr marL="1028700" lvl="1" indent="-457200">
              <a:buFont typeface="+mj-lt"/>
              <a:buAutoNum type="arabicPeriod"/>
            </a:pPr>
            <a:r>
              <a:rPr lang="en-US" sz="1600" dirty="0">
                <a:latin typeface="Times New Roman" panose="02020603050405020304" pitchFamily="18" charset="0"/>
                <a:cs typeface="Times New Roman" panose="02020603050405020304" pitchFamily="18" charset="0"/>
              </a:rPr>
              <a:t>Lexical </a:t>
            </a:r>
            <a:r>
              <a:rPr lang="en-US" sz="1600" dirty="0" smtClean="0">
                <a:latin typeface="Times New Roman" panose="02020603050405020304" pitchFamily="18" charset="0"/>
                <a:cs typeface="Times New Roman" panose="02020603050405020304" pitchFamily="18" charset="0"/>
              </a:rPr>
              <a:t>features -10</a:t>
            </a:r>
          </a:p>
          <a:p>
            <a:pPr marL="1028700" lvl="1" indent="-457200">
              <a:buFont typeface="+mj-lt"/>
              <a:buAutoNum type="arabicPeriod"/>
            </a:pPr>
            <a:r>
              <a:rPr lang="en-US" sz="1600" dirty="0" err="1" smtClean="0">
                <a:latin typeface="Times New Roman" panose="02020603050405020304" pitchFamily="18" charset="0"/>
                <a:cs typeface="Times New Roman" panose="02020603050405020304" pitchFamily="18" charset="0"/>
              </a:rPr>
              <a:t>Syntatic</a:t>
            </a:r>
            <a:r>
              <a:rPr lang="en-US" sz="1600" dirty="0" smtClean="0">
                <a:latin typeface="Times New Roman" panose="02020603050405020304" pitchFamily="18" charset="0"/>
                <a:cs typeface="Times New Roman" panose="02020603050405020304" pitchFamily="18" charset="0"/>
              </a:rPr>
              <a:t> features -104</a:t>
            </a:r>
            <a:endParaRPr lang="en-US" sz="1600" dirty="0">
              <a:latin typeface="Times New Roman" panose="02020603050405020304" pitchFamily="18" charset="0"/>
              <a:cs typeface="Times New Roman" panose="02020603050405020304" pitchFamily="18" charset="0"/>
            </a:endParaRPr>
          </a:p>
          <a:p>
            <a:pPr marL="1028700" lvl="1" indent="-457200">
              <a:buFont typeface="+mj-lt"/>
              <a:buAutoNum type="arabicPeriod"/>
            </a:pPr>
            <a:r>
              <a:rPr lang="en-US" sz="1600" dirty="0">
                <a:latin typeface="Times New Roman" panose="02020603050405020304" pitchFamily="18" charset="0"/>
                <a:cs typeface="Times New Roman" panose="02020603050405020304" pitchFamily="18" charset="0"/>
              </a:rPr>
              <a:t>Sentiment </a:t>
            </a:r>
            <a:r>
              <a:rPr lang="en-US" sz="1600" dirty="0" smtClean="0">
                <a:latin typeface="Times New Roman" panose="02020603050405020304" pitchFamily="18" charset="0"/>
                <a:cs typeface="Times New Roman" panose="02020603050405020304" pitchFamily="18" charset="0"/>
              </a:rPr>
              <a:t>features -16</a:t>
            </a:r>
            <a:endParaRPr lang="en-US" sz="1600" dirty="0">
              <a:latin typeface="Times New Roman" panose="02020603050405020304" pitchFamily="18" charset="0"/>
              <a:cs typeface="Times New Roman" panose="02020603050405020304" pitchFamily="18" charset="0"/>
            </a:endParaRPr>
          </a:p>
          <a:p>
            <a:pPr marL="1028700" lvl="1" indent="-457200">
              <a:buFont typeface="+mj-lt"/>
              <a:buAutoNum type="arabicPeriod"/>
            </a:pPr>
            <a:r>
              <a:rPr lang="en-US" sz="1600" dirty="0" smtClean="0">
                <a:latin typeface="Times New Roman" panose="02020603050405020304" pitchFamily="18" charset="0"/>
                <a:cs typeface="Times New Roman" panose="02020603050405020304" pitchFamily="18" charset="0"/>
              </a:rPr>
              <a:t>Semantic features -*</a:t>
            </a:r>
            <a:endParaRPr lang="en-US" sz="1600" dirty="0">
              <a:latin typeface="Times New Roman" panose="02020603050405020304" pitchFamily="18" charset="0"/>
              <a:cs typeface="Times New Roman" panose="02020603050405020304" pitchFamily="18" charset="0"/>
            </a:endParaRPr>
          </a:p>
          <a:p>
            <a:pPr>
              <a:buClrTx/>
            </a:pP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8586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 Training	</a:t>
            </a:r>
            <a:endParaRPr lang="en-US" dirty="0"/>
          </a:p>
        </p:txBody>
      </p:sp>
      <p:sp>
        <p:nvSpPr>
          <p:cNvPr id="3" name="Text Placeholder 2"/>
          <p:cNvSpPr>
            <a:spLocks noGrp="1"/>
          </p:cNvSpPr>
          <p:nvPr>
            <p:ph type="body" idx="1"/>
          </p:nvPr>
        </p:nvSpPr>
        <p:spPr>
          <a:xfrm>
            <a:off x="311700" y="1152475"/>
            <a:ext cx="8285762" cy="592242"/>
          </a:xfrm>
        </p:spPr>
        <p:txBody>
          <a:bodyPr>
            <a:normAutofit/>
          </a:bodyPr>
          <a:lstStyle/>
          <a:p>
            <a:r>
              <a:rPr lang="en-US" dirty="0" smtClean="0"/>
              <a:t>We used SVM to train on the </a:t>
            </a:r>
            <a:r>
              <a:rPr lang="en-US" dirty="0" err="1" smtClean="0"/>
              <a:t>DataSet</a:t>
            </a:r>
            <a:r>
              <a:rPr lang="en-US" dirty="0" smtClean="0"/>
              <a:t>.</a:t>
            </a:r>
          </a:p>
        </p:txBody>
      </p:sp>
      <p:sp>
        <p:nvSpPr>
          <p:cNvPr id="4" name="Text Placeholder 2"/>
          <p:cNvSpPr txBox="1">
            <a:spLocks/>
          </p:cNvSpPr>
          <p:nvPr/>
        </p:nvSpPr>
        <p:spPr>
          <a:xfrm>
            <a:off x="395783" y="2397951"/>
            <a:ext cx="8520600" cy="3416400"/>
          </a:xfrm>
          <a:prstGeom prst="rect">
            <a:avLst/>
          </a:prstGeom>
        </p:spPr>
        <p:txBody>
          <a:bodyPr spcFirstLastPara="1" vert="horz" wrap="square" lIns="91425" tIns="91425" rIns="91425" bIns="91425" rtlCol="0" anchor="t" anchorCtr="0">
            <a:normAutofit/>
          </a:bodyPr>
          <a:lstStyle>
            <a:lvl1pPr marL="457200" lvl="0" indent="-342900" algn="l" defTabSz="685800" rtl="0" eaLnBrk="1" latinLnBrk="0" hangingPunct="1">
              <a:lnSpc>
                <a:spcPct val="90000"/>
              </a:lnSpc>
              <a:spcBef>
                <a:spcPts val="0"/>
              </a:spcBef>
              <a:spcAft>
                <a:spcPts val="0"/>
              </a:spcAft>
              <a:buSzPts val="1800"/>
              <a:buFont typeface="Arial" panose="020B0604020202020204" pitchFamily="34" charset="0"/>
              <a:buChar char="●"/>
              <a:defRPr sz="2100" kern="1200">
                <a:solidFill>
                  <a:schemeClr val="tx1"/>
                </a:solidFill>
                <a:latin typeface="+mn-lt"/>
                <a:ea typeface="+mn-ea"/>
                <a:cs typeface="+mn-cs"/>
              </a:defRPr>
            </a:lvl1pPr>
            <a:lvl2pPr marL="914400" lvl="1"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800" kern="1200">
                <a:solidFill>
                  <a:schemeClr val="tx1"/>
                </a:solidFill>
                <a:latin typeface="+mn-lt"/>
                <a:ea typeface="+mn-ea"/>
                <a:cs typeface="+mn-cs"/>
              </a:defRPr>
            </a:lvl2pPr>
            <a:lvl3pPr marL="1371600" lvl="2"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500" kern="1200">
                <a:solidFill>
                  <a:schemeClr val="tx1"/>
                </a:solidFill>
                <a:latin typeface="+mn-lt"/>
                <a:ea typeface="+mn-ea"/>
                <a:cs typeface="+mn-cs"/>
              </a:defRPr>
            </a:lvl3pPr>
            <a:lvl4pPr marL="1828800" lvl="3"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4pPr>
            <a:lvl5pPr marL="2286000" lvl="4"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5pPr>
            <a:lvl6pPr marL="2743200" lvl="5"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6pPr>
            <a:lvl7pPr marL="3200400" lvl="6"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7pPr>
            <a:lvl8pPr marL="3657600" lvl="7"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8pPr>
            <a:lvl9pPr marL="4114800" lvl="8" indent="-317500" algn="l" defTabSz="685800" rtl="0" eaLnBrk="1" latinLnBrk="0" hangingPunct="1">
              <a:lnSpc>
                <a:spcPct val="90000"/>
              </a:lnSpc>
              <a:spcBef>
                <a:spcPts val="1600"/>
              </a:spcBef>
              <a:spcAft>
                <a:spcPts val="1600"/>
              </a:spcAft>
              <a:buSzPts val="1400"/>
              <a:buFont typeface="Arial" panose="020B0604020202020204" pitchFamily="34" charset="0"/>
              <a:buChar char="■"/>
              <a:defRPr sz="1350" kern="1200">
                <a:solidFill>
                  <a:schemeClr val="tx1"/>
                </a:solidFill>
                <a:latin typeface="+mn-lt"/>
                <a:ea typeface="+mn-ea"/>
                <a:cs typeface="+mn-cs"/>
              </a:defRPr>
            </a:lvl9pPr>
          </a:lstStyle>
          <a:p>
            <a:pPr>
              <a:buClrTx/>
            </a:pPr>
            <a:endParaRPr lang="en-US" dirty="0"/>
          </a:p>
        </p:txBody>
      </p:sp>
    </p:spTree>
    <p:extLst>
      <p:ext uri="{BB962C8B-B14F-4D97-AF65-F5344CB8AC3E}">
        <p14:creationId xmlns:p14="http://schemas.microsoft.com/office/powerpoint/2010/main" val="20306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8638" y="3485772"/>
            <a:ext cx="8520600" cy="1443580"/>
          </a:xfrm>
        </p:spPr>
        <p:txBody>
          <a:bodyPr>
            <a:normAutofit/>
          </a:bodyPr>
          <a:lstStyle/>
          <a:p>
            <a:pPr>
              <a:buClrTx/>
            </a:pPr>
            <a:r>
              <a:rPr lang="en-US" dirty="0"/>
              <a:t>Bag of </a:t>
            </a:r>
            <a:r>
              <a:rPr lang="en-US" dirty="0" smtClean="0"/>
              <a:t>Words</a:t>
            </a:r>
          </a:p>
          <a:p>
            <a:pPr>
              <a:buClrTx/>
            </a:pPr>
            <a:r>
              <a:rPr lang="en-US" dirty="0" err="1"/>
              <a:t>GloVe</a:t>
            </a:r>
            <a:endParaRPr lang="en-US" dirty="0"/>
          </a:p>
          <a:p>
            <a:pPr>
              <a:buClrTx/>
            </a:pPr>
            <a:r>
              <a:rPr lang="en-US" dirty="0" smtClean="0"/>
              <a:t>KNN</a:t>
            </a:r>
            <a:endParaRPr lang="en-US" dirty="0"/>
          </a:p>
        </p:txBody>
      </p:sp>
      <p:sp>
        <p:nvSpPr>
          <p:cNvPr id="4" name="Title 1"/>
          <p:cNvSpPr>
            <a:spLocks noGrp="1"/>
          </p:cNvSpPr>
          <p:nvPr>
            <p:ph type="title"/>
          </p:nvPr>
        </p:nvSpPr>
        <p:spPr>
          <a:xfrm>
            <a:off x="248638" y="2778322"/>
            <a:ext cx="8520600" cy="572700"/>
          </a:xfrm>
        </p:spPr>
        <p:txBody>
          <a:bodyPr>
            <a:normAutofit fontScale="90000"/>
          </a:bodyPr>
          <a:lstStyle/>
          <a:p>
            <a:r>
              <a:rPr lang="en-US" dirty="0" smtClean="0"/>
              <a:t>Model Training- proposed</a:t>
            </a:r>
            <a:endParaRPr lang="en-US" dirty="0"/>
          </a:p>
        </p:txBody>
      </p:sp>
      <p:sp>
        <p:nvSpPr>
          <p:cNvPr id="5" name="Text Placeholder 2"/>
          <p:cNvSpPr txBox="1">
            <a:spLocks/>
          </p:cNvSpPr>
          <p:nvPr/>
        </p:nvSpPr>
        <p:spPr>
          <a:xfrm>
            <a:off x="248638" y="1462530"/>
            <a:ext cx="8520600" cy="665815"/>
          </a:xfrm>
          <a:prstGeom prst="rect">
            <a:avLst/>
          </a:prstGeom>
        </p:spPr>
        <p:txBody>
          <a:bodyPr spcFirstLastPara="1" vert="horz" wrap="square" lIns="91425" tIns="91425" rIns="91425" bIns="91425" rtlCol="0" anchor="t" anchorCtr="0">
            <a:normAutofit/>
          </a:bodyPr>
          <a:lstStyle>
            <a:lvl1pPr marL="457200" lvl="0" indent="-342900" algn="l" defTabSz="685800" rtl="0" eaLnBrk="1" latinLnBrk="0" hangingPunct="1">
              <a:lnSpc>
                <a:spcPct val="90000"/>
              </a:lnSpc>
              <a:spcBef>
                <a:spcPts val="0"/>
              </a:spcBef>
              <a:spcAft>
                <a:spcPts val="0"/>
              </a:spcAft>
              <a:buSzPts val="1800"/>
              <a:buFont typeface="Arial" panose="020B0604020202020204" pitchFamily="34" charset="0"/>
              <a:buChar char="●"/>
              <a:defRPr sz="2100" kern="1200">
                <a:solidFill>
                  <a:schemeClr val="tx1"/>
                </a:solidFill>
                <a:latin typeface="+mn-lt"/>
                <a:ea typeface="+mn-ea"/>
                <a:cs typeface="+mn-cs"/>
              </a:defRPr>
            </a:lvl1pPr>
            <a:lvl2pPr marL="914400" lvl="1"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800" kern="1200">
                <a:solidFill>
                  <a:schemeClr val="tx1"/>
                </a:solidFill>
                <a:latin typeface="+mn-lt"/>
                <a:ea typeface="+mn-ea"/>
                <a:cs typeface="+mn-cs"/>
              </a:defRPr>
            </a:lvl2pPr>
            <a:lvl3pPr marL="1371600" lvl="2"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500" kern="1200">
                <a:solidFill>
                  <a:schemeClr val="tx1"/>
                </a:solidFill>
                <a:latin typeface="+mn-lt"/>
                <a:ea typeface="+mn-ea"/>
                <a:cs typeface="+mn-cs"/>
              </a:defRPr>
            </a:lvl3pPr>
            <a:lvl4pPr marL="1828800" lvl="3"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4pPr>
            <a:lvl5pPr marL="2286000" lvl="4"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5pPr>
            <a:lvl6pPr marL="2743200" lvl="5"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6pPr>
            <a:lvl7pPr marL="3200400" lvl="6"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7pPr>
            <a:lvl8pPr marL="3657600" lvl="7"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8pPr>
            <a:lvl9pPr marL="4114800" lvl="8" indent="-317500" algn="l" defTabSz="685800" rtl="0" eaLnBrk="1" latinLnBrk="0" hangingPunct="1">
              <a:lnSpc>
                <a:spcPct val="90000"/>
              </a:lnSpc>
              <a:spcBef>
                <a:spcPts val="1600"/>
              </a:spcBef>
              <a:spcAft>
                <a:spcPts val="1600"/>
              </a:spcAft>
              <a:buSzPts val="1400"/>
              <a:buFont typeface="Arial" panose="020B0604020202020204" pitchFamily="34" charset="0"/>
              <a:buChar char="■"/>
              <a:defRPr sz="1350" kern="1200">
                <a:solidFill>
                  <a:schemeClr val="tx1"/>
                </a:solidFill>
                <a:latin typeface="+mn-lt"/>
                <a:ea typeface="+mn-ea"/>
                <a:cs typeface="+mn-cs"/>
              </a:defRPr>
            </a:lvl9pPr>
          </a:lstStyle>
          <a:p>
            <a:pPr>
              <a:buClrTx/>
            </a:pPr>
            <a:r>
              <a:rPr lang="en-US" dirty="0"/>
              <a:t>Sentiment-Specific Word </a:t>
            </a:r>
            <a:r>
              <a:rPr lang="en-US" dirty="0" smtClean="0"/>
              <a:t>Embedding.</a:t>
            </a:r>
          </a:p>
          <a:p>
            <a:pPr>
              <a:buClrTx/>
            </a:pPr>
            <a:endParaRPr lang="en-US" dirty="0"/>
          </a:p>
        </p:txBody>
      </p:sp>
      <p:sp>
        <p:nvSpPr>
          <p:cNvPr id="6" name="Title 1"/>
          <p:cNvSpPr txBox="1">
            <a:spLocks/>
          </p:cNvSpPr>
          <p:nvPr/>
        </p:nvSpPr>
        <p:spPr>
          <a:xfrm>
            <a:off x="248638" y="755080"/>
            <a:ext cx="8520600" cy="572700"/>
          </a:xfrm>
          <a:prstGeom prst="rect">
            <a:avLst/>
          </a:prstGeom>
        </p:spPr>
        <p:txBody>
          <a:bodyPr spcFirstLastPara="1" vert="horz" wrap="square" lIns="91425" tIns="91425" rIns="91425" bIns="91425" rtlCol="0" anchor="t" anchorCtr="0">
            <a:normAutofit fontScale="90000" lnSpcReduction="10000"/>
          </a:bodyPr>
          <a:lstStyle>
            <a:lvl1pPr lvl="0" algn="l" defTabSz="685800" rtl="0" eaLnBrk="1" latinLnBrk="0" hangingPunct="1">
              <a:lnSpc>
                <a:spcPct val="90000"/>
              </a:lnSpc>
              <a:spcBef>
                <a:spcPts val="0"/>
              </a:spcBef>
              <a:spcAft>
                <a:spcPts val="0"/>
              </a:spcAft>
              <a:buSzPts val="2800"/>
              <a:buNone/>
              <a:defRPr sz="33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buClrTx/>
              <a:buFontTx/>
            </a:pPr>
            <a:r>
              <a:rPr lang="en-US" dirty="0" smtClean="0"/>
              <a:t>Model Training- proposed new feature</a:t>
            </a:r>
            <a:endParaRPr lang="en-US" dirty="0"/>
          </a:p>
        </p:txBody>
      </p:sp>
    </p:spTree>
    <p:extLst>
      <p:ext uri="{BB962C8B-B14F-4D97-AF65-F5344CB8AC3E}">
        <p14:creationId xmlns:p14="http://schemas.microsoft.com/office/powerpoint/2010/main" val="346276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08" name="Google Shape;108;p22"/>
          <p:cNvSpPr txBox="1">
            <a:spLocks noGrp="1"/>
          </p:cNvSpPr>
          <p:nvPr>
            <p:ph type="body" idx="1"/>
          </p:nvPr>
        </p:nvSpPr>
        <p:spPr>
          <a:xfrm>
            <a:off x="311700" y="145555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Van Hee,C., Lefever, E., and Hoste, V. (2016). Exploring the Automatic Recognition of Irony in English tweets</a:t>
            </a:r>
            <a:endParaRPr/>
          </a:p>
          <a:p>
            <a:pPr marL="457200" lvl="0" indent="-342900" algn="l" rtl="0">
              <a:spcBef>
                <a:spcPts val="0"/>
              </a:spcBef>
              <a:spcAft>
                <a:spcPts val="0"/>
              </a:spcAft>
              <a:buSzPts val="1800"/>
              <a:buChar char="●"/>
            </a:pPr>
            <a:r>
              <a:rPr lang="en"/>
              <a:t>Van Hee,C., Lefever, E., and Hoste, V. (2016).  Exploring the Realization of Irony in Twitter Data</a:t>
            </a:r>
            <a:endParaRPr/>
          </a:p>
          <a:p>
            <a:pPr marL="457200" lvl="0" indent="-342900" algn="l" rtl="0">
              <a:spcBef>
                <a:spcPts val="0"/>
              </a:spcBef>
              <a:spcAft>
                <a:spcPts val="0"/>
              </a:spcAft>
              <a:buSzPts val="1800"/>
              <a:buChar char="●"/>
            </a:pPr>
            <a:r>
              <a:rPr lang="en"/>
              <a:t>Joshi, A., Bhattacharyya, P., Carman, M. (2016). Automatic Sarcasm Detection: A Survey</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endParaRPr dirty="0"/>
          </a:p>
          <a:p>
            <a:pPr marL="114300" indent="0" algn="ctr">
              <a:buNone/>
            </a:pPr>
            <a:r>
              <a:rPr lang="en-US" dirty="0"/>
              <a:t>The expression of one's meaning by using language that normally signifies the opposite, typically for humorous or emphatic effect</a:t>
            </a:r>
            <a:r>
              <a:rPr lang="en-US" dirty="0" smtClean="0"/>
              <a:t>.</a:t>
            </a:r>
          </a:p>
          <a:p>
            <a:pPr marL="114300" indent="0" algn="ctr">
              <a:buNone/>
            </a:pPr>
            <a:endParaRPr lang="en-US" dirty="0" smtClean="0"/>
          </a:p>
          <a:p>
            <a:pPr marL="114300" indent="0" algn="ctr">
              <a:buNone/>
            </a:pPr>
            <a:endParaRPr lang="en-US" dirty="0" smtClean="0"/>
          </a:p>
          <a:p>
            <a:pPr marL="114300" indent="0" algn="just">
              <a:buNone/>
            </a:pPr>
            <a:r>
              <a:rPr lang="en-US" dirty="0"/>
              <a:t>Types: </a:t>
            </a:r>
          </a:p>
          <a:p>
            <a:r>
              <a:rPr lang="en-US" dirty="0"/>
              <a:t>Situational </a:t>
            </a:r>
            <a:r>
              <a:rPr lang="en-US" dirty="0" smtClean="0"/>
              <a:t>irony</a:t>
            </a:r>
            <a:endParaRPr lang="en-US" dirty="0"/>
          </a:p>
          <a:p>
            <a:r>
              <a:rPr lang="en-US" dirty="0"/>
              <a:t>Dramatic </a:t>
            </a:r>
            <a:r>
              <a:rPr lang="en-US" dirty="0" smtClean="0"/>
              <a:t>irony</a:t>
            </a:r>
          </a:p>
          <a:p>
            <a:r>
              <a:rPr lang="en-US" dirty="0" smtClean="0"/>
              <a:t>Socratic </a:t>
            </a:r>
            <a:r>
              <a:rPr lang="en-US" dirty="0"/>
              <a:t>irony </a:t>
            </a:r>
            <a:endParaRPr lang="en-US" dirty="0" smtClean="0"/>
          </a:p>
          <a:p>
            <a:r>
              <a:rPr lang="en-US" dirty="0" smtClean="0"/>
              <a:t>Verbal irony </a:t>
            </a:r>
            <a:r>
              <a:rPr lang="en-US" dirty="0"/>
              <a:t/>
            </a:r>
            <a:br>
              <a:rPr lang="en-US" dirty="0"/>
            </a:br>
            <a:endParaRPr lang="en-US" dirty="0"/>
          </a:p>
          <a:p>
            <a:endParaRPr lang="en-US" dirty="0"/>
          </a:p>
          <a:p>
            <a:pPr marL="114300" indent="0" algn="ct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p:txBody>
          <a:bodyPr/>
          <a:lstStyle/>
          <a:p>
            <a:endParaRPr lang="en-US" dirty="0" smtClean="0"/>
          </a:p>
          <a:p>
            <a:r>
              <a:rPr lang="en-US" dirty="0" smtClean="0"/>
              <a:t>Irony </a:t>
            </a:r>
            <a:r>
              <a:rPr lang="en-US" dirty="0"/>
              <a:t>Detection has become crucial for the improvement of natural language processing tasks like sentiment analysis. Its importance can be understood from the fact that its presence can significantly undermine accurate analysis of opinions and sentiment in such texts. </a:t>
            </a:r>
          </a:p>
          <a:p>
            <a:endParaRPr lang="en-US" dirty="0" smtClean="0"/>
          </a:p>
          <a:p>
            <a:r>
              <a:rPr lang="en-US" dirty="0" smtClean="0"/>
              <a:t>In </a:t>
            </a:r>
            <a:r>
              <a:rPr lang="en-US" dirty="0"/>
              <a:t>this project, we are mainly focusing on verbal irony.</a:t>
            </a:r>
          </a:p>
          <a:p>
            <a:endParaRPr lang="en-US" dirty="0"/>
          </a:p>
        </p:txBody>
      </p:sp>
    </p:spTree>
    <p:extLst>
      <p:ext uri="{BB962C8B-B14F-4D97-AF65-F5344CB8AC3E}">
        <p14:creationId xmlns:p14="http://schemas.microsoft.com/office/powerpoint/2010/main" val="3733031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Motivation</a:t>
            </a:r>
            <a:endParaRPr lang="en-US" dirty="0"/>
          </a:p>
        </p:txBody>
      </p:sp>
      <p:sp>
        <p:nvSpPr>
          <p:cNvPr id="3" name="Text Placeholder 2"/>
          <p:cNvSpPr>
            <a:spLocks noGrp="1"/>
          </p:cNvSpPr>
          <p:nvPr>
            <p:ph type="body" idx="1"/>
          </p:nvPr>
        </p:nvSpPr>
        <p:spPr/>
        <p:txBody>
          <a:bodyPr/>
          <a:lstStyle/>
          <a:p>
            <a:pPr marL="114300" indent="0">
              <a:buNone/>
            </a:pPr>
            <a:r>
              <a:rPr lang="en-US" dirty="0" smtClean="0"/>
              <a:t>	&gt;&gt; To </a:t>
            </a:r>
            <a:r>
              <a:rPr lang="en-US" dirty="0"/>
              <a:t>build a stronger partnership between humans and machines, it is vital to move away from a world where humans have to understand machines to a world where the machines understand us, answering (and behaving) in the way a human would do. </a:t>
            </a:r>
            <a:r>
              <a:rPr lang="en-US" dirty="0" smtClean="0"/>
              <a:t>​</a:t>
            </a:r>
            <a:endParaRPr lang="en-US" dirty="0"/>
          </a:p>
        </p:txBody>
      </p:sp>
      <p:sp>
        <p:nvSpPr>
          <p:cNvPr id="4" name="Rectangle 3"/>
          <p:cNvSpPr/>
          <p:nvPr/>
        </p:nvSpPr>
        <p:spPr>
          <a:xfrm>
            <a:off x="4454820" y="2417862"/>
            <a:ext cx="234360" cy="307777"/>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486581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630621" y="931757"/>
            <a:ext cx="7015655" cy="3190617"/>
          </a:xfrm>
          <a:prstGeom prst="rect">
            <a:avLst/>
          </a:prstGeom>
        </p:spPr>
        <p:txBody>
          <a:bodyPr wrap="square">
            <a:spAutoFit/>
          </a:bodyPr>
          <a:lstStyle/>
          <a:p>
            <a:r>
              <a:rPr lang="en-US" sz="2000" dirty="0">
                <a:latin typeface="Arial" panose="020B0604020202020204" pitchFamily="34" charset="0"/>
              </a:rPr>
              <a:t>Irony Detection in English Tweets</a:t>
            </a:r>
            <a:endParaRPr lang="en-US" dirty="0"/>
          </a:p>
          <a:p>
            <a:pPr indent="457200">
              <a:spcAft>
                <a:spcPts val="1600"/>
              </a:spcAft>
            </a:pPr>
            <a:r>
              <a:rPr lang="en-US" dirty="0"/>
              <a:t/>
            </a:r>
            <a:br>
              <a:rPr lang="en-US" dirty="0"/>
            </a:br>
            <a:r>
              <a:rPr lang="en-US" dirty="0"/>
              <a:t/>
            </a:r>
            <a:br>
              <a:rPr lang="en-US" dirty="0"/>
            </a:br>
            <a:r>
              <a:rPr lang="en-US" dirty="0">
                <a:solidFill>
                  <a:srgbClr val="595959"/>
                </a:solidFill>
                <a:latin typeface="Arial" panose="020B0604020202020204" pitchFamily="34" charset="0"/>
              </a:rPr>
              <a:t>The emergence of social web has moved a large part of our daily communications online. Recently there has been an increased research interest in text mining on social media data. The popularity of Twitter and the availability of the Twitter API have made datasets of tweets popular for irony detection. Twitter can also provide access to additional context by using supplementary datasets like the set of complete twitter timeline. The usage of categorical labels by the authors of the tweet in the form of irony hashtags (</a:t>
            </a:r>
            <a:r>
              <a:rPr lang="en-US" dirty="0" err="1">
                <a:solidFill>
                  <a:srgbClr val="595959"/>
                </a:solidFill>
                <a:latin typeface="Arial" panose="020B0604020202020204" pitchFamily="34" charset="0"/>
              </a:rPr>
              <a:t>eg</a:t>
            </a:r>
            <a:r>
              <a:rPr lang="en-US" dirty="0">
                <a:solidFill>
                  <a:srgbClr val="595959"/>
                </a:solidFill>
                <a:latin typeface="Arial" panose="020B0604020202020204" pitchFamily="34" charset="0"/>
              </a:rPr>
              <a:t>: #irony, #not, #sarcasm) is helpful in detecting irony in tweets and </a:t>
            </a:r>
            <a:r>
              <a:rPr lang="en-US" dirty="0" err="1">
                <a:solidFill>
                  <a:srgbClr val="595959"/>
                </a:solidFill>
                <a:latin typeface="Arial" panose="020B0604020202020204" pitchFamily="34" charset="0"/>
              </a:rPr>
              <a:t>minimises</a:t>
            </a:r>
            <a:r>
              <a:rPr lang="en-US" dirty="0">
                <a:solidFill>
                  <a:srgbClr val="595959"/>
                </a:solidFill>
                <a:latin typeface="Arial" panose="020B0604020202020204" pitchFamily="34" charset="0"/>
              </a:rPr>
              <a:t> the annotation effort.</a:t>
            </a:r>
            <a:endParaRPr lang="en-US" dirty="0"/>
          </a:p>
          <a:p>
            <a:r>
              <a:rPr lang="en-US" dirty="0"/>
              <a:t/>
            </a:r>
            <a:br>
              <a:rPr lang="en-US" dirty="0"/>
            </a:br>
            <a:endParaRPr lang="en-US" dirty="0"/>
          </a:p>
        </p:txBody>
      </p:sp>
    </p:spTree>
    <p:extLst>
      <p:ext uri="{BB962C8B-B14F-4D97-AF65-F5344CB8AC3E}">
        <p14:creationId xmlns:p14="http://schemas.microsoft.com/office/powerpoint/2010/main" val="30751249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Motivation</a:t>
            </a:r>
            <a:endParaRPr lang="en-US" dirty="0"/>
          </a:p>
        </p:txBody>
      </p:sp>
      <p:sp>
        <p:nvSpPr>
          <p:cNvPr id="4" name="Text Placeholder 2"/>
          <p:cNvSpPr txBox="1">
            <a:spLocks/>
          </p:cNvSpPr>
          <p:nvPr/>
        </p:nvSpPr>
        <p:spPr>
          <a:xfrm>
            <a:off x="311700" y="1387366"/>
            <a:ext cx="8520600" cy="1986455"/>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90000"/>
              </a:lnSpc>
              <a:spcBef>
                <a:spcPts val="0"/>
              </a:spcBef>
              <a:spcAft>
                <a:spcPts val="0"/>
              </a:spcAft>
              <a:buSzPts val="1800"/>
              <a:buFont typeface="Arial" panose="020B0604020202020204" pitchFamily="34" charset="0"/>
              <a:buChar char="●"/>
              <a:defRPr sz="2100" kern="1200">
                <a:solidFill>
                  <a:schemeClr val="tx1"/>
                </a:solidFill>
                <a:latin typeface="+mn-lt"/>
                <a:ea typeface="+mn-ea"/>
                <a:cs typeface="+mn-cs"/>
              </a:defRPr>
            </a:lvl1pPr>
            <a:lvl2pPr marL="914400" lvl="1"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800" kern="1200">
                <a:solidFill>
                  <a:schemeClr val="tx1"/>
                </a:solidFill>
                <a:latin typeface="+mn-lt"/>
                <a:ea typeface="+mn-ea"/>
                <a:cs typeface="+mn-cs"/>
              </a:defRPr>
            </a:lvl2pPr>
            <a:lvl3pPr marL="1371600" lvl="2"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500" kern="1200">
                <a:solidFill>
                  <a:schemeClr val="tx1"/>
                </a:solidFill>
                <a:latin typeface="+mn-lt"/>
                <a:ea typeface="+mn-ea"/>
                <a:cs typeface="+mn-cs"/>
              </a:defRPr>
            </a:lvl3pPr>
            <a:lvl4pPr marL="1828800" lvl="3"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4pPr>
            <a:lvl5pPr marL="2286000" lvl="4"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5pPr>
            <a:lvl6pPr marL="2743200" lvl="5"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6pPr>
            <a:lvl7pPr marL="3200400" lvl="6"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7pPr>
            <a:lvl8pPr marL="3657600" lvl="7"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8pPr>
            <a:lvl9pPr marL="4114800" lvl="8" indent="-317500" algn="l" defTabSz="685800" rtl="0" eaLnBrk="1" latinLnBrk="0" hangingPunct="1">
              <a:lnSpc>
                <a:spcPct val="90000"/>
              </a:lnSpc>
              <a:spcBef>
                <a:spcPts val="1600"/>
              </a:spcBef>
              <a:spcAft>
                <a:spcPts val="1600"/>
              </a:spcAft>
              <a:buSzPts val="1400"/>
              <a:buFont typeface="Arial" panose="020B0604020202020204" pitchFamily="34" charset="0"/>
              <a:buChar char="■"/>
              <a:defRPr sz="1350" kern="1200">
                <a:solidFill>
                  <a:schemeClr val="tx1"/>
                </a:solidFill>
                <a:latin typeface="+mn-lt"/>
                <a:ea typeface="+mn-ea"/>
                <a:cs typeface="+mn-cs"/>
              </a:defRPr>
            </a:lvl9pPr>
          </a:lstStyle>
          <a:p>
            <a:pPr marL="0" indent="457200">
              <a:spcBef>
                <a:spcPts val="1600"/>
              </a:spcBef>
              <a:spcAft>
                <a:spcPts val="1600"/>
              </a:spcAft>
              <a:buNone/>
            </a:pPr>
            <a:r>
              <a:rPr lang="en-US" sz="2800" dirty="0" smtClean="0"/>
              <a:t> &gt;&gt; Understanding Emotions in Textual Conversations is a hard problem in absence of voice modulations and facial expressions.</a:t>
            </a:r>
          </a:p>
          <a:p>
            <a:pPr marL="0" indent="457200">
              <a:spcBef>
                <a:spcPts val="1600"/>
              </a:spcBef>
              <a:spcAft>
                <a:spcPts val="1600"/>
              </a:spcAft>
              <a:buNone/>
            </a:pPr>
            <a:r>
              <a:rPr lang="en-US" sz="2800" dirty="0" smtClean="0"/>
              <a:t> </a:t>
            </a:r>
            <a:r>
              <a:rPr lang="en-US" sz="2800" dirty="0"/>
              <a:t>Humanizing AI means integrating emotions into the ecosystem, aligning emotional intelligence, i.e. the Emotional Quotient (EQ) with normal intelligence (problem solving), i.e. Intelligent Quotient (IQ).</a:t>
            </a:r>
            <a:br>
              <a:rPr lang="en-US" sz="2800" dirty="0"/>
            </a:br>
            <a:endParaRPr lang="en-US" sz="2800" dirty="0"/>
          </a:p>
          <a:p>
            <a:pPr marL="0" indent="457200">
              <a:spcBef>
                <a:spcPts val="1600"/>
              </a:spcBef>
              <a:spcAft>
                <a:spcPts val="1600"/>
              </a:spcAft>
              <a:buNone/>
            </a:pPr>
            <a:endParaRPr lang="en-US" sz="2800" dirty="0" smtClean="0"/>
          </a:p>
          <a:p>
            <a:pPr marL="114300" indent="0" algn="ctr">
              <a:buClrTx/>
              <a:buFont typeface="Arial" panose="020B0604020202020204" pitchFamily="34" charset="0"/>
              <a:buNone/>
            </a:pPr>
            <a:r>
              <a:rPr lang="en-US" sz="2800" dirty="0" smtClean="0"/>
              <a:t/>
            </a:r>
            <a:br>
              <a:rPr lang="en-US" sz="2800" dirty="0" smtClean="0"/>
            </a:br>
            <a:r>
              <a:rPr lang="en-US" sz="2800" dirty="0" smtClean="0"/>
              <a:t/>
            </a:r>
            <a:br>
              <a:rPr lang="en-US" sz="2800" dirty="0" smtClean="0"/>
            </a:br>
            <a:r>
              <a:rPr lang="en-US" sz="2800" dirty="0" smtClean="0"/>
              <a:t>	</a:t>
            </a:r>
            <a:endParaRPr lang="en-US" sz="2800" dirty="0"/>
          </a:p>
        </p:txBody>
      </p:sp>
      <p:sp>
        <p:nvSpPr>
          <p:cNvPr id="5" name="Text Placeholder 2"/>
          <p:cNvSpPr txBox="1">
            <a:spLocks/>
          </p:cNvSpPr>
          <p:nvPr/>
        </p:nvSpPr>
        <p:spPr>
          <a:xfrm>
            <a:off x="171455" y="1236557"/>
            <a:ext cx="8520600" cy="1317457"/>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90000"/>
              </a:lnSpc>
              <a:spcBef>
                <a:spcPts val="0"/>
              </a:spcBef>
              <a:spcAft>
                <a:spcPts val="0"/>
              </a:spcAft>
              <a:buSzPts val="1800"/>
              <a:buFont typeface="Arial" panose="020B0604020202020204" pitchFamily="34" charset="0"/>
              <a:buChar char="●"/>
              <a:defRPr sz="2100" kern="1200">
                <a:solidFill>
                  <a:schemeClr val="tx1"/>
                </a:solidFill>
                <a:latin typeface="+mn-lt"/>
                <a:ea typeface="+mn-ea"/>
                <a:cs typeface="+mn-cs"/>
              </a:defRPr>
            </a:lvl1pPr>
            <a:lvl2pPr marL="914400" lvl="1"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800" kern="1200">
                <a:solidFill>
                  <a:schemeClr val="tx1"/>
                </a:solidFill>
                <a:latin typeface="+mn-lt"/>
                <a:ea typeface="+mn-ea"/>
                <a:cs typeface="+mn-cs"/>
              </a:defRPr>
            </a:lvl2pPr>
            <a:lvl3pPr marL="1371600" lvl="2"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500" kern="1200">
                <a:solidFill>
                  <a:schemeClr val="tx1"/>
                </a:solidFill>
                <a:latin typeface="+mn-lt"/>
                <a:ea typeface="+mn-ea"/>
                <a:cs typeface="+mn-cs"/>
              </a:defRPr>
            </a:lvl3pPr>
            <a:lvl4pPr marL="1828800" lvl="3"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4pPr>
            <a:lvl5pPr marL="2286000" lvl="4"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5pPr>
            <a:lvl6pPr marL="2743200" lvl="5"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6pPr>
            <a:lvl7pPr marL="3200400" lvl="6"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7pPr>
            <a:lvl8pPr marL="3657600" lvl="7"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8pPr>
            <a:lvl9pPr marL="4114800" lvl="8" indent="-317500" algn="l" defTabSz="685800" rtl="0" eaLnBrk="1" latinLnBrk="0" hangingPunct="1">
              <a:lnSpc>
                <a:spcPct val="90000"/>
              </a:lnSpc>
              <a:spcBef>
                <a:spcPts val="1600"/>
              </a:spcBef>
              <a:spcAft>
                <a:spcPts val="1600"/>
              </a:spcAft>
              <a:buSzPts val="1400"/>
              <a:buFont typeface="Arial" panose="020B0604020202020204" pitchFamily="34" charset="0"/>
              <a:buChar char="■"/>
              <a:defRPr sz="1350" kern="1200">
                <a:solidFill>
                  <a:schemeClr val="tx1"/>
                </a:solidFill>
                <a:latin typeface="+mn-lt"/>
                <a:ea typeface="+mn-ea"/>
                <a:cs typeface="+mn-cs"/>
              </a:defRPr>
            </a:lvl9pPr>
          </a:lstStyle>
          <a:p>
            <a:pPr marL="114300" indent="0" algn="ctr">
              <a:buClrTx/>
              <a:buNone/>
            </a:pPr>
            <a:r>
              <a:rPr lang="en-US" sz="2800" dirty="0"/>
              <a:t/>
            </a:r>
            <a:br>
              <a:rPr lang="en-US" sz="2800" dirty="0"/>
            </a:br>
            <a:endParaRPr lang="en-US" sz="2800" dirty="0"/>
          </a:p>
        </p:txBody>
      </p:sp>
    </p:spTree>
    <p:extLst>
      <p:ext uri="{BB962C8B-B14F-4D97-AF65-F5344CB8AC3E}">
        <p14:creationId xmlns:p14="http://schemas.microsoft.com/office/powerpoint/2010/main" val="20482127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Challenges</a:t>
            </a:r>
            <a:endParaRPr lang="en-US" dirty="0"/>
          </a:p>
        </p:txBody>
      </p:sp>
      <p:sp>
        <p:nvSpPr>
          <p:cNvPr id="3" name="Text Placeholder 2"/>
          <p:cNvSpPr>
            <a:spLocks noGrp="1"/>
          </p:cNvSpPr>
          <p:nvPr>
            <p:ph type="body" idx="1"/>
          </p:nvPr>
        </p:nvSpPr>
        <p:spPr>
          <a:xfrm>
            <a:off x="311700" y="672662"/>
            <a:ext cx="8520600" cy="3896213"/>
          </a:xfrm>
        </p:spPr>
        <p:txBody>
          <a:bodyPr>
            <a:normAutofit lnSpcReduction="10000"/>
          </a:bodyPr>
          <a:lstStyle/>
          <a:p>
            <a:endParaRPr lang="en-US" dirty="0" smtClean="0"/>
          </a:p>
          <a:p>
            <a:pPr marL="114300" indent="0" algn="just">
              <a:buNone/>
            </a:pPr>
            <a:endParaRPr lang="en-US" dirty="0"/>
          </a:p>
          <a:p>
            <a:r>
              <a:rPr lang="en-US" dirty="0" smtClean="0"/>
              <a:t>Irony </a:t>
            </a:r>
            <a:r>
              <a:rPr lang="en-US" dirty="0"/>
              <a:t>introduce new challenges to many text-related tasks including information retrieval (IR), classiﬁcation, and clustering</a:t>
            </a:r>
            <a:r>
              <a:rPr lang="en-US" dirty="0" smtClean="0"/>
              <a:t>.</a:t>
            </a:r>
          </a:p>
          <a:p>
            <a:endParaRPr lang="en-US" dirty="0"/>
          </a:p>
          <a:p>
            <a:r>
              <a:rPr lang="en-US" dirty="0"/>
              <a:t>Mere identification of a word as polar (positive or negative) word is inadequate for </a:t>
            </a:r>
            <a:r>
              <a:rPr lang="en-US" dirty="0" smtClean="0"/>
              <a:t>fine-grained sentiment </a:t>
            </a:r>
            <a:r>
              <a:rPr lang="en-US" dirty="0"/>
              <a:t>analysis which results beyond </a:t>
            </a:r>
            <a:r>
              <a:rPr lang="en-US" dirty="0" smtClean="0"/>
              <a:t>positive </a:t>
            </a:r>
            <a:r>
              <a:rPr lang="en-US" dirty="0"/>
              <a:t>or </a:t>
            </a:r>
            <a:r>
              <a:rPr lang="en-US" dirty="0" smtClean="0"/>
              <a:t>negative.</a:t>
            </a:r>
            <a:endParaRPr lang="en-US" dirty="0"/>
          </a:p>
          <a:p>
            <a:endParaRPr lang="en-US" dirty="0"/>
          </a:p>
          <a:p>
            <a:r>
              <a:rPr lang="en-US" dirty="0" smtClean="0"/>
              <a:t>There </a:t>
            </a:r>
            <a:r>
              <a:rPr lang="en-US" dirty="0"/>
              <a:t>are many hidden properties of words other than being positive or negative which can lead </a:t>
            </a:r>
            <a:r>
              <a:rPr lang="en-US" dirty="0" smtClean="0"/>
              <a:t>to enrichment </a:t>
            </a:r>
            <a:r>
              <a:rPr lang="en-US" dirty="0"/>
              <a:t>of existing sentiment analysis.</a:t>
            </a:r>
          </a:p>
          <a:p>
            <a:endParaRPr lang="en-US" dirty="0"/>
          </a:p>
          <a:p>
            <a:r>
              <a:rPr lang="en-US" dirty="0" smtClean="0"/>
              <a:t>This </a:t>
            </a:r>
            <a:r>
              <a:rPr lang="en-US" dirty="0"/>
              <a:t>work focuses on finding these properties in polar words in light of different applications </a:t>
            </a:r>
            <a:r>
              <a:rPr lang="en-US" dirty="0" smtClean="0"/>
              <a:t>of sentiment </a:t>
            </a:r>
            <a:r>
              <a:rPr lang="en-US" dirty="0"/>
              <a:t>analysis.</a:t>
            </a:r>
          </a:p>
        </p:txBody>
      </p:sp>
    </p:spTree>
    <p:extLst>
      <p:ext uri="{BB962C8B-B14F-4D97-AF65-F5344CB8AC3E}">
        <p14:creationId xmlns:p14="http://schemas.microsoft.com/office/powerpoint/2010/main" val="1445999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Brat annotation</a:t>
            </a:r>
            <a:endParaRPr lang="en-US" dirty="0"/>
          </a:p>
        </p:txBody>
      </p:sp>
      <p:pic>
        <p:nvPicPr>
          <p:cNvPr id="4" name="Picture 3"/>
          <p:cNvPicPr>
            <a:picLocks noChangeAspect="1"/>
          </p:cNvPicPr>
          <p:nvPr/>
        </p:nvPicPr>
        <p:blipFill>
          <a:blip r:embed="rId2"/>
          <a:stretch>
            <a:fillRect/>
          </a:stretch>
        </p:blipFill>
        <p:spPr>
          <a:xfrm>
            <a:off x="0" y="1608740"/>
            <a:ext cx="9144000" cy="1905000"/>
          </a:xfrm>
          <a:prstGeom prst="rect">
            <a:avLst/>
          </a:prstGeom>
        </p:spPr>
      </p:pic>
    </p:spTree>
    <p:extLst>
      <p:ext uri="{BB962C8B-B14F-4D97-AF65-F5344CB8AC3E}">
        <p14:creationId xmlns:p14="http://schemas.microsoft.com/office/powerpoint/2010/main" val="14764792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TotalTime>
  <Words>968</Words>
  <Application>Microsoft Office PowerPoint</Application>
  <PresentationFormat>On-screen Show (16:9)</PresentationFormat>
  <Paragraphs>142</Paragraphs>
  <Slides>24</Slides>
  <Notes>6</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Irony Detection in English Tweets</vt:lpstr>
      <vt:lpstr>PowerPoint Presentation</vt:lpstr>
      <vt:lpstr>Introduction</vt:lpstr>
      <vt:lpstr>PowerPoint Presentation</vt:lpstr>
      <vt:lpstr>Motivation</vt:lpstr>
      <vt:lpstr>PowerPoint Presentation</vt:lpstr>
      <vt:lpstr>Motivation</vt:lpstr>
      <vt:lpstr>Challenges</vt:lpstr>
      <vt:lpstr>Brat annotation</vt:lpstr>
      <vt:lpstr>Problem Definition</vt:lpstr>
      <vt:lpstr>Approaches</vt:lpstr>
      <vt:lpstr>Paper 1: Exploring the Automatic Recognition of Irony in English Tweets </vt:lpstr>
      <vt:lpstr>Paper 2: Exploring the Realization of Irony in Twitter Data</vt:lpstr>
      <vt:lpstr>Feature Engineering</vt:lpstr>
      <vt:lpstr>As lexical features </vt:lpstr>
      <vt:lpstr>Syntactic features---&gt;</vt:lpstr>
      <vt:lpstr>Sentiment lexicon features (6), implemented based on existing sentiment lexicons: </vt:lpstr>
      <vt:lpstr>Semantic information ---&gt;</vt:lpstr>
      <vt:lpstr>PowerPoint Presentation</vt:lpstr>
      <vt:lpstr>DataSet</vt:lpstr>
      <vt:lpstr>Experiment</vt:lpstr>
      <vt:lpstr>Model Training </vt:lpstr>
      <vt:lpstr>Model Training- proposed</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Irony Detection in English Tweets</dc:title>
  <dc:creator>ms nishanth</dc:creator>
  <cp:lastModifiedBy>ms nishanth</cp:lastModifiedBy>
  <cp:revision>17</cp:revision>
  <dcterms:modified xsi:type="dcterms:W3CDTF">2018-10-29T07:20:55Z</dcterms:modified>
</cp:coreProperties>
</file>