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7023100"/>
  <p:notesSz cx="11430000" cy="7023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1114" y="1239589"/>
            <a:ext cx="8527771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2784" y="3643223"/>
            <a:ext cx="9744431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A362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750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FEF5E7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750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750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FE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5866" y="859428"/>
            <a:ext cx="8678267" cy="120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37502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83093"/>
            <a:ext cx="1028700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arathsabbani05@gmail.com/" TargetMode="Externa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6670" y="1239589"/>
            <a:ext cx="5022215" cy="2159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35"/>
              </a:spcBef>
            </a:pPr>
            <a:r>
              <a:rPr dirty="0" sz="4300" spc="470">
                <a:solidFill>
                  <a:srgbClr val="37502E"/>
                </a:solidFill>
                <a:latin typeface="SimSun"/>
                <a:cs typeface="SimSun"/>
              </a:rPr>
              <a:t>P</a:t>
            </a:r>
            <a:r>
              <a:rPr dirty="0" sz="4300" spc="-280">
                <a:solidFill>
                  <a:srgbClr val="37502E"/>
                </a:solidFill>
                <a:latin typeface="SimSun"/>
                <a:cs typeface="SimSun"/>
              </a:rPr>
              <a:t>r</a:t>
            </a:r>
            <a:r>
              <a:rPr dirty="0" sz="4300" spc="1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4300" spc="395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4300" spc="-955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4300" spc="170">
                <a:solidFill>
                  <a:srgbClr val="37502E"/>
                </a:solidFill>
                <a:latin typeface="SimSun"/>
                <a:cs typeface="SimSun"/>
              </a:rPr>
              <a:t>c</a:t>
            </a:r>
            <a:r>
              <a:rPr dirty="0" sz="4300" spc="-505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4300" spc="-955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4300" spc="47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4300" spc="225">
                <a:solidFill>
                  <a:srgbClr val="37502E"/>
                </a:solidFill>
                <a:latin typeface="SimSun"/>
                <a:cs typeface="SimSun"/>
              </a:rPr>
              <a:t>g</a:t>
            </a:r>
            <a:r>
              <a:rPr dirty="0" sz="4300" spc="-1005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4300" spc="1070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4300" spc="-955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4300" spc="9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4300" spc="320">
                <a:solidFill>
                  <a:srgbClr val="37502E"/>
                </a:solidFill>
                <a:latin typeface="SimSun"/>
                <a:cs typeface="SimSun"/>
              </a:rPr>
              <a:t>b</a:t>
            </a:r>
            <a:r>
              <a:rPr dirty="0" sz="4300" spc="1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4300" spc="-505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4300" spc="1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4300" spc="-160">
                <a:solidFill>
                  <a:srgbClr val="37502E"/>
                </a:solidFill>
                <a:latin typeface="SimSun"/>
                <a:cs typeface="SimSun"/>
              </a:rPr>
              <a:t>s  </a:t>
            </a:r>
            <a:r>
              <a:rPr dirty="0" sz="4300" spc="1295">
                <a:solidFill>
                  <a:srgbClr val="37502E"/>
                </a:solidFill>
                <a:latin typeface="SimSun"/>
                <a:cs typeface="SimSun"/>
              </a:rPr>
              <a:t>w</a:t>
            </a:r>
            <a:r>
              <a:rPr dirty="0" sz="4300" spc="-8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4300" spc="-505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4300" spc="425">
                <a:solidFill>
                  <a:srgbClr val="37502E"/>
                </a:solidFill>
                <a:latin typeface="SimSun"/>
                <a:cs typeface="SimSun"/>
              </a:rPr>
              <a:t>h</a:t>
            </a:r>
            <a:r>
              <a:rPr dirty="0" sz="4300" spc="-1055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4300" spc="320">
                <a:solidFill>
                  <a:srgbClr val="37502E"/>
                </a:solidFill>
                <a:latin typeface="SimSun"/>
                <a:cs typeface="SimSun"/>
              </a:rPr>
              <a:t>L</a:t>
            </a:r>
            <a:r>
              <a:rPr dirty="0" sz="4300" spc="395">
                <a:solidFill>
                  <a:srgbClr val="37502E"/>
                </a:solidFill>
                <a:latin typeface="SimSun"/>
                <a:cs typeface="SimSun"/>
              </a:rPr>
              <a:t>o</a:t>
            </a:r>
            <a:r>
              <a:rPr dirty="0" sz="4300" spc="320">
                <a:solidFill>
                  <a:srgbClr val="37502E"/>
                </a:solidFill>
                <a:latin typeface="SimSun"/>
                <a:cs typeface="SimSun"/>
              </a:rPr>
              <a:t>g</a:t>
            </a:r>
            <a:r>
              <a:rPr dirty="0" sz="4300" spc="-955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4300" spc="-130">
                <a:solidFill>
                  <a:srgbClr val="37502E"/>
                </a:solidFill>
                <a:latin typeface="SimSun"/>
                <a:cs typeface="SimSun"/>
              </a:rPr>
              <a:t>s</a:t>
            </a:r>
            <a:r>
              <a:rPr dirty="0" sz="4300" spc="-505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4300" spc="-955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4300" spc="135">
                <a:solidFill>
                  <a:srgbClr val="37502E"/>
                </a:solidFill>
                <a:latin typeface="SimSun"/>
                <a:cs typeface="SimSun"/>
              </a:rPr>
              <a:t>c  </a:t>
            </a:r>
            <a:r>
              <a:rPr dirty="0" sz="4300" spc="50">
                <a:solidFill>
                  <a:srgbClr val="37502E"/>
                </a:solidFill>
                <a:latin typeface="SimSun"/>
                <a:cs typeface="SimSun"/>
              </a:rPr>
              <a:t>Regression</a:t>
            </a:r>
            <a:endParaRPr sz="4300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126229" marR="5080">
              <a:lnSpc>
                <a:spcPct val="151800"/>
              </a:lnSpc>
              <a:spcBef>
                <a:spcPts val="90"/>
              </a:spcBef>
            </a:pPr>
            <a:r>
              <a:rPr dirty="0" spc="-105"/>
              <a:t>Diabetes</a:t>
            </a:r>
            <a:r>
              <a:rPr dirty="0" spc="-195"/>
              <a:t> </a:t>
            </a:r>
            <a:r>
              <a:rPr dirty="0" spc="-110"/>
              <a:t>is</a:t>
            </a:r>
            <a:r>
              <a:rPr dirty="0" spc="-190"/>
              <a:t> </a:t>
            </a:r>
            <a:r>
              <a:rPr dirty="0" spc="-120"/>
              <a:t>a</a:t>
            </a:r>
            <a:r>
              <a:rPr dirty="0" spc="-235"/>
              <a:t> </a:t>
            </a:r>
            <a:r>
              <a:rPr dirty="0" spc="-65"/>
              <a:t>chronic</a:t>
            </a:r>
            <a:r>
              <a:rPr dirty="0" spc="-170"/>
              <a:t> </a:t>
            </a:r>
            <a:r>
              <a:rPr dirty="0" spc="-114"/>
              <a:t>disease</a:t>
            </a:r>
            <a:r>
              <a:rPr dirty="0" spc="-150"/>
              <a:t> </a:t>
            </a:r>
            <a:r>
              <a:rPr dirty="0" spc="-80"/>
              <a:t>with</a:t>
            </a:r>
            <a:r>
              <a:rPr dirty="0" spc="-145"/>
              <a:t> </a:t>
            </a:r>
            <a:r>
              <a:rPr dirty="0" spc="-120"/>
              <a:t>a</a:t>
            </a:r>
            <a:r>
              <a:rPr dirty="0" spc="-235"/>
              <a:t> </a:t>
            </a:r>
            <a:r>
              <a:rPr dirty="0" spc="-85"/>
              <a:t>significant</a:t>
            </a:r>
            <a:r>
              <a:rPr dirty="0" spc="-150"/>
              <a:t> </a:t>
            </a:r>
            <a:r>
              <a:rPr dirty="0" spc="-100"/>
              <a:t>impact</a:t>
            </a:r>
            <a:r>
              <a:rPr dirty="0" spc="-150"/>
              <a:t> </a:t>
            </a:r>
            <a:r>
              <a:rPr dirty="0" spc="-65"/>
              <a:t>on</a:t>
            </a:r>
            <a:r>
              <a:rPr dirty="0" spc="-150"/>
              <a:t> </a:t>
            </a:r>
            <a:r>
              <a:rPr dirty="0" spc="-60"/>
              <a:t>people's</a:t>
            </a:r>
            <a:r>
              <a:rPr dirty="0" spc="-195"/>
              <a:t> </a:t>
            </a:r>
            <a:r>
              <a:rPr dirty="0" spc="-80"/>
              <a:t>health </a:t>
            </a:r>
            <a:r>
              <a:rPr dirty="0" spc="-475"/>
              <a:t> </a:t>
            </a:r>
            <a:r>
              <a:rPr dirty="0" spc="-105"/>
              <a:t>and </a:t>
            </a:r>
            <a:r>
              <a:rPr dirty="0" spc="-95"/>
              <a:t>quality </a:t>
            </a:r>
            <a:r>
              <a:rPr dirty="0" spc="-55"/>
              <a:t>of </a:t>
            </a:r>
            <a:r>
              <a:rPr dirty="0" spc="-65"/>
              <a:t>life. </a:t>
            </a:r>
            <a:r>
              <a:rPr dirty="0" spc="-160"/>
              <a:t>In </a:t>
            </a:r>
            <a:r>
              <a:rPr dirty="0" spc="-80"/>
              <a:t>this </a:t>
            </a:r>
            <a:r>
              <a:rPr dirty="0" spc="-85"/>
              <a:t>presentation, </a:t>
            </a:r>
            <a:r>
              <a:rPr dirty="0" spc="-110"/>
              <a:t>we </a:t>
            </a:r>
            <a:r>
              <a:rPr dirty="0" spc="-55"/>
              <a:t>will </a:t>
            </a:r>
            <a:r>
              <a:rPr dirty="0" spc="-80"/>
              <a:t>explore </a:t>
            </a:r>
            <a:r>
              <a:rPr dirty="0" spc="-70"/>
              <a:t>how </a:t>
            </a:r>
            <a:r>
              <a:rPr dirty="0" spc="-50"/>
              <a:t>to </a:t>
            </a:r>
            <a:r>
              <a:rPr dirty="0" spc="-90"/>
              <a:t>create </a:t>
            </a:r>
            <a:r>
              <a:rPr dirty="0" spc="-120"/>
              <a:t>a </a:t>
            </a:r>
            <a:r>
              <a:rPr dirty="0" spc="-480"/>
              <a:t> </a:t>
            </a:r>
            <a:r>
              <a:rPr dirty="0" spc="-105"/>
              <a:t>machine</a:t>
            </a:r>
            <a:r>
              <a:rPr dirty="0" spc="-155"/>
              <a:t> </a:t>
            </a:r>
            <a:r>
              <a:rPr dirty="0" spc="-90"/>
              <a:t>learning</a:t>
            </a:r>
            <a:r>
              <a:rPr dirty="0" spc="-165"/>
              <a:t> </a:t>
            </a:r>
            <a:r>
              <a:rPr dirty="0" spc="-70"/>
              <a:t>model</a:t>
            </a:r>
            <a:r>
              <a:rPr dirty="0" spc="-185"/>
              <a:t> </a:t>
            </a:r>
            <a:r>
              <a:rPr dirty="0" spc="-50"/>
              <a:t>to</a:t>
            </a:r>
            <a:r>
              <a:rPr dirty="0" spc="-145"/>
              <a:t> </a:t>
            </a:r>
            <a:r>
              <a:rPr dirty="0" spc="-70"/>
              <a:t>predict</a:t>
            </a:r>
            <a:r>
              <a:rPr dirty="0" spc="-155"/>
              <a:t> </a:t>
            </a:r>
            <a:r>
              <a:rPr dirty="0" spc="-90"/>
              <a:t>diabetes</a:t>
            </a:r>
            <a:r>
              <a:rPr dirty="0" spc="-195"/>
              <a:t> </a:t>
            </a:r>
            <a:r>
              <a:rPr dirty="0" spc="-114"/>
              <a:t>using</a:t>
            </a:r>
            <a:r>
              <a:rPr dirty="0" spc="-165"/>
              <a:t> </a:t>
            </a:r>
            <a:r>
              <a:rPr dirty="0" spc="-75"/>
              <a:t>logistic</a:t>
            </a:r>
            <a:r>
              <a:rPr dirty="0" spc="-170"/>
              <a:t> </a:t>
            </a:r>
            <a:r>
              <a:rPr dirty="0" spc="-95"/>
              <a:t>regression.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4615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937" y="2605080"/>
            <a:ext cx="3413125" cy="668020"/>
          </a:xfrm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pc="545">
                <a:latin typeface="SimSun"/>
                <a:cs typeface="SimSun"/>
              </a:rPr>
              <a:t>T</a:t>
            </a:r>
            <a:r>
              <a:rPr dirty="0" spc="994">
                <a:latin typeface="SimSun"/>
                <a:cs typeface="SimSun"/>
              </a:rPr>
              <a:t>H</a:t>
            </a:r>
            <a:r>
              <a:rPr dirty="0" spc="470">
                <a:latin typeface="SimSun"/>
                <a:cs typeface="SimSun"/>
              </a:rPr>
              <a:t>A</a:t>
            </a:r>
            <a:r>
              <a:rPr dirty="0" spc="919">
                <a:latin typeface="SimSun"/>
                <a:cs typeface="SimSun"/>
              </a:rPr>
              <a:t>N</a:t>
            </a:r>
            <a:r>
              <a:rPr dirty="0" spc="670">
                <a:latin typeface="SimSun"/>
                <a:cs typeface="SimSun"/>
              </a:rPr>
              <a:t>K</a:t>
            </a:r>
            <a:r>
              <a:rPr dirty="0" spc="-775">
                <a:latin typeface="SimSun"/>
                <a:cs typeface="SimSun"/>
              </a:rPr>
              <a:t> </a:t>
            </a:r>
            <a:r>
              <a:rPr dirty="0" spc="395">
                <a:latin typeface="SimSun"/>
                <a:cs typeface="SimSun"/>
              </a:rPr>
              <a:t>Y</a:t>
            </a:r>
            <a:r>
              <a:rPr dirty="0" spc="1070">
                <a:latin typeface="SimSun"/>
                <a:cs typeface="SimSun"/>
              </a:rPr>
              <a:t>O</a:t>
            </a:r>
            <a:r>
              <a:rPr dirty="0" spc="919">
                <a:latin typeface="SimSun"/>
                <a:cs typeface="SimSun"/>
              </a:rPr>
              <a:t>U</a:t>
            </a:r>
            <a:r>
              <a:rPr dirty="0" spc="-800">
                <a:latin typeface="SimSun"/>
                <a:cs typeface="SimSun"/>
              </a:rPr>
              <a:t> </a:t>
            </a:r>
            <a:r>
              <a:rPr dirty="0" sz="4200" spc="320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4615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6" y="1151159"/>
            <a:ext cx="3841750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29"/>
              <a:t>What</a:t>
            </a:r>
            <a:r>
              <a:rPr dirty="0" spc="200"/>
              <a:t> </a:t>
            </a:r>
            <a:r>
              <a:rPr dirty="0" spc="60"/>
              <a:t>is</a:t>
            </a:r>
            <a:r>
              <a:rPr dirty="0" spc="155"/>
              <a:t> </a:t>
            </a:r>
            <a:r>
              <a:rPr dirty="0" spc="175"/>
              <a:t>Diabetes?</a:t>
            </a:r>
          </a:p>
        </p:txBody>
      </p:sp>
      <p:sp>
        <p:nvSpPr>
          <p:cNvPr id="3" name="object 3"/>
          <p:cNvSpPr/>
          <p:nvPr/>
        </p:nvSpPr>
        <p:spPr>
          <a:xfrm>
            <a:off x="1390649" y="2028824"/>
            <a:ext cx="2762250" cy="2809875"/>
          </a:xfrm>
          <a:custGeom>
            <a:avLst/>
            <a:gdLst/>
            <a:ahLst/>
            <a:cxnLst/>
            <a:rect l="l" t="t" r="r" b="b"/>
            <a:pathLst>
              <a:path w="2762250" h="2809875">
                <a:moveTo>
                  <a:pt x="2722747" y="2809874"/>
                </a:moveTo>
                <a:lnTo>
                  <a:pt x="39502" y="2809874"/>
                </a:lnTo>
                <a:lnTo>
                  <a:pt x="33692" y="2808718"/>
                </a:lnTo>
                <a:lnTo>
                  <a:pt x="1155" y="2776181"/>
                </a:lnTo>
                <a:lnTo>
                  <a:pt x="0" y="2770372"/>
                </a:lnTo>
                <a:lnTo>
                  <a:pt x="0" y="27643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7" y="0"/>
                </a:lnTo>
                <a:lnTo>
                  <a:pt x="2756471" y="22533"/>
                </a:lnTo>
                <a:lnTo>
                  <a:pt x="2762249" y="39502"/>
                </a:lnTo>
                <a:lnTo>
                  <a:pt x="2762249" y="2770372"/>
                </a:lnTo>
                <a:lnTo>
                  <a:pt x="2739715" y="2804096"/>
                </a:lnTo>
                <a:lnTo>
                  <a:pt x="2728556" y="2808718"/>
                </a:lnTo>
                <a:lnTo>
                  <a:pt x="2722747" y="28098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8031" y="2198052"/>
            <a:ext cx="2406015" cy="2080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80">
                <a:solidFill>
                  <a:srgbClr val="37502E"/>
                </a:solidFill>
                <a:latin typeface="Cambria"/>
                <a:cs typeface="Cambria"/>
              </a:rPr>
              <a:t>Definition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54000"/>
              </a:lnSpc>
              <a:spcBef>
                <a:spcPts val="1085"/>
              </a:spcBef>
            </a:pPr>
            <a:r>
              <a:rPr dirty="0" sz="1400" spc="-5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b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-19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-12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3A362F"/>
                </a:solidFill>
                <a:latin typeface="Tahoma"/>
                <a:cs typeface="Tahoma"/>
              </a:rPr>
              <a:t>n  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75">
                <a:solidFill>
                  <a:srgbClr val="3A362F"/>
                </a:solidFill>
                <a:latin typeface="Tahoma"/>
                <a:cs typeface="Tahoma"/>
              </a:rPr>
              <a:t>ff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A362F"/>
                </a:solidFill>
                <a:latin typeface="Tahoma"/>
                <a:cs typeface="Tahoma"/>
              </a:rPr>
              <a:t>w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y</a:t>
            </a:r>
            <a:r>
              <a:rPr dirty="0" sz="1400" spc="-135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y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-10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114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b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y 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p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ss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b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oo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g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-60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.</a:t>
            </a:r>
            <a:r>
              <a:rPr dirty="0" sz="1400" spc="-195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3A362F"/>
                </a:solidFill>
                <a:latin typeface="Tahoma"/>
                <a:cs typeface="Tahoma"/>
              </a:rPr>
              <a:t>e  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10">
                <a:solidFill>
                  <a:srgbClr val="3A362F"/>
                </a:solidFill>
                <a:latin typeface="Tahoma"/>
                <a:cs typeface="Tahoma"/>
              </a:rPr>
              <a:t>w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9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y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p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f</a:t>
            </a:r>
            <a:r>
              <a:rPr dirty="0" sz="1400" spc="-35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b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30">
                <a:solidFill>
                  <a:srgbClr val="3A362F"/>
                </a:solidFill>
                <a:latin typeface="Tahoma"/>
                <a:cs typeface="Tahoma"/>
              </a:rPr>
              <a:t>:  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y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p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Tahoma"/>
                <a:cs typeface="Tahoma"/>
              </a:rPr>
              <a:t>1</a:t>
            </a:r>
            <a:r>
              <a:rPr dirty="0" sz="1400" spc="-105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y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p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3A362F"/>
                </a:solidFill>
                <a:latin typeface="Tahoma"/>
                <a:cs typeface="Tahoma"/>
              </a:rPr>
              <a:t>2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3874" y="2028824"/>
            <a:ext cx="2762250" cy="2809875"/>
          </a:xfrm>
          <a:custGeom>
            <a:avLst/>
            <a:gdLst/>
            <a:ahLst/>
            <a:cxnLst/>
            <a:rect l="l" t="t" r="r" b="b"/>
            <a:pathLst>
              <a:path w="2762250" h="2809875">
                <a:moveTo>
                  <a:pt x="2722747" y="2809874"/>
                </a:moveTo>
                <a:lnTo>
                  <a:pt x="39502" y="2809874"/>
                </a:lnTo>
                <a:lnTo>
                  <a:pt x="33692" y="2808718"/>
                </a:lnTo>
                <a:lnTo>
                  <a:pt x="1155" y="2776181"/>
                </a:lnTo>
                <a:lnTo>
                  <a:pt x="0" y="2770372"/>
                </a:lnTo>
                <a:lnTo>
                  <a:pt x="0" y="27643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7" y="0"/>
                </a:lnTo>
                <a:lnTo>
                  <a:pt x="2756471" y="22533"/>
                </a:lnTo>
                <a:lnTo>
                  <a:pt x="2762249" y="39502"/>
                </a:lnTo>
                <a:lnTo>
                  <a:pt x="2762249" y="2770372"/>
                </a:lnTo>
                <a:lnTo>
                  <a:pt x="2739715" y="2804096"/>
                </a:lnTo>
                <a:lnTo>
                  <a:pt x="2728556" y="2808718"/>
                </a:lnTo>
                <a:lnTo>
                  <a:pt x="2722747" y="28098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03042" y="2198052"/>
            <a:ext cx="2373630" cy="2404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75">
                <a:solidFill>
                  <a:srgbClr val="37502E"/>
                </a:solidFill>
                <a:latin typeface="Cambria"/>
                <a:cs typeface="Cambria"/>
              </a:rPr>
              <a:t>Symptoms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53600"/>
              </a:lnSpc>
              <a:spcBef>
                <a:spcPts val="1090"/>
              </a:spcBef>
            </a:pP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F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q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</a:t>
            </a:r>
            <a:r>
              <a:rPr dirty="0" sz="1400" spc="-12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3A362F"/>
                </a:solidFill>
                <a:latin typeface="Tahoma"/>
                <a:cs typeface="Tahoma"/>
              </a:rPr>
              <a:t>x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ss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v</a:t>
            </a:r>
            <a:r>
              <a:rPr dirty="0" sz="1400" spc="-20">
                <a:solidFill>
                  <a:srgbClr val="3A362F"/>
                </a:solidFill>
                <a:latin typeface="Tahoma"/>
                <a:cs typeface="Tahoma"/>
              </a:rPr>
              <a:t>e  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</a:t>
            </a:r>
            <a:r>
              <a:rPr dirty="0" sz="1400" spc="-12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3A362F"/>
                </a:solidFill>
                <a:latin typeface="Tahoma"/>
                <a:cs typeface="Tahoma"/>
              </a:rPr>
              <a:t>x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p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A362F"/>
                </a:solidFill>
                <a:latin typeface="Tahoma"/>
                <a:cs typeface="Tahoma"/>
              </a:rPr>
              <a:t>w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g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t  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ss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</a:t>
            </a:r>
            <a:r>
              <a:rPr dirty="0" sz="1400" spc="-12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b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rr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v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</a:t>
            </a:r>
            <a:r>
              <a:rPr dirty="0" sz="1400" spc="-12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10">
                <a:solidFill>
                  <a:srgbClr val="3A362F"/>
                </a:solidFill>
                <a:latin typeface="Tahoma"/>
                <a:cs typeface="Tahoma"/>
              </a:rPr>
              <a:t>w  </a:t>
            </a:r>
            <a:r>
              <a:rPr dirty="0" sz="1400" spc="10">
                <a:solidFill>
                  <a:srgbClr val="3A362F"/>
                </a:solidFill>
                <a:latin typeface="Tahoma"/>
                <a:cs typeface="Tahoma"/>
              </a:rPr>
              <a:t>w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-55">
                <a:solidFill>
                  <a:srgbClr val="3A362F"/>
                </a:solidFill>
                <a:latin typeface="Tahoma"/>
                <a:cs typeface="Tahoma"/>
              </a:rPr>
              <a:t>g</a:t>
            </a:r>
            <a:r>
              <a:rPr dirty="0" sz="1400" spc="-114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11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75">
                <a:solidFill>
                  <a:srgbClr val="3A362F"/>
                </a:solidFill>
                <a:latin typeface="Tahoma"/>
                <a:cs typeface="Tahoma"/>
              </a:rPr>
              <a:t>f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g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3A362F"/>
                </a:solidFill>
                <a:latin typeface="Tahoma"/>
                <a:cs typeface="Tahoma"/>
              </a:rPr>
              <a:t>e  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mm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y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m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p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m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f  </a:t>
            </a:r>
            <a:r>
              <a:rPr dirty="0" sz="1400" spc="-5">
                <a:solidFill>
                  <a:srgbClr val="3A362F"/>
                </a:solidFill>
                <a:latin typeface="Tahoma"/>
                <a:cs typeface="Tahoma"/>
              </a:rPr>
              <a:t>diabetes.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099" y="2028824"/>
            <a:ext cx="2762250" cy="2809875"/>
          </a:xfrm>
          <a:custGeom>
            <a:avLst/>
            <a:gdLst/>
            <a:ahLst/>
            <a:cxnLst/>
            <a:rect l="l" t="t" r="r" b="b"/>
            <a:pathLst>
              <a:path w="2762250" h="2809875">
                <a:moveTo>
                  <a:pt x="2722746" y="2809874"/>
                </a:moveTo>
                <a:lnTo>
                  <a:pt x="39502" y="2809874"/>
                </a:lnTo>
                <a:lnTo>
                  <a:pt x="33692" y="2808718"/>
                </a:lnTo>
                <a:lnTo>
                  <a:pt x="1154" y="2776181"/>
                </a:lnTo>
                <a:lnTo>
                  <a:pt x="0" y="2770372"/>
                </a:lnTo>
                <a:lnTo>
                  <a:pt x="0" y="27643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2722746" y="0"/>
                </a:lnTo>
                <a:lnTo>
                  <a:pt x="2756470" y="22533"/>
                </a:lnTo>
                <a:lnTo>
                  <a:pt x="2762249" y="39502"/>
                </a:lnTo>
                <a:lnTo>
                  <a:pt x="2762249" y="2770372"/>
                </a:lnTo>
                <a:lnTo>
                  <a:pt x="2739714" y="2804096"/>
                </a:lnTo>
                <a:lnTo>
                  <a:pt x="2728555" y="2808718"/>
                </a:lnTo>
                <a:lnTo>
                  <a:pt x="2722746" y="28098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48053" y="2198052"/>
            <a:ext cx="2414270" cy="2080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80">
                <a:solidFill>
                  <a:srgbClr val="37502E"/>
                </a:solidFill>
                <a:latin typeface="Cambria"/>
                <a:cs typeface="Cambria"/>
              </a:rPr>
              <a:t>Complications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54000"/>
              </a:lnSpc>
              <a:spcBef>
                <a:spcPts val="1085"/>
              </a:spcBef>
            </a:pPr>
            <a:r>
              <a:rPr dirty="0" sz="1400" spc="-3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f</a:t>
            </a:r>
            <a:r>
              <a:rPr dirty="0" sz="1400" spc="-35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m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p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3A362F"/>
                </a:solidFill>
                <a:latin typeface="Tahoma"/>
                <a:cs typeface="Tahoma"/>
              </a:rPr>
              <a:t>o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f 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b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5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-14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25">
                <a:solidFill>
                  <a:srgbClr val="3A362F"/>
                </a:solidFill>
                <a:latin typeface="Tahoma"/>
                <a:cs typeface="Tahoma"/>
              </a:rPr>
              <a:t>c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3A362F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t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  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v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20">
                <a:solidFill>
                  <a:srgbClr val="3A362F"/>
                </a:solidFill>
                <a:latin typeface="Tahoma"/>
                <a:cs typeface="Tahoma"/>
              </a:rPr>
              <a:t>m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g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</a:t>
            </a:r>
            <a:r>
              <a:rPr dirty="0" sz="1400" spc="-12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b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ss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  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k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45">
                <a:solidFill>
                  <a:srgbClr val="3A362F"/>
                </a:solidFill>
                <a:latin typeface="Tahoma"/>
                <a:cs typeface="Tahoma"/>
              </a:rPr>
              <a:t>d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Tahoma"/>
                <a:cs typeface="Tahoma"/>
              </a:rPr>
              <a:t>y</a:t>
            </a:r>
            <a:r>
              <a:rPr dirty="0" sz="1400" spc="-135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75">
                <a:solidFill>
                  <a:srgbClr val="3A362F"/>
                </a:solidFill>
                <a:latin typeface="Tahoma"/>
                <a:cs typeface="Tahoma"/>
              </a:rPr>
              <a:t>f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-25">
                <a:solidFill>
                  <a:srgbClr val="3A362F"/>
                </a:solidFill>
                <a:latin typeface="Tahoma"/>
                <a:cs typeface="Tahoma"/>
              </a:rPr>
              <a:t>i</a:t>
            </a:r>
            <a:r>
              <a:rPr dirty="0" sz="1400" spc="50">
                <a:solidFill>
                  <a:srgbClr val="3A362F"/>
                </a:solidFill>
                <a:latin typeface="Tahoma"/>
                <a:cs typeface="Tahoma"/>
              </a:rPr>
              <a:t>l</a:t>
            </a:r>
            <a:r>
              <a:rPr dirty="0" sz="1400" spc="-40">
                <a:solidFill>
                  <a:srgbClr val="3A362F"/>
                </a:solidFill>
                <a:latin typeface="Tahoma"/>
                <a:cs typeface="Tahoma"/>
              </a:rPr>
              <a:t>u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r</a:t>
            </a:r>
            <a:r>
              <a:rPr dirty="0" sz="1400" spc="5">
                <a:solidFill>
                  <a:srgbClr val="3A362F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3A362F"/>
                </a:solidFill>
                <a:latin typeface="Tahoma"/>
                <a:cs typeface="Tahoma"/>
              </a:rPr>
              <a:t>,</a:t>
            </a:r>
            <a:r>
              <a:rPr dirty="0" sz="1400" spc="-120">
                <a:solidFill>
                  <a:srgbClr val="3A362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Tahoma"/>
                <a:cs typeface="Tahoma"/>
              </a:rPr>
              <a:t>a</a:t>
            </a:r>
            <a:r>
              <a:rPr dirty="0" sz="1400" spc="40">
                <a:solidFill>
                  <a:srgbClr val="3A362F"/>
                </a:solidFill>
                <a:latin typeface="Tahoma"/>
                <a:cs typeface="Tahoma"/>
              </a:rPr>
              <a:t>n</a:t>
            </a:r>
            <a:r>
              <a:rPr dirty="0" sz="1400" spc="15">
                <a:solidFill>
                  <a:srgbClr val="3A362F"/>
                </a:solidFill>
                <a:latin typeface="Tahoma"/>
                <a:cs typeface="Tahoma"/>
              </a:rPr>
              <a:t>d  </a:t>
            </a:r>
            <a:r>
              <a:rPr dirty="0" sz="1400">
                <a:solidFill>
                  <a:srgbClr val="3A362F"/>
                </a:solidFill>
                <a:latin typeface="Tahoma"/>
                <a:cs typeface="Tahoma"/>
              </a:rPr>
              <a:t>amputations.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4615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19850"/>
          </a:xfrm>
          <a:custGeom>
            <a:avLst/>
            <a:gdLst/>
            <a:ahLst/>
            <a:cxnLst/>
            <a:rect l="l" t="t" r="r" b="b"/>
            <a:pathLst>
              <a:path w="11430000" h="6419850">
                <a:moveTo>
                  <a:pt x="0" y="0"/>
                </a:moveTo>
                <a:lnTo>
                  <a:pt x="11429999" y="0"/>
                </a:lnTo>
                <a:lnTo>
                  <a:pt x="11429999" y="6419849"/>
                </a:lnTo>
                <a:lnTo>
                  <a:pt x="0" y="6419849"/>
                </a:lnTo>
                <a:lnTo>
                  <a:pt x="0" y="0"/>
                </a:lnTo>
                <a:close/>
              </a:path>
            </a:pathLst>
          </a:custGeom>
          <a:solidFill>
            <a:srgbClr val="FE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493934"/>
            <a:ext cx="6257925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20">
                <a:latin typeface="SimSun"/>
                <a:cs typeface="SimSun"/>
              </a:rPr>
              <a:t>L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245">
                <a:latin typeface="SimSun"/>
                <a:cs typeface="SimSun"/>
              </a:rPr>
              <a:t>g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-130">
                <a:latin typeface="SimSun"/>
                <a:cs typeface="SimSun"/>
              </a:rPr>
              <a:t>s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130">
                <a:latin typeface="SimSun"/>
                <a:cs typeface="SimSun"/>
              </a:rPr>
              <a:t>c</a:t>
            </a:r>
            <a:r>
              <a:rPr dirty="0" spc="-835">
                <a:latin typeface="SimSun"/>
                <a:cs typeface="SimSun"/>
              </a:rPr>
              <a:t> </a:t>
            </a:r>
            <a:r>
              <a:rPr dirty="0" spc="470">
                <a:latin typeface="SimSun"/>
                <a:cs typeface="SimSun"/>
              </a:rPr>
              <a:t>R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170">
                <a:latin typeface="SimSun"/>
                <a:cs typeface="SimSun"/>
              </a:rPr>
              <a:t>g</a:t>
            </a:r>
            <a:r>
              <a:rPr dirty="0" spc="-204">
                <a:latin typeface="SimSun"/>
                <a:cs typeface="SimSun"/>
              </a:rPr>
              <a:t>r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-130">
                <a:latin typeface="SimSun"/>
                <a:cs typeface="SimSun"/>
              </a:rPr>
              <a:t>ss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400">
                <a:latin typeface="SimSun"/>
                <a:cs typeface="SimSun"/>
              </a:rPr>
              <a:t>n</a:t>
            </a:r>
            <a:r>
              <a:rPr dirty="0" spc="-805">
                <a:latin typeface="SimSun"/>
                <a:cs typeface="SimSun"/>
              </a:rPr>
              <a:t> </a:t>
            </a:r>
            <a:r>
              <a:rPr dirty="0" spc="1070">
                <a:latin typeface="SimSun"/>
                <a:cs typeface="SimSun"/>
              </a:rPr>
              <a:t>O</a:t>
            </a:r>
            <a:r>
              <a:rPr dirty="0" spc="20">
                <a:latin typeface="SimSun"/>
                <a:cs typeface="SimSun"/>
              </a:rPr>
              <a:t>v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-204">
                <a:latin typeface="SimSun"/>
                <a:cs typeface="SimSun"/>
              </a:rPr>
              <a:t>r</a:t>
            </a:r>
            <a:r>
              <a:rPr dirty="0" spc="20">
                <a:latin typeface="SimSun"/>
                <a:cs typeface="SimSun"/>
              </a:rPr>
              <a:t>v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1095">
                <a:latin typeface="SimSun"/>
                <a:cs typeface="SimSun"/>
              </a:rPr>
              <a:t>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362075"/>
            <a:ext cx="2914649" cy="29146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7579" y="4455477"/>
            <a:ext cx="4004945" cy="142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90"/>
              </a:spcBef>
            </a:pPr>
            <a:r>
              <a:rPr dirty="0" sz="1800" spc="-55">
                <a:solidFill>
                  <a:srgbClr val="37502E"/>
                </a:solidFill>
                <a:latin typeface="SimSun"/>
                <a:cs typeface="SimSun"/>
              </a:rPr>
              <a:t>Definition</a:t>
            </a:r>
            <a:endParaRPr sz="1800">
              <a:latin typeface="SimSun"/>
              <a:cs typeface="SimSun"/>
            </a:endParaRPr>
          </a:p>
          <a:p>
            <a:pPr marL="12700" marR="5080" indent="223520">
              <a:lnSpc>
                <a:spcPct val="154000"/>
              </a:lnSpc>
              <a:spcBef>
                <a:spcPts val="1085"/>
              </a:spcBef>
            </a:pPr>
            <a:r>
              <a:rPr dirty="0" sz="1400" spc="-3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r 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analyzing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3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dataset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in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which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there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are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one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or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more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7475" y="1362075"/>
            <a:ext cx="2914649" cy="29146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93382" y="4455477"/>
            <a:ext cx="4234815" cy="142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6034">
              <a:lnSpc>
                <a:spcPct val="100000"/>
              </a:lnSpc>
              <a:spcBef>
                <a:spcPts val="90"/>
              </a:spcBef>
            </a:pPr>
            <a:r>
              <a:rPr dirty="0" sz="1800" spc="-40">
                <a:solidFill>
                  <a:srgbClr val="37502E"/>
                </a:solidFill>
                <a:latin typeface="SimSun"/>
                <a:cs typeface="SimSun"/>
              </a:rPr>
              <a:t>Applications</a:t>
            </a:r>
            <a:endParaRPr sz="1800">
              <a:latin typeface="SimSun"/>
              <a:cs typeface="SimSun"/>
            </a:endParaRPr>
          </a:p>
          <a:p>
            <a:pPr algn="ctr" marL="12700" marR="5080">
              <a:lnSpc>
                <a:spcPct val="154000"/>
              </a:lnSpc>
              <a:spcBef>
                <a:spcPts val="1085"/>
              </a:spcBef>
            </a:pPr>
            <a:r>
              <a:rPr dirty="0" sz="1400" spc="-3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y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y 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1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y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t 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spam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or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predicting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if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patient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has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diabetes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or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not.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7908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257925"/>
          </a:xfrm>
          <a:custGeom>
            <a:avLst/>
            <a:gdLst/>
            <a:ahLst/>
            <a:cxnLst/>
            <a:rect l="l" t="t" r="r" b="b"/>
            <a:pathLst>
              <a:path w="11430000" h="6257925">
                <a:moveTo>
                  <a:pt x="0" y="0"/>
                </a:moveTo>
                <a:lnTo>
                  <a:pt x="11429999" y="0"/>
                </a:lnTo>
                <a:lnTo>
                  <a:pt x="11429999" y="6257924"/>
                </a:lnTo>
                <a:lnTo>
                  <a:pt x="0" y="6257924"/>
                </a:lnTo>
                <a:lnTo>
                  <a:pt x="0" y="0"/>
                </a:lnTo>
                <a:close/>
              </a:path>
            </a:pathLst>
          </a:custGeom>
          <a:solidFill>
            <a:srgbClr val="FE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421" y="449853"/>
            <a:ext cx="5079365" cy="12065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dirty="0" spc="919">
                <a:latin typeface="SimSun"/>
                <a:cs typeface="SimSun"/>
              </a:rPr>
              <a:t>D</a:t>
            </a:r>
            <a:r>
              <a:rPr dirty="0" spc="95">
                <a:latin typeface="SimSun"/>
                <a:cs typeface="SimSun"/>
              </a:rPr>
              <a:t>a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75">
                <a:latin typeface="SimSun"/>
                <a:cs typeface="SimSun"/>
              </a:rPr>
              <a:t>a</a:t>
            </a:r>
            <a:r>
              <a:rPr dirty="0" spc="-780">
                <a:latin typeface="SimSun"/>
                <a:cs typeface="SimSun"/>
              </a:rPr>
              <a:t> </a:t>
            </a:r>
            <a:r>
              <a:rPr dirty="0" spc="395">
                <a:latin typeface="SimSun"/>
                <a:cs typeface="SimSun"/>
              </a:rPr>
              <a:t>P</a:t>
            </a:r>
            <a:r>
              <a:rPr dirty="0" spc="-204">
                <a:latin typeface="SimSun"/>
                <a:cs typeface="SimSun"/>
              </a:rPr>
              <a:t>r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395">
                <a:latin typeface="SimSun"/>
                <a:cs typeface="SimSun"/>
              </a:rPr>
              <a:t>p</a:t>
            </a:r>
            <a:r>
              <a:rPr dirty="0" spc="-204">
                <a:latin typeface="SimSun"/>
                <a:cs typeface="SimSun"/>
              </a:rPr>
              <a:t>r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95">
                <a:latin typeface="SimSun"/>
                <a:cs typeface="SimSun"/>
              </a:rPr>
              <a:t>c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-130">
                <a:latin typeface="SimSun"/>
                <a:cs typeface="SimSun"/>
              </a:rPr>
              <a:t>ss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395">
                <a:latin typeface="SimSun"/>
                <a:cs typeface="SimSun"/>
              </a:rPr>
              <a:t>n</a:t>
            </a:r>
            <a:r>
              <a:rPr dirty="0" spc="204">
                <a:latin typeface="SimSun"/>
                <a:cs typeface="SimSun"/>
              </a:rPr>
              <a:t>g</a:t>
            </a:r>
            <a:r>
              <a:rPr dirty="0" spc="-835">
                <a:latin typeface="SimSun"/>
                <a:cs typeface="SimSun"/>
              </a:rPr>
              <a:t> </a:t>
            </a:r>
            <a:r>
              <a:rPr dirty="0" spc="95">
                <a:latin typeface="SimSun"/>
                <a:cs typeface="SimSun"/>
              </a:rPr>
              <a:t>a</a:t>
            </a:r>
            <a:r>
              <a:rPr dirty="0" spc="395">
                <a:latin typeface="SimSun"/>
                <a:cs typeface="SimSun"/>
              </a:rPr>
              <a:t>n</a:t>
            </a:r>
            <a:r>
              <a:rPr dirty="0" spc="365">
                <a:latin typeface="SimSun"/>
                <a:cs typeface="SimSun"/>
              </a:rPr>
              <a:t>d  </a:t>
            </a:r>
            <a:r>
              <a:rPr dirty="0" spc="100">
                <a:latin typeface="SimSun"/>
                <a:cs typeface="SimSun"/>
              </a:rPr>
              <a:t>F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95">
                <a:latin typeface="SimSun"/>
                <a:cs typeface="SimSun"/>
              </a:rPr>
              <a:t>a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395">
                <a:latin typeface="SimSun"/>
                <a:cs typeface="SimSun"/>
              </a:rPr>
              <a:t>u</a:t>
            </a:r>
            <a:r>
              <a:rPr dirty="0" spc="-204">
                <a:latin typeface="SimSun"/>
                <a:cs typeface="SimSun"/>
              </a:rPr>
              <a:t>r</a:t>
            </a:r>
            <a:r>
              <a:rPr dirty="0" spc="165">
                <a:latin typeface="SimSun"/>
                <a:cs typeface="SimSun"/>
              </a:rPr>
              <a:t>e</a:t>
            </a:r>
            <a:r>
              <a:rPr dirty="0" spc="-795">
                <a:latin typeface="SimSun"/>
                <a:cs typeface="SimSun"/>
              </a:rPr>
              <a:t> </a:t>
            </a:r>
            <a:r>
              <a:rPr dirty="0" spc="245">
                <a:latin typeface="SimSun"/>
                <a:cs typeface="SimSun"/>
              </a:rPr>
              <a:t>S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-805">
                <a:latin typeface="SimSun"/>
                <a:cs typeface="SimSun"/>
              </a:rPr>
              <a:t>l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95">
                <a:latin typeface="SimSun"/>
                <a:cs typeface="SimSun"/>
              </a:rPr>
              <a:t>c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400">
                <a:latin typeface="SimSun"/>
                <a:cs typeface="SimSun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685799" y="208597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9"/>
                </a:lnTo>
                <a:lnTo>
                  <a:pt x="1155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370072" y="0"/>
                </a:lnTo>
                <a:lnTo>
                  <a:pt x="403797" y="22533"/>
                </a:lnTo>
                <a:lnTo>
                  <a:pt x="409574" y="39502"/>
                </a:lnTo>
                <a:lnTo>
                  <a:pt x="409574" y="370072"/>
                </a:lnTo>
                <a:lnTo>
                  <a:pt x="387040" y="403796"/>
                </a:lnTo>
                <a:lnTo>
                  <a:pt x="375881" y="408419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62459" y="2131377"/>
            <a:ext cx="2222500" cy="1746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445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20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475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1800" spc="370">
                <a:solidFill>
                  <a:srgbClr val="37502E"/>
                </a:solidFill>
                <a:latin typeface="SimSun"/>
                <a:cs typeface="SimSun"/>
              </a:rPr>
              <a:t>C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l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90">
                <a:solidFill>
                  <a:srgbClr val="37502E"/>
                </a:solidFill>
                <a:latin typeface="SimSun"/>
                <a:cs typeface="SimSun"/>
              </a:rPr>
              <a:t>g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53300"/>
              </a:lnSpc>
              <a:spcBef>
                <a:spcPts val="1095"/>
              </a:spcBef>
            </a:pPr>
            <a:r>
              <a:rPr dirty="0" sz="1400" spc="-14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 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n 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cc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y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r 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model.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4" y="208597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9"/>
                </a:lnTo>
                <a:lnTo>
                  <a:pt x="1155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2"/>
                </a:lnTo>
                <a:lnTo>
                  <a:pt x="22533" y="5777"/>
                </a:lnTo>
                <a:lnTo>
                  <a:pt x="39502" y="0"/>
                </a:lnTo>
                <a:lnTo>
                  <a:pt x="370072" y="0"/>
                </a:lnTo>
                <a:lnTo>
                  <a:pt x="403796" y="22533"/>
                </a:lnTo>
                <a:lnTo>
                  <a:pt x="409574" y="39502"/>
                </a:lnTo>
                <a:lnTo>
                  <a:pt x="409574" y="370072"/>
                </a:lnTo>
                <a:lnTo>
                  <a:pt x="387040" y="403796"/>
                </a:lnTo>
                <a:lnTo>
                  <a:pt x="375881" y="408419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7732" y="2104898"/>
            <a:ext cx="312864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8625" algn="l"/>
              </a:tabLst>
            </a:pPr>
            <a:r>
              <a:rPr dirty="0" sz="2150" spc="-295">
                <a:solidFill>
                  <a:srgbClr val="37502E"/>
                </a:solidFill>
                <a:latin typeface="SimSun"/>
                <a:cs typeface="SimSun"/>
              </a:rPr>
              <a:t>1</a:t>
            </a:r>
            <a:r>
              <a:rPr dirty="0" sz="2150" spc="-295">
                <a:solidFill>
                  <a:srgbClr val="37502E"/>
                </a:solidFill>
                <a:latin typeface="SimSun"/>
                <a:cs typeface="SimSun"/>
              </a:rPr>
              <a:t>	</a:t>
            </a:r>
            <a:r>
              <a:rPr dirty="0" sz="2150" spc="75">
                <a:solidFill>
                  <a:srgbClr val="37502E"/>
                </a:solidFill>
                <a:latin typeface="SimSun"/>
                <a:cs typeface="SimSun"/>
              </a:rPr>
              <a:t>2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2296" y="2131377"/>
            <a:ext cx="2190115" cy="2080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F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u</a:t>
            </a:r>
            <a:r>
              <a:rPr dirty="0" sz="1800" spc="-155">
                <a:solidFill>
                  <a:srgbClr val="37502E"/>
                </a:solidFill>
                <a:latin typeface="SimSun"/>
                <a:cs typeface="SimSun"/>
              </a:rPr>
              <a:t>r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450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g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ee</a:t>
            </a:r>
            <a:r>
              <a:rPr dirty="0" sz="1800" spc="-155">
                <a:solidFill>
                  <a:srgbClr val="37502E"/>
                </a:solidFill>
                <a:latin typeface="SimSun"/>
                <a:cs typeface="SimSun"/>
              </a:rPr>
              <a:t>r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90">
                <a:solidFill>
                  <a:srgbClr val="37502E"/>
                </a:solidFill>
                <a:latin typeface="SimSun"/>
                <a:cs typeface="SimSun"/>
              </a:rPr>
              <a:t>g</a:t>
            </a:r>
            <a:endParaRPr sz="1800">
              <a:latin typeface="SimSun"/>
              <a:cs typeface="SimSun"/>
            </a:endParaRPr>
          </a:p>
          <a:p>
            <a:pPr marL="12700" marR="27305">
              <a:lnSpc>
                <a:spcPct val="154000"/>
              </a:lnSpc>
              <a:spcBef>
                <a:spcPts val="1085"/>
              </a:spcBef>
            </a:pP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w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m 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x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 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 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 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799" y="456247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8"/>
                </a:lnTo>
                <a:lnTo>
                  <a:pt x="1155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1"/>
                </a:lnTo>
                <a:lnTo>
                  <a:pt x="22533" y="5777"/>
                </a:lnTo>
                <a:lnTo>
                  <a:pt x="39502" y="0"/>
                </a:lnTo>
                <a:lnTo>
                  <a:pt x="370072" y="0"/>
                </a:lnTo>
                <a:lnTo>
                  <a:pt x="403797" y="22533"/>
                </a:lnTo>
                <a:lnTo>
                  <a:pt x="409574" y="39501"/>
                </a:lnTo>
                <a:lnTo>
                  <a:pt x="409574" y="370072"/>
                </a:lnTo>
                <a:lnTo>
                  <a:pt x="387040" y="403796"/>
                </a:lnTo>
                <a:lnTo>
                  <a:pt x="375881" y="408418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9157" y="4581397"/>
            <a:ext cx="17780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120">
                <a:solidFill>
                  <a:srgbClr val="37502E"/>
                </a:solidFill>
                <a:latin typeface="SimSun"/>
                <a:cs typeface="SimSun"/>
              </a:rPr>
              <a:t>3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459" y="4607877"/>
            <a:ext cx="4659630" cy="1099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F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u</a:t>
            </a:r>
            <a:r>
              <a:rPr dirty="0" sz="1800" spc="-155">
                <a:solidFill>
                  <a:srgbClr val="37502E"/>
                </a:solidFill>
                <a:latin typeface="SimSun"/>
                <a:cs typeface="SimSun"/>
              </a:rPr>
              <a:t>r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450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S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l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c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o</a:t>
            </a:r>
            <a:r>
              <a:rPr dirty="0" sz="1800" spc="185">
                <a:solidFill>
                  <a:srgbClr val="37502E"/>
                </a:solidFill>
                <a:latin typeface="SimSun"/>
                <a:cs typeface="SimSun"/>
              </a:rPr>
              <a:t>n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51800"/>
              </a:lnSpc>
              <a:spcBef>
                <a:spcPts val="1195"/>
              </a:spcBef>
            </a:pPr>
            <a:r>
              <a:rPr dirty="0" sz="1400" spc="-114">
                <a:solidFill>
                  <a:srgbClr val="3A362F"/>
                </a:solidFill>
                <a:latin typeface="Verdana"/>
                <a:cs typeface="Verdana"/>
              </a:rPr>
              <a:t>Removing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irrelevant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or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redundant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features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3A362F"/>
                </a:solidFill>
                <a:latin typeface="Verdana"/>
                <a:cs typeface="Verdana"/>
              </a:rPr>
              <a:t>can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improve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the </a:t>
            </a:r>
            <a:r>
              <a:rPr dirty="0" sz="1400" spc="-48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y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43750" y="0"/>
            <a:ext cx="4286250" cy="6257925"/>
            <a:chOff x="7143750" y="0"/>
            <a:chExt cx="4286250" cy="625792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0"/>
              <a:ext cx="4286249" cy="62579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5" y="5714491"/>
              <a:ext cx="1754504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686550"/>
          </a:xfrm>
          <a:custGeom>
            <a:avLst/>
            <a:gdLst/>
            <a:ahLst/>
            <a:cxnLst/>
            <a:rect l="l" t="t" r="r" b="b"/>
            <a:pathLst>
              <a:path w="11430000" h="6686550">
                <a:moveTo>
                  <a:pt x="0" y="0"/>
                </a:moveTo>
                <a:lnTo>
                  <a:pt x="11429999" y="0"/>
                </a:lnTo>
                <a:lnTo>
                  <a:pt x="11429999" y="6686549"/>
                </a:lnTo>
                <a:lnTo>
                  <a:pt x="0" y="6686549"/>
                </a:lnTo>
                <a:lnTo>
                  <a:pt x="0" y="0"/>
                </a:lnTo>
                <a:close/>
              </a:path>
            </a:pathLst>
          </a:custGeom>
          <a:solidFill>
            <a:srgbClr val="FE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493934"/>
            <a:ext cx="8274684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70">
                <a:latin typeface="SimSun"/>
                <a:cs typeface="SimSun"/>
              </a:rPr>
              <a:t>B</a:t>
            </a:r>
            <a:r>
              <a:rPr dirty="0" spc="395">
                <a:latin typeface="SimSun"/>
                <a:cs typeface="SimSun"/>
              </a:rPr>
              <a:t>u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-805">
                <a:latin typeface="SimSun"/>
                <a:cs typeface="SimSun"/>
              </a:rPr>
              <a:t>l</a:t>
            </a:r>
            <a:r>
              <a:rPr dirty="0" spc="395">
                <a:latin typeface="SimSun"/>
                <a:cs typeface="SimSun"/>
              </a:rPr>
              <a:t>d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395">
                <a:latin typeface="SimSun"/>
                <a:cs typeface="SimSun"/>
              </a:rPr>
              <a:t>n</a:t>
            </a:r>
            <a:r>
              <a:rPr dirty="0" spc="204">
                <a:latin typeface="SimSun"/>
                <a:cs typeface="SimSun"/>
              </a:rPr>
              <a:t>g</a:t>
            </a:r>
            <a:r>
              <a:rPr dirty="0" spc="-835">
                <a:latin typeface="SimSun"/>
                <a:cs typeface="SimSun"/>
              </a:rPr>
              <a:t> 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395">
                <a:latin typeface="SimSun"/>
                <a:cs typeface="SimSun"/>
              </a:rPr>
              <a:t>h</a:t>
            </a:r>
            <a:r>
              <a:rPr dirty="0" spc="165">
                <a:latin typeface="SimSun"/>
                <a:cs typeface="SimSun"/>
              </a:rPr>
              <a:t>e</a:t>
            </a:r>
            <a:r>
              <a:rPr dirty="0" spc="-795">
                <a:latin typeface="SimSun"/>
                <a:cs typeface="SimSun"/>
              </a:rPr>
              <a:t> </a:t>
            </a:r>
            <a:r>
              <a:rPr dirty="0" spc="320">
                <a:latin typeface="SimSun"/>
                <a:cs typeface="SimSun"/>
              </a:rPr>
              <a:t>L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245">
                <a:latin typeface="SimSun"/>
                <a:cs typeface="SimSun"/>
              </a:rPr>
              <a:t>g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-130">
                <a:latin typeface="SimSun"/>
                <a:cs typeface="SimSun"/>
              </a:rPr>
              <a:t>s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130">
                <a:latin typeface="SimSun"/>
                <a:cs typeface="SimSun"/>
              </a:rPr>
              <a:t>c</a:t>
            </a:r>
            <a:r>
              <a:rPr dirty="0" spc="-835">
                <a:latin typeface="SimSun"/>
                <a:cs typeface="SimSun"/>
              </a:rPr>
              <a:t> </a:t>
            </a:r>
            <a:r>
              <a:rPr dirty="0" spc="470">
                <a:latin typeface="SimSun"/>
                <a:cs typeface="SimSun"/>
              </a:rPr>
              <a:t>R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170">
                <a:latin typeface="SimSun"/>
                <a:cs typeface="SimSun"/>
              </a:rPr>
              <a:t>g</a:t>
            </a:r>
            <a:r>
              <a:rPr dirty="0" spc="-204">
                <a:latin typeface="SimSun"/>
                <a:cs typeface="SimSun"/>
              </a:rPr>
              <a:t>r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-130">
                <a:latin typeface="SimSun"/>
                <a:cs typeface="SimSun"/>
              </a:rPr>
              <a:t>ss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400">
                <a:latin typeface="SimSun"/>
                <a:cs typeface="SimSun"/>
              </a:rPr>
              <a:t>n</a:t>
            </a:r>
            <a:r>
              <a:rPr dirty="0" spc="-805">
                <a:latin typeface="SimSun"/>
                <a:cs typeface="SimSun"/>
              </a:rPr>
              <a:t> </a:t>
            </a:r>
            <a:r>
              <a:rPr dirty="0" spc="1520">
                <a:latin typeface="SimSun"/>
                <a:cs typeface="SimSun"/>
              </a:rPr>
              <a:t>M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395">
                <a:latin typeface="SimSun"/>
                <a:cs typeface="SimSun"/>
              </a:rPr>
              <a:t>d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-800">
                <a:latin typeface="SimSun"/>
                <a:cs typeface="SimSun"/>
              </a:rPr>
              <a:t>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52413" y="1371599"/>
            <a:ext cx="1047750" cy="4810125"/>
            <a:chOff x="1452413" y="1371599"/>
            <a:chExt cx="1047750" cy="4810125"/>
          </a:xfrm>
        </p:grpSpPr>
        <p:sp>
          <p:nvSpPr>
            <p:cNvPr id="5" name="object 5"/>
            <p:cNvSpPr/>
            <p:nvPr/>
          </p:nvSpPr>
          <p:spPr>
            <a:xfrm>
              <a:off x="1647812" y="1371612"/>
              <a:ext cx="852805" cy="4810125"/>
            </a:xfrm>
            <a:custGeom>
              <a:avLst/>
              <a:gdLst/>
              <a:ahLst/>
              <a:cxnLst/>
              <a:rect l="l" t="t" r="r" b="b"/>
              <a:pathLst>
                <a:path w="852805" h="4810125">
                  <a:moveTo>
                    <a:pt x="19050" y="0"/>
                  </a:moveTo>
                  <a:lnTo>
                    <a:pt x="0" y="0"/>
                  </a:lnTo>
                  <a:lnTo>
                    <a:pt x="0" y="4810112"/>
                  </a:lnTo>
                  <a:lnTo>
                    <a:pt x="19050" y="4810112"/>
                  </a:lnTo>
                  <a:lnTo>
                    <a:pt x="19050" y="0"/>
                  </a:lnTo>
                  <a:close/>
                </a:path>
                <a:path w="852805" h="4810125">
                  <a:moveTo>
                    <a:pt x="852347" y="314325"/>
                  </a:moveTo>
                  <a:lnTo>
                    <a:pt x="223697" y="314325"/>
                  </a:lnTo>
                  <a:lnTo>
                    <a:pt x="223697" y="333375"/>
                  </a:lnTo>
                  <a:lnTo>
                    <a:pt x="852347" y="333375"/>
                  </a:lnTo>
                  <a:lnTo>
                    <a:pt x="852347" y="314325"/>
                  </a:lnTo>
                  <a:close/>
                </a:path>
              </a:pathLst>
            </a:custGeom>
            <a:solidFill>
              <a:srgbClr val="37502E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2413" y="1495424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19100" h="409575">
                  <a:moveTo>
                    <a:pt x="379597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9597" y="0"/>
                  </a:lnTo>
                  <a:lnTo>
                    <a:pt x="413322" y="22533"/>
                  </a:lnTo>
                  <a:lnTo>
                    <a:pt x="419099" y="39502"/>
                  </a:lnTo>
                  <a:lnTo>
                    <a:pt x="419099" y="370072"/>
                  </a:lnTo>
                  <a:lnTo>
                    <a:pt x="396565" y="403797"/>
                  </a:lnTo>
                  <a:lnTo>
                    <a:pt x="385407" y="408419"/>
                  </a:lnTo>
                  <a:lnTo>
                    <a:pt x="379597" y="409574"/>
                  </a:lnTo>
                  <a:close/>
                </a:path>
              </a:pathLst>
            </a:custGeom>
            <a:solidFill>
              <a:srgbClr val="F5E8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01489" y="1514347"/>
            <a:ext cx="12509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295">
                <a:solidFill>
                  <a:srgbClr val="37502E"/>
                </a:solidFill>
                <a:latin typeface="SimSun"/>
                <a:cs typeface="SimSun"/>
              </a:rPr>
              <a:t>1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1025" y="1540827"/>
            <a:ext cx="6957695" cy="765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445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20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475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S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p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l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tt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90">
                <a:solidFill>
                  <a:srgbClr val="37502E"/>
                </a:solidFill>
                <a:latin typeface="SimSun"/>
                <a:cs typeface="SimSun"/>
              </a:rPr>
              <a:t>g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We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split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our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data</a:t>
            </a:r>
            <a:r>
              <a:rPr dirty="0" sz="1400" spc="-23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into</a:t>
            </a:r>
            <a:r>
              <a:rPr dirty="0" sz="1400" spc="-1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training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and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testing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sets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to</a:t>
            </a:r>
            <a:r>
              <a:rPr dirty="0" sz="1400" spc="-1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3A362F"/>
                </a:solidFill>
                <a:latin typeface="Verdana"/>
                <a:cs typeface="Verdana"/>
              </a:rPr>
              <a:t>evaluate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the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performance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of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our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model.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52413" y="3133724"/>
            <a:ext cx="1047750" cy="409575"/>
            <a:chOff x="1452413" y="3133724"/>
            <a:chExt cx="1047750" cy="409575"/>
          </a:xfrm>
        </p:grpSpPr>
        <p:sp>
          <p:nvSpPr>
            <p:cNvPr id="10" name="object 10"/>
            <p:cNvSpPr/>
            <p:nvPr/>
          </p:nvSpPr>
          <p:spPr>
            <a:xfrm>
              <a:off x="1871513" y="3324224"/>
              <a:ext cx="628650" cy="19050"/>
            </a:xfrm>
            <a:custGeom>
              <a:avLst/>
              <a:gdLst/>
              <a:ahLst/>
              <a:cxnLst/>
              <a:rect l="l" t="t" r="r" b="b"/>
              <a:pathLst>
                <a:path w="628650" h="19050">
                  <a:moveTo>
                    <a:pt x="6286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28649" y="0"/>
                  </a:lnTo>
                  <a:lnTo>
                    <a:pt x="628649" y="19049"/>
                  </a:lnTo>
                  <a:close/>
                </a:path>
              </a:pathLst>
            </a:custGeom>
            <a:solidFill>
              <a:srgbClr val="37502E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2413" y="3133724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19100" h="409575">
                  <a:moveTo>
                    <a:pt x="379597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9597" y="0"/>
                  </a:lnTo>
                  <a:lnTo>
                    <a:pt x="413322" y="22533"/>
                  </a:lnTo>
                  <a:lnTo>
                    <a:pt x="419099" y="39502"/>
                  </a:lnTo>
                  <a:lnTo>
                    <a:pt x="419099" y="370072"/>
                  </a:lnTo>
                  <a:lnTo>
                    <a:pt x="396565" y="403797"/>
                  </a:lnTo>
                  <a:lnTo>
                    <a:pt x="385407" y="408419"/>
                  </a:lnTo>
                  <a:lnTo>
                    <a:pt x="379597" y="409574"/>
                  </a:lnTo>
                  <a:close/>
                </a:path>
              </a:pathLst>
            </a:custGeom>
            <a:solidFill>
              <a:srgbClr val="F5E8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77677" y="3152648"/>
            <a:ext cx="17272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75">
                <a:solidFill>
                  <a:srgbClr val="37502E"/>
                </a:solidFill>
                <a:latin typeface="SimSun"/>
                <a:cs typeface="SimSun"/>
              </a:rPr>
              <a:t>2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1025" y="3179127"/>
            <a:ext cx="7221855" cy="1089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745">
                <a:solidFill>
                  <a:srgbClr val="37502E"/>
                </a:solidFill>
                <a:latin typeface="SimSun"/>
                <a:cs typeface="SimSun"/>
              </a:rPr>
              <a:t>M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o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415">
                <a:solidFill>
                  <a:srgbClr val="37502E"/>
                </a:solidFill>
                <a:latin typeface="SimSun"/>
                <a:cs typeface="SimSun"/>
              </a:rPr>
              <a:t>l</a:t>
            </a:r>
            <a:r>
              <a:rPr dirty="0" sz="1800" spc="-415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-155">
                <a:solidFill>
                  <a:srgbClr val="37502E"/>
                </a:solidFill>
                <a:latin typeface="SimSun"/>
                <a:cs typeface="SimSun"/>
              </a:rPr>
              <a:t>r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90">
                <a:solidFill>
                  <a:srgbClr val="37502E"/>
                </a:solidFill>
                <a:latin typeface="SimSun"/>
                <a:cs typeface="SimSun"/>
              </a:rPr>
              <a:t>g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51800"/>
              </a:lnSpc>
              <a:spcBef>
                <a:spcPts val="1120"/>
              </a:spcBef>
            </a:pP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We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45">
                <a:solidFill>
                  <a:srgbClr val="3A362F"/>
                </a:solidFill>
                <a:latin typeface="Verdana"/>
                <a:cs typeface="Verdana"/>
              </a:rPr>
              <a:t>fit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our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logistic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regression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model</a:t>
            </a:r>
            <a:r>
              <a:rPr dirty="0" sz="1400" spc="-18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to</a:t>
            </a:r>
            <a:r>
              <a:rPr dirty="0" sz="1400" spc="-1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the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training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data</a:t>
            </a:r>
            <a:r>
              <a:rPr dirty="0" sz="1400" spc="-23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and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adjust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its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parameters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to</a:t>
            </a:r>
            <a:r>
              <a:rPr dirty="0" sz="1400" spc="-1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optimize </a:t>
            </a:r>
            <a:r>
              <a:rPr dirty="0" sz="1400" spc="-48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its</a:t>
            </a:r>
            <a:r>
              <a:rPr dirty="0" sz="1400" spc="-20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52413" y="4810124"/>
            <a:ext cx="1047750" cy="409575"/>
            <a:chOff x="1452413" y="4810124"/>
            <a:chExt cx="1047750" cy="409575"/>
          </a:xfrm>
        </p:grpSpPr>
        <p:sp>
          <p:nvSpPr>
            <p:cNvPr id="15" name="object 15"/>
            <p:cNvSpPr/>
            <p:nvPr/>
          </p:nvSpPr>
          <p:spPr>
            <a:xfrm>
              <a:off x="1871513" y="5010149"/>
              <a:ext cx="628650" cy="19050"/>
            </a:xfrm>
            <a:custGeom>
              <a:avLst/>
              <a:gdLst/>
              <a:ahLst/>
              <a:cxnLst/>
              <a:rect l="l" t="t" r="r" b="b"/>
              <a:pathLst>
                <a:path w="628650" h="19050">
                  <a:moveTo>
                    <a:pt x="6286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28649" y="0"/>
                  </a:lnTo>
                  <a:lnTo>
                    <a:pt x="628649" y="19049"/>
                  </a:lnTo>
                  <a:close/>
                </a:path>
              </a:pathLst>
            </a:custGeom>
            <a:solidFill>
              <a:srgbClr val="37502E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52413" y="4810124"/>
              <a:ext cx="419100" cy="409575"/>
            </a:xfrm>
            <a:custGeom>
              <a:avLst/>
              <a:gdLst/>
              <a:ahLst/>
              <a:cxnLst/>
              <a:rect l="l" t="t" r="r" b="b"/>
              <a:pathLst>
                <a:path w="419100" h="409575">
                  <a:moveTo>
                    <a:pt x="379597" y="409574"/>
                  </a:moveTo>
                  <a:lnTo>
                    <a:pt x="39502" y="409574"/>
                  </a:lnTo>
                  <a:lnTo>
                    <a:pt x="33692" y="408419"/>
                  </a:lnTo>
                  <a:lnTo>
                    <a:pt x="1155" y="375882"/>
                  </a:lnTo>
                  <a:lnTo>
                    <a:pt x="0" y="370072"/>
                  </a:lnTo>
                  <a:lnTo>
                    <a:pt x="0" y="364033"/>
                  </a:lnTo>
                  <a:lnTo>
                    <a:pt x="0" y="39502"/>
                  </a:lnTo>
                  <a:lnTo>
                    <a:pt x="22533" y="5777"/>
                  </a:lnTo>
                  <a:lnTo>
                    <a:pt x="39502" y="0"/>
                  </a:lnTo>
                  <a:lnTo>
                    <a:pt x="379597" y="0"/>
                  </a:lnTo>
                  <a:lnTo>
                    <a:pt x="413322" y="22533"/>
                  </a:lnTo>
                  <a:lnTo>
                    <a:pt x="419099" y="39502"/>
                  </a:lnTo>
                  <a:lnTo>
                    <a:pt x="419099" y="370072"/>
                  </a:lnTo>
                  <a:lnTo>
                    <a:pt x="396565" y="403797"/>
                  </a:lnTo>
                  <a:lnTo>
                    <a:pt x="385407" y="408419"/>
                  </a:lnTo>
                  <a:lnTo>
                    <a:pt x="379597" y="409574"/>
                  </a:lnTo>
                  <a:close/>
                </a:path>
              </a:pathLst>
            </a:custGeom>
            <a:solidFill>
              <a:srgbClr val="F5E8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572914" y="4829047"/>
            <a:ext cx="17780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120">
                <a:solidFill>
                  <a:srgbClr val="37502E"/>
                </a:solidFill>
                <a:latin typeface="SimSun"/>
                <a:cs typeface="SimSun"/>
              </a:rPr>
              <a:t>3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1025" y="4855527"/>
            <a:ext cx="7356475" cy="1099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745">
                <a:solidFill>
                  <a:srgbClr val="37502E"/>
                </a:solidFill>
                <a:latin typeface="SimSun"/>
                <a:cs typeface="SimSun"/>
              </a:rPr>
              <a:t>M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o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-415">
                <a:solidFill>
                  <a:srgbClr val="37502E"/>
                </a:solidFill>
                <a:latin typeface="SimSun"/>
                <a:cs typeface="SimSun"/>
              </a:rPr>
              <a:t>l</a:t>
            </a:r>
            <a:r>
              <a:rPr dirty="0" sz="1800" spc="-415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1800" spc="220">
                <a:solidFill>
                  <a:srgbClr val="37502E"/>
                </a:solidFill>
                <a:latin typeface="SimSun"/>
                <a:cs typeface="SimSun"/>
              </a:rPr>
              <a:t>V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l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1800" spc="-5">
                <a:solidFill>
                  <a:srgbClr val="37502E"/>
                </a:solidFill>
                <a:latin typeface="SimSun"/>
                <a:cs typeface="SimSun"/>
              </a:rPr>
              <a:t>a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-380">
                <a:solidFill>
                  <a:srgbClr val="37502E"/>
                </a:solidFill>
                <a:latin typeface="SimSun"/>
                <a:cs typeface="SimSun"/>
              </a:rPr>
              <a:t>i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o</a:t>
            </a:r>
            <a:r>
              <a:rPr dirty="0" sz="1800" spc="185">
                <a:solidFill>
                  <a:srgbClr val="37502E"/>
                </a:solidFill>
                <a:latin typeface="SimSun"/>
                <a:cs typeface="SimSun"/>
              </a:rPr>
              <a:t>n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56300"/>
              </a:lnSpc>
              <a:spcBef>
                <a:spcPts val="1045"/>
              </a:spcBef>
            </a:pP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We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validate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our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model</a:t>
            </a:r>
            <a:r>
              <a:rPr dirty="0" sz="1400" spc="-18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with</a:t>
            </a:r>
            <a:r>
              <a:rPr dirty="0" sz="1400" spc="-1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the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testing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data</a:t>
            </a:r>
            <a:r>
              <a:rPr dirty="0" sz="1400" spc="-23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and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metrics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3A362F"/>
                </a:solidFill>
                <a:latin typeface="Verdana"/>
                <a:cs typeface="Verdana"/>
              </a:rPr>
              <a:t>such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as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accuracy,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precision,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recall,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and </a:t>
            </a:r>
            <a:r>
              <a:rPr dirty="0" sz="1400" spc="-4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F1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score.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61473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019925"/>
          </a:xfrm>
          <a:custGeom>
            <a:avLst/>
            <a:gdLst/>
            <a:ahLst/>
            <a:cxnLst/>
            <a:rect l="l" t="t" r="r" b="b"/>
            <a:pathLst>
              <a:path w="11430000" h="7019925">
                <a:moveTo>
                  <a:pt x="0" y="0"/>
                </a:moveTo>
                <a:lnTo>
                  <a:pt x="11429999" y="0"/>
                </a:lnTo>
                <a:lnTo>
                  <a:pt x="11429999" y="7019924"/>
                </a:lnTo>
                <a:lnTo>
                  <a:pt x="0" y="7019924"/>
                </a:lnTo>
                <a:lnTo>
                  <a:pt x="0" y="0"/>
                </a:lnTo>
                <a:close/>
              </a:path>
            </a:pathLst>
          </a:custGeom>
          <a:solidFill>
            <a:srgbClr val="FE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866" y="449853"/>
            <a:ext cx="8179434" cy="12065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dirty="0" spc="250">
                <a:latin typeface="Calibri"/>
                <a:cs typeface="Calibri"/>
              </a:rPr>
              <a:t>Evaluating</a:t>
            </a:r>
            <a:r>
              <a:rPr dirty="0" spc="125">
                <a:latin typeface="Calibri"/>
                <a:cs typeface="Calibri"/>
              </a:rPr>
              <a:t> </a:t>
            </a:r>
            <a:r>
              <a:rPr dirty="0" spc="250">
                <a:latin typeface="Calibri"/>
                <a:cs typeface="Calibri"/>
              </a:rPr>
              <a:t>and</a:t>
            </a:r>
            <a:r>
              <a:rPr dirty="0" spc="190">
                <a:latin typeface="Calibri"/>
                <a:cs typeface="Calibri"/>
              </a:rPr>
              <a:t> </a:t>
            </a:r>
            <a:r>
              <a:rPr dirty="0" spc="265">
                <a:latin typeface="Calibri"/>
                <a:cs typeface="Calibri"/>
              </a:rPr>
              <a:t>Interpreting</a:t>
            </a:r>
            <a:r>
              <a:rPr dirty="0" spc="125">
                <a:latin typeface="Calibri"/>
                <a:cs typeface="Calibri"/>
              </a:rPr>
              <a:t> </a:t>
            </a:r>
            <a:r>
              <a:rPr dirty="0" spc="235">
                <a:latin typeface="Calibri"/>
                <a:cs typeface="Calibri"/>
              </a:rPr>
              <a:t>the</a:t>
            </a:r>
            <a:r>
              <a:rPr dirty="0" spc="165">
                <a:latin typeface="Calibri"/>
                <a:cs typeface="Calibri"/>
              </a:rPr>
              <a:t> </a:t>
            </a:r>
            <a:r>
              <a:rPr dirty="0" spc="225">
                <a:latin typeface="Calibri"/>
                <a:cs typeface="Calibri"/>
              </a:rPr>
              <a:t>Model </a:t>
            </a:r>
            <a:r>
              <a:rPr dirty="0" spc="-790">
                <a:latin typeface="Calibri"/>
                <a:cs typeface="Calibri"/>
              </a:rPr>
              <a:t> </a:t>
            </a:r>
            <a:r>
              <a:rPr dirty="0" spc="245">
                <a:latin typeface="Calibri"/>
                <a:cs typeface="Calibri"/>
              </a:rPr>
              <a:t>Results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962150"/>
            <a:ext cx="2914649" cy="29146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7091" y="5046027"/>
            <a:ext cx="4135754" cy="142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9370">
              <a:lnSpc>
                <a:spcPct val="100000"/>
              </a:lnSpc>
              <a:spcBef>
                <a:spcPts val="90"/>
              </a:spcBef>
            </a:pPr>
            <a:r>
              <a:rPr dirty="0" sz="1800" spc="130">
                <a:solidFill>
                  <a:srgbClr val="37502E"/>
                </a:solidFill>
                <a:latin typeface="Calibri"/>
                <a:cs typeface="Calibri"/>
              </a:rPr>
              <a:t>Confusion</a:t>
            </a:r>
            <a:r>
              <a:rPr dirty="0" sz="1800" spc="55">
                <a:solidFill>
                  <a:srgbClr val="37502E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37502E"/>
                </a:solidFill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  <a:p>
            <a:pPr algn="ctr" marL="12700" marR="5080" indent="1270">
              <a:lnSpc>
                <a:spcPct val="154000"/>
              </a:lnSpc>
              <a:spcBef>
                <a:spcPts val="1085"/>
              </a:spcBef>
            </a:pPr>
            <a:r>
              <a:rPr dirty="0" sz="1400" spc="-180">
                <a:solidFill>
                  <a:srgbClr val="3A362F"/>
                </a:solidFill>
                <a:latin typeface="Verdana"/>
                <a:cs typeface="Verdana"/>
              </a:rPr>
              <a:t>A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confusion 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matrix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presents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the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performance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of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our </a:t>
            </a:r>
            <a:r>
              <a:rPr dirty="0" sz="1400" spc="-48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model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in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terms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of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true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positives,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false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positives,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false </a:t>
            </a:r>
            <a:r>
              <a:rPr dirty="0" sz="1400" spc="-4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,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7475" y="1962150"/>
            <a:ext cx="2914649" cy="29146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29857" y="5046027"/>
            <a:ext cx="3946525" cy="1423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0640">
              <a:lnSpc>
                <a:spcPct val="100000"/>
              </a:lnSpc>
              <a:spcBef>
                <a:spcPts val="90"/>
              </a:spcBef>
            </a:pPr>
            <a:r>
              <a:rPr dirty="0" sz="1800" spc="220">
                <a:solidFill>
                  <a:srgbClr val="37502E"/>
                </a:solidFill>
                <a:latin typeface="Calibri"/>
                <a:cs typeface="Calibri"/>
              </a:rPr>
              <a:t>ROC</a:t>
            </a:r>
            <a:r>
              <a:rPr dirty="0" sz="1800" spc="30">
                <a:solidFill>
                  <a:srgbClr val="37502E"/>
                </a:solidFill>
                <a:latin typeface="Calibri"/>
                <a:cs typeface="Calibri"/>
              </a:rPr>
              <a:t> </a:t>
            </a:r>
            <a:r>
              <a:rPr dirty="0" sz="1800" spc="135">
                <a:solidFill>
                  <a:srgbClr val="37502E"/>
                </a:solidFill>
                <a:latin typeface="Calibri"/>
                <a:cs typeface="Calibri"/>
              </a:rPr>
              <a:t>Curve</a:t>
            </a:r>
            <a:endParaRPr sz="1800">
              <a:latin typeface="Calibri"/>
              <a:cs typeface="Calibri"/>
            </a:endParaRPr>
          </a:p>
          <a:p>
            <a:pPr algn="ctr" marL="12700" marR="5080" indent="-1905">
              <a:lnSpc>
                <a:spcPct val="154000"/>
              </a:lnSpc>
              <a:spcBef>
                <a:spcPts val="1085"/>
              </a:spcBef>
            </a:pP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The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ROC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3A362F"/>
                </a:solidFill>
                <a:latin typeface="Verdana"/>
                <a:cs typeface="Verdana"/>
              </a:rPr>
              <a:t>curve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3A362F"/>
                </a:solidFill>
                <a:latin typeface="Verdana"/>
                <a:cs typeface="Verdana"/>
              </a:rPr>
              <a:t>is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graphical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representation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of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the </a:t>
            </a:r>
            <a:r>
              <a:rPr dirty="0" sz="1400" spc="-4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-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w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ee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y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y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r 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model.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6476491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0"/>
              </a:spcBef>
            </a:pPr>
            <a:r>
              <a:rPr dirty="0" spc="130"/>
              <a:t>Applications</a:t>
            </a:r>
            <a:r>
              <a:rPr dirty="0" spc="175"/>
              <a:t> of</a:t>
            </a:r>
            <a:r>
              <a:rPr dirty="0" spc="180"/>
              <a:t> </a:t>
            </a:r>
            <a:r>
              <a:rPr dirty="0" spc="215"/>
              <a:t>the</a:t>
            </a:r>
            <a:r>
              <a:rPr dirty="0" spc="195"/>
              <a:t> </a:t>
            </a:r>
            <a:r>
              <a:rPr dirty="0" spc="204"/>
              <a:t>Model</a:t>
            </a:r>
            <a:r>
              <a:rPr dirty="0" spc="190"/>
              <a:t> </a:t>
            </a:r>
            <a:r>
              <a:rPr dirty="0" spc="140"/>
              <a:t>for</a:t>
            </a:r>
            <a:r>
              <a:rPr dirty="0" spc="215"/>
              <a:t> </a:t>
            </a:r>
            <a:r>
              <a:rPr dirty="0" spc="175"/>
              <a:t>Diabetes </a:t>
            </a:r>
            <a:r>
              <a:rPr dirty="0" spc="-770"/>
              <a:t> </a:t>
            </a:r>
            <a:r>
              <a:rPr dirty="0" spc="155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866" y="2628772"/>
            <a:ext cx="141224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85">
                <a:solidFill>
                  <a:srgbClr val="37502E"/>
                </a:solidFill>
                <a:latin typeface="Cambria"/>
                <a:cs typeface="Cambria"/>
              </a:rPr>
              <a:t>Healthcare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866" y="3186023"/>
            <a:ext cx="2512060" cy="13398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40"/>
              </a:spcBef>
            </a:pP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s 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ee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s  </a:t>
            </a:r>
            <a:r>
              <a:rPr dirty="0" sz="1400" spc="-35">
                <a:solidFill>
                  <a:srgbClr val="3A362F"/>
                </a:solidFill>
                <a:latin typeface="Verdana"/>
                <a:cs typeface="Verdana"/>
              </a:rPr>
              <a:t>for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diabetes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and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provide 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early 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intervention.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7466" y="2628772"/>
            <a:ext cx="127889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75">
                <a:solidFill>
                  <a:srgbClr val="37502E"/>
                </a:solidFill>
                <a:latin typeface="Cambria"/>
                <a:cs typeface="Cambria"/>
              </a:rPr>
              <a:t>Insurance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7466" y="3186023"/>
            <a:ext cx="2407285" cy="13398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40"/>
              </a:spcBef>
            </a:pP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y 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s 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j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k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r 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policyholders.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9067" y="2628772"/>
            <a:ext cx="118935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85">
                <a:solidFill>
                  <a:srgbClr val="37502E"/>
                </a:solidFill>
                <a:latin typeface="Cambria"/>
                <a:cs typeface="Cambria"/>
              </a:rPr>
              <a:t>Research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9067" y="3186023"/>
            <a:ext cx="2569210" cy="16732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30"/>
              </a:spcBef>
            </a:pP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n 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o 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160">
                <a:solidFill>
                  <a:srgbClr val="3A362F"/>
                </a:solidFill>
                <a:latin typeface="Verdana"/>
                <a:cs typeface="Verdana"/>
              </a:rPr>
              <a:t>y</a:t>
            </a:r>
            <a:r>
              <a:rPr dirty="0" sz="1400" spc="-1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k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s 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n 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4615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6" y="1408334"/>
            <a:ext cx="5742305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95">
                <a:latin typeface="SimSun"/>
                <a:cs typeface="SimSun"/>
              </a:rPr>
              <a:t>C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395">
                <a:latin typeface="SimSun"/>
                <a:cs typeface="SimSun"/>
              </a:rPr>
              <a:t>n</a:t>
            </a:r>
            <a:r>
              <a:rPr dirty="0" spc="95">
                <a:latin typeface="SimSun"/>
                <a:cs typeface="SimSun"/>
              </a:rPr>
              <a:t>c</a:t>
            </a:r>
            <a:r>
              <a:rPr dirty="0" spc="-805">
                <a:latin typeface="SimSun"/>
                <a:cs typeface="SimSun"/>
              </a:rPr>
              <a:t>l</a:t>
            </a:r>
            <a:r>
              <a:rPr dirty="0" spc="395">
                <a:latin typeface="SimSun"/>
                <a:cs typeface="SimSun"/>
              </a:rPr>
              <a:t>u</a:t>
            </a:r>
            <a:r>
              <a:rPr dirty="0" spc="-130">
                <a:latin typeface="SimSun"/>
                <a:cs typeface="SimSun"/>
              </a:rPr>
              <a:t>s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400">
                <a:latin typeface="SimSun"/>
                <a:cs typeface="SimSun"/>
              </a:rPr>
              <a:t>n</a:t>
            </a:r>
            <a:r>
              <a:rPr dirty="0" spc="-805">
                <a:latin typeface="SimSun"/>
                <a:cs typeface="SimSun"/>
              </a:rPr>
              <a:t> </a:t>
            </a:r>
            <a:r>
              <a:rPr dirty="0" spc="95">
                <a:latin typeface="SimSun"/>
                <a:cs typeface="SimSun"/>
              </a:rPr>
              <a:t>a</a:t>
            </a:r>
            <a:r>
              <a:rPr dirty="0" spc="395">
                <a:latin typeface="SimSun"/>
                <a:cs typeface="SimSun"/>
              </a:rPr>
              <a:t>n</a:t>
            </a:r>
            <a:r>
              <a:rPr dirty="0" spc="365">
                <a:latin typeface="SimSun"/>
                <a:cs typeface="SimSun"/>
              </a:rPr>
              <a:t>d</a:t>
            </a:r>
            <a:r>
              <a:rPr dirty="0" spc="-770">
                <a:latin typeface="SimSun"/>
                <a:cs typeface="SimSun"/>
              </a:rPr>
              <a:t> </a:t>
            </a:r>
            <a:r>
              <a:rPr dirty="0" spc="919">
                <a:latin typeface="SimSun"/>
                <a:cs typeface="SimSun"/>
              </a:rPr>
              <a:t>N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95">
                <a:latin typeface="SimSun"/>
                <a:cs typeface="SimSun"/>
              </a:rPr>
              <a:t>x</a:t>
            </a:r>
            <a:r>
              <a:rPr dirty="0" spc="-390">
                <a:latin typeface="SimSun"/>
                <a:cs typeface="SimSun"/>
              </a:rPr>
              <a:t>t</a:t>
            </a:r>
            <a:r>
              <a:rPr dirty="0" spc="-765">
                <a:latin typeface="SimSun"/>
                <a:cs typeface="SimSun"/>
              </a:rPr>
              <a:t> </a:t>
            </a:r>
            <a:r>
              <a:rPr dirty="0" spc="245">
                <a:latin typeface="SimSun"/>
                <a:cs typeface="SimSun"/>
              </a:rPr>
              <a:t>S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395">
                <a:latin typeface="SimSun"/>
                <a:cs typeface="SimSun"/>
              </a:rPr>
              <a:t>p</a:t>
            </a:r>
            <a:r>
              <a:rPr dirty="0" spc="-114">
                <a:latin typeface="SimSun"/>
                <a:cs typeface="SimSun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390649" y="240982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9"/>
                </a:lnTo>
                <a:lnTo>
                  <a:pt x="1155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1"/>
                </a:lnTo>
                <a:lnTo>
                  <a:pt x="22533" y="5777"/>
                </a:lnTo>
                <a:lnTo>
                  <a:pt x="39502" y="0"/>
                </a:lnTo>
                <a:lnTo>
                  <a:pt x="370072" y="0"/>
                </a:lnTo>
                <a:lnTo>
                  <a:pt x="403797" y="22533"/>
                </a:lnTo>
                <a:lnTo>
                  <a:pt x="409574" y="39501"/>
                </a:lnTo>
                <a:lnTo>
                  <a:pt x="409574" y="370072"/>
                </a:lnTo>
                <a:lnTo>
                  <a:pt x="387040" y="403796"/>
                </a:lnTo>
                <a:lnTo>
                  <a:pt x="375881" y="408419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67904" y="2455227"/>
            <a:ext cx="3614420" cy="2080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45">
                <a:solidFill>
                  <a:srgbClr val="37502E"/>
                </a:solidFill>
                <a:latin typeface="SimSun"/>
                <a:cs typeface="SimSun"/>
              </a:rPr>
              <a:t>Conclusion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54000"/>
              </a:lnSpc>
              <a:spcBef>
                <a:spcPts val="1085"/>
              </a:spcBef>
            </a:pPr>
            <a:r>
              <a:rPr dirty="0" sz="1400" spc="-3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24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w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oo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r 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20">
                <a:solidFill>
                  <a:srgbClr val="3A362F"/>
                </a:solidFill>
                <a:latin typeface="Verdana"/>
                <a:cs typeface="Verdana"/>
              </a:rPr>
              <a:t>y 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outcomes. 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With 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proper </a:t>
            </a:r>
            <a:r>
              <a:rPr dirty="0" sz="1400" spc="-95">
                <a:solidFill>
                  <a:srgbClr val="3A362F"/>
                </a:solidFill>
                <a:latin typeface="Verdana"/>
                <a:cs typeface="Verdana"/>
              </a:rPr>
              <a:t>data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preparation, </a:t>
            </a:r>
            <a:r>
              <a:rPr dirty="0" sz="1400" spc="-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,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20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8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z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,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w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 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cc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50">
                <a:solidFill>
                  <a:srgbClr val="3A362F"/>
                </a:solidFill>
                <a:latin typeface="Verdana"/>
                <a:cs typeface="Verdana"/>
              </a:rPr>
              <a:t>b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0248" y="240982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70072" y="409574"/>
                </a:moveTo>
                <a:lnTo>
                  <a:pt x="39502" y="409574"/>
                </a:lnTo>
                <a:lnTo>
                  <a:pt x="33692" y="408419"/>
                </a:lnTo>
                <a:lnTo>
                  <a:pt x="1155" y="375881"/>
                </a:lnTo>
                <a:lnTo>
                  <a:pt x="0" y="370072"/>
                </a:lnTo>
                <a:lnTo>
                  <a:pt x="0" y="364033"/>
                </a:lnTo>
                <a:lnTo>
                  <a:pt x="0" y="39501"/>
                </a:lnTo>
                <a:lnTo>
                  <a:pt x="22534" y="5777"/>
                </a:lnTo>
                <a:lnTo>
                  <a:pt x="39502" y="0"/>
                </a:lnTo>
                <a:lnTo>
                  <a:pt x="370072" y="0"/>
                </a:lnTo>
                <a:lnTo>
                  <a:pt x="403796" y="22533"/>
                </a:lnTo>
                <a:lnTo>
                  <a:pt x="409574" y="39501"/>
                </a:lnTo>
                <a:lnTo>
                  <a:pt x="409574" y="370072"/>
                </a:lnTo>
                <a:lnTo>
                  <a:pt x="387040" y="403796"/>
                </a:lnTo>
                <a:lnTo>
                  <a:pt x="375882" y="408419"/>
                </a:lnTo>
                <a:lnTo>
                  <a:pt x="370072" y="409574"/>
                </a:lnTo>
                <a:close/>
              </a:path>
            </a:pathLst>
          </a:custGeom>
          <a:solidFill>
            <a:srgbClr val="F5E8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33177" y="2428748"/>
            <a:ext cx="456628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265" algn="l"/>
              </a:tabLst>
            </a:pPr>
            <a:r>
              <a:rPr dirty="0" sz="2150" spc="-295">
                <a:solidFill>
                  <a:srgbClr val="37502E"/>
                </a:solidFill>
                <a:latin typeface="SimSun"/>
                <a:cs typeface="SimSun"/>
              </a:rPr>
              <a:t>1</a:t>
            </a:r>
            <a:r>
              <a:rPr dirty="0" sz="2150" spc="-295">
                <a:solidFill>
                  <a:srgbClr val="37502E"/>
                </a:solidFill>
                <a:latin typeface="SimSun"/>
                <a:cs typeface="SimSun"/>
              </a:rPr>
              <a:t>	</a:t>
            </a:r>
            <a:r>
              <a:rPr dirty="0" sz="2150" spc="75">
                <a:solidFill>
                  <a:srgbClr val="37502E"/>
                </a:solidFill>
                <a:latin typeface="SimSun"/>
                <a:cs typeface="SimSun"/>
              </a:rPr>
              <a:t>2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5420" y="2455227"/>
            <a:ext cx="3573145" cy="1746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445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75">
                <a:solidFill>
                  <a:srgbClr val="37502E"/>
                </a:solidFill>
                <a:latin typeface="SimSun"/>
                <a:cs typeface="SimSun"/>
              </a:rPr>
              <a:t>x</a:t>
            </a:r>
            <a:r>
              <a:rPr dirty="0" sz="1800" spc="-210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-470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S</a:t>
            </a:r>
            <a:r>
              <a:rPr dirty="0" sz="1800" spc="-229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1800" spc="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1800" spc="145">
                <a:solidFill>
                  <a:srgbClr val="37502E"/>
                </a:solidFill>
                <a:latin typeface="SimSun"/>
                <a:cs typeface="SimSun"/>
              </a:rPr>
              <a:t>p</a:t>
            </a:r>
            <a:r>
              <a:rPr dirty="0" sz="1800" spc="-75">
                <a:solidFill>
                  <a:srgbClr val="37502E"/>
                </a:solidFill>
                <a:latin typeface="SimSun"/>
                <a:cs typeface="SimSun"/>
              </a:rPr>
              <a:t>s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53300"/>
              </a:lnSpc>
              <a:spcBef>
                <a:spcPts val="1095"/>
              </a:spcBef>
            </a:pPr>
            <a:r>
              <a:rPr dirty="0" sz="1400" spc="-114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v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5">
                <a:solidFill>
                  <a:srgbClr val="3A362F"/>
                </a:solidFill>
                <a:latin typeface="Verdana"/>
                <a:cs typeface="Verdana"/>
              </a:rPr>
              <a:t>'</a:t>
            </a:r>
            <a:r>
              <a:rPr dirty="0" sz="1400" spc="-13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9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,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w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n 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x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,  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70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m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,</a:t>
            </a:r>
            <a:r>
              <a:rPr dirty="0" sz="1400" spc="-17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10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30">
                <a:solidFill>
                  <a:srgbClr val="3A362F"/>
                </a:solidFill>
                <a:latin typeface="Verdana"/>
                <a:cs typeface="Verdana"/>
              </a:rPr>
              <a:t>f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145">
                <a:solidFill>
                  <a:srgbClr val="3A362F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  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5">
                <a:solidFill>
                  <a:srgbClr val="3A362F"/>
                </a:solidFill>
                <a:latin typeface="Verdana"/>
                <a:cs typeface="Verdana"/>
              </a:rPr>
              <a:t>l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10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17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8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25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ee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400" spc="-6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400" spc="-150">
                <a:solidFill>
                  <a:srgbClr val="3A362F"/>
                </a:solidFill>
                <a:latin typeface="Verdana"/>
                <a:cs typeface="Verdana"/>
              </a:rPr>
              <a:t>g</a:t>
            </a:r>
            <a:r>
              <a:rPr dirty="0" sz="1400" spc="-16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400" spc="-55">
                <a:solidFill>
                  <a:srgbClr val="3A362F"/>
                </a:solidFill>
                <a:latin typeface="Verdana"/>
                <a:cs typeface="Verdana"/>
              </a:rPr>
              <a:t>p</a:t>
            </a:r>
            <a:r>
              <a:rPr dirty="0" sz="1400" spc="-75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400" spc="-30">
                <a:solidFill>
                  <a:srgbClr val="3A362F"/>
                </a:solidFill>
                <a:latin typeface="Verdana"/>
                <a:cs typeface="Verdana"/>
              </a:rPr>
              <a:t>o</a:t>
            </a:r>
            <a:r>
              <a:rPr dirty="0" sz="1400" spc="-60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400" spc="-90">
                <a:solidFill>
                  <a:srgbClr val="3A362F"/>
                </a:solidFill>
                <a:latin typeface="Verdana"/>
                <a:cs typeface="Verdana"/>
              </a:rPr>
              <a:t>e</a:t>
            </a:r>
            <a:r>
              <a:rPr dirty="0" sz="1400" spc="-135">
                <a:solidFill>
                  <a:srgbClr val="3A362F"/>
                </a:solidFill>
                <a:latin typeface="Verdana"/>
                <a:cs typeface="Verdana"/>
              </a:rPr>
              <a:t>ss</a:t>
            </a:r>
            <a:r>
              <a:rPr dirty="0" sz="1400" spc="-155">
                <a:solidFill>
                  <a:srgbClr val="3A362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4615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866" y="1046384"/>
            <a:ext cx="3092450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95">
                <a:latin typeface="SimSun"/>
                <a:cs typeface="SimSun"/>
              </a:rPr>
              <a:t>P</a:t>
            </a:r>
            <a:r>
              <a:rPr dirty="0" spc="-204">
                <a:latin typeface="SimSun"/>
                <a:cs typeface="SimSun"/>
              </a:rPr>
              <a:t>r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-130">
                <a:latin typeface="SimSun"/>
                <a:cs typeface="SimSun"/>
              </a:rPr>
              <a:t>s</a:t>
            </a:r>
            <a:r>
              <a:rPr dirty="0" spc="170">
                <a:latin typeface="SimSun"/>
                <a:cs typeface="SimSun"/>
              </a:rPr>
              <a:t>e</a:t>
            </a:r>
            <a:r>
              <a:rPr dirty="0" spc="395">
                <a:latin typeface="SimSun"/>
                <a:cs typeface="SimSun"/>
              </a:rPr>
              <a:t>n</a:t>
            </a:r>
            <a:r>
              <a:rPr dirty="0" spc="-355">
                <a:latin typeface="SimSun"/>
                <a:cs typeface="SimSun"/>
              </a:rPr>
              <a:t>t</a:t>
            </a:r>
            <a:r>
              <a:rPr dirty="0" spc="-805">
                <a:latin typeface="SimSun"/>
                <a:cs typeface="SimSun"/>
              </a:rPr>
              <a:t>i</a:t>
            </a:r>
            <a:r>
              <a:rPr dirty="0" spc="395">
                <a:latin typeface="SimSun"/>
                <a:cs typeface="SimSun"/>
              </a:rPr>
              <a:t>n</a:t>
            </a:r>
            <a:r>
              <a:rPr dirty="0" spc="204">
                <a:latin typeface="SimSun"/>
                <a:cs typeface="SimSun"/>
              </a:rPr>
              <a:t>g</a:t>
            </a:r>
            <a:r>
              <a:rPr dirty="0" spc="-835">
                <a:latin typeface="SimSun"/>
                <a:cs typeface="SimSun"/>
              </a:rPr>
              <a:t> </a:t>
            </a:r>
            <a:r>
              <a:rPr dirty="0" spc="395">
                <a:latin typeface="SimSun"/>
                <a:cs typeface="SimSun"/>
              </a:rPr>
              <a:t>T</a:t>
            </a:r>
            <a:r>
              <a:rPr dirty="0" spc="320">
                <a:latin typeface="SimSun"/>
                <a:cs typeface="SimSun"/>
              </a:rPr>
              <a:t>o</a:t>
            </a:r>
            <a:r>
              <a:rPr dirty="0" spc="-880">
                <a:latin typeface="SimSun"/>
                <a:cs typeface="SimSu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5208" y="1895771"/>
            <a:ext cx="155702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5" b="1" i="1">
                <a:solidFill>
                  <a:srgbClr val="37502E"/>
                </a:solidFill>
                <a:latin typeface="Times New Roman"/>
                <a:cs typeface="Times New Roman"/>
              </a:rPr>
              <a:t>EXPOSYS</a:t>
            </a:r>
            <a:r>
              <a:rPr dirty="0" sz="1850" spc="-90" b="1" i="1">
                <a:solidFill>
                  <a:srgbClr val="37502E"/>
                </a:solidFill>
                <a:latin typeface="Times New Roman"/>
                <a:cs typeface="Times New Roman"/>
              </a:rPr>
              <a:t> </a:t>
            </a:r>
            <a:r>
              <a:rPr dirty="0" sz="1850" spc="-60" b="1" i="1">
                <a:solidFill>
                  <a:srgbClr val="37502E"/>
                </a:solidFill>
                <a:latin typeface="Times New Roman"/>
                <a:cs typeface="Times New Roman"/>
              </a:rPr>
              <a:t>LAB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866" y="2475134"/>
            <a:ext cx="2930525" cy="572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50" spc="395">
                <a:solidFill>
                  <a:srgbClr val="37502E"/>
                </a:solidFill>
                <a:latin typeface="SimSun"/>
                <a:cs typeface="SimSun"/>
              </a:rPr>
              <a:t>P</a:t>
            </a:r>
            <a:r>
              <a:rPr dirty="0" sz="3550" spc="-204">
                <a:solidFill>
                  <a:srgbClr val="37502E"/>
                </a:solidFill>
                <a:latin typeface="SimSun"/>
                <a:cs typeface="SimSun"/>
              </a:rPr>
              <a:t>r</a:t>
            </a:r>
            <a:r>
              <a:rPr dirty="0" sz="3550" spc="1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3550" spc="-130">
                <a:solidFill>
                  <a:srgbClr val="37502E"/>
                </a:solidFill>
                <a:latin typeface="SimSun"/>
                <a:cs typeface="SimSun"/>
              </a:rPr>
              <a:t>s</a:t>
            </a:r>
            <a:r>
              <a:rPr dirty="0" sz="3550" spc="1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3550" spc="395">
                <a:solidFill>
                  <a:srgbClr val="37502E"/>
                </a:solidFill>
                <a:latin typeface="SimSun"/>
                <a:cs typeface="SimSun"/>
              </a:rPr>
              <a:t>n</a:t>
            </a:r>
            <a:r>
              <a:rPr dirty="0" sz="3550" spc="-355">
                <a:solidFill>
                  <a:srgbClr val="37502E"/>
                </a:solidFill>
                <a:latin typeface="SimSun"/>
                <a:cs typeface="SimSun"/>
              </a:rPr>
              <a:t>t</a:t>
            </a:r>
            <a:r>
              <a:rPr dirty="0" sz="3550" spc="170">
                <a:solidFill>
                  <a:srgbClr val="37502E"/>
                </a:solidFill>
                <a:latin typeface="SimSun"/>
                <a:cs typeface="SimSun"/>
              </a:rPr>
              <a:t>e</a:t>
            </a:r>
            <a:r>
              <a:rPr dirty="0" sz="3550" spc="365">
                <a:solidFill>
                  <a:srgbClr val="37502E"/>
                </a:solidFill>
                <a:latin typeface="SimSun"/>
                <a:cs typeface="SimSun"/>
              </a:rPr>
              <a:t>d</a:t>
            </a:r>
            <a:r>
              <a:rPr dirty="0" sz="3550" spc="-770">
                <a:solidFill>
                  <a:srgbClr val="37502E"/>
                </a:solidFill>
                <a:latin typeface="SimSun"/>
                <a:cs typeface="SimSun"/>
              </a:rPr>
              <a:t> </a:t>
            </a:r>
            <a:r>
              <a:rPr dirty="0" sz="3550" spc="320">
                <a:solidFill>
                  <a:srgbClr val="37502E"/>
                </a:solidFill>
                <a:latin typeface="SimSun"/>
                <a:cs typeface="SimSun"/>
              </a:rPr>
              <a:t>b</a:t>
            </a:r>
            <a:r>
              <a:rPr dirty="0" sz="3550" spc="95">
                <a:solidFill>
                  <a:srgbClr val="37502E"/>
                </a:solidFill>
                <a:latin typeface="SimSun"/>
                <a:cs typeface="SimSun"/>
              </a:rPr>
              <a:t>y</a:t>
            </a:r>
            <a:r>
              <a:rPr dirty="0" sz="3550" spc="-880">
                <a:solidFill>
                  <a:srgbClr val="37502E"/>
                </a:solidFill>
                <a:latin typeface="SimSun"/>
                <a:cs typeface="SimSun"/>
              </a:rPr>
              <a:t>: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8003" y="4248162"/>
            <a:ext cx="1073785" cy="19050"/>
          </a:xfrm>
          <a:custGeom>
            <a:avLst/>
            <a:gdLst/>
            <a:ahLst/>
            <a:cxnLst/>
            <a:rect l="l" t="t" r="r" b="b"/>
            <a:pathLst>
              <a:path w="1073784" h="19050">
                <a:moveTo>
                  <a:pt x="1073429" y="0"/>
                </a:moveTo>
                <a:lnTo>
                  <a:pt x="170345" y="0"/>
                </a:lnTo>
                <a:lnTo>
                  <a:pt x="0" y="0"/>
                </a:lnTo>
                <a:lnTo>
                  <a:pt x="0" y="19050"/>
                </a:lnTo>
                <a:lnTo>
                  <a:pt x="170345" y="19050"/>
                </a:lnTo>
                <a:lnTo>
                  <a:pt x="1073429" y="19050"/>
                </a:lnTo>
                <a:lnTo>
                  <a:pt x="1073429" y="0"/>
                </a:lnTo>
                <a:close/>
              </a:path>
            </a:pathLst>
          </a:custGeom>
          <a:solidFill>
            <a:srgbClr val="3750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89808" y="3398202"/>
            <a:ext cx="6666865" cy="1480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907790">
              <a:lnSpc>
                <a:spcPct val="100000"/>
              </a:lnSpc>
              <a:spcBef>
                <a:spcPts val="90"/>
              </a:spcBef>
            </a:pPr>
            <a:r>
              <a:rPr dirty="0" sz="1800" spc="-26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800" spc="-265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800" spc="-185">
                <a:solidFill>
                  <a:srgbClr val="3A362F"/>
                </a:solidFill>
                <a:latin typeface="Verdana"/>
                <a:cs typeface="Verdana"/>
              </a:rPr>
              <a:t>BB</a:t>
            </a:r>
            <a:r>
              <a:rPr dirty="0" sz="1800" spc="-265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800" spc="-290">
                <a:solidFill>
                  <a:srgbClr val="3A362F"/>
                </a:solidFill>
                <a:latin typeface="Verdana"/>
                <a:cs typeface="Verdana"/>
              </a:rPr>
              <a:t>I</a:t>
            </a:r>
            <a:r>
              <a:rPr dirty="0" sz="1800" spc="-28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260">
                <a:solidFill>
                  <a:srgbClr val="3A362F"/>
                </a:solidFill>
                <a:latin typeface="Verdana"/>
                <a:cs typeface="Verdana"/>
              </a:rPr>
              <a:t>S</a:t>
            </a:r>
            <a:r>
              <a:rPr dirty="0" sz="1800" spc="-229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800" spc="-265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800" spc="-28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800" spc="-34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800" spc="-140">
                <a:solidFill>
                  <a:srgbClr val="3A362F"/>
                </a:solidFill>
                <a:latin typeface="Verdana"/>
                <a:cs typeface="Verdana"/>
              </a:rPr>
              <a:t>T</a:t>
            </a:r>
            <a:r>
              <a:rPr dirty="0" sz="1800" spc="-185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800" spc="-30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285">
                <a:solidFill>
                  <a:srgbClr val="3A362F"/>
                </a:solidFill>
                <a:latin typeface="Verdana"/>
                <a:cs typeface="Verdana"/>
              </a:rPr>
              <a:t>C</a:t>
            </a:r>
            <a:r>
              <a:rPr dirty="0" sz="1800" spc="-229">
                <a:solidFill>
                  <a:srgbClr val="3A362F"/>
                </a:solidFill>
                <a:latin typeface="Verdana"/>
                <a:cs typeface="Verdana"/>
              </a:rPr>
              <a:t>H</a:t>
            </a:r>
            <a:r>
              <a:rPr dirty="0" sz="1800" spc="-265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r>
              <a:rPr dirty="0" sz="1800" spc="-225">
                <a:solidFill>
                  <a:srgbClr val="3A362F"/>
                </a:solidFill>
                <a:latin typeface="Verdana"/>
                <a:cs typeface="Verdana"/>
              </a:rPr>
              <a:t>N</a:t>
            </a:r>
            <a:r>
              <a:rPr dirty="0" sz="1800" spc="-340">
                <a:solidFill>
                  <a:srgbClr val="3A362F"/>
                </a:solidFill>
                <a:latin typeface="Verdana"/>
                <a:cs typeface="Verdana"/>
              </a:rPr>
              <a:t>D</a:t>
            </a:r>
            <a:r>
              <a:rPr dirty="0" sz="1800" spc="-280">
                <a:solidFill>
                  <a:srgbClr val="3A362F"/>
                </a:solidFill>
                <a:latin typeface="Verdana"/>
                <a:cs typeface="Verdana"/>
              </a:rPr>
              <a:t>R</a:t>
            </a:r>
            <a:r>
              <a:rPr dirty="0" sz="1800" spc="-260">
                <a:solidFill>
                  <a:srgbClr val="3A362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L="3593465">
              <a:lnSpc>
                <a:spcPct val="100000"/>
              </a:lnSpc>
            </a:pPr>
            <a:r>
              <a:rPr dirty="0" u="heavy" sz="1800" spc="-130" b="1">
                <a:solidFill>
                  <a:srgbClr val="37502E"/>
                </a:solidFill>
                <a:uFill>
                  <a:solidFill>
                    <a:srgbClr val="37502E"/>
                  </a:solidFill>
                </a:uFill>
                <a:latin typeface="Tahoma"/>
                <a:cs typeface="Tahoma"/>
                <a:hlinkClick r:id="rId2"/>
              </a:rPr>
              <a:t>sharathsabbani05</a:t>
            </a:r>
            <a:r>
              <a:rPr dirty="0" sz="1800" spc="-130" b="1">
                <a:solidFill>
                  <a:srgbClr val="37502E"/>
                </a:solidFill>
                <a:latin typeface="Tahoma"/>
                <a:cs typeface="Tahoma"/>
                <a:hlinkClick r:id="rId2"/>
              </a:rPr>
              <a:t>@gmail.com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145">
                <a:solidFill>
                  <a:srgbClr val="3A362F"/>
                </a:solidFill>
                <a:latin typeface="Verdana"/>
                <a:cs typeface="Verdana"/>
              </a:rPr>
              <a:t>College</a:t>
            </a:r>
            <a:r>
              <a:rPr dirty="0" sz="1800" spc="-2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3A362F"/>
                </a:solidFill>
                <a:latin typeface="Verdana"/>
                <a:cs typeface="Verdana"/>
              </a:rPr>
              <a:t>name</a:t>
            </a:r>
            <a:r>
              <a:rPr dirty="0" sz="1800" spc="-245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375">
                <a:solidFill>
                  <a:srgbClr val="3A362F"/>
                </a:solidFill>
                <a:latin typeface="Verdana"/>
                <a:cs typeface="Verdana"/>
              </a:rPr>
              <a:t>:</a:t>
            </a:r>
            <a:r>
              <a:rPr dirty="0" sz="1800" spc="-2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3A362F"/>
                </a:solidFill>
                <a:latin typeface="Verdana"/>
                <a:cs typeface="Verdana"/>
              </a:rPr>
              <a:t>Jawaharlal</a:t>
            </a:r>
            <a:r>
              <a:rPr dirty="0" sz="1800" spc="-2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180">
                <a:solidFill>
                  <a:srgbClr val="3A362F"/>
                </a:solidFill>
                <a:latin typeface="Verdana"/>
                <a:cs typeface="Verdana"/>
              </a:rPr>
              <a:t>Nehru</a:t>
            </a:r>
            <a:r>
              <a:rPr dirty="0" sz="1800" spc="-254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3A362F"/>
                </a:solidFill>
                <a:latin typeface="Verdana"/>
                <a:cs typeface="Verdana"/>
              </a:rPr>
              <a:t>Technological</a:t>
            </a:r>
            <a:r>
              <a:rPr dirty="0" sz="1800" spc="-26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3A362F"/>
                </a:solidFill>
                <a:latin typeface="Verdana"/>
                <a:cs typeface="Verdana"/>
              </a:rPr>
              <a:t>University,</a:t>
            </a:r>
            <a:r>
              <a:rPr dirty="0" sz="1800" spc="-250">
                <a:solidFill>
                  <a:srgbClr val="3A362F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3A362F"/>
                </a:solidFill>
                <a:latin typeface="Verdana"/>
                <a:cs typeface="Verdana"/>
              </a:rPr>
              <a:t>Hyderabad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4615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50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2023-07-04T13:52:57Z</dcterms:created>
  <dcterms:modified xsi:type="dcterms:W3CDTF">2023-07-04T13:52:57Z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2023-07-04T00:00:00Z</vt:filetime>
  </property>
</Properties>
</file>