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78" r:id="rId12"/>
    <p:sldId id="279" r:id="rId13"/>
    <p:sldId id="266" r:id="rId14"/>
    <p:sldId id="267" r:id="rId15"/>
    <p:sldId id="268" r:id="rId16"/>
    <p:sldId id="269" r:id="rId17"/>
    <p:sldId id="270" r:id="rId18"/>
    <p:sldId id="280" r:id="rId19"/>
    <p:sldId id="271" r:id="rId20"/>
    <p:sldId id="281" r:id="rId21"/>
    <p:sldId id="282" r:id="rId22"/>
    <p:sldId id="283" r:id="rId23"/>
    <p:sldId id="272" r:id="rId24"/>
    <p:sldId id="284" r:id="rId25"/>
    <p:sldId id="273" r:id="rId26"/>
    <p:sldId id="274" r:id="rId27"/>
    <p:sldId id="275" r:id="rId28"/>
    <p:sldId id="276" r:id="rId29"/>
    <p:sldId id="277"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DD7A8CA-0527-4825-B8D2-E3183C86964D}" type="datetimeFigureOut">
              <a:rPr lang="en-GB" smtClean="0"/>
              <a:t>02/01/2022</a:t>
            </a:fld>
            <a:endParaRPr lang="en-GB"/>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330B5B10-C931-47F9-8622-8CE849A59BA7}" type="slidenum">
              <a:rPr lang="en-GB" smtClean="0"/>
              <a:t>‹#›</a:t>
            </a:fld>
            <a:endParaRPr lang="en-GB"/>
          </a:p>
        </p:txBody>
      </p:sp>
    </p:spTree>
    <p:extLst>
      <p:ext uri="{BB962C8B-B14F-4D97-AF65-F5344CB8AC3E}">
        <p14:creationId xmlns:p14="http://schemas.microsoft.com/office/powerpoint/2010/main" val="2279699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30B5B10-C931-47F9-8622-8CE849A59BA7}" type="slidenum">
              <a:rPr lang="en-GB" smtClean="0"/>
              <a:t>3</a:t>
            </a:fld>
            <a:endParaRPr lang="en-GB"/>
          </a:p>
        </p:txBody>
      </p:sp>
    </p:spTree>
    <p:extLst>
      <p:ext uri="{BB962C8B-B14F-4D97-AF65-F5344CB8AC3E}">
        <p14:creationId xmlns:p14="http://schemas.microsoft.com/office/powerpoint/2010/main" val="416417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25474" y="1102614"/>
            <a:ext cx="7293051" cy="1217295"/>
          </a:xfrm>
          <a:prstGeom prst="rect">
            <a:avLst/>
          </a:prstGeom>
        </p:spPr>
        <p:txBody>
          <a:bodyPr wrap="square" lIns="0" tIns="0" rIns="0" bIns="0">
            <a:spAutoFit/>
          </a:bodyPr>
          <a:lstStyle>
            <a:lvl1pPr>
              <a:defRPr sz="4200" b="1" i="0">
                <a:solidFill>
                  <a:srgbClr val="CC0000"/>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600" b="0" i="0">
                <a:solidFill>
                  <a:srgbClr val="124F5C"/>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52186" y="799091"/>
            <a:ext cx="3697604" cy="3197225"/>
          </a:xfrm>
          <a:prstGeom prst="rect">
            <a:avLst/>
          </a:prstGeom>
        </p:spPr>
        <p:txBody>
          <a:bodyPr wrap="square" lIns="0" tIns="0" rIns="0" bIns="0">
            <a:spAutoFit/>
          </a:bodyPr>
          <a:lstStyle>
            <a:lvl1pPr>
              <a:defRPr sz="2000" b="1" i="0" u="heavy">
                <a:solidFill>
                  <a:srgbClr val="0D3A45"/>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2978911" y="2127250"/>
            <a:ext cx="3186176" cy="574039"/>
          </a:xfrm>
          <a:prstGeom prst="rect">
            <a:avLst/>
          </a:prstGeom>
        </p:spPr>
        <p:txBody>
          <a:bodyPr wrap="square" lIns="0" tIns="0" rIns="0" bIns="0">
            <a:spAutoFit/>
          </a:bodyPr>
          <a:lstStyle>
            <a:lvl1pPr>
              <a:defRPr sz="3600" b="1" i="0">
                <a:solidFill>
                  <a:srgbClr val="CC0000"/>
                </a:solidFill>
                <a:latin typeface="Calibri"/>
                <a:cs typeface="Calibri"/>
              </a:defRPr>
            </a:lvl1pPr>
          </a:lstStyle>
          <a:p>
            <a:endParaRPr/>
          </a:p>
        </p:txBody>
      </p:sp>
      <p:sp>
        <p:nvSpPr>
          <p:cNvPr id="3" name="Holder 3"/>
          <p:cNvSpPr>
            <a:spLocks noGrp="1"/>
          </p:cNvSpPr>
          <p:nvPr>
            <p:ph type="body" idx="1"/>
          </p:nvPr>
        </p:nvSpPr>
        <p:spPr>
          <a:xfrm>
            <a:off x="303987" y="970386"/>
            <a:ext cx="3846195" cy="2866390"/>
          </a:xfrm>
          <a:prstGeom prst="rect">
            <a:avLst/>
          </a:prstGeom>
        </p:spPr>
        <p:txBody>
          <a:bodyPr wrap="square" lIns="0" tIns="0" rIns="0" bIns="0">
            <a:spAutoFit/>
          </a:bodyPr>
          <a:lstStyle>
            <a:lvl1pPr>
              <a:defRPr sz="1600" b="0" i="0">
                <a:solidFill>
                  <a:srgbClr val="124F5C"/>
                </a:solidFill>
                <a:latin typeface="Century Gothic"/>
                <a:cs typeface="Century Gothic"/>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25474" y="562351"/>
            <a:ext cx="7293051" cy="1674817"/>
          </a:xfrm>
          <a:prstGeom prst="rect">
            <a:avLst/>
          </a:prstGeom>
        </p:spPr>
        <p:txBody>
          <a:bodyPr vert="horz" wrap="square" lIns="0" tIns="12700" rIns="0" bIns="0" rtlCol="0">
            <a:spAutoFit/>
          </a:bodyPr>
          <a:lstStyle/>
          <a:p>
            <a:pPr marL="328930" algn="ctr">
              <a:lnSpc>
                <a:spcPct val="100000"/>
              </a:lnSpc>
              <a:spcBef>
                <a:spcPts val="100"/>
              </a:spcBef>
            </a:pPr>
            <a:r>
              <a:rPr sz="3600" spc="575" dirty="0">
                <a:latin typeface="Montserrat" panose="00000500000000000000" pitchFamily="2" charset="0"/>
              </a:rPr>
              <a:t>Capstone</a:t>
            </a:r>
            <a:r>
              <a:rPr sz="3600" spc="190" dirty="0">
                <a:latin typeface="Montserrat" panose="00000500000000000000" pitchFamily="2" charset="0"/>
              </a:rPr>
              <a:t> </a:t>
            </a:r>
            <a:r>
              <a:rPr sz="3600" spc="495" dirty="0">
                <a:latin typeface="Montserrat" panose="00000500000000000000" pitchFamily="2" charset="0"/>
              </a:rPr>
              <a:t>Project</a:t>
            </a:r>
            <a:r>
              <a:rPr sz="3600" spc="335" dirty="0">
                <a:latin typeface="Montserrat" panose="00000500000000000000" pitchFamily="2" charset="0"/>
              </a:rPr>
              <a:t>-</a:t>
            </a:r>
            <a:r>
              <a:rPr sz="3600" spc="355" dirty="0">
                <a:latin typeface="Montserrat" panose="00000500000000000000" pitchFamily="2" charset="0"/>
              </a:rPr>
              <a:t>3</a:t>
            </a:r>
          </a:p>
          <a:p>
            <a:pPr algn="ctr">
              <a:lnSpc>
                <a:spcPct val="100000"/>
              </a:lnSpc>
              <a:spcBef>
                <a:spcPts val="20"/>
              </a:spcBef>
            </a:pPr>
            <a:r>
              <a:rPr sz="3600" spc="420" dirty="0">
                <a:solidFill>
                  <a:srgbClr val="FFFFFF"/>
                </a:solidFill>
                <a:latin typeface="Montserrat" panose="00000500000000000000" pitchFamily="2" charset="0"/>
              </a:rPr>
              <a:t>Credit</a:t>
            </a:r>
            <a:r>
              <a:rPr sz="3600" spc="190" dirty="0">
                <a:solidFill>
                  <a:srgbClr val="124F5C"/>
                </a:solidFill>
                <a:latin typeface="Montserrat" panose="00000500000000000000" pitchFamily="2" charset="0"/>
              </a:rPr>
              <a:t> </a:t>
            </a:r>
            <a:r>
              <a:rPr sz="3600" spc="500" dirty="0">
                <a:solidFill>
                  <a:srgbClr val="124F5C"/>
                </a:solidFill>
                <a:latin typeface="Montserrat" panose="00000500000000000000" pitchFamily="2" charset="0"/>
              </a:rPr>
              <a:t>Card</a:t>
            </a:r>
            <a:r>
              <a:rPr sz="3600" spc="195" dirty="0">
                <a:solidFill>
                  <a:srgbClr val="124F5C"/>
                </a:solidFill>
                <a:latin typeface="Montserrat" panose="00000500000000000000" pitchFamily="2" charset="0"/>
              </a:rPr>
              <a:t> </a:t>
            </a:r>
            <a:r>
              <a:rPr sz="3600" spc="415" dirty="0">
                <a:solidFill>
                  <a:srgbClr val="124F5C"/>
                </a:solidFill>
                <a:latin typeface="Montserrat" panose="00000500000000000000" pitchFamily="2" charset="0"/>
              </a:rPr>
              <a:t>Default</a:t>
            </a:r>
            <a:r>
              <a:rPr sz="3600" spc="204" dirty="0">
                <a:solidFill>
                  <a:srgbClr val="124F5C"/>
                </a:solidFill>
                <a:latin typeface="Montserrat" panose="00000500000000000000" pitchFamily="2" charset="0"/>
              </a:rPr>
              <a:t> </a:t>
            </a:r>
            <a:r>
              <a:rPr sz="3600" spc="430" dirty="0">
                <a:solidFill>
                  <a:srgbClr val="124F5C"/>
                </a:solidFill>
                <a:latin typeface="Montserrat" panose="00000500000000000000" pitchFamily="2" charset="0"/>
              </a:rPr>
              <a:t>Prediction</a:t>
            </a:r>
            <a:endParaRPr sz="3600" dirty="0">
              <a:latin typeface="Montserrat" panose="00000500000000000000" pitchFamily="2" charset="0"/>
            </a:endParaRPr>
          </a:p>
        </p:txBody>
      </p:sp>
      <p:sp>
        <p:nvSpPr>
          <p:cNvPr id="3" name="object 3"/>
          <p:cNvSpPr txBox="1"/>
          <p:nvPr/>
        </p:nvSpPr>
        <p:spPr>
          <a:xfrm>
            <a:off x="2438401" y="2826257"/>
            <a:ext cx="4495800" cy="1512722"/>
          </a:xfrm>
          <a:prstGeom prst="rect">
            <a:avLst/>
          </a:prstGeom>
        </p:spPr>
        <p:txBody>
          <a:bodyPr vert="horz" wrap="square" lIns="0" tIns="12700" rIns="0" bIns="0" rtlCol="0">
            <a:spAutoFit/>
          </a:bodyPr>
          <a:lstStyle/>
          <a:p>
            <a:pPr marL="12700" marR="5080" algn="ctr">
              <a:lnSpc>
                <a:spcPct val="114999"/>
              </a:lnSpc>
              <a:spcBef>
                <a:spcPts val="100"/>
              </a:spcBef>
            </a:pPr>
            <a:r>
              <a:rPr sz="2400" b="1" u="heavy" spc="365" dirty="0">
                <a:solidFill>
                  <a:srgbClr val="124F5C"/>
                </a:solidFill>
                <a:uFill>
                  <a:solidFill>
                    <a:srgbClr val="124F5C"/>
                  </a:solidFill>
                </a:uFill>
                <a:latin typeface="Montserrat" panose="00000500000000000000" pitchFamily="2" charset="0"/>
                <a:cs typeface="Calibri"/>
              </a:rPr>
              <a:t>Team</a:t>
            </a:r>
            <a:r>
              <a:rPr sz="2400" b="1" u="heavy" spc="60" dirty="0">
                <a:solidFill>
                  <a:srgbClr val="124F5C"/>
                </a:solidFill>
                <a:uFill>
                  <a:solidFill>
                    <a:srgbClr val="124F5C"/>
                  </a:solidFill>
                </a:uFill>
                <a:latin typeface="Montserrat" panose="00000500000000000000" pitchFamily="2" charset="0"/>
                <a:cs typeface="Calibri"/>
              </a:rPr>
              <a:t> </a:t>
            </a:r>
            <a:r>
              <a:rPr sz="2400" b="1" u="heavy" spc="315" dirty="0">
                <a:solidFill>
                  <a:srgbClr val="124F5C"/>
                </a:solidFill>
                <a:uFill>
                  <a:solidFill>
                    <a:srgbClr val="124F5C"/>
                  </a:solidFill>
                </a:uFill>
                <a:latin typeface="Montserrat" panose="00000500000000000000" pitchFamily="2" charset="0"/>
                <a:cs typeface="Calibri"/>
              </a:rPr>
              <a:t>Members </a:t>
            </a:r>
            <a:r>
              <a:rPr lang="en-GB" sz="2400" b="1" spc="-530" dirty="0">
                <a:solidFill>
                  <a:srgbClr val="124F5C"/>
                </a:solidFill>
                <a:latin typeface="Montserrat" panose="00000500000000000000" pitchFamily="2" charset="0"/>
                <a:cs typeface="Calibri"/>
              </a:rPr>
              <a:t> </a:t>
            </a:r>
            <a:endParaRPr lang="en-GB" sz="2400" b="1" spc="310" dirty="0">
              <a:solidFill>
                <a:srgbClr val="124F5C"/>
              </a:solidFill>
              <a:latin typeface="Montserrat" panose="00000500000000000000" pitchFamily="2" charset="0"/>
              <a:cs typeface="Calibri"/>
            </a:endParaRPr>
          </a:p>
          <a:p>
            <a:pPr marL="12700" marR="5080" algn="ctr">
              <a:lnSpc>
                <a:spcPct val="114999"/>
              </a:lnSpc>
              <a:spcBef>
                <a:spcPts val="100"/>
              </a:spcBef>
            </a:pPr>
            <a:r>
              <a:rPr lang="en-GB" sz="2000" spc="310" dirty="0">
                <a:solidFill>
                  <a:srgbClr val="124F5C"/>
                </a:solidFill>
                <a:latin typeface="Montserrat" panose="00000500000000000000" pitchFamily="2" charset="0"/>
                <a:cs typeface="Calibri"/>
              </a:rPr>
              <a:t>Abdul Rahman Talha</a:t>
            </a:r>
          </a:p>
          <a:p>
            <a:pPr marL="12700" marR="5080" algn="ctr">
              <a:lnSpc>
                <a:spcPct val="114999"/>
              </a:lnSpc>
              <a:spcBef>
                <a:spcPts val="100"/>
              </a:spcBef>
            </a:pPr>
            <a:r>
              <a:rPr lang="en-GB" sz="2000" spc="310" dirty="0">
                <a:solidFill>
                  <a:srgbClr val="124F5C"/>
                </a:solidFill>
                <a:latin typeface="Montserrat" panose="00000500000000000000" pitchFamily="2" charset="0"/>
                <a:cs typeface="Calibri"/>
              </a:rPr>
              <a:t>Mohd Danish</a:t>
            </a:r>
          </a:p>
          <a:p>
            <a:pPr marL="12700" marR="5080" algn="ctr">
              <a:lnSpc>
                <a:spcPct val="114999"/>
              </a:lnSpc>
              <a:spcBef>
                <a:spcPts val="100"/>
              </a:spcBef>
            </a:pPr>
            <a:r>
              <a:rPr lang="en-GB" sz="2000" spc="310" dirty="0">
                <a:solidFill>
                  <a:srgbClr val="124F5C"/>
                </a:solidFill>
                <a:latin typeface="Montserrat" panose="00000500000000000000" pitchFamily="2" charset="0"/>
                <a:cs typeface="Calibri"/>
              </a:rPr>
              <a:t>Sharath Diwakar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191261"/>
            <a:ext cx="3173095" cy="319959"/>
          </a:xfrm>
          <a:prstGeom prst="rect">
            <a:avLst/>
          </a:prstGeom>
        </p:spPr>
        <p:txBody>
          <a:bodyPr vert="horz" wrap="square" lIns="0" tIns="12065" rIns="0" bIns="0" rtlCol="0">
            <a:spAutoFit/>
          </a:bodyPr>
          <a:lstStyle/>
          <a:p>
            <a:pPr marL="12700">
              <a:lnSpc>
                <a:spcPct val="100000"/>
              </a:lnSpc>
              <a:spcBef>
                <a:spcPts val="95"/>
              </a:spcBef>
            </a:pPr>
            <a:r>
              <a:rPr sz="2000" spc="495" dirty="0">
                <a:latin typeface="Montserrat" panose="00000500000000000000" pitchFamily="2" charset="0"/>
              </a:rPr>
              <a:t>EDA</a:t>
            </a:r>
            <a:r>
              <a:rPr sz="2000" spc="130" dirty="0">
                <a:latin typeface="Montserrat" panose="00000500000000000000" pitchFamily="2" charset="0"/>
              </a:rPr>
              <a:t> </a:t>
            </a:r>
            <a:r>
              <a:rPr sz="2000" spc="355" dirty="0">
                <a:latin typeface="Montserrat" panose="00000500000000000000" pitchFamily="2" charset="0"/>
              </a:rPr>
              <a:t>Continued…</a:t>
            </a:r>
            <a:endParaRPr sz="2000" dirty="0">
              <a:latin typeface="Montserrat" panose="00000500000000000000" pitchFamily="2" charset="0"/>
            </a:endParaRPr>
          </a:p>
        </p:txBody>
      </p:sp>
      <p:sp>
        <p:nvSpPr>
          <p:cNvPr id="3" name="object 3"/>
          <p:cNvSpPr txBox="1"/>
          <p:nvPr/>
        </p:nvSpPr>
        <p:spPr>
          <a:xfrm>
            <a:off x="286004" y="763677"/>
            <a:ext cx="2076196" cy="2576603"/>
          </a:xfrm>
          <a:prstGeom prst="rect">
            <a:avLst/>
          </a:prstGeom>
        </p:spPr>
        <p:txBody>
          <a:bodyPr vert="horz" wrap="square" lIns="0" tIns="59055" rIns="0" bIns="0" rtlCol="0">
            <a:spAutoFit/>
          </a:bodyPr>
          <a:lstStyle/>
          <a:p>
            <a:pPr marR="497840" algn="ctr">
              <a:lnSpc>
                <a:spcPct val="100000"/>
              </a:lnSpc>
              <a:spcBef>
                <a:spcPts val="465"/>
              </a:spcBef>
            </a:pPr>
            <a:r>
              <a:rPr sz="1600" b="1" i="1" u="heavy" spc="285" dirty="0">
                <a:solidFill>
                  <a:srgbClr val="124F5C"/>
                </a:solidFill>
                <a:uFill>
                  <a:solidFill>
                    <a:srgbClr val="124F5C"/>
                  </a:solidFill>
                </a:uFill>
                <a:latin typeface="Montserrat" panose="00000500000000000000" pitchFamily="2" charset="0"/>
                <a:cs typeface="Calibri"/>
              </a:rPr>
              <a:t>AGE</a:t>
            </a:r>
            <a:endParaRPr sz="1600" dirty="0">
              <a:latin typeface="Montserrat" panose="00000500000000000000" pitchFamily="2" charset="0"/>
              <a:cs typeface="Calibri"/>
            </a:endParaRPr>
          </a:p>
          <a:p>
            <a:pPr marL="12700" marR="5080">
              <a:lnSpc>
                <a:spcPct val="114999"/>
              </a:lnSpc>
              <a:spcBef>
                <a:spcPts val="35"/>
              </a:spcBef>
            </a:pPr>
            <a:r>
              <a:rPr sz="1600" spc="20" dirty="0">
                <a:solidFill>
                  <a:srgbClr val="124F5C"/>
                </a:solidFill>
                <a:latin typeface="Montserrat" panose="00000500000000000000" pitchFamily="2" charset="0"/>
                <a:cs typeface="Century Gothic"/>
              </a:rPr>
              <a:t>More </a:t>
            </a:r>
            <a:r>
              <a:rPr sz="1600" spc="75" dirty="0">
                <a:solidFill>
                  <a:srgbClr val="124F5C"/>
                </a:solidFill>
                <a:latin typeface="Montserrat" panose="00000500000000000000" pitchFamily="2" charset="0"/>
                <a:cs typeface="Century Gothic"/>
              </a:rPr>
              <a:t>number </a:t>
            </a:r>
            <a:r>
              <a:rPr sz="1600" spc="-5" dirty="0">
                <a:solidFill>
                  <a:srgbClr val="124F5C"/>
                </a:solidFill>
                <a:latin typeface="Montserrat" panose="00000500000000000000" pitchFamily="2" charset="0"/>
                <a:cs typeface="Century Gothic"/>
              </a:rPr>
              <a:t>of </a:t>
            </a:r>
            <a:r>
              <a:rPr sz="1600" spc="20" dirty="0">
                <a:solidFill>
                  <a:srgbClr val="124F5C"/>
                </a:solidFill>
                <a:latin typeface="Montserrat" panose="00000500000000000000" pitchFamily="2" charset="0"/>
                <a:cs typeface="Century Gothic"/>
              </a:rPr>
              <a:t>credit </a:t>
            </a:r>
            <a:r>
              <a:rPr sz="1600" spc="-40" dirty="0">
                <a:solidFill>
                  <a:srgbClr val="124F5C"/>
                </a:solidFill>
                <a:latin typeface="Montserrat" panose="00000500000000000000" pitchFamily="2" charset="0"/>
                <a:cs typeface="Century Gothic"/>
              </a:rPr>
              <a:t>card </a:t>
            </a:r>
            <a:r>
              <a:rPr sz="1600" spc="-35"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holders </a:t>
            </a:r>
            <a:r>
              <a:rPr sz="1600" spc="-70" dirty="0">
                <a:solidFill>
                  <a:srgbClr val="124F5C"/>
                </a:solidFill>
                <a:latin typeface="Montserrat" panose="00000500000000000000" pitchFamily="2" charset="0"/>
                <a:cs typeface="Century Gothic"/>
              </a:rPr>
              <a:t>age </a:t>
            </a:r>
            <a:r>
              <a:rPr sz="1600" spc="5" dirty="0">
                <a:solidFill>
                  <a:srgbClr val="124F5C"/>
                </a:solidFill>
                <a:latin typeface="Montserrat" panose="00000500000000000000" pitchFamily="2" charset="0"/>
                <a:cs typeface="Century Gothic"/>
              </a:rPr>
              <a:t>between </a:t>
            </a:r>
            <a:r>
              <a:rPr sz="1600" spc="35" dirty="0">
                <a:solidFill>
                  <a:srgbClr val="124F5C"/>
                </a:solidFill>
                <a:latin typeface="Montserrat" panose="00000500000000000000" pitchFamily="2" charset="0"/>
                <a:cs typeface="Century Gothic"/>
              </a:rPr>
              <a:t>26-3</a:t>
            </a:r>
            <a:r>
              <a:rPr lang="en-US" sz="1600" spc="35" dirty="0">
                <a:solidFill>
                  <a:srgbClr val="124F5C"/>
                </a:solidFill>
                <a:latin typeface="Montserrat" panose="00000500000000000000" pitchFamily="2" charset="0"/>
                <a:cs typeface="Century Gothic"/>
              </a:rPr>
              <a:t>.</a:t>
            </a:r>
          </a:p>
          <a:p>
            <a:pPr marL="12700" marR="5080">
              <a:lnSpc>
                <a:spcPct val="114999"/>
              </a:lnSpc>
              <a:spcBef>
                <a:spcPts val="35"/>
              </a:spcBef>
            </a:pPr>
            <a:endParaRPr lang="en-US" sz="1600" spc="35" dirty="0">
              <a:solidFill>
                <a:srgbClr val="124F5C"/>
              </a:solidFill>
              <a:latin typeface="Montserrat" panose="00000500000000000000" pitchFamily="2" charset="0"/>
              <a:cs typeface="Century Gothic"/>
            </a:endParaRPr>
          </a:p>
          <a:p>
            <a:pPr marL="12700" marR="5080">
              <a:lnSpc>
                <a:spcPct val="114999"/>
              </a:lnSpc>
              <a:spcBef>
                <a:spcPts val="35"/>
              </a:spcBef>
            </a:pPr>
            <a:r>
              <a:rPr sz="1600" spc="45" dirty="0">
                <a:solidFill>
                  <a:srgbClr val="124F5C"/>
                </a:solidFill>
                <a:latin typeface="Montserrat" panose="00000500000000000000" pitchFamily="2" charset="0"/>
                <a:cs typeface="Century Gothic"/>
              </a:rPr>
              <a:t>Also</a:t>
            </a:r>
            <a:r>
              <a:rPr sz="1600" spc="-10"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more</a:t>
            </a:r>
            <a:r>
              <a:rPr sz="1600" spc="-25" dirty="0">
                <a:solidFill>
                  <a:srgbClr val="124F5C"/>
                </a:solidFill>
                <a:latin typeface="Montserrat" panose="00000500000000000000" pitchFamily="2" charset="0"/>
                <a:cs typeface="Century Gothic"/>
              </a:rPr>
              <a:t> </a:t>
            </a:r>
            <a:r>
              <a:rPr sz="1600" spc="75" dirty="0">
                <a:solidFill>
                  <a:srgbClr val="124F5C"/>
                </a:solidFill>
                <a:latin typeface="Montserrat" panose="00000500000000000000" pitchFamily="2" charset="0"/>
                <a:cs typeface="Century Gothic"/>
              </a:rPr>
              <a:t>number</a:t>
            </a:r>
            <a:r>
              <a:rPr sz="1600" spc="10"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of</a:t>
            </a:r>
            <a:r>
              <a:rPr sz="1600" spc="-30"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Defaulters </a:t>
            </a:r>
            <a:r>
              <a:rPr sz="1600" spc="-430"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are</a:t>
            </a:r>
            <a:r>
              <a:rPr sz="1600" spc="-10"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between</a:t>
            </a:r>
            <a:r>
              <a:rPr sz="1600" spc="10"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27-29</a:t>
            </a:r>
            <a:r>
              <a:rPr sz="1600" spc="-20"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years.</a:t>
            </a:r>
            <a:endParaRPr sz="1600" dirty="0">
              <a:latin typeface="Montserrat" panose="00000500000000000000" pitchFamily="2" charset="0"/>
              <a:cs typeface="Century Gothic"/>
            </a:endParaRPr>
          </a:p>
        </p:txBody>
      </p:sp>
      <p:pic>
        <p:nvPicPr>
          <p:cNvPr id="6146" name="Picture 2">
            <a:extLst>
              <a:ext uri="{FF2B5EF4-FFF2-40B4-BE49-F238E27FC236}">
                <a16:creationId xmlns:a16="http://schemas.microsoft.com/office/drawing/2014/main" id="{C170D886-B7DE-406A-859E-742C6A74C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640" y="775107"/>
            <a:ext cx="6690360" cy="3941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04AC-8120-4669-8F58-627CC916ACF0}"/>
              </a:ext>
            </a:extLst>
          </p:cNvPr>
          <p:cNvSpPr>
            <a:spLocks noGrp="1"/>
          </p:cNvSpPr>
          <p:nvPr>
            <p:ph type="title"/>
          </p:nvPr>
        </p:nvSpPr>
        <p:spPr>
          <a:xfrm>
            <a:off x="152400" y="0"/>
            <a:ext cx="3186176" cy="307777"/>
          </a:xfrm>
        </p:spPr>
        <p:txBody>
          <a:bodyPr/>
          <a:lstStyle/>
          <a:p>
            <a:r>
              <a:rPr lang="en-US" sz="2000" dirty="0">
                <a:latin typeface="Montserrat" panose="00000500000000000000" pitchFamily="2" charset="0"/>
              </a:rPr>
              <a:t>Repayment Status</a:t>
            </a:r>
            <a:endParaRPr lang="en-GB" sz="2000" dirty="0">
              <a:latin typeface="Montserrat" panose="00000500000000000000" pitchFamily="2" charset="0"/>
            </a:endParaRPr>
          </a:p>
        </p:txBody>
      </p:sp>
      <p:sp>
        <p:nvSpPr>
          <p:cNvPr id="3" name="Text Placeholder 2">
            <a:extLst>
              <a:ext uri="{FF2B5EF4-FFF2-40B4-BE49-F238E27FC236}">
                <a16:creationId xmlns:a16="http://schemas.microsoft.com/office/drawing/2014/main" id="{38D510B3-316E-4B35-ADD5-C0A6206B661C}"/>
              </a:ext>
            </a:extLst>
          </p:cNvPr>
          <p:cNvSpPr>
            <a:spLocks noGrp="1"/>
          </p:cNvSpPr>
          <p:nvPr>
            <p:ph type="body" idx="1"/>
          </p:nvPr>
        </p:nvSpPr>
        <p:spPr>
          <a:xfrm>
            <a:off x="228600" y="666751"/>
            <a:ext cx="1981200" cy="4038600"/>
          </a:xfrm>
        </p:spPr>
        <p:txBody>
          <a:bodyPr>
            <a:normAutofit/>
          </a:bodyPr>
          <a:lstStyle/>
          <a:p>
            <a:r>
              <a:rPr lang="en-US" dirty="0">
                <a:solidFill>
                  <a:srgbClr val="006666"/>
                </a:solidFill>
                <a:latin typeface="Montserrat" panose="00000500000000000000" pitchFamily="2" charset="0"/>
              </a:rPr>
              <a:t>Repayment of different months.</a:t>
            </a:r>
          </a:p>
          <a:p>
            <a:pPr marL="285750" indent="-285750">
              <a:buFont typeface="Arial" panose="020B0604020202020204" pitchFamily="34" charset="0"/>
              <a:buChar char="•"/>
            </a:pPr>
            <a:r>
              <a:rPr lang="en-US" dirty="0">
                <a:solidFill>
                  <a:srgbClr val="006666"/>
                </a:solidFill>
                <a:latin typeface="Montserrat" panose="00000500000000000000" pitchFamily="2" charset="0"/>
              </a:rPr>
              <a:t>Red – Non Defaulters</a:t>
            </a:r>
          </a:p>
          <a:p>
            <a:pPr marL="285750" indent="-285750">
              <a:buFont typeface="Arial" panose="020B0604020202020204" pitchFamily="34" charset="0"/>
              <a:buChar char="•"/>
            </a:pPr>
            <a:r>
              <a:rPr lang="en-US" dirty="0">
                <a:solidFill>
                  <a:srgbClr val="006666"/>
                </a:solidFill>
                <a:latin typeface="Montserrat" panose="00000500000000000000" pitchFamily="2" charset="0"/>
              </a:rPr>
              <a:t>Blue – Defaulter</a:t>
            </a:r>
          </a:p>
          <a:p>
            <a:pPr algn="l"/>
            <a:r>
              <a:rPr lang="en-US" b="0" i="0" dirty="0">
                <a:solidFill>
                  <a:srgbClr val="006666"/>
                </a:solidFill>
                <a:effectLst/>
                <a:latin typeface="Montserrat" panose="00000500000000000000" pitchFamily="2" charset="0"/>
              </a:rPr>
              <a:t>-2 = No consumption</a:t>
            </a:r>
          </a:p>
          <a:p>
            <a:pPr algn="l"/>
            <a:r>
              <a:rPr lang="en-US" b="0" i="0" dirty="0">
                <a:solidFill>
                  <a:srgbClr val="006666"/>
                </a:solidFill>
                <a:effectLst/>
                <a:latin typeface="Montserrat" panose="00000500000000000000" pitchFamily="2" charset="0"/>
              </a:rPr>
              <a:t>-1 = paid in full</a:t>
            </a:r>
          </a:p>
          <a:p>
            <a:pPr algn="l"/>
            <a:r>
              <a:rPr lang="en-US" b="0" i="0" dirty="0">
                <a:solidFill>
                  <a:srgbClr val="006666"/>
                </a:solidFill>
                <a:effectLst/>
                <a:latin typeface="Montserrat" panose="00000500000000000000" pitchFamily="2" charset="0"/>
              </a:rPr>
              <a:t>0 = use of revolving credit (paid minimum only)</a:t>
            </a:r>
          </a:p>
          <a:p>
            <a:pPr algn="l"/>
            <a:r>
              <a:rPr lang="en-US" b="0" i="0" dirty="0">
                <a:solidFill>
                  <a:srgbClr val="006666"/>
                </a:solidFill>
                <a:effectLst/>
                <a:latin typeface="Montserrat" panose="00000500000000000000" pitchFamily="2" charset="0"/>
              </a:rPr>
              <a:t>1 = payment delay for one month</a:t>
            </a:r>
          </a:p>
          <a:p>
            <a:pPr algn="l"/>
            <a:r>
              <a:rPr lang="en-US" b="0" i="0" dirty="0">
                <a:solidFill>
                  <a:srgbClr val="006666"/>
                </a:solidFill>
                <a:effectLst/>
                <a:latin typeface="Montserrat" panose="00000500000000000000" pitchFamily="2" charset="0"/>
              </a:rPr>
              <a:t>2 – 8 (for consecutive months)</a:t>
            </a:r>
          </a:p>
          <a:p>
            <a:pPr marL="285750" indent="-285750">
              <a:buFont typeface="Arial" panose="020B0604020202020204" pitchFamily="34" charset="0"/>
              <a:buChar char="•"/>
            </a:pPr>
            <a:endParaRPr lang="en-GB" dirty="0">
              <a:solidFill>
                <a:srgbClr val="006666"/>
              </a:solidFill>
              <a:latin typeface="Montserrat" panose="00000500000000000000" pitchFamily="2" charset="0"/>
            </a:endParaRPr>
          </a:p>
        </p:txBody>
      </p:sp>
      <p:pic>
        <p:nvPicPr>
          <p:cNvPr id="7170" name="Picture 2">
            <a:extLst>
              <a:ext uri="{FF2B5EF4-FFF2-40B4-BE49-F238E27FC236}">
                <a16:creationId xmlns:a16="http://schemas.microsoft.com/office/drawing/2014/main" id="{45A1517A-535B-43BB-9A89-7F84BCA98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148" y="582163"/>
            <a:ext cx="3110865" cy="18214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E3CAEAB-F3FA-4F11-8F8A-B473C08C0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71792"/>
            <a:ext cx="2971801" cy="183179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BB456FA3-A9F3-45D3-B757-9A0BC747F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9147" y="2743730"/>
            <a:ext cx="3110866" cy="207645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07F367F5-345D-40CE-A1BC-D02B5ABF1A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739919"/>
            <a:ext cx="2971801" cy="208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90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9C67-B736-48F8-9D7C-ED22ACA39107}"/>
              </a:ext>
            </a:extLst>
          </p:cNvPr>
          <p:cNvSpPr>
            <a:spLocks noGrp="1"/>
          </p:cNvSpPr>
          <p:nvPr>
            <p:ph type="title"/>
          </p:nvPr>
        </p:nvSpPr>
        <p:spPr>
          <a:xfrm>
            <a:off x="76200" y="0"/>
            <a:ext cx="3186176" cy="307777"/>
          </a:xfrm>
        </p:spPr>
        <p:txBody>
          <a:bodyPr/>
          <a:lstStyle/>
          <a:p>
            <a:r>
              <a:rPr lang="en-US" sz="2000" dirty="0">
                <a:latin typeface="Montserrat" panose="00000500000000000000" pitchFamily="2" charset="0"/>
              </a:rPr>
              <a:t>Repayment Cont.</a:t>
            </a:r>
            <a:endParaRPr lang="en-GB" sz="2000" dirty="0">
              <a:latin typeface="Montserrat" panose="00000500000000000000" pitchFamily="2" charset="0"/>
            </a:endParaRPr>
          </a:p>
        </p:txBody>
      </p:sp>
      <p:sp>
        <p:nvSpPr>
          <p:cNvPr id="3" name="Text Placeholder 2">
            <a:extLst>
              <a:ext uri="{FF2B5EF4-FFF2-40B4-BE49-F238E27FC236}">
                <a16:creationId xmlns:a16="http://schemas.microsoft.com/office/drawing/2014/main" id="{40C872A3-5B44-4824-986D-CAF8BC54D456}"/>
              </a:ext>
            </a:extLst>
          </p:cNvPr>
          <p:cNvSpPr>
            <a:spLocks noGrp="1"/>
          </p:cNvSpPr>
          <p:nvPr>
            <p:ph type="body" idx="1"/>
          </p:nvPr>
        </p:nvSpPr>
        <p:spPr>
          <a:xfrm>
            <a:off x="73483" y="971550"/>
            <a:ext cx="1450518" cy="246221"/>
          </a:xfrm>
        </p:spPr>
        <p:txBody>
          <a:bodyPr/>
          <a:lstStyle/>
          <a:p>
            <a:r>
              <a:rPr lang="en-US" dirty="0"/>
              <a:t>Contd.</a:t>
            </a:r>
            <a:endParaRPr lang="en-GB" dirty="0"/>
          </a:p>
        </p:txBody>
      </p:sp>
      <p:pic>
        <p:nvPicPr>
          <p:cNvPr id="8194" name="Picture 2">
            <a:extLst>
              <a:ext uri="{FF2B5EF4-FFF2-40B4-BE49-F238E27FC236}">
                <a16:creationId xmlns:a16="http://schemas.microsoft.com/office/drawing/2014/main" id="{AFB972EC-A1B3-4D5A-9FA9-AD2635153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723900"/>
            <a:ext cx="3507916" cy="37528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C5F8515-6B34-4364-AA6F-E2351AA88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23900"/>
            <a:ext cx="4038601"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29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158953"/>
            <a:ext cx="3173730" cy="319959"/>
          </a:xfrm>
          <a:prstGeom prst="rect">
            <a:avLst/>
          </a:prstGeom>
        </p:spPr>
        <p:txBody>
          <a:bodyPr vert="horz" wrap="square" lIns="0" tIns="12065" rIns="0" bIns="0" rtlCol="0">
            <a:spAutoFit/>
          </a:bodyPr>
          <a:lstStyle/>
          <a:p>
            <a:pPr marL="12700">
              <a:lnSpc>
                <a:spcPct val="100000"/>
              </a:lnSpc>
              <a:spcBef>
                <a:spcPts val="95"/>
              </a:spcBef>
            </a:pPr>
            <a:r>
              <a:rPr sz="2000" spc="495" dirty="0">
                <a:latin typeface="Montserrat" panose="00000500000000000000" pitchFamily="2" charset="0"/>
              </a:rPr>
              <a:t>EDA</a:t>
            </a:r>
            <a:r>
              <a:rPr sz="2000" spc="85" dirty="0">
                <a:latin typeface="Montserrat" panose="00000500000000000000" pitchFamily="2" charset="0"/>
              </a:rPr>
              <a:t> </a:t>
            </a:r>
            <a:r>
              <a:rPr sz="2000" spc="360" dirty="0">
                <a:latin typeface="Montserrat" panose="00000500000000000000" pitchFamily="2" charset="0"/>
              </a:rPr>
              <a:t>Continued…</a:t>
            </a:r>
            <a:endParaRPr sz="2000" dirty="0">
              <a:latin typeface="Montserrat" panose="00000500000000000000" pitchFamily="2" charset="0"/>
            </a:endParaRPr>
          </a:p>
        </p:txBody>
      </p:sp>
      <p:sp>
        <p:nvSpPr>
          <p:cNvPr id="3" name="object 3"/>
          <p:cNvSpPr txBox="1"/>
          <p:nvPr/>
        </p:nvSpPr>
        <p:spPr>
          <a:xfrm>
            <a:off x="809650" y="768222"/>
            <a:ext cx="1908175" cy="299720"/>
          </a:xfrm>
          <a:prstGeom prst="rect">
            <a:avLst/>
          </a:prstGeom>
        </p:spPr>
        <p:txBody>
          <a:bodyPr vert="horz" wrap="square" lIns="0" tIns="12700" rIns="0" bIns="0" rtlCol="0">
            <a:spAutoFit/>
          </a:bodyPr>
          <a:lstStyle/>
          <a:p>
            <a:pPr marL="12700">
              <a:lnSpc>
                <a:spcPct val="100000"/>
              </a:lnSpc>
              <a:spcBef>
                <a:spcPts val="100"/>
              </a:spcBef>
            </a:pPr>
            <a:r>
              <a:rPr sz="1800" b="1" i="1" u="heavy" spc="180" dirty="0">
                <a:solidFill>
                  <a:srgbClr val="124F5C"/>
                </a:solidFill>
                <a:uFill>
                  <a:solidFill>
                    <a:srgbClr val="124F5C"/>
                  </a:solidFill>
                </a:uFill>
                <a:latin typeface="Calibri"/>
                <a:cs typeface="Calibri"/>
              </a:rPr>
              <a:t>LIMIT</a:t>
            </a:r>
            <a:r>
              <a:rPr sz="1800" b="1" i="1" u="heavy" spc="50" dirty="0">
                <a:solidFill>
                  <a:srgbClr val="124F5C"/>
                </a:solidFill>
                <a:uFill>
                  <a:solidFill>
                    <a:srgbClr val="124F5C"/>
                  </a:solidFill>
                </a:uFill>
                <a:latin typeface="Calibri"/>
                <a:cs typeface="Calibri"/>
              </a:rPr>
              <a:t> </a:t>
            </a:r>
            <a:r>
              <a:rPr sz="1800" b="1" i="1" u="heavy" spc="320" dirty="0">
                <a:solidFill>
                  <a:srgbClr val="124F5C"/>
                </a:solidFill>
                <a:uFill>
                  <a:solidFill>
                    <a:srgbClr val="124F5C"/>
                  </a:solidFill>
                </a:uFill>
                <a:latin typeface="Calibri"/>
                <a:cs typeface="Calibri"/>
              </a:rPr>
              <a:t>BALANCE</a:t>
            </a:r>
            <a:endParaRPr sz="1800">
              <a:latin typeface="Calibri"/>
              <a:cs typeface="Calibri"/>
            </a:endParaRPr>
          </a:p>
        </p:txBody>
      </p:sp>
      <p:sp>
        <p:nvSpPr>
          <p:cNvPr id="4" name="object 4"/>
          <p:cNvSpPr txBox="1"/>
          <p:nvPr/>
        </p:nvSpPr>
        <p:spPr>
          <a:xfrm>
            <a:off x="304800" y="3950354"/>
            <a:ext cx="8147684" cy="849848"/>
          </a:xfrm>
          <a:prstGeom prst="rect">
            <a:avLst/>
          </a:prstGeom>
        </p:spPr>
        <p:txBody>
          <a:bodyPr vert="horz" wrap="square" lIns="0" tIns="12700" rIns="0" bIns="0" rtlCol="0">
            <a:spAutoFit/>
          </a:bodyPr>
          <a:lstStyle/>
          <a:p>
            <a:pPr marL="298450" marR="5080" indent="-285750">
              <a:lnSpc>
                <a:spcPct val="115100"/>
              </a:lnSpc>
              <a:spcBef>
                <a:spcPts val="100"/>
              </a:spcBef>
              <a:buFontTx/>
              <a:buChar char="-"/>
            </a:pPr>
            <a:r>
              <a:rPr lang="en-US" sz="1600" spc="80" dirty="0">
                <a:solidFill>
                  <a:srgbClr val="124F5C"/>
                </a:solidFill>
                <a:latin typeface="Montserrat" panose="00000500000000000000" pitchFamily="2" charset="0"/>
                <a:cs typeface="Century Gothic"/>
              </a:rPr>
              <a:t>Majority of defaulters are those who have credit limit between 20k to 300k</a:t>
            </a:r>
          </a:p>
          <a:p>
            <a:pPr marL="298450" marR="5080" indent="-285750">
              <a:lnSpc>
                <a:spcPct val="115100"/>
              </a:lnSpc>
              <a:spcBef>
                <a:spcPts val="100"/>
              </a:spcBef>
              <a:buFontTx/>
              <a:buChar char="-"/>
            </a:pPr>
            <a:r>
              <a:rPr lang="en-US" sz="1600" spc="80" dirty="0">
                <a:solidFill>
                  <a:srgbClr val="124F5C"/>
                </a:solidFill>
                <a:latin typeface="Montserrat" panose="00000500000000000000" pitchFamily="2" charset="0"/>
                <a:cs typeface="Century Gothic"/>
              </a:rPr>
              <a:t>After Cred limit 500k, numbers of defaulters are almost negligible</a:t>
            </a:r>
            <a:endParaRPr sz="1600" dirty="0">
              <a:latin typeface="Montserrat" panose="00000500000000000000" pitchFamily="2" charset="0"/>
              <a:cs typeface="Century Gothic"/>
            </a:endParaRPr>
          </a:p>
        </p:txBody>
      </p:sp>
      <p:pic>
        <p:nvPicPr>
          <p:cNvPr id="9218" name="Picture 2">
            <a:extLst>
              <a:ext uri="{FF2B5EF4-FFF2-40B4-BE49-F238E27FC236}">
                <a16:creationId xmlns:a16="http://schemas.microsoft.com/office/drawing/2014/main" id="{827BA197-6F7E-4F5B-9D69-BB33761B5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038606"/>
            <a:ext cx="8763000" cy="2911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94282" y="798576"/>
            <a:ext cx="1697989" cy="24765"/>
          </a:xfrm>
          <a:custGeom>
            <a:avLst/>
            <a:gdLst/>
            <a:ahLst/>
            <a:cxnLst/>
            <a:rect l="l" t="t" r="r" b="b"/>
            <a:pathLst>
              <a:path w="1697989" h="24765">
                <a:moveTo>
                  <a:pt x="1697736" y="0"/>
                </a:moveTo>
                <a:lnTo>
                  <a:pt x="0" y="0"/>
                </a:lnTo>
                <a:lnTo>
                  <a:pt x="0" y="24384"/>
                </a:lnTo>
                <a:lnTo>
                  <a:pt x="1697736" y="24384"/>
                </a:lnTo>
                <a:lnTo>
                  <a:pt x="1697736" y="0"/>
                </a:lnTo>
                <a:close/>
              </a:path>
            </a:pathLst>
          </a:custGeom>
          <a:solidFill>
            <a:srgbClr val="124F5C"/>
          </a:solidFill>
        </p:spPr>
        <p:txBody>
          <a:bodyPr wrap="square" lIns="0" tIns="0" rIns="0" bIns="0" rtlCol="0"/>
          <a:lstStyle/>
          <a:p>
            <a:endParaRPr/>
          </a:p>
        </p:txBody>
      </p:sp>
      <p:sp>
        <p:nvSpPr>
          <p:cNvPr id="3" name="object 3"/>
          <p:cNvSpPr txBox="1">
            <a:spLocks noGrp="1"/>
          </p:cNvSpPr>
          <p:nvPr>
            <p:ph type="title"/>
          </p:nvPr>
        </p:nvSpPr>
        <p:spPr>
          <a:xfrm>
            <a:off x="390550" y="0"/>
            <a:ext cx="3495650" cy="734817"/>
          </a:xfrm>
          <a:prstGeom prst="rect">
            <a:avLst/>
          </a:prstGeom>
        </p:spPr>
        <p:txBody>
          <a:bodyPr vert="horz" wrap="square" lIns="0" tIns="80010" rIns="0" bIns="0" rtlCol="0">
            <a:spAutoFit/>
          </a:bodyPr>
          <a:lstStyle/>
          <a:p>
            <a:pPr marL="12700">
              <a:lnSpc>
                <a:spcPct val="100000"/>
              </a:lnSpc>
              <a:spcBef>
                <a:spcPts val="630"/>
              </a:spcBef>
            </a:pPr>
            <a:r>
              <a:rPr sz="2000" spc="495" dirty="0">
                <a:latin typeface="Montserrat" panose="00000500000000000000" pitchFamily="2" charset="0"/>
              </a:rPr>
              <a:t>EDA</a:t>
            </a:r>
            <a:r>
              <a:rPr sz="2000" spc="85" dirty="0">
                <a:latin typeface="Montserrat" panose="00000500000000000000" pitchFamily="2" charset="0"/>
              </a:rPr>
              <a:t> </a:t>
            </a:r>
            <a:r>
              <a:rPr sz="2000" spc="360" dirty="0">
                <a:latin typeface="Montserrat" panose="00000500000000000000" pitchFamily="2" charset="0"/>
              </a:rPr>
              <a:t>Continued…</a:t>
            </a:r>
            <a:endParaRPr sz="2000" dirty="0">
              <a:latin typeface="Montserrat" panose="00000500000000000000" pitchFamily="2" charset="0"/>
            </a:endParaRPr>
          </a:p>
          <a:p>
            <a:pPr marL="1103630">
              <a:lnSpc>
                <a:spcPct val="100000"/>
              </a:lnSpc>
              <a:spcBef>
                <a:spcPts val="340"/>
              </a:spcBef>
            </a:pPr>
            <a:r>
              <a:rPr sz="2000" i="1" spc="204" dirty="0">
                <a:solidFill>
                  <a:srgbClr val="124F5C"/>
                </a:solidFill>
                <a:latin typeface="Montserrat" panose="00000500000000000000" pitchFamily="2" charset="0"/>
              </a:rPr>
              <a:t>Pairplot</a:t>
            </a:r>
            <a:r>
              <a:rPr sz="2000" i="1" spc="65" dirty="0">
                <a:solidFill>
                  <a:srgbClr val="124F5C"/>
                </a:solidFill>
                <a:latin typeface="Montserrat" panose="00000500000000000000" pitchFamily="2" charset="0"/>
              </a:rPr>
              <a:t> </a:t>
            </a:r>
            <a:r>
              <a:rPr sz="2000" i="1" spc="175" dirty="0">
                <a:solidFill>
                  <a:srgbClr val="124F5C"/>
                </a:solidFill>
                <a:latin typeface="Montserrat" panose="00000500000000000000" pitchFamily="2" charset="0"/>
              </a:rPr>
              <a:t>of</a:t>
            </a:r>
            <a:r>
              <a:rPr sz="2000" i="1" spc="85" dirty="0">
                <a:solidFill>
                  <a:srgbClr val="124F5C"/>
                </a:solidFill>
                <a:latin typeface="Montserrat" panose="00000500000000000000" pitchFamily="2" charset="0"/>
              </a:rPr>
              <a:t> </a:t>
            </a:r>
            <a:r>
              <a:rPr sz="2000" i="1" spc="145" dirty="0">
                <a:solidFill>
                  <a:srgbClr val="124F5C"/>
                </a:solidFill>
                <a:latin typeface="Montserrat" panose="00000500000000000000" pitchFamily="2" charset="0"/>
              </a:rPr>
              <a:t>bill</a:t>
            </a:r>
            <a:endParaRPr sz="2000" dirty="0">
              <a:latin typeface="Montserrat" panose="00000500000000000000" pitchFamily="2" charset="0"/>
            </a:endParaRPr>
          </a:p>
        </p:txBody>
      </p:sp>
      <p:grpSp>
        <p:nvGrpSpPr>
          <p:cNvPr id="4" name="object 4"/>
          <p:cNvGrpSpPr/>
          <p:nvPr/>
        </p:nvGrpSpPr>
        <p:grpSpPr>
          <a:xfrm>
            <a:off x="3192017" y="798576"/>
            <a:ext cx="4518660" cy="24765"/>
            <a:chOff x="3192017" y="798576"/>
            <a:chExt cx="4518660" cy="24765"/>
          </a:xfrm>
        </p:grpSpPr>
        <p:sp>
          <p:nvSpPr>
            <p:cNvPr id="5" name="object 5"/>
            <p:cNvSpPr/>
            <p:nvPr/>
          </p:nvSpPr>
          <p:spPr>
            <a:xfrm>
              <a:off x="3192017" y="798576"/>
              <a:ext cx="2731135" cy="24765"/>
            </a:xfrm>
            <a:custGeom>
              <a:avLst/>
              <a:gdLst/>
              <a:ahLst/>
              <a:cxnLst/>
              <a:rect l="l" t="t" r="r" b="b"/>
              <a:pathLst>
                <a:path w="2731135" h="24765">
                  <a:moveTo>
                    <a:pt x="2731008" y="0"/>
                  </a:moveTo>
                  <a:lnTo>
                    <a:pt x="0" y="0"/>
                  </a:lnTo>
                  <a:lnTo>
                    <a:pt x="0" y="24384"/>
                  </a:lnTo>
                  <a:lnTo>
                    <a:pt x="2731008" y="24384"/>
                  </a:lnTo>
                  <a:lnTo>
                    <a:pt x="2731008" y="0"/>
                  </a:lnTo>
                  <a:close/>
                </a:path>
              </a:pathLst>
            </a:custGeom>
            <a:solidFill>
              <a:srgbClr val="F5FCFF"/>
            </a:solidFill>
          </p:spPr>
          <p:txBody>
            <a:bodyPr wrap="square" lIns="0" tIns="0" rIns="0" bIns="0" rtlCol="0"/>
            <a:lstStyle/>
            <a:p>
              <a:endParaRPr/>
            </a:p>
          </p:txBody>
        </p:sp>
        <p:sp>
          <p:nvSpPr>
            <p:cNvPr id="6" name="object 6"/>
            <p:cNvSpPr/>
            <p:nvPr/>
          </p:nvSpPr>
          <p:spPr>
            <a:xfrm>
              <a:off x="5923025" y="798576"/>
              <a:ext cx="1788160" cy="24765"/>
            </a:xfrm>
            <a:custGeom>
              <a:avLst/>
              <a:gdLst/>
              <a:ahLst/>
              <a:cxnLst/>
              <a:rect l="l" t="t" r="r" b="b"/>
              <a:pathLst>
                <a:path w="1788159" h="24765">
                  <a:moveTo>
                    <a:pt x="1787652" y="0"/>
                  </a:moveTo>
                  <a:lnTo>
                    <a:pt x="0" y="0"/>
                  </a:lnTo>
                  <a:lnTo>
                    <a:pt x="0" y="24384"/>
                  </a:lnTo>
                  <a:lnTo>
                    <a:pt x="1787652" y="24384"/>
                  </a:lnTo>
                  <a:lnTo>
                    <a:pt x="1787652" y="0"/>
                  </a:lnTo>
                  <a:close/>
                </a:path>
              </a:pathLst>
            </a:custGeom>
            <a:solidFill>
              <a:srgbClr val="124F5C"/>
            </a:solidFill>
          </p:spPr>
          <p:txBody>
            <a:bodyPr wrap="square" lIns="0" tIns="0" rIns="0" bIns="0" rtlCol="0"/>
            <a:lstStyle/>
            <a:p>
              <a:endParaRPr/>
            </a:p>
          </p:txBody>
        </p:sp>
      </p:grpSp>
      <p:sp>
        <p:nvSpPr>
          <p:cNvPr id="7" name="object 7"/>
          <p:cNvSpPr txBox="1"/>
          <p:nvPr/>
        </p:nvSpPr>
        <p:spPr>
          <a:xfrm>
            <a:off x="5906896" y="429867"/>
            <a:ext cx="2165859" cy="320601"/>
          </a:xfrm>
          <a:prstGeom prst="rect">
            <a:avLst/>
          </a:prstGeom>
        </p:spPr>
        <p:txBody>
          <a:bodyPr vert="horz" wrap="square" lIns="0" tIns="12700" rIns="0" bIns="0" rtlCol="0">
            <a:spAutoFit/>
          </a:bodyPr>
          <a:lstStyle/>
          <a:p>
            <a:pPr marL="12700">
              <a:lnSpc>
                <a:spcPct val="100000"/>
              </a:lnSpc>
              <a:spcBef>
                <a:spcPts val="100"/>
              </a:spcBef>
            </a:pPr>
            <a:r>
              <a:rPr sz="2000" b="1" i="1" spc="210" dirty="0">
                <a:solidFill>
                  <a:srgbClr val="124F5C"/>
                </a:solidFill>
                <a:latin typeface="Montserrat" panose="00000500000000000000" pitchFamily="2" charset="0"/>
                <a:cs typeface="Calibri"/>
              </a:rPr>
              <a:t>Pairplot</a:t>
            </a:r>
            <a:r>
              <a:rPr sz="1800" b="1" i="1" spc="25" dirty="0">
                <a:solidFill>
                  <a:srgbClr val="124F5C"/>
                </a:solidFill>
                <a:latin typeface="Calibri"/>
                <a:cs typeface="Calibri"/>
              </a:rPr>
              <a:t> </a:t>
            </a:r>
            <a:r>
              <a:rPr sz="1800" b="1" i="1" spc="175" dirty="0">
                <a:solidFill>
                  <a:srgbClr val="124F5C"/>
                </a:solidFill>
                <a:latin typeface="Calibri"/>
                <a:cs typeface="Calibri"/>
              </a:rPr>
              <a:t>of</a:t>
            </a:r>
            <a:r>
              <a:rPr sz="1800" b="1" i="1" spc="60" dirty="0">
                <a:solidFill>
                  <a:srgbClr val="124F5C"/>
                </a:solidFill>
                <a:latin typeface="Calibri"/>
                <a:cs typeface="Calibri"/>
              </a:rPr>
              <a:t> </a:t>
            </a:r>
            <a:r>
              <a:rPr sz="1800" b="1" i="1" spc="270" dirty="0">
                <a:solidFill>
                  <a:srgbClr val="124F5C"/>
                </a:solidFill>
                <a:latin typeface="Calibri"/>
                <a:cs typeface="Calibri"/>
              </a:rPr>
              <a:t>pay</a:t>
            </a:r>
            <a:endParaRPr sz="1800" dirty="0">
              <a:latin typeface="Calibri"/>
              <a:cs typeface="Calibri"/>
            </a:endParaRPr>
          </a:p>
        </p:txBody>
      </p:sp>
      <p:sp>
        <p:nvSpPr>
          <p:cNvPr id="8" name="object 8"/>
          <p:cNvSpPr txBox="1"/>
          <p:nvPr/>
        </p:nvSpPr>
        <p:spPr>
          <a:xfrm>
            <a:off x="479450" y="3651605"/>
            <a:ext cx="8214359" cy="1394741"/>
          </a:xfrm>
          <a:prstGeom prst="rect">
            <a:avLst/>
          </a:prstGeom>
        </p:spPr>
        <p:txBody>
          <a:bodyPr vert="horz" wrap="square" lIns="0" tIns="12700" rIns="0" bIns="0" rtlCol="0">
            <a:spAutoFit/>
          </a:bodyPr>
          <a:lstStyle/>
          <a:p>
            <a:pPr marL="38100" marR="30480">
              <a:lnSpc>
                <a:spcPct val="114999"/>
              </a:lnSpc>
              <a:spcBef>
                <a:spcPts val="100"/>
              </a:spcBef>
            </a:pPr>
            <a:r>
              <a:rPr sz="1600" spc="85" dirty="0">
                <a:solidFill>
                  <a:srgbClr val="124F5C"/>
                </a:solidFill>
                <a:latin typeface="Montserrat" panose="00000500000000000000" pitchFamily="2" charset="0"/>
                <a:cs typeface="Century Gothic"/>
              </a:rPr>
              <a:t>The</a:t>
            </a:r>
            <a:r>
              <a:rPr sz="1600" spc="-20"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1</a:t>
            </a:r>
            <a:r>
              <a:rPr sz="1600" spc="-60" baseline="26455" dirty="0">
                <a:solidFill>
                  <a:srgbClr val="124F5C"/>
                </a:solidFill>
                <a:latin typeface="Montserrat" panose="00000500000000000000" pitchFamily="2" charset="0"/>
                <a:cs typeface="Century Gothic"/>
              </a:rPr>
              <a:t>st</a:t>
            </a:r>
            <a:r>
              <a:rPr sz="1600" spc="209" baseline="26455"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pairplot</a:t>
            </a:r>
            <a:r>
              <a:rPr sz="1600" spc="5" dirty="0">
                <a:solidFill>
                  <a:srgbClr val="124F5C"/>
                </a:solidFill>
                <a:latin typeface="Montserrat" panose="00000500000000000000" pitchFamily="2" charset="0"/>
                <a:cs typeface="Century Gothic"/>
              </a:rPr>
              <a:t> </a:t>
            </a:r>
            <a:r>
              <a:rPr sz="1600" spc="85" dirty="0">
                <a:solidFill>
                  <a:srgbClr val="124F5C"/>
                </a:solidFill>
                <a:latin typeface="Montserrat" panose="00000500000000000000" pitchFamily="2" charset="0"/>
                <a:cs typeface="Century Gothic"/>
              </a:rPr>
              <a:t>shows</a:t>
            </a:r>
            <a:r>
              <a:rPr sz="1600" spc="15"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the</a:t>
            </a:r>
            <a:r>
              <a:rPr sz="1600" spc="-5" dirty="0">
                <a:solidFill>
                  <a:srgbClr val="124F5C"/>
                </a:solidFill>
                <a:latin typeface="Montserrat" panose="00000500000000000000" pitchFamily="2" charset="0"/>
                <a:cs typeface="Century Gothic"/>
              </a:rPr>
              <a:t> </a:t>
            </a:r>
            <a:r>
              <a:rPr sz="1600" spc="80" dirty="0">
                <a:solidFill>
                  <a:srgbClr val="124F5C"/>
                </a:solidFill>
                <a:latin typeface="Montserrat" panose="00000500000000000000" pitchFamily="2" charset="0"/>
                <a:cs typeface="Century Gothic"/>
              </a:rPr>
              <a:t>distribution</a:t>
            </a:r>
            <a:r>
              <a:rPr sz="1600" spc="-1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of</a:t>
            </a:r>
            <a:r>
              <a:rPr sz="1600" spc="-15" dirty="0">
                <a:solidFill>
                  <a:srgbClr val="124F5C"/>
                </a:solidFill>
                <a:latin typeface="Montserrat" panose="00000500000000000000" pitchFamily="2" charset="0"/>
                <a:cs typeface="Century Gothic"/>
              </a:rPr>
              <a:t> </a:t>
            </a:r>
            <a:r>
              <a:rPr sz="1600" spc="75" dirty="0">
                <a:solidFill>
                  <a:srgbClr val="124F5C"/>
                </a:solidFill>
                <a:latin typeface="Montserrat" panose="00000500000000000000" pitchFamily="2" charset="0"/>
                <a:cs typeface="Century Gothic"/>
              </a:rPr>
              <a:t>bill</a:t>
            </a:r>
            <a:r>
              <a:rPr sz="1600" spc="-25"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amount</a:t>
            </a:r>
            <a:r>
              <a:rPr sz="1600" spc="15" dirty="0">
                <a:solidFill>
                  <a:srgbClr val="124F5C"/>
                </a:solidFill>
                <a:latin typeface="Montserrat" panose="00000500000000000000" pitchFamily="2" charset="0"/>
                <a:cs typeface="Century Gothic"/>
              </a:rPr>
              <a:t> </a:t>
            </a:r>
            <a:r>
              <a:rPr sz="1600" spc="60" dirty="0">
                <a:solidFill>
                  <a:srgbClr val="124F5C"/>
                </a:solidFill>
                <a:latin typeface="Montserrat" panose="00000500000000000000" pitchFamily="2" charset="0"/>
                <a:cs typeface="Century Gothic"/>
              </a:rPr>
              <a:t>statements</a:t>
            </a:r>
            <a:r>
              <a:rPr sz="1600" spc="35"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for</a:t>
            </a:r>
            <a:r>
              <a:rPr sz="1600" spc="-15" dirty="0">
                <a:solidFill>
                  <a:srgbClr val="124F5C"/>
                </a:solidFill>
                <a:latin typeface="Montserrat" panose="00000500000000000000" pitchFamily="2" charset="0"/>
                <a:cs typeface="Century Gothic"/>
              </a:rPr>
              <a:t> </a:t>
            </a:r>
            <a:r>
              <a:rPr sz="1600" spc="-70" dirty="0">
                <a:solidFill>
                  <a:srgbClr val="124F5C"/>
                </a:solidFill>
                <a:latin typeface="Montserrat" panose="00000500000000000000" pitchFamily="2" charset="0"/>
                <a:cs typeface="Century Gothic"/>
              </a:rPr>
              <a:t>each</a:t>
            </a:r>
            <a:r>
              <a:rPr sz="1600" spc="5" dirty="0">
                <a:solidFill>
                  <a:srgbClr val="124F5C"/>
                </a:solidFill>
                <a:latin typeface="Montserrat" panose="00000500000000000000" pitchFamily="2" charset="0"/>
                <a:cs typeface="Century Gothic"/>
              </a:rPr>
              <a:t> </a:t>
            </a:r>
            <a:r>
              <a:rPr sz="1600" spc="90" dirty="0">
                <a:solidFill>
                  <a:srgbClr val="124F5C"/>
                </a:solidFill>
                <a:latin typeface="Montserrat" panose="00000500000000000000" pitchFamily="2" charset="0"/>
                <a:cs typeface="Century Gothic"/>
              </a:rPr>
              <a:t>month </a:t>
            </a:r>
            <a:r>
              <a:rPr sz="1600" spc="-430"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explicitly</a:t>
            </a:r>
            <a:r>
              <a:rPr sz="1600" spc="-45"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for</a:t>
            </a:r>
            <a:r>
              <a:rPr sz="1600" spc="-25"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defaulters</a:t>
            </a:r>
            <a:r>
              <a:rPr sz="1600" spc="10"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and</a:t>
            </a:r>
            <a:r>
              <a:rPr sz="1600" spc="5"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non-defaulters</a:t>
            </a:r>
            <a:r>
              <a:rPr sz="1600" spc="30" dirty="0">
                <a:solidFill>
                  <a:srgbClr val="202020"/>
                </a:solidFill>
                <a:latin typeface="Montserrat" panose="00000500000000000000" pitchFamily="2" charset="0"/>
                <a:cs typeface="Century Gothic"/>
              </a:rPr>
              <a:t>.</a:t>
            </a:r>
            <a:endParaRPr sz="1600" dirty="0">
              <a:latin typeface="Montserrat" panose="00000500000000000000" pitchFamily="2" charset="0"/>
              <a:cs typeface="Century Gothic"/>
            </a:endParaRPr>
          </a:p>
          <a:p>
            <a:pPr marL="38100">
              <a:lnSpc>
                <a:spcPct val="100000"/>
              </a:lnSpc>
              <a:spcBef>
                <a:spcPts val="285"/>
              </a:spcBef>
            </a:pPr>
            <a:r>
              <a:rPr sz="1600" spc="85" dirty="0">
                <a:solidFill>
                  <a:srgbClr val="124F5C"/>
                </a:solidFill>
                <a:latin typeface="Montserrat" panose="00000500000000000000" pitchFamily="2" charset="0"/>
                <a:cs typeface="Century Gothic"/>
              </a:rPr>
              <a:t>The</a:t>
            </a:r>
            <a:r>
              <a:rPr sz="1600" spc="-20"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2</a:t>
            </a:r>
            <a:r>
              <a:rPr sz="1600" spc="52" baseline="26455" dirty="0">
                <a:solidFill>
                  <a:srgbClr val="124F5C"/>
                </a:solidFill>
                <a:latin typeface="Montserrat" panose="00000500000000000000" pitchFamily="2" charset="0"/>
                <a:cs typeface="Century Gothic"/>
              </a:rPr>
              <a:t>nd</a:t>
            </a:r>
            <a:r>
              <a:rPr sz="1600" spc="217" baseline="26455"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pairplot</a:t>
            </a:r>
            <a:r>
              <a:rPr sz="1600" spc="5" dirty="0">
                <a:solidFill>
                  <a:srgbClr val="124F5C"/>
                </a:solidFill>
                <a:latin typeface="Montserrat" panose="00000500000000000000" pitchFamily="2" charset="0"/>
                <a:cs typeface="Century Gothic"/>
              </a:rPr>
              <a:t> </a:t>
            </a:r>
            <a:r>
              <a:rPr sz="1600" spc="85" dirty="0">
                <a:solidFill>
                  <a:srgbClr val="124F5C"/>
                </a:solidFill>
                <a:latin typeface="Montserrat" panose="00000500000000000000" pitchFamily="2" charset="0"/>
                <a:cs typeface="Century Gothic"/>
              </a:rPr>
              <a:t>shows</a:t>
            </a:r>
            <a:r>
              <a:rPr sz="1600" spc="10"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the</a:t>
            </a:r>
            <a:r>
              <a:rPr sz="1600" spc="-10" dirty="0">
                <a:solidFill>
                  <a:srgbClr val="124F5C"/>
                </a:solidFill>
                <a:latin typeface="Montserrat" panose="00000500000000000000" pitchFamily="2" charset="0"/>
                <a:cs typeface="Century Gothic"/>
              </a:rPr>
              <a:t> </a:t>
            </a:r>
            <a:r>
              <a:rPr sz="1600" spc="80" dirty="0">
                <a:solidFill>
                  <a:srgbClr val="124F5C"/>
                </a:solidFill>
                <a:latin typeface="Montserrat" panose="00000500000000000000" pitchFamily="2" charset="0"/>
                <a:cs typeface="Century Gothic"/>
              </a:rPr>
              <a:t>distribution</a:t>
            </a:r>
            <a:r>
              <a:rPr sz="1600" spc="-1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of</a:t>
            </a:r>
            <a:r>
              <a:rPr sz="1600" spc="-20"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payment</a:t>
            </a:r>
            <a:r>
              <a:rPr sz="1600" spc="10" dirty="0">
                <a:solidFill>
                  <a:srgbClr val="124F5C"/>
                </a:solidFill>
                <a:latin typeface="Montserrat" panose="00000500000000000000" pitchFamily="2" charset="0"/>
                <a:cs typeface="Century Gothic"/>
              </a:rPr>
              <a:t> </a:t>
            </a:r>
            <a:r>
              <a:rPr sz="1600" spc="60" dirty="0">
                <a:solidFill>
                  <a:srgbClr val="124F5C"/>
                </a:solidFill>
                <a:latin typeface="Montserrat" panose="00000500000000000000" pitchFamily="2" charset="0"/>
                <a:cs typeface="Century Gothic"/>
              </a:rPr>
              <a:t>statements</a:t>
            </a:r>
            <a:r>
              <a:rPr sz="1600" spc="45" dirty="0">
                <a:solidFill>
                  <a:srgbClr val="124F5C"/>
                </a:solidFill>
                <a:latin typeface="Montserrat" panose="00000500000000000000" pitchFamily="2" charset="0"/>
                <a:cs typeface="Century Gothic"/>
              </a:rPr>
              <a:t> for</a:t>
            </a:r>
            <a:r>
              <a:rPr sz="1600" spc="-25" dirty="0">
                <a:solidFill>
                  <a:srgbClr val="124F5C"/>
                </a:solidFill>
                <a:latin typeface="Montserrat" panose="00000500000000000000" pitchFamily="2" charset="0"/>
                <a:cs typeface="Century Gothic"/>
              </a:rPr>
              <a:t> </a:t>
            </a:r>
            <a:r>
              <a:rPr sz="1600" spc="-70" dirty="0">
                <a:solidFill>
                  <a:srgbClr val="124F5C"/>
                </a:solidFill>
                <a:latin typeface="Montserrat" panose="00000500000000000000" pitchFamily="2" charset="0"/>
                <a:cs typeface="Century Gothic"/>
              </a:rPr>
              <a:t>each</a:t>
            </a:r>
            <a:r>
              <a:rPr sz="1600" spc="15" dirty="0">
                <a:solidFill>
                  <a:srgbClr val="124F5C"/>
                </a:solidFill>
                <a:latin typeface="Montserrat" panose="00000500000000000000" pitchFamily="2" charset="0"/>
                <a:cs typeface="Century Gothic"/>
              </a:rPr>
              <a:t> </a:t>
            </a:r>
            <a:r>
              <a:rPr sz="1600" spc="90" dirty="0">
                <a:solidFill>
                  <a:srgbClr val="124F5C"/>
                </a:solidFill>
                <a:latin typeface="Montserrat" panose="00000500000000000000" pitchFamily="2" charset="0"/>
                <a:cs typeface="Century Gothic"/>
              </a:rPr>
              <a:t>month</a:t>
            </a:r>
            <a:endParaRPr sz="1600" dirty="0">
              <a:latin typeface="Montserrat" panose="00000500000000000000" pitchFamily="2" charset="0"/>
              <a:cs typeface="Century Gothic"/>
            </a:endParaRPr>
          </a:p>
          <a:p>
            <a:pPr marL="38100">
              <a:lnSpc>
                <a:spcPct val="100000"/>
              </a:lnSpc>
              <a:spcBef>
                <a:spcPts val="290"/>
              </a:spcBef>
            </a:pPr>
            <a:r>
              <a:rPr sz="1600" spc="40" dirty="0">
                <a:solidFill>
                  <a:srgbClr val="124F5C"/>
                </a:solidFill>
                <a:latin typeface="Montserrat" panose="00000500000000000000" pitchFamily="2" charset="0"/>
                <a:cs typeface="Century Gothic"/>
              </a:rPr>
              <a:t>explicitly</a:t>
            </a:r>
            <a:r>
              <a:rPr sz="1600" spc="-45"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for</a:t>
            </a:r>
            <a:r>
              <a:rPr sz="1600" spc="-35"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defaulters</a:t>
            </a:r>
            <a:r>
              <a:rPr sz="1600" spc="5"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and</a:t>
            </a:r>
            <a:r>
              <a:rPr sz="1600" spc="-5"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non-defaulters</a:t>
            </a:r>
            <a:r>
              <a:rPr sz="1600" spc="30" dirty="0">
                <a:solidFill>
                  <a:srgbClr val="202020"/>
                </a:solidFill>
                <a:latin typeface="Montserrat" panose="00000500000000000000" pitchFamily="2" charset="0"/>
                <a:cs typeface="Century Gothic"/>
              </a:rPr>
              <a:t>.</a:t>
            </a:r>
            <a:endParaRPr sz="1600" dirty="0">
              <a:latin typeface="Montserrat" panose="00000500000000000000" pitchFamily="2" charset="0"/>
              <a:cs typeface="Century Gothic"/>
            </a:endParaRPr>
          </a:p>
        </p:txBody>
      </p:sp>
      <p:pic>
        <p:nvPicPr>
          <p:cNvPr id="9" name="object 9"/>
          <p:cNvPicPr/>
          <p:nvPr/>
        </p:nvPicPr>
        <p:blipFill>
          <a:blip r:embed="rId2" cstate="print"/>
          <a:stretch>
            <a:fillRect/>
          </a:stretch>
        </p:blipFill>
        <p:spPr>
          <a:xfrm>
            <a:off x="190230" y="993663"/>
            <a:ext cx="4352668" cy="2682214"/>
          </a:xfrm>
          <a:prstGeom prst="rect">
            <a:avLst/>
          </a:prstGeom>
        </p:spPr>
      </p:pic>
      <p:pic>
        <p:nvPicPr>
          <p:cNvPr id="10" name="object 10"/>
          <p:cNvPicPr/>
          <p:nvPr/>
        </p:nvPicPr>
        <p:blipFill>
          <a:blip r:embed="rId3" cstate="print"/>
          <a:stretch>
            <a:fillRect/>
          </a:stretch>
        </p:blipFill>
        <p:spPr>
          <a:xfrm>
            <a:off x="4835652" y="911352"/>
            <a:ext cx="4308348" cy="2842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61671"/>
            <a:ext cx="4791735" cy="319959"/>
          </a:xfrm>
          <a:prstGeom prst="rect">
            <a:avLst/>
          </a:prstGeom>
        </p:spPr>
        <p:txBody>
          <a:bodyPr vert="horz" wrap="square" lIns="0" tIns="12065" rIns="0" bIns="0" rtlCol="0">
            <a:spAutoFit/>
          </a:bodyPr>
          <a:lstStyle/>
          <a:p>
            <a:pPr marL="12700">
              <a:lnSpc>
                <a:spcPct val="100000"/>
              </a:lnSpc>
              <a:spcBef>
                <a:spcPts val="95"/>
              </a:spcBef>
            </a:pPr>
            <a:r>
              <a:rPr sz="2000" u="heavy" spc="450" dirty="0">
                <a:uFill>
                  <a:solidFill>
                    <a:srgbClr val="CC0000"/>
                  </a:solidFill>
                </a:uFill>
                <a:latin typeface="Montserrat" panose="00000500000000000000" pitchFamily="2" charset="0"/>
              </a:rPr>
              <a:t>FEATURE</a:t>
            </a:r>
            <a:r>
              <a:rPr sz="2000" u="heavy" spc="100" dirty="0">
                <a:uFill>
                  <a:solidFill>
                    <a:srgbClr val="CC0000"/>
                  </a:solidFill>
                </a:uFill>
                <a:latin typeface="Montserrat" panose="00000500000000000000" pitchFamily="2" charset="0"/>
              </a:rPr>
              <a:t> </a:t>
            </a:r>
            <a:r>
              <a:rPr sz="2000" u="heavy" spc="390" dirty="0">
                <a:uFill>
                  <a:solidFill>
                    <a:srgbClr val="CC0000"/>
                  </a:solidFill>
                </a:uFill>
                <a:latin typeface="Montserrat" panose="00000500000000000000" pitchFamily="2" charset="0"/>
              </a:rPr>
              <a:t>ENGINEERING</a:t>
            </a:r>
            <a:endParaRPr sz="2000" dirty="0">
              <a:latin typeface="Montserrat" panose="00000500000000000000" pitchFamily="2" charset="0"/>
            </a:endParaRPr>
          </a:p>
        </p:txBody>
      </p:sp>
      <p:sp>
        <p:nvSpPr>
          <p:cNvPr id="3" name="object 3"/>
          <p:cNvSpPr txBox="1"/>
          <p:nvPr/>
        </p:nvSpPr>
        <p:spPr>
          <a:xfrm>
            <a:off x="223773" y="502337"/>
            <a:ext cx="8696453" cy="4258473"/>
          </a:xfrm>
          <a:prstGeom prst="rect">
            <a:avLst/>
          </a:prstGeom>
        </p:spPr>
        <p:txBody>
          <a:bodyPr vert="horz" wrap="square" lIns="0" tIns="53340" rIns="0" bIns="0" rtlCol="0">
            <a:spAutoFit/>
          </a:bodyPr>
          <a:lstStyle/>
          <a:p>
            <a:pPr marL="12700">
              <a:lnSpc>
                <a:spcPct val="100000"/>
              </a:lnSpc>
              <a:spcBef>
                <a:spcPts val="420"/>
              </a:spcBef>
            </a:pPr>
            <a:r>
              <a:rPr sz="1600" b="1" spc="250" dirty="0">
                <a:solidFill>
                  <a:srgbClr val="006666"/>
                </a:solidFill>
                <a:latin typeface="Montserrat" panose="00000500000000000000" pitchFamily="2" charset="0"/>
                <a:cs typeface="Calibri"/>
              </a:rPr>
              <a:t>ONE</a:t>
            </a:r>
            <a:r>
              <a:rPr sz="1600" b="1" spc="70" dirty="0">
                <a:solidFill>
                  <a:srgbClr val="006666"/>
                </a:solidFill>
                <a:latin typeface="Montserrat" panose="00000500000000000000" pitchFamily="2" charset="0"/>
                <a:cs typeface="Calibri"/>
              </a:rPr>
              <a:t> </a:t>
            </a:r>
            <a:r>
              <a:rPr sz="1600" b="1" spc="229" dirty="0">
                <a:solidFill>
                  <a:srgbClr val="006666"/>
                </a:solidFill>
                <a:latin typeface="Montserrat" panose="00000500000000000000" pitchFamily="2" charset="0"/>
                <a:cs typeface="Calibri"/>
              </a:rPr>
              <a:t>HOT</a:t>
            </a:r>
            <a:r>
              <a:rPr sz="1600" b="1" spc="70" dirty="0">
                <a:solidFill>
                  <a:srgbClr val="006666"/>
                </a:solidFill>
                <a:latin typeface="Montserrat" panose="00000500000000000000" pitchFamily="2" charset="0"/>
                <a:cs typeface="Calibri"/>
              </a:rPr>
              <a:t> </a:t>
            </a:r>
            <a:r>
              <a:rPr sz="1600" b="1" spc="200" dirty="0">
                <a:solidFill>
                  <a:srgbClr val="006666"/>
                </a:solidFill>
                <a:latin typeface="Montserrat" panose="00000500000000000000" pitchFamily="2" charset="0"/>
                <a:cs typeface="Calibri"/>
              </a:rPr>
              <a:t>ENCODING:</a:t>
            </a:r>
            <a:endParaRPr lang="en-US" sz="1600" b="1" spc="200" dirty="0">
              <a:solidFill>
                <a:srgbClr val="006666"/>
              </a:solidFill>
              <a:latin typeface="Montserrat" panose="00000500000000000000" pitchFamily="2" charset="0"/>
              <a:cs typeface="Calibri"/>
            </a:endParaRPr>
          </a:p>
          <a:p>
            <a:pPr marL="12700">
              <a:lnSpc>
                <a:spcPct val="100000"/>
              </a:lnSpc>
              <a:spcBef>
                <a:spcPts val="420"/>
              </a:spcBef>
            </a:pPr>
            <a:endParaRPr sz="1600" dirty="0">
              <a:solidFill>
                <a:srgbClr val="006666"/>
              </a:solidFill>
              <a:latin typeface="Montserrat" panose="00000500000000000000" pitchFamily="2" charset="0"/>
              <a:cs typeface="Calibri"/>
            </a:endParaRPr>
          </a:p>
          <a:p>
            <a:pPr marL="12700" marR="5080">
              <a:lnSpc>
                <a:spcPct val="114900"/>
              </a:lnSpc>
              <a:spcBef>
                <a:spcPts val="40"/>
              </a:spcBef>
            </a:pPr>
            <a:r>
              <a:rPr lang="en-US" sz="1600" b="0" i="0" dirty="0">
                <a:solidFill>
                  <a:srgbClr val="006666"/>
                </a:solidFill>
                <a:effectLst/>
                <a:latin typeface="Montserrat" panose="00000500000000000000" pitchFamily="2" charset="0"/>
              </a:rPr>
              <a:t>One-hot encoding is a technique which is used to convert or transform a categorical feature having string labels into K numerical features in such a manner that the value of one out of K (one-of-K) features is 1 and the value of rest (K-1) features is 0. It is also called as dummy encoding as the features created as part of these techniques are dummy features which don’t represent any real world features. Rather they are created for encoding the different values of categorical feature using dummy numerical features. </a:t>
            </a:r>
          </a:p>
          <a:p>
            <a:pPr marL="12700" marR="5080">
              <a:lnSpc>
                <a:spcPct val="114900"/>
              </a:lnSpc>
              <a:spcBef>
                <a:spcPts val="40"/>
              </a:spcBef>
            </a:pPr>
            <a:endParaRPr lang="en-US" sz="1600" dirty="0">
              <a:solidFill>
                <a:srgbClr val="006666"/>
              </a:solidFill>
              <a:latin typeface="Montserrat" panose="00000500000000000000" pitchFamily="2" charset="0"/>
            </a:endParaRPr>
          </a:p>
          <a:p>
            <a:pPr marL="12700" marR="5080">
              <a:lnSpc>
                <a:spcPct val="114900"/>
              </a:lnSpc>
              <a:spcBef>
                <a:spcPts val="40"/>
              </a:spcBef>
            </a:pPr>
            <a:r>
              <a:rPr lang="en-US" sz="1600" b="0" i="0" dirty="0">
                <a:solidFill>
                  <a:srgbClr val="006666"/>
                </a:solidFill>
                <a:effectLst/>
                <a:latin typeface="Montserrat" panose="00000500000000000000" pitchFamily="2" charset="0"/>
              </a:rPr>
              <a:t>The primary need for using one-hot encoding technique is to transform or convert the categorical features into numerical features such that machine learning libraries can use the values to train the model .</a:t>
            </a:r>
          </a:p>
          <a:p>
            <a:pPr marL="12700" marR="5080">
              <a:lnSpc>
                <a:spcPct val="114900"/>
              </a:lnSpc>
              <a:spcBef>
                <a:spcPts val="40"/>
              </a:spcBef>
            </a:pPr>
            <a:endParaRPr lang="en-US" sz="1600" spc="40" dirty="0">
              <a:solidFill>
                <a:srgbClr val="006666"/>
              </a:solidFill>
              <a:latin typeface="Montserrat" panose="00000500000000000000" pitchFamily="2" charset="0"/>
              <a:cs typeface="Century Gothic"/>
            </a:endParaRPr>
          </a:p>
          <a:p>
            <a:pPr marL="12700" marR="5080">
              <a:lnSpc>
                <a:spcPct val="114900"/>
              </a:lnSpc>
              <a:spcBef>
                <a:spcPts val="40"/>
              </a:spcBef>
            </a:pPr>
            <a:r>
              <a:rPr sz="1600" spc="40" dirty="0">
                <a:solidFill>
                  <a:srgbClr val="006666"/>
                </a:solidFill>
                <a:latin typeface="Montserrat" panose="00000500000000000000" pitchFamily="2" charset="0"/>
                <a:cs typeface="Century Gothic"/>
              </a:rPr>
              <a:t>Here </a:t>
            </a:r>
            <a:r>
              <a:rPr sz="1600" spc="-5" dirty="0">
                <a:solidFill>
                  <a:srgbClr val="006666"/>
                </a:solidFill>
                <a:latin typeface="Montserrat" panose="00000500000000000000" pitchFamily="2" charset="0"/>
                <a:cs typeface="Century Gothic"/>
              </a:rPr>
              <a:t>we </a:t>
            </a:r>
            <a:r>
              <a:rPr sz="1600" spc="45" dirty="0">
                <a:solidFill>
                  <a:srgbClr val="006666"/>
                </a:solidFill>
                <a:latin typeface="Montserrat" panose="00000500000000000000" pitchFamily="2" charset="0"/>
                <a:cs typeface="Century Gothic"/>
              </a:rPr>
              <a:t>perform </a:t>
            </a:r>
            <a:r>
              <a:rPr sz="1600" spc="-10" dirty="0">
                <a:solidFill>
                  <a:srgbClr val="006666"/>
                </a:solidFill>
                <a:latin typeface="Montserrat" panose="00000500000000000000" pitchFamily="2" charset="0"/>
                <a:cs typeface="Century Gothic"/>
              </a:rPr>
              <a:t>one </a:t>
            </a:r>
            <a:r>
              <a:rPr sz="1600" spc="40" dirty="0">
                <a:solidFill>
                  <a:srgbClr val="006666"/>
                </a:solidFill>
                <a:latin typeface="Montserrat" panose="00000500000000000000" pitchFamily="2" charset="0"/>
                <a:cs typeface="Century Gothic"/>
              </a:rPr>
              <a:t>hot </a:t>
            </a:r>
            <a:r>
              <a:rPr sz="1600" dirty="0">
                <a:solidFill>
                  <a:srgbClr val="006666"/>
                </a:solidFill>
                <a:latin typeface="Montserrat" panose="00000500000000000000" pitchFamily="2" charset="0"/>
                <a:cs typeface="Century Gothic"/>
              </a:rPr>
              <a:t>encoding </a:t>
            </a:r>
            <a:r>
              <a:rPr sz="1600" spc="20" dirty="0">
                <a:solidFill>
                  <a:srgbClr val="006666"/>
                </a:solidFill>
                <a:latin typeface="Montserrat" panose="00000500000000000000" pitchFamily="2" charset="0"/>
                <a:cs typeface="Century Gothic"/>
              </a:rPr>
              <a:t>on </a:t>
            </a:r>
            <a:r>
              <a:rPr sz="1600" spc="25" dirty="0">
                <a:solidFill>
                  <a:srgbClr val="006666"/>
                </a:solidFill>
                <a:latin typeface="Montserrat" panose="00000500000000000000" pitchFamily="2" charset="0"/>
                <a:cs typeface="Century Gothic"/>
              </a:rPr>
              <a:t> </a:t>
            </a:r>
            <a:r>
              <a:rPr sz="1600" spc="45" dirty="0">
                <a:solidFill>
                  <a:srgbClr val="006666"/>
                </a:solidFill>
                <a:latin typeface="Montserrat" panose="00000500000000000000" pitchFamily="2" charset="0"/>
                <a:cs typeface="Century Gothic"/>
              </a:rPr>
              <a:t>'EDUCATION',</a:t>
            </a:r>
            <a:r>
              <a:rPr sz="1600" spc="-5" dirty="0">
                <a:solidFill>
                  <a:srgbClr val="006666"/>
                </a:solidFill>
                <a:latin typeface="Montserrat" panose="00000500000000000000" pitchFamily="2" charset="0"/>
                <a:cs typeface="Century Gothic"/>
              </a:rPr>
              <a:t> </a:t>
            </a:r>
            <a:r>
              <a:rPr sz="1600" spc="25" dirty="0">
                <a:solidFill>
                  <a:srgbClr val="006666"/>
                </a:solidFill>
                <a:latin typeface="Montserrat" panose="00000500000000000000" pitchFamily="2" charset="0"/>
                <a:cs typeface="Century Gothic"/>
              </a:rPr>
              <a:t>'MARRIAGE',</a:t>
            </a:r>
            <a:r>
              <a:rPr sz="1600" spc="10" dirty="0">
                <a:solidFill>
                  <a:srgbClr val="006666"/>
                </a:solidFill>
                <a:latin typeface="Montserrat" panose="00000500000000000000" pitchFamily="2" charset="0"/>
                <a:cs typeface="Century Gothic"/>
              </a:rPr>
              <a:t> </a:t>
            </a:r>
            <a:r>
              <a:rPr sz="1600" spc="-20" dirty="0">
                <a:solidFill>
                  <a:srgbClr val="006666"/>
                </a:solidFill>
                <a:latin typeface="Montserrat" panose="00000500000000000000" pitchFamily="2" charset="0"/>
                <a:cs typeface="Century Gothic"/>
              </a:rPr>
              <a:t>and</a:t>
            </a:r>
            <a:r>
              <a:rPr sz="1600" spc="-25" dirty="0">
                <a:solidFill>
                  <a:srgbClr val="006666"/>
                </a:solidFill>
                <a:latin typeface="Montserrat" panose="00000500000000000000" pitchFamily="2" charset="0"/>
                <a:cs typeface="Century Gothic"/>
              </a:rPr>
              <a:t> </a:t>
            </a:r>
            <a:r>
              <a:rPr sz="1600" spc="15" dirty="0">
                <a:solidFill>
                  <a:srgbClr val="006666"/>
                </a:solidFill>
                <a:latin typeface="Montserrat" panose="00000500000000000000" pitchFamily="2" charset="0"/>
                <a:cs typeface="Century Gothic"/>
              </a:rPr>
              <a:t>'SEX’.</a:t>
            </a:r>
            <a:endParaRPr sz="1600" dirty="0">
              <a:solidFill>
                <a:srgbClr val="006666"/>
              </a:solidFill>
              <a:latin typeface="Montserrat" panose="00000500000000000000" pitchFamily="2" charset="0"/>
              <a:cs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2" y="50851"/>
            <a:ext cx="4000498" cy="935513"/>
          </a:xfrm>
          <a:prstGeom prst="rect">
            <a:avLst/>
          </a:prstGeom>
        </p:spPr>
        <p:txBody>
          <a:bodyPr vert="horz" wrap="square" lIns="0" tIns="12065" rIns="0" bIns="0" rtlCol="0">
            <a:spAutoFit/>
          </a:bodyPr>
          <a:lstStyle/>
          <a:p>
            <a:pPr marL="12700">
              <a:lnSpc>
                <a:spcPct val="100000"/>
              </a:lnSpc>
              <a:spcBef>
                <a:spcPts val="95"/>
              </a:spcBef>
            </a:pPr>
            <a:r>
              <a:rPr lang="en-US" sz="2000" u="heavy" spc="450" dirty="0">
                <a:uFill>
                  <a:solidFill>
                    <a:srgbClr val="CC0000"/>
                  </a:solidFill>
                </a:uFill>
                <a:latin typeface="Montserrat" panose="00000500000000000000" pitchFamily="2" charset="0"/>
              </a:rPr>
              <a:t>Synthetic Minority Oversampling Technique(SMOTE)</a:t>
            </a:r>
            <a:r>
              <a:rPr sz="2000" u="heavy" spc="280" dirty="0">
                <a:uFill>
                  <a:solidFill>
                    <a:srgbClr val="CC0000"/>
                  </a:solidFill>
                </a:uFill>
                <a:latin typeface="Montserrat" panose="00000500000000000000" pitchFamily="2" charset="0"/>
              </a:rPr>
              <a:t>:</a:t>
            </a:r>
            <a:endParaRPr sz="2000" dirty="0">
              <a:latin typeface="Montserrat" panose="00000500000000000000" pitchFamily="2" charset="0"/>
            </a:endParaRPr>
          </a:p>
        </p:txBody>
      </p:sp>
      <p:sp>
        <p:nvSpPr>
          <p:cNvPr id="3" name="object 3"/>
          <p:cNvSpPr txBox="1"/>
          <p:nvPr/>
        </p:nvSpPr>
        <p:spPr>
          <a:xfrm>
            <a:off x="198122" y="1428750"/>
            <a:ext cx="3614420" cy="3383619"/>
          </a:xfrm>
          <a:prstGeom prst="rect">
            <a:avLst/>
          </a:prstGeom>
        </p:spPr>
        <p:txBody>
          <a:bodyPr vert="horz" wrap="square" lIns="0" tIns="53975" rIns="0" bIns="0" rtlCol="0">
            <a:spAutoFit/>
          </a:bodyPr>
          <a:lstStyle/>
          <a:p>
            <a:pPr marL="12065">
              <a:lnSpc>
                <a:spcPct val="100000"/>
              </a:lnSpc>
              <a:spcBef>
                <a:spcPts val="520"/>
              </a:spcBef>
              <a:buSzPct val="112500"/>
              <a:tabLst>
                <a:tab pos="213995" algn="l"/>
              </a:tabLst>
            </a:pPr>
            <a:r>
              <a:rPr sz="1600" spc="65" dirty="0">
                <a:solidFill>
                  <a:srgbClr val="006666"/>
                </a:solidFill>
                <a:latin typeface="Montserrat" panose="00000500000000000000" pitchFamily="2" charset="0"/>
                <a:cs typeface="Century Gothic"/>
              </a:rPr>
              <a:t>Our</a:t>
            </a:r>
            <a:r>
              <a:rPr sz="1600" spc="-35" dirty="0">
                <a:solidFill>
                  <a:srgbClr val="006666"/>
                </a:solidFill>
                <a:latin typeface="Montserrat" panose="00000500000000000000" pitchFamily="2" charset="0"/>
                <a:cs typeface="Century Gothic"/>
              </a:rPr>
              <a:t> </a:t>
            </a:r>
            <a:r>
              <a:rPr sz="1600" spc="-10" dirty="0">
                <a:solidFill>
                  <a:srgbClr val="006666"/>
                </a:solidFill>
                <a:latin typeface="Montserrat" panose="00000500000000000000" pitchFamily="2" charset="0"/>
                <a:cs typeface="Century Gothic"/>
              </a:rPr>
              <a:t>dataset</a:t>
            </a:r>
            <a:r>
              <a:rPr sz="1600" dirty="0">
                <a:solidFill>
                  <a:srgbClr val="006666"/>
                </a:solidFill>
                <a:latin typeface="Montserrat" panose="00000500000000000000" pitchFamily="2" charset="0"/>
                <a:cs typeface="Century Gothic"/>
              </a:rPr>
              <a:t> </a:t>
            </a:r>
            <a:r>
              <a:rPr sz="1600" spc="130" dirty="0">
                <a:solidFill>
                  <a:srgbClr val="006666"/>
                </a:solidFill>
                <a:latin typeface="Montserrat" panose="00000500000000000000" pitchFamily="2" charset="0"/>
                <a:cs typeface="Century Gothic"/>
              </a:rPr>
              <a:t>is</a:t>
            </a:r>
            <a:r>
              <a:rPr sz="1600" spc="-25" dirty="0">
                <a:solidFill>
                  <a:srgbClr val="006666"/>
                </a:solidFill>
                <a:latin typeface="Montserrat" panose="00000500000000000000" pitchFamily="2" charset="0"/>
                <a:cs typeface="Century Gothic"/>
              </a:rPr>
              <a:t> </a:t>
            </a:r>
            <a:r>
              <a:rPr sz="1600" spc="-5" dirty="0">
                <a:solidFill>
                  <a:srgbClr val="006666"/>
                </a:solidFill>
                <a:latin typeface="Montserrat" panose="00000500000000000000" pitchFamily="2" charset="0"/>
                <a:cs typeface="Century Gothic"/>
              </a:rPr>
              <a:t>imbalanced</a:t>
            </a:r>
            <a:r>
              <a:rPr lang="en-US" sz="1600" spc="-5" dirty="0">
                <a:solidFill>
                  <a:srgbClr val="006666"/>
                </a:solidFill>
                <a:latin typeface="Montserrat" panose="00000500000000000000" pitchFamily="2" charset="0"/>
                <a:cs typeface="Century Gothic"/>
              </a:rPr>
              <a:t> which can lead to  Biasness While Building Model.</a:t>
            </a:r>
          </a:p>
          <a:p>
            <a:pPr marL="12065">
              <a:lnSpc>
                <a:spcPct val="100000"/>
              </a:lnSpc>
              <a:spcBef>
                <a:spcPts val="520"/>
              </a:spcBef>
              <a:buSzPct val="112500"/>
              <a:tabLst>
                <a:tab pos="213995" algn="l"/>
              </a:tabLst>
            </a:pPr>
            <a:r>
              <a:rPr lang="en-US" sz="1600" spc="-5" dirty="0">
                <a:solidFill>
                  <a:srgbClr val="006666"/>
                </a:solidFill>
                <a:latin typeface="Montserrat" panose="00000500000000000000" pitchFamily="2" charset="0"/>
                <a:cs typeface="Century Gothic"/>
              </a:rPr>
              <a:t>For Balancing We Use SMOTE. </a:t>
            </a:r>
            <a:r>
              <a:rPr lang="en-US" sz="1600" b="0" i="0" dirty="0">
                <a:solidFill>
                  <a:srgbClr val="006666"/>
                </a:solidFill>
                <a:effectLst/>
                <a:latin typeface="Montserrat" panose="00000500000000000000" pitchFamily="2" charset="0"/>
              </a:rPr>
              <a:t>SMOTE is</a:t>
            </a:r>
            <a:r>
              <a:rPr lang="en-US" sz="1600" b="1" i="0" dirty="0">
                <a:solidFill>
                  <a:srgbClr val="006666"/>
                </a:solidFill>
                <a:effectLst/>
                <a:latin typeface="Montserrat" panose="00000500000000000000" pitchFamily="2" charset="0"/>
              </a:rPr>
              <a:t> </a:t>
            </a:r>
            <a:r>
              <a:rPr lang="en-US" sz="1600" i="0" dirty="0">
                <a:solidFill>
                  <a:srgbClr val="006666"/>
                </a:solidFill>
                <a:effectLst/>
                <a:latin typeface="Montserrat" panose="00000500000000000000" pitchFamily="2" charset="0"/>
              </a:rPr>
              <a:t>an algorithm that performs data augmentation by creating synthetic data points based on the original data points.</a:t>
            </a:r>
          </a:p>
          <a:p>
            <a:pPr marL="12065">
              <a:lnSpc>
                <a:spcPct val="100000"/>
              </a:lnSpc>
              <a:spcBef>
                <a:spcPts val="520"/>
              </a:spcBef>
              <a:buSzPct val="112500"/>
              <a:tabLst>
                <a:tab pos="213995" algn="l"/>
              </a:tabLst>
            </a:pPr>
            <a:r>
              <a:rPr lang="en-US" sz="1600" b="0" i="0" dirty="0">
                <a:solidFill>
                  <a:srgbClr val="006666"/>
                </a:solidFill>
                <a:effectLst/>
                <a:latin typeface="Montserrat" panose="00000500000000000000" pitchFamily="2" charset="0"/>
              </a:rPr>
              <a:t>The advantage of SMOTE is that you are not generating duplicates, but rather creating synthetic data points that are slightly different from the original data points.</a:t>
            </a:r>
            <a:endParaRPr sz="1600" dirty="0">
              <a:solidFill>
                <a:srgbClr val="006666"/>
              </a:solidFill>
              <a:latin typeface="Montserrat" panose="00000500000000000000" pitchFamily="2" charset="0"/>
              <a:cs typeface="Century Gothic"/>
            </a:endParaRPr>
          </a:p>
        </p:txBody>
      </p:sp>
      <p:pic>
        <p:nvPicPr>
          <p:cNvPr id="10242" name="Picture 2" descr="See the source image">
            <a:extLst>
              <a:ext uri="{FF2B5EF4-FFF2-40B4-BE49-F238E27FC236}">
                <a16:creationId xmlns:a16="http://schemas.microsoft.com/office/drawing/2014/main" id="{415DB220-F5ED-4F26-B522-BA47E7E39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97746"/>
            <a:ext cx="4343400" cy="2514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507" y="168097"/>
            <a:ext cx="3456304" cy="319959"/>
          </a:xfrm>
          <a:prstGeom prst="rect">
            <a:avLst/>
          </a:prstGeom>
        </p:spPr>
        <p:txBody>
          <a:bodyPr vert="horz" wrap="square" lIns="0" tIns="12065" rIns="0" bIns="0" rtlCol="0">
            <a:spAutoFit/>
          </a:bodyPr>
          <a:lstStyle/>
          <a:p>
            <a:pPr marL="12700">
              <a:lnSpc>
                <a:spcPct val="100000"/>
              </a:lnSpc>
              <a:spcBef>
                <a:spcPts val="95"/>
              </a:spcBef>
            </a:pPr>
            <a:r>
              <a:rPr sz="2000" u="heavy" spc="450" dirty="0">
                <a:uFill>
                  <a:solidFill>
                    <a:srgbClr val="CC0000"/>
                  </a:solidFill>
                </a:uFill>
                <a:latin typeface="Montserrat" panose="00000500000000000000" pitchFamily="2" charset="0"/>
              </a:rPr>
              <a:t>MODEL</a:t>
            </a:r>
            <a:r>
              <a:rPr sz="2000" u="heavy" spc="105" dirty="0">
                <a:uFill>
                  <a:solidFill>
                    <a:srgbClr val="CC0000"/>
                  </a:solidFill>
                </a:uFill>
                <a:latin typeface="Montserrat" panose="00000500000000000000" pitchFamily="2" charset="0"/>
              </a:rPr>
              <a:t> </a:t>
            </a:r>
            <a:r>
              <a:rPr sz="2000" u="heavy" spc="335" dirty="0">
                <a:uFill>
                  <a:solidFill>
                    <a:srgbClr val="CC0000"/>
                  </a:solidFill>
                </a:uFill>
                <a:latin typeface="Montserrat" panose="00000500000000000000" pitchFamily="2" charset="0"/>
              </a:rPr>
              <a:t>BUILDING:</a:t>
            </a:r>
            <a:endParaRPr sz="2000" dirty="0">
              <a:latin typeface="Montserrat" panose="00000500000000000000" pitchFamily="2" charset="0"/>
            </a:endParaRPr>
          </a:p>
        </p:txBody>
      </p:sp>
      <p:sp>
        <p:nvSpPr>
          <p:cNvPr id="4" name="object 4"/>
          <p:cNvSpPr txBox="1"/>
          <p:nvPr/>
        </p:nvSpPr>
        <p:spPr>
          <a:xfrm>
            <a:off x="273507" y="771172"/>
            <a:ext cx="4918913" cy="2828979"/>
          </a:xfrm>
          <a:prstGeom prst="rect">
            <a:avLst/>
          </a:prstGeom>
        </p:spPr>
        <p:txBody>
          <a:bodyPr vert="horz" wrap="square" lIns="0" tIns="61594" rIns="0" bIns="0" rtlCol="0">
            <a:spAutoFit/>
          </a:bodyPr>
          <a:lstStyle/>
          <a:p>
            <a:pPr marL="12700" algn="just">
              <a:lnSpc>
                <a:spcPct val="100000"/>
              </a:lnSpc>
              <a:spcBef>
                <a:spcPts val="484"/>
              </a:spcBef>
            </a:pPr>
            <a:r>
              <a:rPr sz="1600" b="1" i="1" u="heavy" spc="250" dirty="0">
                <a:solidFill>
                  <a:srgbClr val="124F5C"/>
                </a:solidFill>
                <a:uFill>
                  <a:solidFill>
                    <a:srgbClr val="124F5C"/>
                  </a:solidFill>
                </a:uFill>
                <a:latin typeface="Montserrat" panose="00000500000000000000" pitchFamily="2" charset="0"/>
                <a:cs typeface="Calibri"/>
              </a:rPr>
              <a:t>LOGISTIC</a:t>
            </a:r>
            <a:r>
              <a:rPr sz="1600" b="1" i="1" u="heavy" spc="80" dirty="0">
                <a:solidFill>
                  <a:srgbClr val="124F5C"/>
                </a:solidFill>
                <a:uFill>
                  <a:solidFill>
                    <a:srgbClr val="124F5C"/>
                  </a:solidFill>
                </a:uFill>
                <a:latin typeface="Montserrat" panose="00000500000000000000" pitchFamily="2" charset="0"/>
                <a:cs typeface="Calibri"/>
              </a:rPr>
              <a:t> </a:t>
            </a:r>
            <a:r>
              <a:rPr sz="1600" b="1" i="1" u="heavy" spc="280" dirty="0">
                <a:solidFill>
                  <a:srgbClr val="124F5C"/>
                </a:solidFill>
                <a:uFill>
                  <a:solidFill>
                    <a:srgbClr val="124F5C"/>
                  </a:solidFill>
                </a:uFill>
                <a:latin typeface="Montserrat" panose="00000500000000000000" pitchFamily="2" charset="0"/>
                <a:cs typeface="Calibri"/>
              </a:rPr>
              <a:t>REGRESSION</a:t>
            </a:r>
            <a:endParaRPr lang="en-US" sz="1600" b="1" i="1" u="heavy" spc="280" dirty="0">
              <a:solidFill>
                <a:srgbClr val="124F5C"/>
              </a:solidFill>
              <a:uFill>
                <a:solidFill>
                  <a:srgbClr val="124F5C"/>
                </a:solidFill>
              </a:uFill>
              <a:latin typeface="Montserrat" panose="00000500000000000000" pitchFamily="2" charset="0"/>
              <a:cs typeface="Calibri"/>
            </a:endParaRPr>
          </a:p>
          <a:p>
            <a:pPr marL="12700" algn="just">
              <a:lnSpc>
                <a:spcPct val="100000"/>
              </a:lnSpc>
              <a:spcBef>
                <a:spcPts val="484"/>
              </a:spcBef>
            </a:pPr>
            <a:endParaRPr sz="1600" dirty="0">
              <a:latin typeface="Montserrat" panose="00000500000000000000" pitchFamily="2" charset="0"/>
              <a:cs typeface="Calibri"/>
            </a:endParaRPr>
          </a:p>
          <a:p>
            <a:pPr marL="12700" marR="5080" algn="just">
              <a:lnSpc>
                <a:spcPct val="115300"/>
              </a:lnSpc>
              <a:spcBef>
                <a:spcPts val="50"/>
              </a:spcBef>
            </a:pPr>
            <a:r>
              <a:rPr sz="1600" spc="60" dirty="0">
                <a:solidFill>
                  <a:srgbClr val="124F5C"/>
                </a:solidFill>
                <a:latin typeface="Montserrat" panose="00000500000000000000" pitchFamily="2" charset="0"/>
                <a:cs typeface="Century Gothic"/>
              </a:rPr>
              <a:t>Logistic</a:t>
            </a:r>
            <a:r>
              <a:rPr sz="1600" spc="-45" dirty="0">
                <a:solidFill>
                  <a:srgbClr val="124F5C"/>
                </a:solidFill>
                <a:latin typeface="Montserrat" panose="00000500000000000000" pitchFamily="2" charset="0"/>
                <a:cs typeface="Century Gothic"/>
              </a:rPr>
              <a:t> </a:t>
            </a:r>
            <a:r>
              <a:rPr sz="1600" spc="60" dirty="0">
                <a:solidFill>
                  <a:srgbClr val="124F5C"/>
                </a:solidFill>
                <a:latin typeface="Montserrat" panose="00000500000000000000" pitchFamily="2" charset="0"/>
                <a:cs typeface="Century Gothic"/>
              </a:rPr>
              <a:t>Regression</a:t>
            </a:r>
            <a:r>
              <a:rPr sz="1600" spc="-5" dirty="0">
                <a:solidFill>
                  <a:srgbClr val="124F5C"/>
                </a:solidFill>
                <a:latin typeface="Montserrat" panose="00000500000000000000" pitchFamily="2" charset="0"/>
                <a:cs typeface="Century Gothic"/>
              </a:rPr>
              <a:t> </a:t>
            </a:r>
            <a:r>
              <a:rPr sz="1600" spc="125" dirty="0">
                <a:solidFill>
                  <a:srgbClr val="124F5C"/>
                </a:solidFill>
                <a:latin typeface="Montserrat" panose="00000500000000000000" pitchFamily="2" charset="0"/>
                <a:cs typeface="Century Gothic"/>
              </a:rPr>
              <a:t>is</a:t>
            </a:r>
            <a:r>
              <a:rPr sz="1600" spc="-35" dirty="0">
                <a:solidFill>
                  <a:srgbClr val="124F5C"/>
                </a:solidFill>
                <a:latin typeface="Montserrat" panose="00000500000000000000" pitchFamily="2" charset="0"/>
                <a:cs typeface="Century Gothic"/>
              </a:rPr>
              <a:t> </a:t>
            </a:r>
            <a:r>
              <a:rPr sz="1600" spc="-135" dirty="0">
                <a:solidFill>
                  <a:srgbClr val="124F5C"/>
                </a:solidFill>
                <a:latin typeface="Montserrat" panose="00000500000000000000" pitchFamily="2" charset="0"/>
                <a:cs typeface="Century Gothic"/>
              </a:rPr>
              <a:t>a</a:t>
            </a:r>
            <a:r>
              <a:rPr sz="1600" spc="-30" dirty="0">
                <a:solidFill>
                  <a:srgbClr val="124F5C"/>
                </a:solidFill>
                <a:latin typeface="Montserrat" panose="00000500000000000000" pitchFamily="2" charset="0"/>
                <a:cs typeface="Century Gothic"/>
              </a:rPr>
              <a:t> </a:t>
            </a:r>
            <a:r>
              <a:rPr sz="1600" dirty="0">
                <a:solidFill>
                  <a:srgbClr val="124F5C"/>
                </a:solidFill>
                <a:latin typeface="Montserrat" panose="00000500000000000000" pitchFamily="2" charset="0"/>
                <a:cs typeface="Century Gothic"/>
              </a:rPr>
              <a:t>Machine</a:t>
            </a:r>
            <a:r>
              <a:rPr sz="1600" spc="-25"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Learning</a:t>
            </a:r>
            <a:r>
              <a:rPr sz="1600" spc="-25"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algor</a:t>
            </a:r>
            <a:r>
              <a:rPr lang="en-US" sz="1600" spc="45" dirty="0">
                <a:solidFill>
                  <a:srgbClr val="124F5C"/>
                </a:solidFill>
                <a:latin typeface="Montserrat" panose="00000500000000000000" pitchFamily="2" charset="0"/>
                <a:cs typeface="Century Gothic"/>
              </a:rPr>
              <a:t>ithm</a:t>
            </a:r>
            <a:r>
              <a:rPr sz="1600" spc="45" dirty="0">
                <a:solidFill>
                  <a:srgbClr val="124F5C"/>
                </a:solidFill>
                <a:latin typeface="Montserrat" panose="00000500000000000000" pitchFamily="2" charset="0"/>
                <a:cs typeface="Century Gothic"/>
              </a:rPr>
              <a:t> </a:t>
            </a:r>
            <a:r>
              <a:rPr sz="1600" spc="-390"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and</a:t>
            </a:r>
            <a:r>
              <a:rPr sz="1600" spc="-30" dirty="0">
                <a:solidFill>
                  <a:srgbClr val="124F5C"/>
                </a:solidFill>
                <a:latin typeface="Montserrat" panose="00000500000000000000" pitchFamily="2" charset="0"/>
                <a:cs typeface="Century Gothic"/>
              </a:rPr>
              <a:t> </a:t>
            </a:r>
            <a:r>
              <a:rPr lang="en-US" sz="1600" spc="100" dirty="0">
                <a:solidFill>
                  <a:srgbClr val="124F5C"/>
                </a:solidFill>
                <a:latin typeface="Montserrat" panose="00000500000000000000" pitchFamily="2" charset="0"/>
                <a:cs typeface="Century Gothic"/>
              </a:rPr>
              <a:t> </a:t>
            </a:r>
            <a:r>
              <a:rPr sz="1600" spc="120" dirty="0">
                <a:solidFill>
                  <a:srgbClr val="124F5C"/>
                </a:solidFill>
                <a:latin typeface="Montserrat" panose="00000500000000000000" pitchFamily="2" charset="0"/>
                <a:cs typeface="Century Gothic"/>
              </a:rPr>
              <a:t>is</a:t>
            </a:r>
            <a:r>
              <a:rPr sz="1600" spc="-3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basically</a:t>
            </a:r>
            <a:r>
              <a:rPr sz="1600" spc="-55"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used</a:t>
            </a:r>
            <a:r>
              <a:rPr sz="1600" spc="-30"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for</a:t>
            </a:r>
            <a:r>
              <a:rPr sz="1600" spc="-30"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binary</a:t>
            </a:r>
            <a:r>
              <a:rPr sz="1600" spc="-45"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classifications</a:t>
            </a:r>
            <a:r>
              <a:rPr sz="1600" spc="-60" dirty="0">
                <a:solidFill>
                  <a:srgbClr val="124F5C"/>
                </a:solidFill>
                <a:latin typeface="Montserrat" panose="00000500000000000000" pitchFamily="2" charset="0"/>
                <a:cs typeface="Century Gothic"/>
              </a:rPr>
              <a:t> </a:t>
            </a:r>
            <a:r>
              <a:rPr sz="1600" spc="70" dirty="0">
                <a:solidFill>
                  <a:srgbClr val="124F5C"/>
                </a:solidFill>
                <a:latin typeface="Montserrat" panose="00000500000000000000" pitchFamily="2" charset="0"/>
                <a:cs typeface="Century Gothic"/>
              </a:rPr>
              <a:t>like </a:t>
            </a:r>
            <a:r>
              <a:rPr sz="1600" spc="-390" dirty="0">
                <a:solidFill>
                  <a:srgbClr val="124F5C"/>
                </a:solidFill>
                <a:latin typeface="Montserrat" panose="00000500000000000000" pitchFamily="2" charset="0"/>
                <a:cs typeface="Century Gothic"/>
              </a:rPr>
              <a:t> </a:t>
            </a:r>
            <a:r>
              <a:rPr sz="1600" spc="15" dirty="0">
                <a:solidFill>
                  <a:srgbClr val="124F5C"/>
                </a:solidFill>
                <a:latin typeface="Montserrat" panose="00000500000000000000" pitchFamily="2" charset="0"/>
                <a:cs typeface="Century Gothic"/>
              </a:rPr>
              <a:t>yes-no,</a:t>
            </a:r>
            <a:r>
              <a:rPr sz="1600" spc="-30"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true-false,</a:t>
            </a:r>
            <a:r>
              <a:rPr sz="1600" spc="-30"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male-Female,</a:t>
            </a:r>
            <a:r>
              <a:rPr sz="1600" spc="-65" dirty="0">
                <a:solidFill>
                  <a:srgbClr val="124F5C"/>
                </a:solidFill>
                <a:latin typeface="Montserrat" panose="00000500000000000000" pitchFamily="2" charset="0"/>
                <a:cs typeface="Century Gothic"/>
              </a:rPr>
              <a:t> </a:t>
            </a:r>
            <a:r>
              <a:rPr sz="1600" spc="-50" dirty="0">
                <a:solidFill>
                  <a:srgbClr val="124F5C"/>
                </a:solidFill>
                <a:latin typeface="Montserrat" panose="00000500000000000000" pitchFamily="2" charset="0"/>
                <a:cs typeface="Century Gothic"/>
              </a:rPr>
              <a:t>etc.</a:t>
            </a:r>
            <a:endParaRPr lang="en-US" sz="1600" spc="-50" dirty="0">
              <a:solidFill>
                <a:srgbClr val="124F5C"/>
              </a:solidFill>
              <a:latin typeface="Montserrat" panose="00000500000000000000" pitchFamily="2" charset="0"/>
              <a:cs typeface="Century Gothic"/>
            </a:endParaRPr>
          </a:p>
          <a:p>
            <a:pPr marL="12700" marR="5080" algn="just">
              <a:lnSpc>
                <a:spcPct val="115300"/>
              </a:lnSpc>
              <a:spcBef>
                <a:spcPts val="50"/>
              </a:spcBef>
            </a:pPr>
            <a:endParaRPr sz="1600" dirty="0">
              <a:latin typeface="Montserrat" panose="00000500000000000000" pitchFamily="2" charset="0"/>
              <a:cs typeface="Century Gothic"/>
            </a:endParaRPr>
          </a:p>
          <a:p>
            <a:pPr marL="12700" marR="6985">
              <a:lnSpc>
                <a:spcPts val="2000"/>
              </a:lnSpc>
              <a:spcBef>
                <a:spcPts val="100"/>
              </a:spcBef>
            </a:pPr>
            <a:r>
              <a:rPr sz="1600" spc="105" dirty="0">
                <a:solidFill>
                  <a:srgbClr val="124F5C"/>
                </a:solidFill>
                <a:latin typeface="Montserrat" panose="00000500000000000000" pitchFamily="2" charset="0"/>
                <a:cs typeface="Century Gothic"/>
              </a:rPr>
              <a:t>It</a:t>
            </a:r>
            <a:r>
              <a:rPr sz="1600" spc="-3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take</a:t>
            </a:r>
            <a:r>
              <a:rPr sz="1600" spc="-25"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the</a:t>
            </a:r>
            <a:r>
              <a:rPr sz="1600" spc="-35"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linear</a:t>
            </a:r>
            <a:r>
              <a:rPr sz="1600" spc="-35"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combination</a:t>
            </a:r>
            <a:r>
              <a:rPr sz="1600" spc="-35"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and</a:t>
            </a:r>
            <a:r>
              <a:rPr sz="1600" spc="-25" dirty="0">
                <a:solidFill>
                  <a:srgbClr val="124F5C"/>
                </a:solidFill>
                <a:latin typeface="Montserrat" panose="00000500000000000000" pitchFamily="2" charset="0"/>
                <a:cs typeface="Century Gothic"/>
              </a:rPr>
              <a:t> </a:t>
            </a:r>
            <a:r>
              <a:rPr sz="1600" spc="-10" dirty="0">
                <a:solidFill>
                  <a:srgbClr val="124F5C"/>
                </a:solidFill>
                <a:latin typeface="Montserrat" panose="00000500000000000000" pitchFamily="2" charset="0"/>
                <a:cs typeface="Century Gothic"/>
              </a:rPr>
              <a:t>apply</a:t>
            </a:r>
            <a:r>
              <a:rPr sz="1600" spc="-30" dirty="0">
                <a:solidFill>
                  <a:srgbClr val="124F5C"/>
                </a:solidFill>
                <a:latin typeface="Montserrat" panose="00000500000000000000" pitchFamily="2" charset="0"/>
                <a:cs typeface="Century Gothic"/>
              </a:rPr>
              <a:t> </a:t>
            </a:r>
            <a:r>
              <a:rPr sz="1600" spc="-135" dirty="0">
                <a:solidFill>
                  <a:srgbClr val="124F5C"/>
                </a:solidFill>
                <a:latin typeface="Montserrat" panose="00000500000000000000" pitchFamily="2" charset="0"/>
                <a:cs typeface="Century Gothic"/>
              </a:rPr>
              <a:t>a</a:t>
            </a:r>
            <a:r>
              <a:rPr sz="1600" spc="-30" dirty="0">
                <a:solidFill>
                  <a:srgbClr val="124F5C"/>
                </a:solidFill>
                <a:latin typeface="Montserrat" panose="00000500000000000000" pitchFamily="2" charset="0"/>
                <a:cs typeface="Century Gothic"/>
              </a:rPr>
              <a:t> </a:t>
            </a:r>
            <a:r>
              <a:rPr sz="1600" spc="70" dirty="0">
                <a:solidFill>
                  <a:srgbClr val="124F5C"/>
                </a:solidFill>
                <a:latin typeface="Montserrat" panose="00000500000000000000" pitchFamily="2" charset="0"/>
                <a:cs typeface="Century Gothic"/>
              </a:rPr>
              <a:t>sigmoid </a:t>
            </a:r>
            <a:r>
              <a:rPr sz="1600" spc="-385"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function </a:t>
            </a:r>
            <a:r>
              <a:rPr sz="1600" spc="25" dirty="0">
                <a:solidFill>
                  <a:srgbClr val="124F5C"/>
                </a:solidFill>
                <a:latin typeface="Montserrat" panose="00000500000000000000" pitchFamily="2" charset="0"/>
                <a:cs typeface="Century Gothic"/>
              </a:rPr>
              <a:t>(logit).The </a:t>
            </a:r>
            <a:r>
              <a:rPr sz="1600" spc="70" dirty="0">
                <a:solidFill>
                  <a:srgbClr val="124F5C"/>
                </a:solidFill>
                <a:latin typeface="Montserrat" panose="00000500000000000000" pitchFamily="2" charset="0"/>
                <a:cs typeface="Century Gothic"/>
              </a:rPr>
              <a:t>Sigmoid </a:t>
            </a:r>
            <a:r>
              <a:rPr sz="1600" spc="5" dirty="0">
                <a:solidFill>
                  <a:srgbClr val="124F5C"/>
                </a:solidFill>
                <a:latin typeface="Montserrat" panose="00000500000000000000" pitchFamily="2" charset="0"/>
                <a:cs typeface="Century Gothic"/>
              </a:rPr>
              <a:t>curve </a:t>
            </a:r>
            <a:r>
              <a:rPr sz="1600" spc="35" dirty="0">
                <a:solidFill>
                  <a:srgbClr val="124F5C"/>
                </a:solidFill>
                <a:latin typeface="Montserrat" panose="00000500000000000000" pitchFamily="2" charset="0"/>
                <a:cs typeface="Century Gothic"/>
              </a:rPr>
              <a:t>gives </a:t>
            </a:r>
            <a:r>
              <a:rPr sz="1600" spc="-10" dirty="0">
                <a:solidFill>
                  <a:srgbClr val="124F5C"/>
                </a:solidFill>
                <a:latin typeface="Montserrat" panose="00000500000000000000" pitchFamily="2" charset="0"/>
                <a:cs typeface="Century Gothic"/>
              </a:rPr>
              <a:t>value </a:t>
            </a:r>
            <a:r>
              <a:rPr sz="1600" spc="-5"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b</a:t>
            </a:r>
            <a:r>
              <a:rPr sz="1600" spc="-40" dirty="0">
                <a:solidFill>
                  <a:srgbClr val="124F5C"/>
                </a:solidFill>
                <a:latin typeface="Montserrat" panose="00000500000000000000" pitchFamily="2" charset="0"/>
                <a:cs typeface="Century Gothic"/>
              </a:rPr>
              <a:t>e</a:t>
            </a:r>
            <a:r>
              <a:rPr sz="1600" spc="50" dirty="0">
                <a:solidFill>
                  <a:srgbClr val="124F5C"/>
                </a:solidFill>
                <a:latin typeface="Montserrat" panose="00000500000000000000" pitchFamily="2" charset="0"/>
                <a:cs typeface="Century Gothic"/>
              </a:rPr>
              <a:t>t</a:t>
            </a:r>
            <a:r>
              <a:rPr sz="1600" spc="110" dirty="0">
                <a:solidFill>
                  <a:srgbClr val="124F5C"/>
                </a:solidFill>
                <a:latin typeface="Montserrat" panose="00000500000000000000" pitchFamily="2" charset="0"/>
                <a:cs typeface="Century Gothic"/>
              </a:rPr>
              <a:t>w</a:t>
            </a:r>
            <a:r>
              <a:rPr sz="1600" spc="-65" dirty="0">
                <a:solidFill>
                  <a:srgbClr val="124F5C"/>
                </a:solidFill>
                <a:latin typeface="Montserrat" panose="00000500000000000000" pitchFamily="2" charset="0"/>
                <a:cs typeface="Century Gothic"/>
              </a:rPr>
              <a:t>e</a:t>
            </a:r>
            <a:r>
              <a:rPr sz="1600" spc="-70" dirty="0">
                <a:solidFill>
                  <a:srgbClr val="124F5C"/>
                </a:solidFill>
                <a:latin typeface="Montserrat" panose="00000500000000000000" pitchFamily="2" charset="0"/>
                <a:cs typeface="Century Gothic"/>
              </a:rPr>
              <a:t>e</a:t>
            </a:r>
            <a:r>
              <a:rPr sz="1600" spc="100" dirty="0">
                <a:solidFill>
                  <a:srgbClr val="124F5C"/>
                </a:solidFill>
                <a:latin typeface="Montserrat" panose="00000500000000000000" pitchFamily="2" charset="0"/>
                <a:cs typeface="Century Gothic"/>
              </a:rPr>
              <a:t>n</a:t>
            </a:r>
            <a:r>
              <a:rPr sz="1600" spc="-25" dirty="0">
                <a:solidFill>
                  <a:srgbClr val="124F5C"/>
                </a:solidFill>
                <a:latin typeface="Montserrat" panose="00000500000000000000" pitchFamily="2" charset="0"/>
                <a:cs typeface="Century Gothic"/>
              </a:rPr>
              <a:t> </a:t>
            </a:r>
            <a:r>
              <a:rPr sz="1600" spc="155" dirty="0">
                <a:solidFill>
                  <a:srgbClr val="124F5C"/>
                </a:solidFill>
                <a:latin typeface="Montserrat" panose="00000500000000000000" pitchFamily="2" charset="0"/>
                <a:cs typeface="Century Gothic"/>
              </a:rPr>
              <a:t>0</a:t>
            </a:r>
            <a:r>
              <a:rPr sz="1600" spc="-35" dirty="0">
                <a:solidFill>
                  <a:srgbClr val="124F5C"/>
                </a:solidFill>
                <a:latin typeface="Montserrat" panose="00000500000000000000" pitchFamily="2" charset="0"/>
                <a:cs typeface="Century Gothic"/>
              </a:rPr>
              <a:t> </a:t>
            </a:r>
            <a:r>
              <a:rPr sz="1600" spc="-125" dirty="0">
                <a:solidFill>
                  <a:srgbClr val="124F5C"/>
                </a:solidFill>
                <a:latin typeface="Montserrat" panose="00000500000000000000" pitchFamily="2" charset="0"/>
                <a:cs typeface="Century Gothic"/>
              </a:rPr>
              <a:t>&amp;</a:t>
            </a:r>
            <a:r>
              <a:rPr sz="1600" spc="-25" dirty="0">
                <a:solidFill>
                  <a:srgbClr val="124F5C"/>
                </a:solidFill>
                <a:latin typeface="Montserrat" panose="00000500000000000000" pitchFamily="2" charset="0"/>
                <a:cs typeface="Century Gothic"/>
              </a:rPr>
              <a:t> </a:t>
            </a:r>
            <a:r>
              <a:rPr sz="1600" spc="-280" dirty="0">
                <a:solidFill>
                  <a:srgbClr val="124F5C"/>
                </a:solidFill>
                <a:latin typeface="Montserrat" panose="00000500000000000000" pitchFamily="2" charset="0"/>
                <a:cs typeface="Century Gothic"/>
              </a:rPr>
              <a:t>1</a:t>
            </a:r>
            <a:r>
              <a:rPr sz="1600" spc="-95" dirty="0">
                <a:solidFill>
                  <a:srgbClr val="124F5C"/>
                </a:solidFill>
                <a:latin typeface="Montserrat" panose="00000500000000000000" pitchFamily="2" charset="0"/>
                <a:cs typeface="Century Gothic"/>
              </a:rPr>
              <a:t>.</a:t>
            </a:r>
            <a:endParaRPr sz="1600" dirty="0">
              <a:latin typeface="Montserrat" panose="00000500000000000000" pitchFamily="2" charset="0"/>
              <a:cs typeface="Century Gothic"/>
            </a:endParaRPr>
          </a:p>
        </p:txBody>
      </p:sp>
      <p:pic>
        <p:nvPicPr>
          <p:cNvPr id="6" name="object 6"/>
          <p:cNvPicPr/>
          <p:nvPr/>
        </p:nvPicPr>
        <p:blipFill>
          <a:blip r:embed="rId2" cstate="print"/>
          <a:stretch>
            <a:fillRect/>
          </a:stretch>
        </p:blipFill>
        <p:spPr>
          <a:xfrm>
            <a:off x="5315711" y="339852"/>
            <a:ext cx="3828288" cy="39073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D178-A7C0-4116-83B1-CABF7B5A282A}"/>
              </a:ext>
            </a:extLst>
          </p:cNvPr>
          <p:cNvSpPr>
            <a:spLocks noGrp="1"/>
          </p:cNvSpPr>
          <p:nvPr>
            <p:ph type="title"/>
          </p:nvPr>
        </p:nvSpPr>
        <p:spPr>
          <a:xfrm>
            <a:off x="228600" y="57151"/>
            <a:ext cx="5562600" cy="307777"/>
          </a:xfrm>
        </p:spPr>
        <p:txBody>
          <a:bodyPr/>
          <a:lstStyle/>
          <a:p>
            <a:r>
              <a:rPr lang="en-US" sz="2000" dirty="0">
                <a:latin typeface="Montserrat" panose="00000500000000000000" pitchFamily="2" charset="0"/>
              </a:rPr>
              <a:t>Confusion Matrix of Logistic Model</a:t>
            </a:r>
            <a:endParaRPr lang="en-GB" sz="2000" dirty="0">
              <a:latin typeface="Montserrat" panose="00000500000000000000" pitchFamily="2" charset="0"/>
            </a:endParaRPr>
          </a:p>
        </p:txBody>
      </p:sp>
      <p:sp>
        <p:nvSpPr>
          <p:cNvPr id="3" name="Text Placeholder 2">
            <a:extLst>
              <a:ext uri="{FF2B5EF4-FFF2-40B4-BE49-F238E27FC236}">
                <a16:creationId xmlns:a16="http://schemas.microsoft.com/office/drawing/2014/main" id="{F5FFAA07-0755-4B67-B649-94B530815E5C}"/>
              </a:ext>
            </a:extLst>
          </p:cNvPr>
          <p:cNvSpPr>
            <a:spLocks noGrp="1"/>
          </p:cNvSpPr>
          <p:nvPr>
            <p:ph type="body" idx="1"/>
          </p:nvPr>
        </p:nvSpPr>
        <p:spPr>
          <a:xfrm>
            <a:off x="228600" y="1217533"/>
            <a:ext cx="2590800" cy="2708434"/>
          </a:xfrm>
        </p:spPr>
        <p:txBody>
          <a:bodyPr/>
          <a:lstStyle/>
          <a:p>
            <a:pPr marL="285750" indent="-285750">
              <a:buFontTx/>
              <a:buChar char="-"/>
            </a:pPr>
            <a:r>
              <a:rPr lang="en-US" b="0" i="0" dirty="0">
                <a:solidFill>
                  <a:srgbClr val="006666"/>
                </a:solidFill>
                <a:effectLst/>
                <a:latin typeface="Montserrat" panose="00000500000000000000" pitchFamily="2" charset="0"/>
              </a:rPr>
              <a:t>Precision score of logistic model: 0.3064</a:t>
            </a:r>
          </a:p>
          <a:p>
            <a:pPr marL="285750" indent="-285750">
              <a:buFontTx/>
              <a:buChar char="-"/>
            </a:pPr>
            <a:endParaRPr lang="en-US" b="0" i="0" dirty="0">
              <a:solidFill>
                <a:srgbClr val="006666"/>
              </a:solidFill>
              <a:effectLst/>
              <a:latin typeface="Montserrat" panose="00000500000000000000" pitchFamily="2" charset="0"/>
            </a:endParaRPr>
          </a:p>
          <a:p>
            <a:pPr marL="285750" indent="-285750">
              <a:buFontTx/>
              <a:buChar char="-"/>
            </a:pPr>
            <a:r>
              <a:rPr lang="en-US" b="0" i="0" dirty="0">
                <a:solidFill>
                  <a:srgbClr val="006666"/>
                </a:solidFill>
                <a:effectLst/>
                <a:latin typeface="Montserrat" panose="00000500000000000000" pitchFamily="2" charset="0"/>
              </a:rPr>
              <a:t> Recall score of logistic model: 0.3701</a:t>
            </a:r>
          </a:p>
          <a:p>
            <a:pPr marL="285750" indent="-285750">
              <a:buFontTx/>
              <a:buChar char="-"/>
            </a:pPr>
            <a:endParaRPr lang="en-US" b="0" i="0" dirty="0">
              <a:solidFill>
                <a:srgbClr val="006666"/>
              </a:solidFill>
              <a:effectLst/>
              <a:latin typeface="Montserrat" panose="00000500000000000000" pitchFamily="2" charset="0"/>
            </a:endParaRPr>
          </a:p>
          <a:p>
            <a:pPr marL="285750" indent="-285750">
              <a:buFontTx/>
              <a:buChar char="-"/>
            </a:pPr>
            <a:r>
              <a:rPr lang="en-US" b="0" i="0" dirty="0">
                <a:solidFill>
                  <a:srgbClr val="006666"/>
                </a:solidFill>
                <a:effectLst/>
                <a:latin typeface="Montserrat" panose="00000500000000000000" pitchFamily="2" charset="0"/>
              </a:rPr>
              <a:t>F1 score of logistic model: 0.3352</a:t>
            </a:r>
          </a:p>
          <a:p>
            <a:pPr marL="285750" indent="-285750">
              <a:buFontTx/>
              <a:buChar char="-"/>
            </a:pPr>
            <a:endParaRPr lang="en-US" b="0" i="0" dirty="0">
              <a:solidFill>
                <a:srgbClr val="006666"/>
              </a:solidFill>
              <a:effectLst/>
              <a:latin typeface="Montserrat" panose="00000500000000000000" pitchFamily="2" charset="0"/>
            </a:endParaRPr>
          </a:p>
          <a:p>
            <a:pPr marL="285750" indent="-285750">
              <a:buFontTx/>
              <a:buChar char="-"/>
            </a:pPr>
            <a:r>
              <a:rPr lang="en-US" b="0" i="0" dirty="0">
                <a:solidFill>
                  <a:srgbClr val="006666"/>
                </a:solidFill>
                <a:effectLst/>
                <a:latin typeface="Montserrat" panose="00000500000000000000" pitchFamily="2" charset="0"/>
              </a:rPr>
              <a:t>ROC AUC score of logistic model: 0.5699</a:t>
            </a:r>
          </a:p>
        </p:txBody>
      </p:sp>
      <p:pic>
        <p:nvPicPr>
          <p:cNvPr id="11266" name="Picture 2">
            <a:extLst>
              <a:ext uri="{FF2B5EF4-FFF2-40B4-BE49-F238E27FC236}">
                <a16:creationId xmlns:a16="http://schemas.microsoft.com/office/drawing/2014/main" id="{49F0B7DC-48B3-4D04-A6B9-54D01C246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380" y="666751"/>
            <a:ext cx="5562600" cy="388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692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63195"/>
            <a:ext cx="5720080" cy="319959"/>
          </a:xfrm>
          <a:prstGeom prst="rect">
            <a:avLst/>
          </a:prstGeom>
        </p:spPr>
        <p:txBody>
          <a:bodyPr vert="horz" wrap="square" lIns="0" tIns="12065" rIns="0" bIns="0" rtlCol="0">
            <a:spAutoFit/>
          </a:bodyPr>
          <a:lstStyle/>
          <a:p>
            <a:pPr marL="12700">
              <a:lnSpc>
                <a:spcPct val="100000"/>
              </a:lnSpc>
              <a:spcBef>
                <a:spcPts val="95"/>
              </a:spcBef>
            </a:pPr>
            <a:r>
              <a:rPr sz="2000" u="heavy" spc="450" dirty="0">
                <a:uFill>
                  <a:solidFill>
                    <a:srgbClr val="CC0000"/>
                  </a:solidFill>
                </a:uFill>
                <a:latin typeface="Montserrat" panose="00000500000000000000" pitchFamily="2" charset="0"/>
              </a:rPr>
              <a:t>MODEL</a:t>
            </a:r>
            <a:r>
              <a:rPr sz="2000" u="heavy" spc="114" dirty="0">
                <a:uFill>
                  <a:solidFill>
                    <a:srgbClr val="CC0000"/>
                  </a:solidFill>
                </a:uFill>
                <a:latin typeface="Montserrat" panose="00000500000000000000" pitchFamily="2" charset="0"/>
              </a:rPr>
              <a:t> </a:t>
            </a:r>
            <a:r>
              <a:rPr sz="2000" u="heavy" spc="385" dirty="0">
                <a:uFill>
                  <a:solidFill>
                    <a:srgbClr val="CC0000"/>
                  </a:solidFill>
                </a:uFill>
                <a:latin typeface="Montserrat" panose="00000500000000000000" pitchFamily="2" charset="0"/>
              </a:rPr>
              <a:t>BUILDING</a:t>
            </a:r>
            <a:r>
              <a:rPr sz="2000" u="heavy" spc="135" dirty="0">
                <a:uFill>
                  <a:solidFill>
                    <a:srgbClr val="CC0000"/>
                  </a:solidFill>
                </a:uFill>
                <a:latin typeface="Montserrat" panose="00000500000000000000" pitchFamily="2" charset="0"/>
              </a:rPr>
              <a:t> </a:t>
            </a:r>
            <a:r>
              <a:rPr sz="2000" u="heavy" spc="290" dirty="0">
                <a:uFill>
                  <a:solidFill>
                    <a:srgbClr val="CC0000"/>
                  </a:solidFill>
                </a:uFill>
                <a:latin typeface="Montserrat" panose="00000500000000000000" pitchFamily="2" charset="0"/>
              </a:rPr>
              <a:t>(continued):</a:t>
            </a:r>
            <a:endParaRPr sz="2000" dirty="0">
              <a:latin typeface="Montserrat" panose="00000500000000000000" pitchFamily="2" charset="0"/>
            </a:endParaRPr>
          </a:p>
        </p:txBody>
      </p:sp>
      <p:sp>
        <p:nvSpPr>
          <p:cNvPr id="3" name="object 3"/>
          <p:cNvSpPr txBox="1"/>
          <p:nvPr/>
        </p:nvSpPr>
        <p:spPr>
          <a:xfrm>
            <a:off x="228600" y="1352550"/>
            <a:ext cx="4876800" cy="2818592"/>
          </a:xfrm>
          <a:prstGeom prst="rect">
            <a:avLst/>
          </a:prstGeom>
        </p:spPr>
        <p:txBody>
          <a:bodyPr vert="horz" wrap="square" lIns="0" tIns="60325" rIns="0" bIns="0" rtlCol="0">
            <a:spAutoFit/>
          </a:bodyPr>
          <a:lstStyle/>
          <a:p>
            <a:pPr marL="12700">
              <a:lnSpc>
                <a:spcPct val="100000"/>
              </a:lnSpc>
              <a:spcBef>
                <a:spcPts val="475"/>
              </a:spcBef>
            </a:pPr>
            <a:r>
              <a:rPr sz="1600" b="1" i="1" u="heavy" spc="270" dirty="0">
                <a:solidFill>
                  <a:srgbClr val="124F5C"/>
                </a:solidFill>
                <a:uFill>
                  <a:solidFill>
                    <a:srgbClr val="124F5C"/>
                  </a:solidFill>
                </a:uFill>
                <a:latin typeface="Montserrat" panose="00000500000000000000" pitchFamily="2" charset="0"/>
                <a:cs typeface="Calibri"/>
              </a:rPr>
              <a:t>DECISION</a:t>
            </a:r>
            <a:r>
              <a:rPr sz="1600" b="1" i="1" u="heavy" spc="95" dirty="0">
                <a:solidFill>
                  <a:srgbClr val="124F5C"/>
                </a:solidFill>
                <a:uFill>
                  <a:solidFill>
                    <a:srgbClr val="124F5C"/>
                  </a:solidFill>
                </a:uFill>
                <a:latin typeface="Montserrat" panose="00000500000000000000" pitchFamily="2" charset="0"/>
                <a:cs typeface="Calibri"/>
              </a:rPr>
              <a:t> </a:t>
            </a:r>
            <a:r>
              <a:rPr sz="1600" b="1" i="1" u="heavy" spc="295" dirty="0">
                <a:solidFill>
                  <a:srgbClr val="124F5C"/>
                </a:solidFill>
                <a:uFill>
                  <a:solidFill>
                    <a:srgbClr val="124F5C"/>
                  </a:solidFill>
                </a:uFill>
                <a:latin typeface="Montserrat" panose="00000500000000000000" pitchFamily="2" charset="0"/>
                <a:cs typeface="Calibri"/>
              </a:rPr>
              <a:t>TREE</a:t>
            </a:r>
            <a:r>
              <a:rPr sz="1600" b="1" i="1" u="heavy" spc="100" dirty="0">
                <a:solidFill>
                  <a:srgbClr val="124F5C"/>
                </a:solidFill>
                <a:uFill>
                  <a:solidFill>
                    <a:srgbClr val="124F5C"/>
                  </a:solidFill>
                </a:uFill>
                <a:latin typeface="Montserrat" panose="00000500000000000000" pitchFamily="2" charset="0"/>
                <a:cs typeface="Calibri"/>
              </a:rPr>
              <a:t> </a:t>
            </a:r>
            <a:r>
              <a:rPr sz="1600" b="1" i="1" u="heavy" spc="280" dirty="0">
                <a:solidFill>
                  <a:srgbClr val="124F5C"/>
                </a:solidFill>
                <a:uFill>
                  <a:solidFill>
                    <a:srgbClr val="124F5C"/>
                  </a:solidFill>
                </a:uFill>
                <a:latin typeface="Montserrat" panose="00000500000000000000" pitchFamily="2" charset="0"/>
                <a:cs typeface="Calibri"/>
              </a:rPr>
              <a:t>CLASSIFIER</a:t>
            </a:r>
            <a:endParaRPr sz="1600" dirty="0">
              <a:latin typeface="Montserrat" panose="00000500000000000000" pitchFamily="2" charset="0"/>
              <a:cs typeface="Calibri"/>
            </a:endParaRPr>
          </a:p>
          <a:p>
            <a:pPr marL="12700" marR="5080">
              <a:lnSpc>
                <a:spcPct val="114999"/>
              </a:lnSpc>
              <a:spcBef>
                <a:spcPts val="45"/>
              </a:spcBef>
            </a:pPr>
            <a:endParaRPr lang="en-US" sz="1600" spc="105" dirty="0">
              <a:solidFill>
                <a:srgbClr val="124F5C"/>
              </a:solidFill>
              <a:latin typeface="Montserrat" panose="00000500000000000000" pitchFamily="2" charset="0"/>
              <a:cs typeface="Century Gothic"/>
            </a:endParaRPr>
          </a:p>
          <a:p>
            <a:pPr marL="12700" marR="5080">
              <a:lnSpc>
                <a:spcPct val="114999"/>
              </a:lnSpc>
              <a:spcBef>
                <a:spcPts val="45"/>
              </a:spcBef>
            </a:pPr>
            <a:r>
              <a:rPr sz="1600" spc="105" dirty="0">
                <a:solidFill>
                  <a:srgbClr val="124F5C"/>
                </a:solidFill>
                <a:latin typeface="Montserrat" panose="00000500000000000000" pitchFamily="2" charset="0"/>
                <a:cs typeface="Century Gothic"/>
              </a:rPr>
              <a:t>It </a:t>
            </a:r>
            <a:r>
              <a:rPr sz="1600" spc="125" dirty="0">
                <a:solidFill>
                  <a:srgbClr val="124F5C"/>
                </a:solidFill>
                <a:latin typeface="Montserrat" panose="00000500000000000000" pitchFamily="2" charset="0"/>
                <a:cs typeface="Century Gothic"/>
              </a:rPr>
              <a:t>is </a:t>
            </a:r>
            <a:r>
              <a:rPr sz="1600" spc="-140" dirty="0">
                <a:solidFill>
                  <a:srgbClr val="124F5C"/>
                </a:solidFill>
                <a:latin typeface="Montserrat" panose="00000500000000000000" pitchFamily="2" charset="0"/>
                <a:cs typeface="Century Gothic"/>
              </a:rPr>
              <a:t>a </a:t>
            </a:r>
            <a:r>
              <a:rPr sz="1600" spc="5" dirty="0">
                <a:solidFill>
                  <a:srgbClr val="124F5C"/>
                </a:solidFill>
                <a:latin typeface="Montserrat" panose="00000500000000000000" pitchFamily="2" charset="0"/>
                <a:cs typeface="Century Gothic"/>
              </a:rPr>
              <a:t>graphical </a:t>
            </a:r>
            <a:r>
              <a:rPr sz="1600" spc="35" dirty="0">
                <a:solidFill>
                  <a:srgbClr val="124F5C"/>
                </a:solidFill>
                <a:latin typeface="Montserrat" panose="00000500000000000000" pitchFamily="2" charset="0"/>
                <a:cs typeface="Century Gothic"/>
              </a:rPr>
              <a:t>representation </a:t>
            </a:r>
            <a:r>
              <a:rPr sz="1600" spc="45" dirty="0">
                <a:solidFill>
                  <a:srgbClr val="124F5C"/>
                </a:solidFill>
                <a:latin typeface="Montserrat" panose="00000500000000000000" pitchFamily="2" charset="0"/>
                <a:cs typeface="Century Gothic"/>
              </a:rPr>
              <a:t>for </a:t>
            </a:r>
            <a:r>
              <a:rPr sz="1600" spc="55" dirty="0">
                <a:solidFill>
                  <a:srgbClr val="124F5C"/>
                </a:solidFill>
                <a:latin typeface="Montserrat" panose="00000500000000000000" pitchFamily="2" charset="0"/>
                <a:cs typeface="Century Gothic"/>
              </a:rPr>
              <a:t>getting </a:t>
            </a:r>
            <a:r>
              <a:rPr sz="1600" spc="20" dirty="0">
                <a:solidFill>
                  <a:srgbClr val="124F5C"/>
                </a:solidFill>
                <a:latin typeface="Montserrat" panose="00000500000000000000" pitchFamily="2" charset="0"/>
                <a:cs typeface="Century Gothic"/>
              </a:rPr>
              <a:t>all </a:t>
            </a:r>
            <a:r>
              <a:rPr sz="1600" spc="45" dirty="0">
                <a:solidFill>
                  <a:srgbClr val="124F5C"/>
                </a:solidFill>
                <a:latin typeface="Montserrat" panose="00000500000000000000" pitchFamily="2" charset="0"/>
                <a:cs typeface="Century Gothic"/>
              </a:rPr>
              <a:t>the </a:t>
            </a:r>
            <a:r>
              <a:rPr sz="1600" spc="50"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possible</a:t>
            </a:r>
            <a:r>
              <a:rPr sz="1600" spc="-50" dirty="0">
                <a:solidFill>
                  <a:srgbClr val="124F5C"/>
                </a:solidFill>
                <a:latin typeface="Montserrat" panose="00000500000000000000" pitchFamily="2" charset="0"/>
                <a:cs typeface="Century Gothic"/>
              </a:rPr>
              <a:t> </a:t>
            </a:r>
            <a:r>
              <a:rPr sz="1600" spc="75" dirty="0">
                <a:solidFill>
                  <a:srgbClr val="124F5C"/>
                </a:solidFill>
                <a:latin typeface="Montserrat" panose="00000500000000000000" pitchFamily="2" charset="0"/>
                <a:cs typeface="Century Gothic"/>
              </a:rPr>
              <a:t>solutions</a:t>
            </a:r>
            <a:r>
              <a:rPr sz="1600" spc="-35"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to</a:t>
            </a:r>
            <a:r>
              <a:rPr sz="1600" spc="-35" dirty="0">
                <a:solidFill>
                  <a:srgbClr val="124F5C"/>
                </a:solidFill>
                <a:latin typeface="Montserrat" panose="00000500000000000000" pitchFamily="2" charset="0"/>
                <a:cs typeface="Century Gothic"/>
              </a:rPr>
              <a:t> </a:t>
            </a:r>
            <a:r>
              <a:rPr sz="1600" spc="-140" dirty="0">
                <a:solidFill>
                  <a:srgbClr val="124F5C"/>
                </a:solidFill>
                <a:latin typeface="Montserrat" panose="00000500000000000000" pitchFamily="2" charset="0"/>
                <a:cs typeface="Century Gothic"/>
              </a:rPr>
              <a:t>a</a:t>
            </a:r>
            <a:r>
              <a:rPr sz="1600" spc="-25"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problem/decision</a:t>
            </a:r>
            <a:r>
              <a:rPr sz="1600" spc="-65" dirty="0">
                <a:solidFill>
                  <a:srgbClr val="124F5C"/>
                </a:solidFill>
                <a:latin typeface="Montserrat" panose="00000500000000000000" pitchFamily="2" charset="0"/>
                <a:cs typeface="Century Gothic"/>
              </a:rPr>
              <a:t> </a:t>
            </a:r>
            <a:r>
              <a:rPr sz="1600" spc="-15" dirty="0">
                <a:solidFill>
                  <a:srgbClr val="124F5C"/>
                </a:solidFill>
                <a:latin typeface="Montserrat" panose="00000500000000000000" pitchFamily="2" charset="0"/>
                <a:cs typeface="Century Gothic"/>
              </a:rPr>
              <a:t>based</a:t>
            </a:r>
            <a:r>
              <a:rPr sz="1600" spc="-55"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on </a:t>
            </a:r>
            <a:r>
              <a:rPr sz="1600" spc="-400"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given</a:t>
            </a:r>
            <a:r>
              <a:rPr sz="1600" spc="-70"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conditions.</a:t>
            </a:r>
            <a:endParaRPr sz="1600" dirty="0">
              <a:latin typeface="Montserrat" panose="00000500000000000000" pitchFamily="2" charset="0"/>
              <a:cs typeface="Century Gothic"/>
            </a:endParaRPr>
          </a:p>
          <a:p>
            <a:pPr marL="12700" marR="83185">
              <a:lnSpc>
                <a:spcPct val="114900"/>
              </a:lnSpc>
              <a:spcBef>
                <a:spcPts val="10"/>
              </a:spcBef>
            </a:pPr>
            <a:r>
              <a:rPr sz="1600" spc="85" dirty="0">
                <a:solidFill>
                  <a:srgbClr val="124F5C"/>
                </a:solidFill>
                <a:latin typeface="Montserrat" panose="00000500000000000000" pitchFamily="2" charset="0"/>
                <a:cs typeface="Century Gothic"/>
              </a:rPr>
              <a:t>The</a:t>
            </a:r>
            <a:r>
              <a:rPr sz="1600" spc="-4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objective</a:t>
            </a:r>
            <a:r>
              <a:rPr sz="1600" spc="-4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of</a:t>
            </a:r>
            <a:r>
              <a:rPr sz="1600" spc="-25"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Decision</a:t>
            </a:r>
            <a:r>
              <a:rPr sz="1600" spc="-40"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tree</a:t>
            </a:r>
            <a:r>
              <a:rPr sz="1600" spc="-50" dirty="0">
                <a:solidFill>
                  <a:srgbClr val="124F5C"/>
                </a:solidFill>
                <a:latin typeface="Montserrat" panose="00000500000000000000" pitchFamily="2" charset="0"/>
                <a:cs typeface="Century Gothic"/>
              </a:rPr>
              <a:t> </a:t>
            </a:r>
            <a:r>
              <a:rPr sz="1600" spc="65" dirty="0">
                <a:solidFill>
                  <a:srgbClr val="124F5C"/>
                </a:solidFill>
                <a:latin typeface="Montserrat" panose="00000500000000000000" pitchFamily="2" charset="0"/>
                <a:cs typeface="Century Gothic"/>
              </a:rPr>
              <a:t>algorithm</a:t>
            </a:r>
            <a:r>
              <a:rPr sz="1600" spc="-65" dirty="0">
                <a:solidFill>
                  <a:srgbClr val="124F5C"/>
                </a:solidFill>
                <a:latin typeface="Montserrat" panose="00000500000000000000" pitchFamily="2" charset="0"/>
                <a:cs typeface="Century Gothic"/>
              </a:rPr>
              <a:t> </a:t>
            </a:r>
            <a:r>
              <a:rPr sz="1600" spc="125" dirty="0">
                <a:solidFill>
                  <a:srgbClr val="124F5C"/>
                </a:solidFill>
                <a:latin typeface="Montserrat" panose="00000500000000000000" pitchFamily="2" charset="0"/>
                <a:cs typeface="Century Gothic"/>
              </a:rPr>
              <a:t>is</a:t>
            </a:r>
            <a:r>
              <a:rPr sz="1600" spc="-35"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to</a:t>
            </a:r>
            <a:r>
              <a:rPr sz="1600" spc="-25"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find </a:t>
            </a:r>
            <a:r>
              <a:rPr sz="1600" spc="-400"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the</a:t>
            </a:r>
            <a:r>
              <a:rPr sz="1600" spc="-45"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relationship</a:t>
            </a:r>
            <a:r>
              <a:rPr sz="1600" spc="-7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between</a:t>
            </a:r>
            <a:r>
              <a:rPr sz="1600" spc="-85"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the</a:t>
            </a:r>
            <a:r>
              <a:rPr sz="1600" spc="-45"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target</a:t>
            </a:r>
            <a:r>
              <a:rPr sz="1600" spc="-50" dirty="0">
                <a:solidFill>
                  <a:srgbClr val="124F5C"/>
                </a:solidFill>
                <a:latin typeface="Montserrat" panose="00000500000000000000" pitchFamily="2" charset="0"/>
                <a:cs typeface="Century Gothic"/>
              </a:rPr>
              <a:t> </a:t>
            </a:r>
            <a:r>
              <a:rPr sz="1600" spc="50" dirty="0">
                <a:solidFill>
                  <a:srgbClr val="124F5C"/>
                </a:solidFill>
                <a:latin typeface="Montserrat" panose="00000500000000000000" pitchFamily="2" charset="0"/>
                <a:cs typeface="Century Gothic"/>
              </a:rPr>
              <a:t>column</a:t>
            </a:r>
            <a:r>
              <a:rPr sz="1600" spc="-45" dirty="0">
                <a:solidFill>
                  <a:srgbClr val="124F5C"/>
                </a:solidFill>
                <a:latin typeface="Montserrat" panose="00000500000000000000" pitchFamily="2" charset="0"/>
                <a:cs typeface="Century Gothic"/>
              </a:rPr>
              <a:t> </a:t>
            </a:r>
            <a:r>
              <a:rPr sz="1600" spc="-15" dirty="0">
                <a:solidFill>
                  <a:srgbClr val="124F5C"/>
                </a:solidFill>
                <a:latin typeface="Montserrat" panose="00000500000000000000" pitchFamily="2" charset="0"/>
                <a:cs typeface="Century Gothic"/>
              </a:rPr>
              <a:t>and </a:t>
            </a:r>
            <a:r>
              <a:rPr sz="1600" spc="-10"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the </a:t>
            </a:r>
            <a:r>
              <a:rPr sz="1600" spc="20" dirty="0">
                <a:solidFill>
                  <a:srgbClr val="124F5C"/>
                </a:solidFill>
                <a:latin typeface="Montserrat" panose="00000500000000000000" pitchFamily="2" charset="0"/>
                <a:cs typeface="Century Gothic"/>
              </a:rPr>
              <a:t>independent </a:t>
            </a:r>
            <a:r>
              <a:rPr sz="1600" spc="10" dirty="0">
                <a:solidFill>
                  <a:srgbClr val="124F5C"/>
                </a:solidFill>
                <a:latin typeface="Montserrat" panose="00000500000000000000" pitchFamily="2" charset="0"/>
                <a:cs typeface="Century Gothic"/>
              </a:rPr>
              <a:t>variables </a:t>
            </a:r>
            <a:r>
              <a:rPr sz="1600" spc="-15" dirty="0">
                <a:solidFill>
                  <a:srgbClr val="124F5C"/>
                </a:solidFill>
                <a:latin typeface="Montserrat" panose="00000500000000000000" pitchFamily="2" charset="0"/>
                <a:cs typeface="Century Gothic"/>
              </a:rPr>
              <a:t>and </a:t>
            </a:r>
            <a:r>
              <a:rPr sz="1600" spc="95" dirty="0">
                <a:solidFill>
                  <a:srgbClr val="124F5C"/>
                </a:solidFill>
                <a:latin typeface="Montserrat" panose="00000500000000000000" pitchFamily="2" charset="0"/>
                <a:cs typeface="Century Gothic"/>
              </a:rPr>
              <a:t>Express </a:t>
            </a:r>
            <a:r>
              <a:rPr sz="1600" spc="100" dirty="0">
                <a:solidFill>
                  <a:srgbClr val="124F5C"/>
                </a:solidFill>
                <a:latin typeface="Montserrat" panose="00000500000000000000" pitchFamily="2" charset="0"/>
                <a:cs typeface="Century Gothic"/>
              </a:rPr>
              <a:t>it </a:t>
            </a:r>
            <a:r>
              <a:rPr sz="1600" spc="5" dirty="0">
                <a:solidFill>
                  <a:srgbClr val="124F5C"/>
                </a:solidFill>
                <a:latin typeface="Montserrat" panose="00000500000000000000" pitchFamily="2" charset="0"/>
                <a:cs typeface="Century Gothic"/>
              </a:rPr>
              <a:t>as </a:t>
            </a:r>
            <a:r>
              <a:rPr sz="1600" spc="-140" dirty="0">
                <a:solidFill>
                  <a:srgbClr val="124F5C"/>
                </a:solidFill>
                <a:latin typeface="Montserrat" panose="00000500000000000000" pitchFamily="2" charset="0"/>
                <a:cs typeface="Century Gothic"/>
              </a:rPr>
              <a:t>a </a:t>
            </a:r>
            <a:r>
              <a:rPr sz="1600" spc="-135"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tree</a:t>
            </a:r>
            <a:r>
              <a:rPr sz="1600" spc="-60"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structure.</a:t>
            </a:r>
            <a:endParaRPr sz="1600" dirty="0">
              <a:latin typeface="Montserrat" panose="00000500000000000000" pitchFamily="2" charset="0"/>
              <a:cs typeface="Century Gothic"/>
            </a:endParaRPr>
          </a:p>
          <a:p>
            <a:pPr>
              <a:lnSpc>
                <a:spcPct val="100000"/>
              </a:lnSpc>
              <a:spcBef>
                <a:spcPts val="10"/>
              </a:spcBef>
            </a:pPr>
            <a:endParaRPr sz="1600" dirty="0">
              <a:latin typeface="Montserrat" panose="00000500000000000000" pitchFamily="2" charset="0"/>
              <a:cs typeface="Century Gothic"/>
            </a:endParaRPr>
          </a:p>
        </p:txBody>
      </p:sp>
      <p:pic>
        <p:nvPicPr>
          <p:cNvPr id="4" name="object 4"/>
          <p:cNvPicPr/>
          <p:nvPr/>
        </p:nvPicPr>
        <p:blipFill>
          <a:blip r:embed="rId2" cstate="print"/>
          <a:stretch>
            <a:fillRect/>
          </a:stretch>
        </p:blipFill>
        <p:spPr>
          <a:xfrm>
            <a:off x="5484242" y="653360"/>
            <a:ext cx="3275399" cy="2985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409143"/>
            <a:ext cx="4410050" cy="381515"/>
          </a:xfrm>
          <a:prstGeom prst="rect">
            <a:avLst/>
          </a:prstGeom>
        </p:spPr>
        <p:txBody>
          <a:bodyPr vert="horz" wrap="square" lIns="0" tIns="12065" rIns="0" bIns="0" rtlCol="0">
            <a:spAutoFit/>
          </a:bodyPr>
          <a:lstStyle/>
          <a:p>
            <a:pPr marL="12700">
              <a:lnSpc>
                <a:spcPct val="100000"/>
              </a:lnSpc>
              <a:spcBef>
                <a:spcPts val="95"/>
              </a:spcBef>
            </a:pPr>
            <a:r>
              <a:rPr sz="2400" u="heavy" spc="325" dirty="0">
                <a:uFill>
                  <a:solidFill>
                    <a:srgbClr val="CC0000"/>
                  </a:solidFill>
                </a:uFill>
                <a:latin typeface="Montserrat" panose="00000500000000000000" pitchFamily="2" charset="0"/>
              </a:rPr>
              <a:t>Table</a:t>
            </a:r>
            <a:r>
              <a:rPr sz="2400" u="heavy" spc="100" dirty="0">
                <a:uFill>
                  <a:solidFill>
                    <a:srgbClr val="CC0000"/>
                  </a:solidFill>
                </a:uFill>
                <a:latin typeface="Montserrat" panose="00000500000000000000" pitchFamily="2" charset="0"/>
              </a:rPr>
              <a:t> </a:t>
            </a:r>
            <a:r>
              <a:rPr sz="2400" u="heavy" spc="260" dirty="0">
                <a:uFill>
                  <a:solidFill>
                    <a:srgbClr val="CC0000"/>
                  </a:solidFill>
                </a:uFill>
                <a:latin typeface="Montserrat" panose="00000500000000000000" pitchFamily="2" charset="0"/>
              </a:rPr>
              <a:t>of</a:t>
            </a:r>
            <a:r>
              <a:rPr sz="2400" u="heavy" spc="130" dirty="0">
                <a:uFill>
                  <a:solidFill>
                    <a:srgbClr val="CC0000"/>
                  </a:solidFill>
                </a:uFill>
                <a:latin typeface="Montserrat" panose="00000500000000000000" pitchFamily="2" charset="0"/>
              </a:rPr>
              <a:t> </a:t>
            </a:r>
            <a:r>
              <a:rPr sz="2400" u="heavy" spc="305" dirty="0">
                <a:uFill>
                  <a:solidFill>
                    <a:srgbClr val="CC0000"/>
                  </a:solidFill>
                </a:uFill>
                <a:latin typeface="Montserrat" panose="00000500000000000000" pitchFamily="2" charset="0"/>
              </a:rPr>
              <a:t>contents:-</a:t>
            </a:r>
            <a:endParaRPr sz="2400" dirty="0">
              <a:latin typeface="Montserrat" panose="00000500000000000000" pitchFamily="2" charset="0"/>
            </a:endParaRPr>
          </a:p>
        </p:txBody>
      </p:sp>
      <p:sp>
        <p:nvSpPr>
          <p:cNvPr id="3" name="object 3"/>
          <p:cNvSpPr txBox="1"/>
          <p:nvPr/>
        </p:nvSpPr>
        <p:spPr>
          <a:xfrm>
            <a:off x="504850" y="991870"/>
            <a:ext cx="5438750" cy="2909771"/>
          </a:xfrm>
          <a:prstGeom prst="rect">
            <a:avLst/>
          </a:prstGeom>
        </p:spPr>
        <p:txBody>
          <a:bodyPr vert="horz" wrap="square" lIns="0" tIns="67310" rIns="0" bIns="0" rtlCol="0">
            <a:spAutoFit/>
          </a:bodyPr>
          <a:lstStyle/>
          <a:p>
            <a:pPr marL="711835" indent="-355600">
              <a:lnSpc>
                <a:spcPct val="100000"/>
              </a:lnSpc>
              <a:spcBef>
                <a:spcPts val="530"/>
              </a:spcBef>
              <a:buFont typeface="Arial"/>
              <a:buChar char="●"/>
              <a:tabLst>
                <a:tab pos="711835" algn="l"/>
                <a:tab pos="712470" algn="l"/>
              </a:tabLst>
            </a:pPr>
            <a:r>
              <a:rPr sz="2400" b="1" spc="295" dirty="0">
                <a:solidFill>
                  <a:srgbClr val="124F5C"/>
                </a:solidFill>
                <a:latin typeface="Montserrat" panose="00000500000000000000" pitchFamily="2" charset="0"/>
                <a:cs typeface="Calibri"/>
              </a:rPr>
              <a:t>Overview</a:t>
            </a:r>
            <a:r>
              <a:rPr sz="2400" b="1" spc="114" dirty="0">
                <a:solidFill>
                  <a:srgbClr val="124F5C"/>
                </a:solidFill>
                <a:latin typeface="Montserrat" panose="00000500000000000000" pitchFamily="2" charset="0"/>
                <a:cs typeface="Calibri"/>
              </a:rPr>
              <a:t> </a:t>
            </a:r>
            <a:r>
              <a:rPr sz="2400" b="1" spc="340" dirty="0">
                <a:solidFill>
                  <a:srgbClr val="124F5C"/>
                </a:solidFill>
                <a:latin typeface="Montserrat" panose="00000500000000000000" pitchFamily="2" charset="0"/>
                <a:cs typeface="Calibri"/>
              </a:rPr>
              <a:t>and</a:t>
            </a:r>
            <a:r>
              <a:rPr sz="2400" b="1" spc="130" dirty="0">
                <a:solidFill>
                  <a:srgbClr val="124F5C"/>
                </a:solidFill>
                <a:latin typeface="Montserrat" panose="00000500000000000000" pitchFamily="2" charset="0"/>
                <a:cs typeface="Calibri"/>
              </a:rPr>
              <a:t> </a:t>
            </a:r>
            <a:r>
              <a:rPr sz="2400" b="1" spc="280" dirty="0">
                <a:solidFill>
                  <a:srgbClr val="124F5C"/>
                </a:solidFill>
                <a:latin typeface="Montserrat" panose="00000500000000000000" pitchFamily="2" charset="0"/>
                <a:cs typeface="Calibri"/>
              </a:rPr>
              <a:t>Objective</a:t>
            </a:r>
            <a:endParaRPr sz="2400" dirty="0">
              <a:latin typeface="Montserrat" panose="00000500000000000000" pitchFamily="2" charset="0"/>
              <a:cs typeface="Calibri"/>
            </a:endParaRPr>
          </a:p>
          <a:p>
            <a:pPr marL="355600" indent="-342900">
              <a:lnSpc>
                <a:spcPct val="100000"/>
              </a:lnSpc>
              <a:spcBef>
                <a:spcPts val="434"/>
              </a:spcBef>
              <a:buClr>
                <a:srgbClr val="F5FCFF"/>
              </a:buClr>
              <a:buSzPct val="75000"/>
              <a:buFont typeface="Arial"/>
              <a:buChar char="●"/>
              <a:tabLst>
                <a:tab pos="354965" algn="l"/>
                <a:tab pos="355600" algn="l"/>
                <a:tab pos="711835" algn="l"/>
              </a:tabLst>
            </a:pPr>
            <a:r>
              <a:rPr sz="2400" b="1" dirty="0">
                <a:solidFill>
                  <a:srgbClr val="124F5C"/>
                </a:solidFill>
                <a:latin typeface="Montserrat" panose="00000500000000000000" pitchFamily="2" charset="0"/>
                <a:cs typeface="Arial"/>
              </a:rPr>
              <a:t>●	</a:t>
            </a:r>
            <a:r>
              <a:rPr lang="en-US" sz="2400" b="1" dirty="0">
                <a:solidFill>
                  <a:srgbClr val="124F5C"/>
                </a:solidFill>
                <a:latin typeface="Montserrat" panose="00000500000000000000" pitchFamily="2" charset="0"/>
                <a:cs typeface="Arial"/>
              </a:rPr>
              <a:t>(</a:t>
            </a:r>
            <a:r>
              <a:rPr lang="en-US" sz="2400" dirty="0">
                <a:solidFill>
                  <a:srgbClr val="124F5C"/>
                </a:solidFill>
                <a:latin typeface="Montserrat" panose="00000500000000000000" pitchFamily="2" charset="0"/>
                <a:cs typeface="Arial"/>
              </a:rPr>
              <a:t>EDA</a:t>
            </a:r>
            <a:r>
              <a:rPr lang="en-US" sz="2400" b="1" dirty="0">
                <a:solidFill>
                  <a:srgbClr val="124F5C"/>
                </a:solidFill>
                <a:latin typeface="Montserrat" panose="00000500000000000000" pitchFamily="2" charset="0"/>
                <a:cs typeface="Arial"/>
              </a:rPr>
              <a:t>)-</a:t>
            </a:r>
            <a:r>
              <a:rPr sz="2400" b="1" spc="270" dirty="0">
                <a:solidFill>
                  <a:srgbClr val="124F5C"/>
                </a:solidFill>
                <a:latin typeface="Montserrat" panose="00000500000000000000" pitchFamily="2" charset="0"/>
                <a:cs typeface="Calibri"/>
              </a:rPr>
              <a:t>Exploratory</a:t>
            </a:r>
            <a:r>
              <a:rPr sz="2400" b="1" spc="114" dirty="0">
                <a:solidFill>
                  <a:srgbClr val="124F5C"/>
                </a:solidFill>
                <a:latin typeface="Montserrat" panose="00000500000000000000" pitchFamily="2" charset="0"/>
                <a:cs typeface="Calibri"/>
              </a:rPr>
              <a:t> </a:t>
            </a:r>
            <a:r>
              <a:rPr sz="2400" b="1" spc="315" dirty="0">
                <a:solidFill>
                  <a:srgbClr val="124F5C"/>
                </a:solidFill>
                <a:latin typeface="Montserrat" panose="00000500000000000000" pitchFamily="2" charset="0"/>
                <a:cs typeface="Calibri"/>
              </a:rPr>
              <a:t>Data</a:t>
            </a:r>
            <a:r>
              <a:rPr sz="2400" b="1" spc="114" dirty="0">
                <a:solidFill>
                  <a:srgbClr val="124F5C"/>
                </a:solidFill>
                <a:latin typeface="Montserrat" panose="00000500000000000000" pitchFamily="2" charset="0"/>
                <a:cs typeface="Calibri"/>
              </a:rPr>
              <a:t> </a:t>
            </a:r>
            <a:r>
              <a:rPr sz="2400" b="1" spc="275" dirty="0">
                <a:solidFill>
                  <a:srgbClr val="124F5C"/>
                </a:solidFill>
                <a:latin typeface="Montserrat" panose="00000500000000000000" pitchFamily="2" charset="0"/>
                <a:cs typeface="Calibri"/>
              </a:rPr>
              <a:t>Analysis</a:t>
            </a:r>
            <a:endParaRPr sz="2400" dirty="0">
              <a:latin typeface="Montserrat" panose="00000500000000000000" pitchFamily="2" charset="0"/>
              <a:cs typeface="Calibri"/>
            </a:endParaRPr>
          </a:p>
          <a:p>
            <a:pPr marL="355600" indent="-342900">
              <a:lnSpc>
                <a:spcPct val="100000"/>
              </a:lnSpc>
              <a:spcBef>
                <a:spcPts val="434"/>
              </a:spcBef>
              <a:buClr>
                <a:srgbClr val="F5FCFF"/>
              </a:buClr>
              <a:buSzPct val="75000"/>
              <a:buFont typeface="Arial"/>
              <a:buChar char="●"/>
              <a:tabLst>
                <a:tab pos="354965" algn="l"/>
                <a:tab pos="355600" algn="l"/>
                <a:tab pos="711835" algn="l"/>
              </a:tabLst>
            </a:pPr>
            <a:r>
              <a:rPr sz="2400" b="1" dirty="0">
                <a:solidFill>
                  <a:srgbClr val="124F5C"/>
                </a:solidFill>
                <a:latin typeface="Montserrat" panose="00000500000000000000" pitchFamily="2" charset="0"/>
                <a:cs typeface="Arial"/>
              </a:rPr>
              <a:t>●	</a:t>
            </a:r>
            <a:r>
              <a:rPr sz="2400" b="1" spc="295" dirty="0">
                <a:solidFill>
                  <a:srgbClr val="124F5C"/>
                </a:solidFill>
                <a:latin typeface="Montserrat" panose="00000500000000000000" pitchFamily="2" charset="0"/>
                <a:cs typeface="Calibri"/>
              </a:rPr>
              <a:t>Feature</a:t>
            </a:r>
            <a:r>
              <a:rPr sz="2400" b="1" spc="114" dirty="0">
                <a:solidFill>
                  <a:srgbClr val="124F5C"/>
                </a:solidFill>
                <a:latin typeface="Montserrat" panose="00000500000000000000" pitchFamily="2" charset="0"/>
                <a:cs typeface="Calibri"/>
              </a:rPr>
              <a:t> </a:t>
            </a:r>
            <a:r>
              <a:rPr sz="2400" b="1" spc="330" dirty="0">
                <a:solidFill>
                  <a:srgbClr val="124F5C"/>
                </a:solidFill>
                <a:latin typeface="Montserrat" panose="00000500000000000000" pitchFamily="2" charset="0"/>
                <a:cs typeface="Calibri"/>
              </a:rPr>
              <a:t>Engineering</a:t>
            </a:r>
            <a:endParaRPr sz="2400" dirty="0">
              <a:latin typeface="Montserrat" panose="00000500000000000000" pitchFamily="2" charset="0"/>
              <a:cs typeface="Calibri"/>
            </a:endParaRPr>
          </a:p>
          <a:p>
            <a:pPr marL="355600" indent="-342900">
              <a:lnSpc>
                <a:spcPct val="100000"/>
              </a:lnSpc>
              <a:spcBef>
                <a:spcPts val="434"/>
              </a:spcBef>
              <a:buClr>
                <a:srgbClr val="F5FCFF"/>
              </a:buClr>
              <a:buSzPct val="75000"/>
              <a:buFont typeface="Arial"/>
              <a:buChar char="●"/>
              <a:tabLst>
                <a:tab pos="354965" algn="l"/>
                <a:tab pos="355600" algn="l"/>
                <a:tab pos="711835" algn="l"/>
                <a:tab pos="1868170" algn="l"/>
              </a:tabLst>
            </a:pPr>
            <a:r>
              <a:rPr sz="2400" b="1" dirty="0">
                <a:solidFill>
                  <a:srgbClr val="124F5C"/>
                </a:solidFill>
                <a:latin typeface="Montserrat" panose="00000500000000000000" pitchFamily="2" charset="0"/>
                <a:cs typeface="Arial"/>
              </a:rPr>
              <a:t>●	</a:t>
            </a:r>
            <a:r>
              <a:rPr sz="2400" b="1" spc="254" dirty="0">
                <a:solidFill>
                  <a:srgbClr val="124F5C"/>
                </a:solidFill>
                <a:latin typeface="Montserrat" panose="00000500000000000000" pitchFamily="2" charset="0"/>
                <a:cs typeface="Calibri"/>
              </a:rPr>
              <a:t>Model	</a:t>
            </a:r>
            <a:r>
              <a:rPr sz="2400" b="1" spc="315" dirty="0">
                <a:solidFill>
                  <a:srgbClr val="124F5C"/>
                </a:solidFill>
                <a:latin typeface="Montserrat" panose="00000500000000000000" pitchFamily="2" charset="0"/>
                <a:cs typeface="Calibri"/>
              </a:rPr>
              <a:t>Building</a:t>
            </a:r>
            <a:endParaRPr sz="2400" dirty="0">
              <a:latin typeface="Montserrat" panose="00000500000000000000" pitchFamily="2" charset="0"/>
              <a:cs typeface="Calibri"/>
            </a:endParaRPr>
          </a:p>
          <a:p>
            <a:pPr marL="355600" indent="-342900">
              <a:lnSpc>
                <a:spcPct val="100000"/>
              </a:lnSpc>
              <a:spcBef>
                <a:spcPts val="434"/>
              </a:spcBef>
              <a:buClr>
                <a:srgbClr val="F5FCFF"/>
              </a:buClr>
              <a:buSzPct val="75000"/>
              <a:buFont typeface="Arial"/>
              <a:buChar char="●"/>
              <a:tabLst>
                <a:tab pos="354965" algn="l"/>
                <a:tab pos="355600" algn="l"/>
                <a:tab pos="711835" algn="l"/>
              </a:tabLst>
            </a:pPr>
            <a:r>
              <a:rPr sz="2400" b="1" dirty="0">
                <a:solidFill>
                  <a:srgbClr val="124F5C"/>
                </a:solidFill>
                <a:latin typeface="Montserrat" panose="00000500000000000000" pitchFamily="2" charset="0"/>
                <a:cs typeface="Arial"/>
              </a:rPr>
              <a:t>●	</a:t>
            </a:r>
            <a:r>
              <a:rPr sz="2400" b="1" spc="254" dirty="0">
                <a:solidFill>
                  <a:srgbClr val="124F5C"/>
                </a:solidFill>
                <a:latin typeface="Montserrat" panose="00000500000000000000" pitchFamily="2" charset="0"/>
                <a:cs typeface="Calibri"/>
              </a:rPr>
              <a:t>Model</a:t>
            </a:r>
            <a:r>
              <a:rPr sz="2400" b="1" spc="80" dirty="0">
                <a:solidFill>
                  <a:srgbClr val="124F5C"/>
                </a:solidFill>
                <a:latin typeface="Montserrat" panose="00000500000000000000" pitchFamily="2" charset="0"/>
                <a:cs typeface="Calibri"/>
              </a:rPr>
              <a:t> </a:t>
            </a:r>
            <a:r>
              <a:rPr sz="2400" b="1" spc="280" dirty="0">
                <a:solidFill>
                  <a:srgbClr val="124F5C"/>
                </a:solidFill>
                <a:latin typeface="Montserrat" panose="00000500000000000000" pitchFamily="2" charset="0"/>
                <a:cs typeface="Calibri"/>
              </a:rPr>
              <a:t>Evaluation</a:t>
            </a:r>
            <a:endParaRPr sz="2400" dirty="0">
              <a:latin typeface="Montserrat" panose="00000500000000000000" pitchFamily="2" charset="0"/>
              <a:cs typeface="Calibri"/>
            </a:endParaRPr>
          </a:p>
          <a:p>
            <a:pPr marL="355600" indent="-342900">
              <a:lnSpc>
                <a:spcPct val="100000"/>
              </a:lnSpc>
              <a:spcBef>
                <a:spcPts val="430"/>
              </a:spcBef>
              <a:buClr>
                <a:srgbClr val="F5FCFF"/>
              </a:buClr>
              <a:buSzPct val="75000"/>
              <a:buFont typeface="Arial"/>
              <a:buChar char="●"/>
              <a:tabLst>
                <a:tab pos="354965" algn="l"/>
                <a:tab pos="355600" algn="l"/>
                <a:tab pos="711835" algn="l"/>
              </a:tabLst>
            </a:pPr>
            <a:r>
              <a:rPr sz="2400" b="1" dirty="0">
                <a:solidFill>
                  <a:srgbClr val="124F5C"/>
                </a:solidFill>
                <a:latin typeface="Montserrat" panose="00000500000000000000" pitchFamily="2" charset="0"/>
                <a:cs typeface="Arial"/>
              </a:rPr>
              <a:t>●	</a:t>
            </a:r>
            <a:r>
              <a:rPr sz="2400" b="1" spc="310" dirty="0">
                <a:solidFill>
                  <a:srgbClr val="124F5C"/>
                </a:solidFill>
                <a:latin typeface="Montserrat" panose="00000500000000000000" pitchFamily="2" charset="0"/>
                <a:cs typeface="Calibri"/>
              </a:rPr>
              <a:t>Conclusion</a:t>
            </a:r>
            <a:endParaRPr sz="2400" dirty="0">
              <a:latin typeface="Montserrat" panose="00000500000000000000" pitchFamily="2" charset="0"/>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53FC-E30D-401D-80C5-8E767897FC54}"/>
              </a:ext>
            </a:extLst>
          </p:cNvPr>
          <p:cNvSpPr>
            <a:spLocks noGrp="1"/>
          </p:cNvSpPr>
          <p:nvPr>
            <p:ph type="title"/>
          </p:nvPr>
        </p:nvSpPr>
        <p:spPr>
          <a:xfrm>
            <a:off x="152400" y="133350"/>
            <a:ext cx="5943600" cy="307777"/>
          </a:xfrm>
        </p:spPr>
        <p:txBody>
          <a:bodyPr/>
          <a:lstStyle/>
          <a:p>
            <a:r>
              <a:rPr lang="en-US" sz="2000" dirty="0">
                <a:latin typeface="Montserrat" panose="00000500000000000000" pitchFamily="2" charset="0"/>
              </a:rPr>
              <a:t>Confusion Matrix of Decision tree Classifier</a:t>
            </a:r>
            <a:endParaRPr lang="en-GB" sz="2000" dirty="0">
              <a:latin typeface="Montserrat" panose="00000500000000000000" pitchFamily="2" charset="0"/>
            </a:endParaRPr>
          </a:p>
        </p:txBody>
      </p:sp>
      <p:sp>
        <p:nvSpPr>
          <p:cNvPr id="3" name="Text Placeholder 2">
            <a:extLst>
              <a:ext uri="{FF2B5EF4-FFF2-40B4-BE49-F238E27FC236}">
                <a16:creationId xmlns:a16="http://schemas.microsoft.com/office/drawing/2014/main" id="{7AD93EF8-CA15-43A0-9F7A-B4BF8D930B37}"/>
              </a:ext>
            </a:extLst>
          </p:cNvPr>
          <p:cNvSpPr>
            <a:spLocks noGrp="1"/>
          </p:cNvSpPr>
          <p:nvPr>
            <p:ph type="body" idx="1"/>
          </p:nvPr>
        </p:nvSpPr>
        <p:spPr>
          <a:xfrm>
            <a:off x="303987" y="970386"/>
            <a:ext cx="2286813" cy="3693319"/>
          </a:xfrm>
        </p:spPr>
        <p:txBody>
          <a:bodyPr/>
          <a:lstStyle/>
          <a:p>
            <a:pPr marL="285750" indent="-285750">
              <a:buFontTx/>
              <a:buChar char="-"/>
            </a:pPr>
            <a:r>
              <a:rPr lang="en-US" b="0" i="0" dirty="0">
                <a:solidFill>
                  <a:srgbClr val="006666"/>
                </a:solidFill>
                <a:effectLst/>
                <a:latin typeface="Montserrat" panose="00000500000000000000" pitchFamily="2" charset="0"/>
              </a:rPr>
              <a:t>Recall score of        Decision Tree Classifier: 0.5773</a:t>
            </a:r>
          </a:p>
          <a:p>
            <a:pPr marL="285750" indent="-285750">
              <a:buFontTx/>
              <a:buChar char="-"/>
            </a:pPr>
            <a:endParaRPr lang="en-US" b="0" i="0" dirty="0">
              <a:solidFill>
                <a:srgbClr val="006666"/>
              </a:solidFill>
              <a:effectLst/>
              <a:latin typeface="Montserrat" panose="00000500000000000000" pitchFamily="2" charset="0"/>
            </a:endParaRPr>
          </a:p>
          <a:p>
            <a:pPr marL="285750" indent="-285750">
              <a:buFontTx/>
              <a:buChar char="-"/>
            </a:pPr>
            <a:r>
              <a:rPr lang="en-US" b="0" i="0" dirty="0">
                <a:solidFill>
                  <a:srgbClr val="006666"/>
                </a:solidFill>
                <a:effectLst/>
                <a:latin typeface="Montserrat" panose="00000500000000000000" pitchFamily="2" charset="0"/>
              </a:rPr>
              <a:t>Precision score of Decision Tree Classifier: 0.5773</a:t>
            </a:r>
          </a:p>
          <a:p>
            <a:pPr marL="285750" indent="-285750">
              <a:buFontTx/>
              <a:buChar char="-"/>
            </a:pPr>
            <a:endParaRPr lang="en-US" b="0" i="0" dirty="0">
              <a:solidFill>
                <a:srgbClr val="006666"/>
              </a:solidFill>
              <a:effectLst/>
              <a:latin typeface="Montserrat" panose="00000500000000000000" pitchFamily="2" charset="0"/>
            </a:endParaRPr>
          </a:p>
          <a:p>
            <a:pPr marL="285750" indent="-285750">
              <a:buFontTx/>
              <a:buChar char="-"/>
            </a:pPr>
            <a:r>
              <a:rPr lang="en-US" b="0" i="0" dirty="0">
                <a:solidFill>
                  <a:srgbClr val="006666"/>
                </a:solidFill>
                <a:effectLst/>
                <a:latin typeface="Montserrat" panose="00000500000000000000" pitchFamily="2" charset="0"/>
              </a:rPr>
              <a:t> F1 score of Decision Tree Classifier: 0.4691</a:t>
            </a:r>
          </a:p>
          <a:p>
            <a:pPr marL="285750" indent="-285750">
              <a:buFontTx/>
              <a:buChar char="-"/>
            </a:pPr>
            <a:endParaRPr lang="en-US" b="0" i="0" dirty="0">
              <a:solidFill>
                <a:srgbClr val="006666"/>
              </a:solidFill>
              <a:effectLst/>
              <a:latin typeface="Montserrat" panose="00000500000000000000" pitchFamily="2" charset="0"/>
            </a:endParaRPr>
          </a:p>
          <a:p>
            <a:pPr marL="285750" indent="-285750">
              <a:buFontTx/>
              <a:buChar char="-"/>
            </a:pPr>
            <a:r>
              <a:rPr lang="en-US" b="0" i="0" dirty="0">
                <a:solidFill>
                  <a:srgbClr val="006666"/>
                </a:solidFill>
                <a:effectLst/>
                <a:latin typeface="Montserrat" panose="00000500000000000000" pitchFamily="2" charset="0"/>
              </a:rPr>
              <a:t>6 ROC-AUC score of Decision Tree Classifier: 0.667200</a:t>
            </a:r>
            <a:endParaRPr lang="en-GB" dirty="0">
              <a:solidFill>
                <a:srgbClr val="006666"/>
              </a:solidFill>
              <a:latin typeface="Montserrat" panose="00000500000000000000" pitchFamily="2" charset="0"/>
            </a:endParaRPr>
          </a:p>
        </p:txBody>
      </p:sp>
      <p:pic>
        <p:nvPicPr>
          <p:cNvPr id="12290" name="Picture 2">
            <a:extLst>
              <a:ext uri="{FF2B5EF4-FFF2-40B4-BE49-F238E27FC236}">
                <a16:creationId xmlns:a16="http://schemas.microsoft.com/office/drawing/2014/main" id="{B593E775-3BD1-424F-8F7D-9EF2D6732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728662"/>
            <a:ext cx="50292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27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E018-D0D6-443B-94A3-2E30B2F2C121}"/>
              </a:ext>
            </a:extLst>
          </p:cNvPr>
          <p:cNvSpPr>
            <a:spLocks noGrp="1"/>
          </p:cNvSpPr>
          <p:nvPr>
            <p:ph type="title"/>
          </p:nvPr>
        </p:nvSpPr>
        <p:spPr>
          <a:xfrm>
            <a:off x="303987" y="0"/>
            <a:ext cx="7392213" cy="307777"/>
          </a:xfrm>
        </p:spPr>
        <p:txBody>
          <a:bodyPr/>
          <a:lstStyle/>
          <a:p>
            <a:r>
              <a:rPr lang="en-GB" sz="2000" u="heavy" spc="445" dirty="0">
                <a:uFill>
                  <a:solidFill>
                    <a:srgbClr val="CC0000"/>
                  </a:solidFill>
                </a:uFill>
                <a:latin typeface="Montserrat" panose="00000500000000000000" pitchFamily="2" charset="0"/>
              </a:rPr>
              <a:t>MODEL</a:t>
            </a:r>
            <a:r>
              <a:rPr lang="en-GB" sz="2000" u="heavy" spc="155" dirty="0">
                <a:uFill>
                  <a:solidFill>
                    <a:srgbClr val="CC0000"/>
                  </a:solidFill>
                </a:uFill>
                <a:latin typeface="Montserrat" panose="00000500000000000000" pitchFamily="2" charset="0"/>
              </a:rPr>
              <a:t> </a:t>
            </a:r>
            <a:r>
              <a:rPr lang="en-GB" sz="2000" u="heavy" spc="385" dirty="0">
                <a:uFill>
                  <a:solidFill>
                    <a:srgbClr val="CC0000"/>
                  </a:solidFill>
                </a:uFill>
                <a:latin typeface="Montserrat" panose="00000500000000000000" pitchFamily="2" charset="0"/>
              </a:rPr>
              <a:t>BUILDING</a:t>
            </a:r>
            <a:r>
              <a:rPr lang="en-GB" sz="2000" u="heavy" spc="170" dirty="0">
                <a:uFill>
                  <a:solidFill>
                    <a:srgbClr val="CC0000"/>
                  </a:solidFill>
                </a:uFill>
                <a:latin typeface="Montserrat" panose="00000500000000000000" pitchFamily="2" charset="0"/>
              </a:rPr>
              <a:t> </a:t>
            </a:r>
            <a:r>
              <a:rPr lang="en-GB" sz="2000" u="heavy" spc="285" dirty="0">
                <a:uFill>
                  <a:solidFill>
                    <a:srgbClr val="CC0000"/>
                  </a:solidFill>
                </a:uFill>
                <a:latin typeface="Montserrat" panose="00000500000000000000" pitchFamily="2" charset="0"/>
              </a:rPr>
              <a:t>(continued):</a:t>
            </a:r>
            <a:endParaRPr lang="en-GB" sz="2000" dirty="0">
              <a:latin typeface="Montserrat" panose="00000500000000000000" pitchFamily="2" charset="0"/>
            </a:endParaRPr>
          </a:p>
        </p:txBody>
      </p:sp>
      <p:sp>
        <p:nvSpPr>
          <p:cNvPr id="3" name="Text Placeholder 2">
            <a:extLst>
              <a:ext uri="{FF2B5EF4-FFF2-40B4-BE49-F238E27FC236}">
                <a16:creationId xmlns:a16="http://schemas.microsoft.com/office/drawing/2014/main" id="{AE6B7308-760F-440A-AB99-C33DAE3EF9F4}"/>
              </a:ext>
            </a:extLst>
          </p:cNvPr>
          <p:cNvSpPr>
            <a:spLocks noGrp="1"/>
          </p:cNvSpPr>
          <p:nvPr>
            <p:ph type="body" idx="1"/>
          </p:nvPr>
        </p:nvSpPr>
        <p:spPr>
          <a:xfrm>
            <a:off x="303987" y="970386"/>
            <a:ext cx="3846195" cy="3277764"/>
          </a:xfrm>
        </p:spPr>
        <p:txBody>
          <a:bodyPr/>
          <a:lstStyle/>
          <a:p>
            <a:r>
              <a:rPr lang="en-US" b="1" u="sng" dirty="0">
                <a:solidFill>
                  <a:srgbClr val="006666"/>
                </a:solidFill>
                <a:latin typeface="Montserrat" panose="00000500000000000000" pitchFamily="2" charset="0"/>
              </a:rPr>
              <a:t>Random Forest Classifier</a:t>
            </a:r>
          </a:p>
          <a:p>
            <a:endParaRPr lang="en-US" b="1" u="sng" dirty="0">
              <a:solidFill>
                <a:srgbClr val="006666"/>
              </a:solidFill>
              <a:latin typeface="Montserrat" panose="00000500000000000000" pitchFamily="2" charset="0"/>
            </a:endParaRPr>
          </a:p>
          <a:p>
            <a:r>
              <a:rPr lang="en-US" b="0" i="0" dirty="0">
                <a:solidFill>
                  <a:srgbClr val="006666"/>
                </a:solidFill>
                <a:effectLst/>
                <a:latin typeface="Montserrat" panose="00000500000000000000" pitchFamily="2" charset="0"/>
              </a:rPr>
              <a:t>The 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a:t>
            </a:r>
            <a:endParaRPr lang="en-US" b="1" u="sng" dirty="0">
              <a:solidFill>
                <a:srgbClr val="006666"/>
              </a:solidFill>
              <a:latin typeface="Montserrat" panose="00000500000000000000" pitchFamily="2" charset="0"/>
            </a:endParaRPr>
          </a:p>
          <a:p>
            <a:endParaRPr lang="en-GB" b="1" u="sng" dirty="0">
              <a:solidFill>
                <a:srgbClr val="006666"/>
              </a:solidFill>
              <a:latin typeface="Montserrat" panose="00000500000000000000" pitchFamily="2" charset="0"/>
            </a:endParaRPr>
          </a:p>
        </p:txBody>
      </p:sp>
      <p:pic>
        <p:nvPicPr>
          <p:cNvPr id="13314" name="Picture 2" descr="See the source image">
            <a:extLst>
              <a:ext uri="{FF2B5EF4-FFF2-40B4-BE49-F238E27FC236}">
                <a16:creationId xmlns:a16="http://schemas.microsoft.com/office/drawing/2014/main" id="{13C1C8ED-95CC-4837-8A06-22C0B7BFF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047750"/>
            <a:ext cx="5029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480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35F0-C5A6-4F06-959F-EAFC2DE9B021}"/>
              </a:ext>
            </a:extLst>
          </p:cNvPr>
          <p:cNvSpPr>
            <a:spLocks noGrp="1"/>
          </p:cNvSpPr>
          <p:nvPr>
            <p:ph type="title"/>
          </p:nvPr>
        </p:nvSpPr>
        <p:spPr>
          <a:xfrm>
            <a:off x="152400" y="57150"/>
            <a:ext cx="5943600" cy="615553"/>
          </a:xfrm>
        </p:spPr>
        <p:txBody>
          <a:bodyPr/>
          <a:lstStyle/>
          <a:p>
            <a:r>
              <a:rPr lang="en-US" sz="2000" dirty="0">
                <a:latin typeface="Montserrat" panose="00000500000000000000" pitchFamily="2" charset="0"/>
              </a:rPr>
              <a:t>Confusion Matrix of Random Forest Classifier:-</a:t>
            </a:r>
            <a:endParaRPr lang="en-GB" sz="2000" dirty="0">
              <a:latin typeface="Montserrat" panose="00000500000000000000" pitchFamily="2" charset="0"/>
            </a:endParaRPr>
          </a:p>
        </p:txBody>
      </p:sp>
      <p:sp>
        <p:nvSpPr>
          <p:cNvPr id="3" name="Text Placeholder 2">
            <a:extLst>
              <a:ext uri="{FF2B5EF4-FFF2-40B4-BE49-F238E27FC236}">
                <a16:creationId xmlns:a16="http://schemas.microsoft.com/office/drawing/2014/main" id="{0C86ED25-82F9-4D8A-9EAD-776CF72DF065}"/>
              </a:ext>
            </a:extLst>
          </p:cNvPr>
          <p:cNvSpPr>
            <a:spLocks noGrp="1"/>
          </p:cNvSpPr>
          <p:nvPr>
            <p:ph type="body" idx="1"/>
          </p:nvPr>
        </p:nvSpPr>
        <p:spPr>
          <a:xfrm>
            <a:off x="303987" y="970386"/>
            <a:ext cx="3277413" cy="3693319"/>
          </a:xfrm>
        </p:spPr>
        <p:txBody>
          <a:bodyPr/>
          <a:lstStyle/>
          <a:p>
            <a:pPr marL="285750" indent="-285750">
              <a:buFont typeface="Arial" panose="020B0604020202020204" pitchFamily="34" charset="0"/>
              <a:buChar char="•"/>
            </a:pPr>
            <a:r>
              <a:rPr lang="en-GB" b="0" i="0" dirty="0">
                <a:solidFill>
                  <a:srgbClr val="006666"/>
                </a:solidFill>
                <a:effectLst/>
                <a:latin typeface="Montserrat" panose="00000500000000000000" pitchFamily="2" charset="0"/>
              </a:rPr>
              <a:t>Precision Score of Random Forest with Hyperparameter Tuning: 0.39381</a:t>
            </a:r>
          </a:p>
          <a:p>
            <a:pPr marL="285750" indent="-285750">
              <a:buFont typeface="Arial" panose="020B0604020202020204" pitchFamily="34" charset="0"/>
              <a:buChar char="•"/>
            </a:pPr>
            <a:endParaRPr lang="en-GB" b="0" i="0" dirty="0">
              <a:solidFill>
                <a:srgbClr val="006666"/>
              </a:solidFill>
              <a:effectLst/>
              <a:latin typeface="Montserrat" panose="00000500000000000000" pitchFamily="2" charset="0"/>
            </a:endParaRPr>
          </a:p>
          <a:p>
            <a:pPr marL="285750" indent="-285750">
              <a:buFont typeface="Arial" panose="020B0604020202020204" pitchFamily="34" charset="0"/>
              <a:buChar char="•"/>
            </a:pPr>
            <a:r>
              <a:rPr lang="en-GB" b="0" i="0" dirty="0">
                <a:solidFill>
                  <a:srgbClr val="006666"/>
                </a:solidFill>
                <a:effectLst/>
                <a:latin typeface="Montserrat" panose="00000500000000000000" pitchFamily="2" charset="0"/>
              </a:rPr>
              <a:t>Recall Score of Random Forest with Hyperparameter Tuning: 0.59087</a:t>
            </a:r>
          </a:p>
          <a:p>
            <a:pPr marL="285750" indent="-285750">
              <a:buFont typeface="Arial" panose="020B0604020202020204" pitchFamily="34" charset="0"/>
              <a:buChar char="•"/>
            </a:pPr>
            <a:endParaRPr lang="en-GB" b="0" i="0" dirty="0">
              <a:solidFill>
                <a:srgbClr val="006666"/>
              </a:solidFill>
              <a:effectLst/>
              <a:latin typeface="Montserrat" panose="00000500000000000000" pitchFamily="2" charset="0"/>
            </a:endParaRPr>
          </a:p>
          <a:p>
            <a:pPr marL="285750" indent="-285750">
              <a:buFont typeface="Arial" panose="020B0604020202020204" pitchFamily="34" charset="0"/>
              <a:buChar char="•"/>
            </a:pPr>
            <a:r>
              <a:rPr lang="en-GB" b="0" i="0" dirty="0">
                <a:solidFill>
                  <a:srgbClr val="006666"/>
                </a:solidFill>
                <a:effectLst/>
                <a:latin typeface="Montserrat" panose="00000500000000000000" pitchFamily="2" charset="0"/>
              </a:rPr>
              <a:t>F1 Score of Random Forest with Hyperparameter Tuning: 0.47262</a:t>
            </a:r>
          </a:p>
          <a:p>
            <a:pPr marL="285750" indent="-285750">
              <a:buFont typeface="Arial" panose="020B0604020202020204" pitchFamily="34" charset="0"/>
              <a:buChar char="•"/>
            </a:pPr>
            <a:endParaRPr lang="en-GB" b="0" i="0" dirty="0">
              <a:solidFill>
                <a:srgbClr val="006666"/>
              </a:solidFill>
              <a:effectLst/>
              <a:latin typeface="Montserrat" panose="00000500000000000000" pitchFamily="2" charset="0"/>
            </a:endParaRPr>
          </a:p>
          <a:p>
            <a:pPr marL="285750" indent="-285750">
              <a:buFont typeface="Arial" panose="020B0604020202020204" pitchFamily="34" charset="0"/>
              <a:buChar char="•"/>
            </a:pPr>
            <a:r>
              <a:rPr lang="en-GB" b="0" i="0" dirty="0">
                <a:solidFill>
                  <a:srgbClr val="006666"/>
                </a:solidFill>
                <a:effectLst/>
                <a:latin typeface="Montserrat" panose="00000500000000000000" pitchFamily="2" charset="0"/>
              </a:rPr>
              <a:t>ROC AUC Score of Random Forest with Hyperparameter Tuning: 0.71914</a:t>
            </a:r>
            <a:endParaRPr lang="en-GB" dirty="0">
              <a:solidFill>
                <a:srgbClr val="006666"/>
              </a:solidFill>
              <a:latin typeface="Montserrat" panose="00000500000000000000" pitchFamily="2" charset="0"/>
            </a:endParaRPr>
          </a:p>
        </p:txBody>
      </p:sp>
      <p:pic>
        <p:nvPicPr>
          <p:cNvPr id="14338" name="Picture 2">
            <a:extLst>
              <a:ext uri="{FF2B5EF4-FFF2-40B4-BE49-F238E27FC236}">
                <a16:creationId xmlns:a16="http://schemas.microsoft.com/office/drawing/2014/main" id="{D73EE2FE-C239-46F4-A483-4EE0DDC1E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8662"/>
            <a:ext cx="49530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72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329565"/>
            <a:ext cx="5718810" cy="319959"/>
          </a:xfrm>
          <a:prstGeom prst="rect">
            <a:avLst/>
          </a:prstGeom>
        </p:spPr>
        <p:txBody>
          <a:bodyPr vert="horz" wrap="square" lIns="0" tIns="12065" rIns="0" bIns="0" rtlCol="0">
            <a:spAutoFit/>
          </a:bodyPr>
          <a:lstStyle/>
          <a:p>
            <a:pPr marL="12700">
              <a:lnSpc>
                <a:spcPct val="100000"/>
              </a:lnSpc>
              <a:spcBef>
                <a:spcPts val="95"/>
              </a:spcBef>
            </a:pPr>
            <a:r>
              <a:rPr sz="2000" u="heavy" spc="445" dirty="0">
                <a:uFill>
                  <a:solidFill>
                    <a:srgbClr val="CC0000"/>
                  </a:solidFill>
                </a:uFill>
                <a:latin typeface="Montserrat" panose="00000500000000000000" pitchFamily="2" charset="0"/>
              </a:rPr>
              <a:t>MODEL</a:t>
            </a:r>
            <a:r>
              <a:rPr sz="2000" u="heavy" spc="155" dirty="0">
                <a:uFill>
                  <a:solidFill>
                    <a:srgbClr val="CC0000"/>
                  </a:solidFill>
                </a:uFill>
                <a:latin typeface="Montserrat" panose="00000500000000000000" pitchFamily="2" charset="0"/>
              </a:rPr>
              <a:t> </a:t>
            </a:r>
            <a:r>
              <a:rPr sz="2000" u="heavy" spc="385" dirty="0">
                <a:uFill>
                  <a:solidFill>
                    <a:srgbClr val="CC0000"/>
                  </a:solidFill>
                </a:uFill>
                <a:latin typeface="Montserrat" panose="00000500000000000000" pitchFamily="2" charset="0"/>
              </a:rPr>
              <a:t>BUILDING</a:t>
            </a:r>
            <a:r>
              <a:rPr sz="2000" u="heavy" spc="170" dirty="0">
                <a:uFill>
                  <a:solidFill>
                    <a:srgbClr val="CC0000"/>
                  </a:solidFill>
                </a:uFill>
                <a:latin typeface="Montserrat" panose="00000500000000000000" pitchFamily="2" charset="0"/>
              </a:rPr>
              <a:t> </a:t>
            </a:r>
            <a:r>
              <a:rPr sz="2000" u="heavy" spc="285" dirty="0">
                <a:uFill>
                  <a:solidFill>
                    <a:srgbClr val="CC0000"/>
                  </a:solidFill>
                </a:uFill>
                <a:latin typeface="Montserrat" panose="00000500000000000000" pitchFamily="2" charset="0"/>
              </a:rPr>
              <a:t>(continued):</a:t>
            </a:r>
            <a:endParaRPr sz="2000" dirty="0">
              <a:latin typeface="Montserrat" panose="00000500000000000000" pitchFamily="2" charset="0"/>
            </a:endParaRPr>
          </a:p>
        </p:txBody>
      </p:sp>
      <p:sp>
        <p:nvSpPr>
          <p:cNvPr id="3" name="object 3"/>
          <p:cNvSpPr txBox="1"/>
          <p:nvPr/>
        </p:nvSpPr>
        <p:spPr>
          <a:xfrm>
            <a:off x="264795" y="848495"/>
            <a:ext cx="4307205" cy="4211921"/>
          </a:xfrm>
          <a:prstGeom prst="rect">
            <a:avLst/>
          </a:prstGeom>
        </p:spPr>
        <p:txBody>
          <a:bodyPr vert="horz" wrap="square" lIns="0" tIns="58419" rIns="0" bIns="0" rtlCol="0">
            <a:spAutoFit/>
          </a:bodyPr>
          <a:lstStyle/>
          <a:p>
            <a:pPr marL="12700">
              <a:lnSpc>
                <a:spcPct val="100000"/>
              </a:lnSpc>
              <a:spcBef>
                <a:spcPts val="459"/>
              </a:spcBef>
            </a:pPr>
            <a:r>
              <a:rPr sz="1600" b="1" i="1" u="heavy" spc="265" dirty="0">
                <a:solidFill>
                  <a:srgbClr val="124F5C"/>
                </a:solidFill>
                <a:uFill>
                  <a:solidFill>
                    <a:srgbClr val="124F5C"/>
                  </a:solidFill>
                </a:uFill>
                <a:latin typeface="Montserrat" panose="00000500000000000000" pitchFamily="2" charset="0"/>
                <a:cs typeface="Calibri"/>
              </a:rPr>
              <a:t>XG</a:t>
            </a:r>
            <a:r>
              <a:rPr sz="1600" b="1" i="1" u="heavy" spc="80" dirty="0">
                <a:solidFill>
                  <a:srgbClr val="124F5C"/>
                </a:solidFill>
                <a:uFill>
                  <a:solidFill>
                    <a:srgbClr val="124F5C"/>
                  </a:solidFill>
                </a:uFill>
                <a:latin typeface="Montserrat" panose="00000500000000000000" pitchFamily="2" charset="0"/>
                <a:cs typeface="Calibri"/>
              </a:rPr>
              <a:t> </a:t>
            </a:r>
            <a:r>
              <a:rPr sz="1600" b="1" i="1" u="heavy" spc="305" dirty="0">
                <a:solidFill>
                  <a:srgbClr val="124F5C"/>
                </a:solidFill>
                <a:uFill>
                  <a:solidFill>
                    <a:srgbClr val="124F5C"/>
                  </a:solidFill>
                </a:uFill>
                <a:latin typeface="Montserrat" panose="00000500000000000000" pitchFamily="2" charset="0"/>
                <a:cs typeface="Calibri"/>
              </a:rPr>
              <a:t>BOOST</a:t>
            </a:r>
            <a:r>
              <a:rPr sz="1600" b="1" i="1" u="heavy" spc="85" dirty="0">
                <a:solidFill>
                  <a:srgbClr val="124F5C"/>
                </a:solidFill>
                <a:uFill>
                  <a:solidFill>
                    <a:srgbClr val="124F5C"/>
                  </a:solidFill>
                </a:uFill>
                <a:latin typeface="Montserrat" panose="00000500000000000000" pitchFamily="2" charset="0"/>
                <a:cs typeface="Calibri"/>
              </a:rPr>
              <a:t> </a:t>
            </a:r>
            <a:r>
              <a:rPr sz="1600" b="1" i="1" u="heavy" spc="280" dirty="0">
                <a:solidFill>
                  <a:srgbClr val="124F5C"/>
                </a:solidFill>
                <a:uFill>
                  <a:solidFill>
                    <a:srgbClr val="124F5C"/>
                  </a:solidFill>
                </a:uFill>
                <a:latin typeface="Montserrat" panose="00000500000000000000" pitchFamily="2" charset="0"/>
                <a:cs typeface="Calibri"/>
              </a:rPr>
              <a:t>CLASSIFIER</a:t>
            </a:r>
            <a:endParaRPr lang="en-US" sz="1600" b="1" i="1" u="heavy" spc="280" dirty="0">
              <a:solidFill>
                <a:srgbClr val="124F5C"/>
              </a:solidFill>
              <a:uFill>
                <a:solidFill>
                  <a:srgbClr val="124F5C"/>
                </a:solidFill>
              </a:uFill>
              <a:latin typeface="Montserrat" panose="00000500000000000000" pitchFamily="2" charset="0"/>
              <a:cs typeface="Calibri"/>
            </a:endParaRPr>
          </a:p>
          <a:p>
            <a:pPr marL="12700">
              <a:lnSpc>
                <a:spcPct val="100000"/>
              </a:lnSpc>
              <a:spcBef>
                <a:spcPts val="459"/>
              </a:spcBef>
            </a:pPr>
            <a:endParaRPr sz="1600" dirty="0">
              <a:latin typeface="Montserrat" panose="00000500000000000000" pitchFamily="2" charset="0"/>
              <a:cs typeface="Calibri"/>
            </a:endParaRPr>
          </a:p>
          <a:p>
            <a:pPr marL="189230" indent="-177165">
              <a:lnSpc>
                <a:spcPct val="100000"/>
              </a:lnSpc>
              <a:spcBef>
                <a:spcPts val="320"/>
              </a:spcBef>
              <a:buFont typeface="Arial"/>
              <a:buChar char="●"/>
              <a:tabLst>
                <a:tab pos="189865" algn="l"/>
              </a:tabLst>
            </a:pPr>
            <a:r>
              <a:rPr sz="1600" spc="60" dirty="0">
                <a:solidFill>
                  <a:srgbClr val="124F5C"/>
                </a:solidFill>
                <a:latin typeface="Montserrat" panose="00000500000000000000" pitchFamily="2" charset="0"/>
                <a:cs typeface="Century Gothic"/>
              </a:rPr>
              <a:t>Stands</a:t>
            </a:r>
            <a:r>
              <a:rPr sz="1600" spc="1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for:–</a:t>
            </a:r>
            <a:r>
              <a:rPr sz="1600" spc="-20" dirty="0">
                <a:solidFill>
                  <a:srgbClr val="124F5C"/>
                </a:solidFill>
                <a:latin typeface="Montserrat" panose="00000500000000000000" pitchFamily="2" charset="0"/>
                <a:cs typeface="Century Gothic"/>
              </a:rPr>
              <a:t> </a:t>
            </a:r>
            <a:r>
              <a:rPr sz="1600" spc="65" dirty="0">
                <a:solidFill>
                  <a:srgbClr val="124F5C"/>
                </a:solidFill>
                <a:latin typeface="Montserrat" panose="00000500000000000000" pitchFamily="2" charset="0"/>
                <a:cs typeface="Century Gothic"/>
              </a:rPr>
              <a:t>e</a:t>
            </a:r>
            <a:r>
              <a:rPr sz="1600" b="1" spc="65" dirty="0">
                <a:solidFill>
                  <a:srgbClr val="124F5C"/>
                </a:solidFill>
                <a:latin typeface="Montserrat" panose="00000500000000000000" pitchFamily="2" charset="0"/>
                <a:cs typeface="Calibri"/>
              </a:rPr>
              <a:t>X</a:t>
            </a:r>
            <a:r>
              <a:rPr sz="1600" spc="65" dirty="0">
                <a:solidFill>
                  <a:srgbClr val="124F5C"/>
                </a:solidFill>
                <a:latin typeface="Montserrat" panose="00000500000000000000" pitchFamily="2" charset="0"/>
                <a:cs typeface="Century Gothic"/>
              </a:rPr>
              <a:t>treme</a:t>
            </a:r>
            <a:r>
              <a:rPr sz="1600" spc="-10" dirty="0">
                <a:solidFill>
                  <a:srgbClr val="124F5C"/>
                </a:solidFill>
                <a:latin typeface="Montserrat" panose="00000500000000000000" pitchFamily="2" charset="0"/>
                <a:cs typeface="Century Gothic"/>
              </a:rPr>
              <a:t> </a:t>
            </a:r>
            <a:r>
              <a:rPr sz="1600" b="1" spc="50" dirty="0">
                <a:solidFill>
                  <a:srgbClr val="124F5C"/>
                </a:solidFill>
                <a:latin typeface="Montserrat" panose="00000500000000000000" pitchFamily="2" charset="0"/>
                <a:cs typeface="Calibri"/>
              </a:rPr>
              <a:t>G</a:t>
            </a:r>
            <a:r>
              <a:rPr sz="1600" spc="50" dirty="0">
                <a:solidFill>
                  <a:srgbClr val="124F5C"/>
                </a:solidFill>
                <a:latin typeface="Montserrat" panose="00000500000000000000" pitchFamily="2" charset="0"/>
                <a:cs typeface="Century Gothic"/>
              </a:rPr>
              <a:t>radient</a:t>
            </a:r>
            <a:r>
              <a:rPr sz="1600" dirty="0">
                <a:solidFill>
                  <a:srgbClr val="124F5C"/>
                </a:solidFill>
                <a:latin typeface="Montserrat" panose="00000500000000000000" pitchFamily="2" charset="0"/>
                <a:cs typeface="Century Gothic"/>
              </a:rPr>
              <a:t> </a:t>
            </a:r>
            <a:r>
              <a:rPr sz="1600" b="1" spc="65" dirty="0">
                <a:solidFill>
                  <a:srgbClr val="124F5C"/>
                </a:solidFill>
                <a:latin typeface="Montserrat" panose="00000500000000000000" pitchFamily="2" charset="0"/>
                <a:cs typeface="Calibri"/>
              </a:rPr>
              <a:t>B</a:t>
            </a:r>
            <a:r>
              <a:rPr sz="1600" spc="65" dirty="0">
                <a:solidFill>
                  <a:srgbClr val="124F5C"/>
                </a:solidFill>
                <a:latin typeface="Montserrat" panose="00000500000000000000" pitchFamily="2" charset="0"/>
                <a:cs typeface="Century Gothic"/>
              </a:rPr>
              <a:t>oosting.</a:t>
            </a:r>
            <a:endParaRPr sz="1600" dirty="0">
              <a:latin typeface="Montserrat" panose="00000500000000000000" pitchFamily="2" charset="0"/>
              <a:cs typeface="Century Gothic"/>
            </a:endParaRPr>
          </a:p>
          <a:p>
            <a:pPr>
              <a:lnSpc>
                <a:spcPct val="100000"/>
              </a:lnSpc>
              <a:spcBef>
                <a:spcPts val="5"/>
              </a:spcBef>
              <a:buClr>
                <a:srgbClr val="124F5C"/>
              </a:buClr>
              <a:buFont typeface="Arial"/>
              <a:buChar char="●"/>
            </a:pPr>
            <a:endParaRPr sz="1600" dirty="0">
              <a:latin typeface="Montserrat" panose="00000500000000000000" pitchFamily="2" charset="0"/>
              <a:cs typeface="Century Gothic"/>
            </a:endParaRPr>
          </a:p>
          <a:p>
            <a:pPr marL="12700" marR="104139">
              <a:lnSpc>
                <a:spcPct val="114999"/>
              </a:lnSpc>
              <a:buFont typeface="Arial"/>
              <a:buChar char="●"/>
              <a:tabLst>
                <a:tab pos="189865" algn="l"/>
              </a:tabLst>
            </a:pPr>
            <a:r>
              <a:rPr sz="1600" spc="35" dirty="0">
                <a:solidFill>
                  <a:srgbClr val="124F5C"/>
                </a:solidFill>
                <a:latin typeface="Montserrat" panose="00000500000000000000" pitchFamily="2" charset="0"/>
                <a:cs typeface="Century Gothic"/>
              </a:rPr>
              <a:t>XGB</a:t>
            </a:r>
            <a:r>
              <a:rPr sz="1600" spc="25" dirty="0">
                <a:solidFill>
                  <a:srgbClr val="124F5C"/>
                </a:solidFill>
                <a:latin typeface="Montserrat" panose="00000500000000000000" pitchFamily="2" charset="0"/>
                <a:cs typeface="Century Gothic"/>
              </a:rPr>
              <a:t>o</a:t>
            </a:r>
            <a:r>
              <a:rPr sz="1600" spc="70" dirty="0">
                <a:solidFill>
                  <a:srgbClr val="124F5C"/>
                </a:solidFill>
                <a:latin typeface="Montserrat" panose="00000500000000000000" pitchFamily="2" charset="0"/>
                <a:cs typeface="Century Gothic"/>
              </a:rPr>
              <a:t>o</a:t>
            </a:r>
            <a:r>
              <a:rPr sz="1600" spc="35" dirty="0">
                <a:solidFill>
                  <a:srgbClr val="124F5C"/>
                </a:solidFill>
                <a:latin typeface="Montserrat" panose="00000500000000000000" pitchFamily="2" charset="0"/>
                <a:cs typeface="Century Gothic"/>
              </a:rPr>
              <a:t>s</a:t>
            </a:r>
            <a:r>
              <a:rPr sz="1600" spc="105" dirty="0">
                <a:solidFill>
                  <a:srgbClr val="124F5C"/>
                </a:solidFill>
                <a:latin typeface="Montserrat" panose="00000500000000000000" pitchFamily="2" charset="0"/>
                <a:cs typeface="Century Gothic"/>
              </a:rPr>
              <a:t>t</a:t>
            </a:r>
            <a:r>
              <a:rPr sz="1600" spc="10" dirty="0">
                <a:solidFill>
                  <a:srgbClr val="124F5C"/>
                </a:solidFill>
                <a:latin typeface="Montserrat" panose="00000500000000000000" pitchFamily="2" charset="0"/>
                <a:cs typeface="Century Gothic"/>
              </a:rPr>
              <a:t> </a:t>
            </a:r>
            <a:r>
              <a:rPr sz="1600" spc="130" dirty="0">
                <a:solidFill>
                  <a:srgbClr val="124F5C"/>
                </a:solidFill>
                <a:latin typeface="Montserrat" panose="00000500000000000000" pitchFamily="2" charset="0"/>
                <a:cs typeface="Century Gothic"/>
              </a:rPr>
              <a:t>is</a:t>
            </a:r>
            <a:r>
              <a:rPr sz="1600" spc="-15" dirty="0">
                <a:solidFill>
                  <a:srgbClr val="124F5C"/>
                </a:solidFill>
                <a:latin typeface="Montserrat" panose="00000500000000000000" pitchFamily="2" charset="0"/>
                <a:cs typeface="Century Gothic"/>
              </a:rPr>
              <a:t> </a:t>
            </a:r>
            <a:r>
              <a:rPr sz="1600" spc="-155" dirty="0">
                <a:solidFill>
                  <a:srgbClr val="124F5C"/>
                </a:solidFill>
                <a:latin typeface="Montserrat" panose="00000500000000000000" pitchFamily="2" charset="0"/>
                <a:cs typeface="Century Gothic"/>
              </a:rPr>
              <a:t>a</a:t>
            </a:r>
            <a:r>
              <a:rPr sz="1600" spc="-20"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p</a:t>
            </a:r>
            <a:r>
              <a:rPr sz="1600" spc="-40" dirty="0">
                <a:solidFill>
                  <a:srgbClr val="124F5C"/>
                </a:solidFill>
                <a:latin typeface="Montserrat" panose="00000500000000000000" pitchFamily="2" charset="0"/>
                <a:cs typeface="Century Gothic"/>
              </a:rPr>
              <a:t>o</a:t>
            </a:r>
            <a:r>
              <a:rPr sz="1600" spc="60" dirty="0">
                <a:solidFill>
                  <a:srgbClr val="124F5C"/>
                </a:solidFill>
                <a:latin typeface="Montserrat" panose="00000500000000000000" pitchFamily="2" charset="0"/>
                <a:cs typeface="Century Gothic"/>
              </a:rPr>
              <a:t>we</a:t>
            </a:r>
            <a:r>
              <a:rPr sz="1600" spc="15" dirty="0">
                <a:solidFill>
                  <a:srgbClr val="124F5C"/>
                </a:solidFill>
                <a:latin typeface="Montserrat" panose="00000500000000000000" pitchFamily="2" charset="0"/>
                <a:cs typeface="Century Gothic"/>
              </a:rPr>
              <a:t>r</a:t>
            </a:r>
            <a:r>
              <a:rPr sz="1600" spc="70" dirty="0">
                <a:solidFill>
                  <a:srgbClr val="124F5C"/>
                </a:solidFill>
                <a:latin typeface="Montserrat" panose="00000500000000000000" pitchFamily="2" charset="0"/>
                <a:cs typeface="Century Gothic"/>
              </a:rPr>
              <a:t>fu</a:t>
            </a:r>
            <a:r>
              <a:rPr sz="1600" spc="105" dirty="0">
                <a:solidFill>
                  <a:srgbClr val="124F5C"/>
                </a:solidFill>
                <a:latin typeface="Montserrat" panose="00000500000000000000" pitchFamily="2" charset="0"/>
                <a:cs typeface="Century Gothic"/>
              </a:rPr>
              <a:t>l</a:t>
            </a:r>
            <a:r>
              <a:rPr sz="1600" spc="-15" dirty="0">
                <a:solidFill>
                  <a:srgbClr val="124F5C"/>
                </a:solidFill>
                <a:latin typeface="Montserrat" panose="00000500000000000000" pitchFamily="2" charset="0"/>
                <a:cs typeface="Century Gothic"/>
              </a:rPr>
              <a:t> </a:t>
            </a:r>
            <a:r>
              <a:rPr sz="1600" spc="75" dirty="0">
                <a:solidFill>
                  <a:srgbClr val="124F5C"/>
                </a:solidFill>
                <a:latin typeface="Montserrat" panose="00000500000000000000" pitchFamily="2" charset="0"/>
                <a:cs typeface="Century Gothic"/>
              </a:rPr>
              <a:t>ite</a:t>
            </a:r>
            <a:r>
              <a:rPr sz="1600" spc="55" dirty="0">
                <a:solidFill>
                  <a:srgbClr val="124F5C"/>
                </a:solidFill>
                <a:latin typeface="Montserrat" panose="00000500000000000000" pitchFamily="2" charset="0"/>
                <a:cs typeface="Century Gothic"/>
              </a:rPr>
              <a:t>r</a:t>
            </a:r>
            <a:r>
              <a:rPr sz="1600" spc="-165" dirty="0">
                <a:solidFill>
                  <a:srgbClr val="124F5C"/>
                </a:solidFill>
                <a:latin typeface="Montserrat" panose="00000500000000000000" pitchFamily="2" charset="0"/>
                <a:cs typeface="Century Gothic"/>
              </a:rPr>
              <a:t>a</a:t>
            </a:r>
            <a:r>
              <a:rPr sz="1600" spc="25" dirty="0">
                <a:solidFill>
                  <a:srgbClr val="124F5C"/>
                </a:solidFill>
                <a:latin typeface="Montserrat" panose="00000500000000000000" pitchFamily="2" charset="0"/>
                <a:cs typeface="Century Gothic"/>
              </a:rPr>
              <a:t>tive</a:t>
            </a:r>
            <a:r>
              <a:rPr sz="1600" spc="-5"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le</a:t>
            </a:r>
            <a:r>
              <a:rPr sz="1600" spc="-65" dirty="0">
                <a:solidFill>
                  <a:srgbClr val="124F5C"/>
                </a:solidFill>
                <a:latin typeface="Montserrat" panose="00000500000000000000" pitchFamily="2" charset="0"/>
                <a:cs typeface="Century Gothic"/>
              </a:rPr>
              <a:t>a</a:t>
            </a:r>
            <a:r>
              <a:rPr sz="1600" spc="85" dirty="0">
                <a:solidFill>
                  <a:srgbClr val="124F5C"/>
                </a:solidFill>
                <a:latin typeface="Montserrat" panose="00000500000000000000" pitchFamily="2" charset="0"/>
                <a:cs typeface="Century Gothic"/>
              </a:rPr>
              <a:t>rning  </a:t>
            </a:r>
            <a:r>
              <a:rPr sz="1600" spc="65" dirty="0">
                <a:solidFill>
                  <a:srgbClr val="124F5C"/>
                </a:solidFill>
                <a:latin typeface="Montserrat" panose="00000500000000000000" pitchFamily="2" charset="0"/>
                <a:cs typeface="Century Gothic"/>
              </a:rPr>
              <a:t>algorithm</a:t>
            </a:r>
            <a:r>
              <a:rPr sz="1600"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based</a:t>
            </a:r>
            <a:r>
              <a:rPr sz="1600" spc="10"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on</a:t>
            </a:r>
            <a:r>
              <a:rPr sz="1600" spc="-25"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gradient</a:t>
            </a:r>
            <a:r>
              <a:rPr sz="1600" spc="5"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boosting.</a:t>
            </a:r>
            <a:endParaRPr sz="1600" dirty="0">
              <a:latin typeface="Montserrat" panose="00000500000000000000" pitchFamily="2" charset="0"/>
              <a:cs typeface="Century Gothic"/>
            </a:endParaRPr>
          </a:p>
          <a:p>
            <a:pPr>
              <a:lnSpc>
                <a:spcPct val="100000"/>
              </a:lnSpc>
              <a:spcBef>
                <a:spcPts val="45"/>
              </a:spcBef>
              <a:buClr>
                <a:srgbClr val="124F5C"/>
              </a:buClr>
              <a:buFont typeface="Arial"/>
              <a:buChar char="●"/>
            </a:pPr>
            <a:endParaRPr sz="1600" dirty="0">
              <a:latin typeface="Montserrat" panose="00000500000000000000" pitchFamily="2" charset="0"/>
              <a:cs typeface="Century Gothic"/>
            </a:endParaRPr>
          </a:p>
          <a:p>
            <a:pPr marL="189230" indent="-177165">
              <a:lnSpc>
                <a:spcPct val="100000"/>
              </a:lnSpc>
              <a:buFont typeface="Arial"/>
              <a:buChar char="●"/>
              <a:tabLst>
                <a:tab pos="189865" algn="l"/>
              </a:tabLst>
            </a:pPr>
            <a:r>
              <a:rPr sz="1600" spc="50" dirty="0">
                <a:solidFill>
                  <a:srgbClr val="124F5C"/>
                </a:solidFill>
                <a:latin typeface="Montserrat" panose="00000500000000000000" pitchFamily="2" charset="0"/>
                <a:cs typeface="Century Gothic"/>
              </a:rPr>
              <a:t>Regularisation</a:t>
            </a:r>
            <a:r>
              <a:rPr sz="1600" spc="5"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to</a:t>
            </a:r>
            <a:r>
              <a:rPr sz="1600" spc="-30" dirty="0">
                <a:solidFill>
                  <a:srgbClr val="124F5C"/>
                </a:solidFill>
                <a:latin typeface="Montserrat" panose="00000500000000000000" pitchFamily="2" charset="0"/>
                <a:cs typeface="Century Gothic"/>
              </a:rPr>
              <a:t> avoid</a:t>
            </a:r>
            <a:r>
              <a:rPr sz="1600" spc="-10" dirty="0">
                <a:solidFill>
                  <a:srgbClr val="124F5C"/>
                </a:solidFill>
                <a:latin typeface="Montserrat" panose="00000500000000000000" pitchFamily="2" charset="0"/>
                <a:cs typeface="Century Gothic"/>
              </a:rPr>
              <a:t> </a:t>
            </a:r>
            <a:r>
              <a:rPr sz="1600" spc="50" dirty="0">
                <a:solidFill>
                  <a:srgbClr val="124F5C"/>
                </a:solidFill>
                <a:latin typeface="Montserrat" panose="00000500000000000000" pitchFamily="2" charset="0"/>
                <a:cs typeface="Century Gothic"/>
              </a:rPr>
              <a:t>overfitting</a:t>
            </a:r>
            <a:endParaRPr sz="1600" dirty="0">
              <a:latin typeface="Montserrat" panose="00000500000000000000" pitchFamily="2" charset="0"/>
              <a:cs typeface="Century Gothic"/>
            </a:endParaRPr>
          </a:p>
          <a:p>
            <a:pPr>
              <a:lnSpc>
                <a:spcPct val="100000"/>
              </a:lnSpc>
              <a:spcBef>
                <a:spcPts val="45"/>
              </a:spcBef>
              <a:buClr>
                <a:srgbClr val="124F5C"/>
              </a:buClr>
              <a:buFont typeface="Arial"/>
              <a:buChar char="●"/>
            </a:pPr>
            <a:endParaRPr sz="1600" dirty="0">
              <a:latin typeface="Montserrat" panose="00000500000000000000" pitchFamily="2" charset="0"/>
              <a:cs typeface="Century Gothic"/>
            </a:endParaRPr>
          </a:p>
          <a:p>
            <a:pPr marL="189230" indent="-177165">
              <a:lnSpc>
                <a:spcPct val="100000"/>
              </a:lnSpc>
              <a:buFont typeface="Arial"/>
              <a:buChar char="●"/>
              <a:tabLst>
                <a:tab pos="189865" algn="l"/>
              </a:tabLst>
            </a:pPr>
            <a:r>
              <a:rPr sz="1600" spc="55" dirty="0">
                <a:solidFill>
                  <a:srgbClr val="124F5C"/>
                </a:solidFill>
                <a:latin typeface="Montserrat" panose="00000500000000000000" pitchFamily="2" charset="0"/>
                <a:cs typeface="Century Gothic"/>
              </a:rPr>
              <a:t>Tree</a:t>
            </a:r>
            <a:r>
              <a:rPr sz="1600" spc="-25" dirty="0">
                <a:solidFill>
                  <a:srgbClr val="124F5C"/>
                </a:solidFill>
                <a:latin typeface="Montserrat" panose="00000500000000000000" pitchFamily="2" charset="0"/>
                <a:cs typeface="Century Gothic"/>
              </a:rPr>
              <a:t> </a:t>
            </a:r>
            <a:r>
              <a:rPr sz="1600" spc="80" dirty="0">
                <a:solidFill>
                  <a:srgbClr val="124F5C"/>
                </a:solidFill>
                <a:latin typeface="Montserrat" panose="00000500000000000000" pitchFamily="2" charset="0"/>
                <a:cs typeface="Century Gothic"/>
              </a:rPr>
              <a:t>pruning</a:t>
            </a:r>
            <a:r>
              <a:rPr sz="1600" spc="-5" dirty="0">
                <a:solidFill>
                  <a:srgbClr val="124F5C"/>
                </a:solidFill>
                <a:latin typeface="Montserrat" panose="00000500000000000000" pitchFamily="2" charset="0"/>
                <a:cs typeface="Century Gothic"/>
              </a:rPr>
              <a:t> </a:t>
            </a:r>
            <a:r>
              <a:rPr sz="1600" spc="95" dirty="0">
                <a:solidFill>
                  <a:srgbClr val="124F5C"/>
                </a:solidFill>
                <a:latin typeface="Montserrat" panose="00000500000000000000" pitchFamily="2" charset="0"/>
                <a:cs typeface="Century Gothic"/>
              </a:rPr>
              <a:t>using</a:t>
            </a:r>
            <a:r>
              <a:rPr sz="1600" spc="-15" dirty="0">
                <a:solidFill>
                  <a:srgbClr val="124F5C"/>
                </a:solidFill>
                <a:latin typeface="Montserrat" panose="00000500000000000000" pitchFamily="2" charset="0"/>
                <a:cs typeface="Century Gothic"/>
              </a:rPr>
              <a:t> </a:t>
            </a:r>
            <a:r>
              <a:rPr sz="1600" spc="65" dirty="0">
                <a:solidFill>
                  <a:srgbClr val="124F5C"/>
                </a:solidFill>
                <a:latin typeface="Montserrat" panose="00000500000000000000" pitchFamily="2" charset="0"/>
                <a:cs typeface="Century Gothic"/>
              </a:rPr>
              <a:t>depth-first</a:t>
            </a:r>
            <a:r>
              <a:rPr sz="1600" spc="5"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approach</a:t>
            </a:r>
            <a:endParaRPr sz="1600" dirty="0">
              <a:latin typeface="Montserrat" panose="00000500000000000000" pitchFamily="2" charset="0"/>
              <a:cs typeface="Century Gothic"/>
            </a:endParaRPr>
          </a:p>
          <a:p>
            <a:pPr>
              <a:lnSpc>
                <a:spcPct val="100000"/>
              </a:lnSpc>
              <a:spcBef>
                <a:spcPts val="45"/>
              </a:spcBef>
              <a:buClr>
                <a:srgbClr val="124F5C"/>
              </a:buClr>
              <a:buFont typeface="Arial"/>
              <a:buChar char="●"/>
            </a:pPr>
            <a:endParaRPr sz="1600" dirty="0">
              <a:latin typeface="Montserrat" panose="00000500000000000000" pitchFamily="2" charset="0"/>
              <a:cs typeface="Century Gothic"/>
            </a:endParaRPr>
          </a:p>
          <a:p>
            <a:pPr marL="189230" indent="-177165">
              <a:lnSpc>
                <a:spcPct val="100000"/>
              </a:lnSpc>
              <a:buFont typeface="Arial"/>
              <a:buChar char="●"/>
              <a:tabLst>
                <a:tab pos="189865" algn="l"/>
              </a:tabLst>
            </a:pPr>
            <a:r>
              <a:rPr sz="1600" spc="110" dirty="0">
                <a:solidFill>
                  <a:srgbClr val="124F5C"/>
                </a:solidFill>
                <a:latin typeface="Montserrat" panose="00000500000000000000" pitchFamily="2" charset="0"/>
                <a:cs typeface="Century Gothic"/>
              </a:rPr>
              <a:t>It</a:t>
            </a:r>
            <a:r>
              <a:rPr sz="1600" spc="-25" dirty="0">
                <a:solidFill>
                  <a:srgbClr val="124F5C"/>
                </a:solidFill>
                <a:latin typeface="Montserrat" panose="00000500000000000000" pitchFamily="2" charset="0"/>
                <a:cs typeface="Century Gothic"/>
              </a:rPr>
              <a:t> </a:t>
            </a:r>
            <a:r>
              <a:rPr sz="1600" spc="130" dirty="0">
                <a:solidFill>
                  <a:srgbClr val="124F5C"/>
                </a:solidFill>
                <a:latin typeface="Montserrat" panose="00000500000000000000" pitchFamily="2" charset="0"/>
                <a:cs typeface="Century Gothic"/>
              </a:rPr>
              <a:t>is</a:t>
            </a:r>
            <a:r>
              <a:rPr sz="1600" spc="-30"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generally</a:t>
            </a:r>
            <a:r>
              <a:rPr sz="1600" spc="-10"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used</a:t>
            </a:r>
            <a:r>
              <a:rPr sz="1600" spc="-15"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for</a:t>
            </a:r>
            <a:r>
              <a:rPr sz="1600" spc="-25" dirty="0">
                <a:solidFill>
                  <a:srgbClr val="124F5C"/>
                </a:solidFill>
                <a:latin typeface="Montserrat" panose="00000500000000000000" pitchFamily="2" charset="0"/>
                <a:cs typeface="Century Gothic"/>
              </a:rPr>
              <a:t> </a:t>
            </a:r>
            <a:r>
              <a:rPr sz="1600" spc="15" dirty="0">
                <a:solidFill>
                  <a:srgbClr val="124F5C"/>
                </a:solidFill>
                <a:latin typeface="Montserrat" panose="00000500000000000000" pitchFamily="2" charset="0"/>
                <a:cs typeface="Century Gothic"/>
              </a:rPr>
              <a:t>very</a:t>
            </a:r>
            <a:r>
              <a:rPr sz="1600" spc="-35" dirty="0">
                <a:solidFill>
                  <a:srgbClr val="124F5C"/>
                </a:solidFill>
                <a:latin typeface="Montserrat" panose="00000500000000000000" pitchFamily="2" charset="0"/>
                <a:cs typeface="Century Gothic"/>
              </a:rPr>
              <a:t> </a:t>
            </a:r>
            <a:r>
              <a:rPr sz="1600" spc="10" dirty="0">
                <a:solidFill>
                  <a:srgbClr val="124F5C"/>
                </a:solidFill>
                <a:latin typeface="Montserrat" panose="00000500000000000000" pitchFamily="2" charset="0"/>
                <a:cs typeface="Century Gothic"/>
              </a:rPr>
              <a:t>large</a:t>
            </a:r>
            <a:r>
              <a:rPr sz="1600" spc="-10" dirty="0">
                <a:solidFill>
                  <a:srgbClr val="124F5C"/>
                </a:solidFill>
                <a:latin typeface="Montserrat" panose="00000500000000000000" pitchFamily="2" charset="0"/>
                <a:cs typeface="Century Gothic"/>
              </a:rPr>
              <a:t> dataset</a:t>
            </a:r>
            <a:endParaRPr sz="1600" dirty="0">
              <a:latin typeface="Montserrat" panose="00000500000000000000" pitchFamily="2" charset="0"/>
              <a:cs typeface="Century Gothic"/>
            </a:endParaRPr>
          </a:p>
        </p:txBody>
      </p:sp>
      <p:pic>
        <p:nvPicPr>
          <p:cNvPr id="4" name="object 4"/>
          <p:cNvPicPr/>
          <p:nvPr/>
        </p:nvPicPr>
        <p:blipFill>
          <a:blip r:embed="rId2" cstate="print"/>
          <a:stretch>
            <a:fillRect/>
          </a:stretch>
        </p:blipFill>
        <p:spPr>
          <a:xfrm>
            <a:off x="4718370" y="832103"/>
            <a:ext cx="4371584" cy="380333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8B56-E51A-404F-A7AF-4BA2A80604EC}"/>
              </a:ext>
            </a:extLst>
          </p:cNvPr>
          <p:cNvSpPr>
            <a:spLocks noGrp="1"/>
          </p:cNvSpPr>
          <p:nvPr>
            <p:ph type="title"/>
          </p:nvPr>
        </p:nvSpPr>
        <p:spPr>
          <a:xfrm>
            <a:off x="152400" y="57150"/>
            <a:ext cx="6858000" cy="307777"/>
          </a:xfrm>
        </p:spPr>
        <p:txBody>
          <a:bodyPr/>
          <a:lstStyle/>
          <a:p>
            <a:r>
              <a:rPr lang="en-US" sz="2000" dirty="0">
                <a:latin typeface="Montserrat" panose="00000500000000000000" pitchFamily="2" charset="0"/>
              </a:rPr>
              <a:t>Confusion Matrix of XG Boost Classifier</a:t>
            </a:r>
            <a:endParaRPr lang="en-GB" sz="2000" dirty="0">
              <a:latin typeface="Montserrat" panose="00000500000000000000" pitchFamily="2" charset="0"/>
            </a:endParaRPr>
          </a:p>
        </p:txBody>
      </p:sp>
      <p:sp>
        <p:nvSpPr>
          <p:cNvPr id="3" name="Text Placeholder 2">
            <a:extLst>
              <a:ext uri="{FF2B5EF4-FFF2-40B4-BE49-F238E27FC236}">
                <a16:creationId xmlns:a16="http://schemas.microsoft.com/office/drawing/2014/main" id="{F63B0FA6-92F9-48F3-A39A-A528A6388CFA}"/>
              </a:ext>
            </a:extLst>
          </p:cNvPr>
          <p:cNvSpPr>
            <a:spLocks noGrp="1"/>
          </p:cNvSpPr>
          <p:nvPr>
            <p:ph type="body" idx="1"/>
          </p:nvPr>
        </p:nvSpPr>
        <p:spPr>
          <a:xfrm>
            <a:off x="303987" y="970386"/>
            <a:ext cx="3353613" cy="3693319"/>
          </a:xfrm>
        </p:spPr>
        <p:txBody>
          <a:bodyPr/>
          <a:lstStyle/>
          <a:p>
            <a:pPr marL="285750" indent="-285750">
              <a:buFont typeface="Arial" panose="020B0604020202020204" pitchFamily="34" charset="0"/>
              <a:buChar char="•"/>
            </a:pPr>
            <a:r>
              <a:rPr lang="en-GB" b="0" i="0" dirty="0">
                <a:solidFill>
                  <a:srgbClr val="006666"/>
                </a:solidFill>
                <a:effectLst/>
                <a:latin typeface="Montserrat" panose="00000500000000000000" pitchFamily="2" charset="0"/>
              </a:rPr>
              <a:t>Precision Score of Random Forest with Hyperparameter Tuning: 0.400515</a:t>
            </a:r>
          </a:p>
          <a:p>
            <a:pPr marL="285750" indent="-285750">
              <a:buFont typeface="Arial" panose="020B0604020202020204" pitchFamily="34" charset="0"/>
              <a:buChar char="•"/>
            </a:pPr>
            <a:endParaRPr lang="en-GB" b="0" i="0" dirty="0">
              <a:solidFill>
                <a:srgbClr val="006666"/>
              </a:solidFill>
              <a:effectLst/>
              <a:latin typeface="Montserrat" panose="00000500000000000000" pitchFamily="2" charset="0"/>
            </a:endParaRPr>
          </a:p>
          <a:p>
            <a:pPr marL="285750" indent="-285750">
              <a:buFont typeface="Arial" panose="020B0604020202020204" pitchFamily="34" charset="0"/>
              <a:buChar char="•"/>
            </a:pPr>
            <a:r>
              <a:rPr lang="en-GB" b="0" i="0" dirty="0">
                <a:solidFill>
                  <a:srgbClr val="006666"/>
                </a:solidFill>
                <a:effectLst/>
                <a:latin typeface="Montserrat" panose="00000500000000000000" pitchFamily="2" charset="0"/>
              </a:rPr>
              <a:t>Recall Score of Random Forest with Hyperparameter Tuning: 0.617647</a:t>
            </a:r>
          </a:p>
          <a:p>
            <a:pPr marL="285750" indent="-285750">
              <a:buFont typeface="Arial" panose="020B0604020202020204" pitchFamily="34" charset="0"/>
              <a:buChar char="•"/>
            </a:pPr>
            <a:endParaRPr lang="en-GB" b="0" i="0" dirty="0">
              <a:solidFill>
                <a:srgbClr val="006666"/>
              </a:solidFill>
              <a:effectLst/>
              <a:latin typeface="Montserrat" panose="00000500000000000000" pitchFamily="2" charset="0"/>
            </a:endParaRPr>
          </a:p>
          <a:p>
            <a:pPr marL="285750" indent="-285750">
              <a:buFont typeface="Arial" panose="020B0604020202020204" pitchFamily="34" charset="0"/>
              <a:buChar char="•"/>
            </a:pPr>
            <a:r>
              <a:rPr lang="en-GB" b="0" i="0" dirty="0">
                <a:solidFill>
                  <a:srgbClr val="006666"/>
                </a:solidFill>
                <a:effectLst/>
                <a:latin typeface="Montserrat" panose="00000500000000000000" pitchFamily="2" charset="0"/>
              </a:rPr>
              <a:t>F1 Score of Random Forest with Hyperparameter Tuning: 0.485928</a:t>
            </a:r>
          </a:p>
          <a:p>
            <a:pPr marL="285750" indent="-285750">
              <a:buFont typeface="Arial" panose="020B0604020202020204" pitchFamily="34" charset="0"/>
              <a:buChar char="•"/>
            </a:pPr>
            <a:endParaRPr lang="en-GB" b="0" i="0" dirty="0">
              <a:solidFill>
                <a:srgbClr val="006666"/>
              </a:solidFill>
              <a:effectLst/>
              <a:latin typeface="Montserrat" panose="00000500000000000000" pitchFamily="2" charset="0"/>
            </a:endParaRPr>
          </a:p>
          <a:p>
            <a:pPr marL="285750" indent="-285750">
              <a:buFont typeface="Arial" panose="020B0604020202020204" pitchFamily="34" charset="0"/>
              <a:buChar char="•"/>
            </a:pPr>
            <a:r>
              <a:rPr lang="en-GB" b="0" i="0" dirty="0">
                <a:solidFill>
                  <a:srgbClr val="006666"/>
                </a:solidFill>
                <a:effectLst/>
                <a:latin typeface="Montserrat" panose="00000500000000000000" pitchFamily="2" charset="0"/>
              </a:rPr>
              <a:t>ROC AUC Score of Random Forest with Hyperparameter Tuning: 0.7337137</a:t>
            </a:r>
            <a:endParaRPr lang="en-GB" dirty="0">
              <a:solidFill>
                <a:srgbClr val="006666"/>
              </a:solidFill>
              <a:latin typeface="Montserrat" panose="00000500000000000000" pitchFamily="2" charset="0"/>
            </a:endParaRPr>
          </a:p>
        </p:txBody>
      </p:sp>
      <p:pic>
        <p:nvPicPr>
          <p:cNvPr id="15362" name="Picture 2">
            <a:extLst>
              <a:ext uri="{FF2B5EF4-FFF2-40B4-BE49-F238E27FC236}">
                <a16:creationId xmlns:a16="http://schemas.microsoft.com/office/drawing/2014/main" id="{28624963-254C-480A-A915-519B6994F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895350"/>
            <a:ext cx="5257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24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7"/>
            <a:ext cx="4067810" cy="319959"/>
          </a:xfrm>
          <a:prstGeom prst="rect">
            <a:avLst/>
          </a:prstGeom>
        </p:spPr>
        <p:txBody>
          <a:bodyPr vert="horz" wrap="square" lIns="0" tIns="12065" rIns="0" bIns="0" rtlCol="0">
            <a:spAutoFit/>
          </a:bodyPr>
          <a:lstStyle/>
          <a:p>
            <a:pPr marL="12700">
              <a:lnSpc>
                <a:spcPct val="100000"/>
              </a:lnSpc>
              <a:spcBef>
                <a:spcPts val="95"/>
              </a:spcBef>
            </a:pPr>
            <a:r>
              <a:rPr sz="2000" u="heavy" spc="445" dirty="0">
                <a:uFill>
                  <a:solidFill>
                    <a:srgbClr val="CC0000"/>
                  </a:solidFill>
                </a:uFill>
                <a:latin typeface="Montserrat" panose="00000500000000000000" pitchFamily="2" charset="0"/>
              </a:rPr>
              <a:t>MODEL</a:t>
            </a:r>
            <a:r>
              <a:rPr sz="2000" u="heavy" spc="125" dirty="0">
                <a:uFill>
                  <a:solidFill>
                    <a:srgbClr val="CC0000"/>
                  </a:solidFill>
                </a:uFill>
                <a:latin typeface="Montserrat" panose="00000500000000000000" pitchFamily="2" charset="0"/>
              </a:rPr>
              <a:t> </a:t>
            </a:r>
            <a:r>
              <a:rPr sz="2000" u="heavy" spc="365" dirty="0">
                <a:uFill>
                  <a:solidFill>
                    <a:srgbClr val="CC0000"/>
                  </a:solidFill>
                </a:uFill>
                <a:latin typeface="Montserrat" panose="00000500000000000000" pitchFamily="2" charset="0"/>
              </a:rPr>
              <a:t>EVALUATION:</a:t>
            </a:r>
            <a:endParaRPr sz="2000" dirty="0">
              <a:latin typeface="Montserrat" panose="00000500000000000000" pitchFamily="2" charset="0"/>
            </a:endParaRPr>
          </a:p>
        </p:txBody>
      </p:sp>
      <p:pic>
        <p:nvPicPr>
          <p:cNvPr id="5" name="Picture 4">
            <a:extLst>
              <a:ext uri="{FF2B5EF4-FFF2-40B4-BE49-F238E27FC236}">
                <a16:creationId xmlns:a16="http://schemas.microsoft.com/office/drawing/2014/main" id="{A7E28D3D-F2CE-4EC2-AE7C-63FA39A01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23950"/>
            <a:ext cx="8991600" cy="3200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11340"/>
            <a:ext cx="2894965" cy="321242"/>
          </a:xfrm>
          <a:prstGeom prst="rect">
            <a:avLst/>
          </a:prstGeom>
        </p:spPr>
        <p:txBody>
          <a:bodyPr vert="horz" wrap="square" lIns="0" tIns="13335" rIns="0" bIns="0" rtlCol="0">
            <a:spAutoFit/>
          </a:bodyPr>
          <a:lstStyle/>
          <a:p>
            <a:pPr marL="12700" marR="5080">
              <a:lnSpc>
                <a:spcPct val="100000"/>
              </a:lnSpc>
              <a:spcBef>
                <a:spcPts val="105"/>
              </a:spcBef>
            </a:pPr>
            <a:r>
              <a:rPr sz="2000" u="heavy" spc="580" dirty="0">
                <a:uFill>
                  <a:solidFill>
                    <a:srgbClr val="CC0000"/>
                  </a:solidFill>
                </a:uFill>
                <a:latin typeface="Montserrat" panose="00000500000000000000" pitchFamily="2" charset="0"/>
              </a:rPr>
              <a:t>ROC</a:t>
            </a:r>
            <a:r>
              <a:rPr sz="2000" u="heavy" spc="145" dirty="0">
                <a:uFill>
                  <a:solidFill>
                    <a:srgbClr val="CC0000"/>
                  </a:solidFill>
                </a:uFill>
                <a:latin typeface="Montserrat" panose="00000500000000000000" pitchFamily="2" charset="0"/>
              </a:rPr>
              <a:t> </a:t>
            </a:r>
            <a:r>
              <a:rPr sz="2000" u="heavy" spc="280" dirty="0">
                <a:uFill>
                  <a:solidFill>
                    <a:srgbClr val="CC0000"/>
                  </a:solidFill>
                </a:uFill>
                <a:latin typeface="Montserrat" panose="00000500000000000000" pitchFamily="2" charset="0"/>
              </a:rPr>
              <a:t>Curve!!</a:t>
            </a:r>
            <a:endParaRPr sz="2000" dirty="0">
              <a:latin typeface="Montserrat" panose="00000500000000000000" pitchFamily="2" charset="0"/>
            </a:endParaRPr>
          </a:p>
        </p:txBody>
      </p:sp>
      <p:sp>
        <p:nvSpPr>
          <p:cNvPr id="3" name="object 3"/>
          <p:cNvSpPr txBox="1"/>
          <p:nvPr/>
        </p:nvSpPr>
        <p:spPr>
          <a:xfrm>
            <a:off x="152400" y="883096"/>
            <a:ext cx="2514599" cy="4240007"/>
          </a:xfrm>
          <a:prstGeom prst="rect">
            <a:avLst/>
          </a:prstGeom>
        </p:spPr>
        <p:txBody>
          <a:bodyPr vert="horz" wrap="square" lIns="0" tIns="12700" rIns="0" bIns="0" rtlCol="0">
            <a:spAutoFit/>
          </a:bodyPr>
          <a:lstStyle/>
          <a:p>
            <a:pPr marL="12700" marR="5080">
              <a:lnSpc>
                <a:spcPct val="114999"/>
              </a:lnSpc>
              <a:spcBef>
                <a:spcPts val="100"/>
              </a:spcBef>
            </a:pPr>
            <a:r>
              <a:rPr sz="1600" spc="5" dirty="0">
                <a:solidFill>
                  <a:srgbClr val="124F5C"/>
                </a:solidFill>
                <a:latin typeface="Montserrat" panose="00000500000000000000" pitchFamily="2" charset="0"/>
                <a:cs typeface="Century Gothic"/>
              </a:rPr>
              <a:t>Receiver </a:t>
            </a:r>
            <a:r>
              <a:rPr sz="1600" spc="20" dirty="0">
                <a:solidFill>
                  <a:srgbClr val="124F5C"/>
                </a:solidFill>
                <a:latin typeface="Montserrat" panose="00000500000000000000" pitchFamily="2" charset="0"/>
                <a:cs typeface="Century Gothic"/>
              </a:rPr>
              <a:t>Operating </a:t>
            </a:r>
            <a:r>
              <a:rPr sz="1600" spc="10" dirty="0">
                <a:solidFill>
                  <a:srgbClr val="124F5C"/>
                </a:solidFill>
                <a:latin typeface="Montserrat" panose="00000500000000000000" pitchFamily="2" charset="0"/>
                <a:cs typeface="Century Gothic"/>
              </a:rPr>
              <a:t>Characteristic </a:t>
            </a:r>
            <a:r>
              <a:rPr sz="1600" spc="15"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(ROC) </a:t>
            </a:r>
            <a:r>
              <a:rPr sz="1600" spc="95" dirty="0">
                <a:solidFill>
                  <a:srgbClr val="124F5C"/>
                </a:solidFill>
                <a:latin typeface="Montserrat" panose="00000500000000000000" pitchFamily="2" charset="0"/>
                <a:cs typeface="Century Gothic"/>
              </a:rPr>
              <a:t>summarizes </a:t>
            </a:r>
            <a:r>
              <a:rPr sz="1600" spc="40" dirty="0">
                <a:solidFill>
                  <a:srgbClr val="124F5C"/>
                </a:solidFill>
                <a:latin typeface="Montserrat" panose="00000500000000000000" pitchFamily="2" charset="0"/>
                <a:cs typeface="Century Gothic"/>
              </a:rPr>
              <a:t>the </a:t>
            </a:r>
            <a:r>
              <a:rPr sz="1600" spc="10" dirty="0">
                <a:solidFill>
                  <a:srgbClr val="124F5C"/>
                </a:solidFill>
                <a:latin typeface="Montserrat" panose="00000500000000000000" pitchFamily="2" charset="0"/>
                <a:cs typeface="Century Gothic"/>
              </a:rPr>
              <a:t>model’s </a:t>
            </a:r>
            <a:r>
              <a:rPr sz="1600" spc="15" dirty="0">
                <a:solidFill>
                  <a:srgbClr val="124F5C"/>
                </a:solidFill>
                <a:latin typeface="Montserrat" panose="00000500000000000000" pitchFamily="2" charset="0"/>
                <a:cs typeface="Century Gothic"/>
              </a:rPr>
              <a:t> </a:t>
            </a:r>
            <a:r>
              <a:rPr sz="1600" spc="10" dirty="0">
                <a:solidFill>
                  <a:srgbClr val="124F5C"/>
                </a:solidFill>
                <a:latin typeface="Montserrat" panose="00000500000000000000" pitchFamily="2" charset="0"/>
                <a:cs typeface="Century Gothic"/>
              </a:rPr>
              <a:t>performance</a:t>
            </a:r>
            <a:r>
              <a:rPr sz="1600" spc="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by</a:t>
            </a:r>
            <a:r>
              <a:rPr sz="1600" spc="-25" dirty="0">
                <a:solidFill>
                  <a:srgbClr val="124F5C"/>
                </a:solidFill>
                <a:latin typeface="Montserrat" panose="00000500000000000000" pitchFamily="2" charset="0"/>
                <a:cs typeface="Century Gothic"/>
              </a:rPr>
              <a:t> </a:t>
            </a:r>
            <a:r>
              <a:rPr sz="1600" spc="10" dirty="0">
                <a:solidFill>
                  <a:srgbClr val="124F5C"/>
                </a:solidFill>
                <a:latin typeface="Montserrat" panose="00000500000000000000" pitchFamily="2" charset="0"/>
                <a:cs typeface="Century Gothic"/>
              </a:rPr>
              <a:t>evaluating</a:t>
            </a:r>
            <a:r>
              <a:rPr sz="1600" spc="5"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the</a:t>
            </a:r>
            <a:r>
              <a:rPr sz="1600" spc="-25" dirty="0">
                <a:solidFill>
                  <a:srgbClr val="124F5C"/>
                </a:solidFill>
                <a:latin typeface="Montserrat" panose="00000500000000000000" pitchFamily="2" charset="0"/>
                <a:cs typeface="Century Gothic"/>
              </a:rPr>
              <a:t> </a:t>
            </a:r>
            <a:r>
              <a:rPr sz="1600" dirty="0">
                <a:solidFill>
                  <a:srgbClr val="124F5C"/>
                </a:solidFill>
                <a:latin typeface="Montserrat" panose="00000500000000000000" pitchFamily="2" charset="0"/>
                <a:cs typeface="Century Gothic"/>
              </a:rPr>
              <a:t>trade </a:t>
            </a:r>
            <a:r>
              <a:rPr sz="1600" spc="-430"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offs </a:t>
            </a:r>
            <a:r>
              <a:rPr sz="1600" dirty="0">
                <a:solidFill>
                  <a:srgbClr val="124F5C"/>
                </a:solidFill>
                <a:latin typeface="Montserrat" panose="00000500000000000000" pitchFamily="2" charset="0"/>
                <a:cs typeface="Century Gothic"/>
              </a:rPr>
              <a:t>between </a:t>
            </a:r>
            <a:r>
              <a:rPr sz="1600" spc="70" dirty="0">
                <a:solidFill>
                  <a:srgbClr val="124F5C"/>
                </a:solidFill>
                <a:latin typeface="Montserrat" panose="00000500000000000000" pitchFamily="2" charset="0"/>
                <a:cs typeface="Century Gothic"/>
              </a:rPr>
              <a:t>true </a:t>
            </a:r>
            <a:r>
              <a:rPr sz="1600" spc="35" dirty="0">
                <a:solidFill>
                  <a:srgbClr val="124F5C"/>
                </a:solidFill>
                <a:latin typeface="Montserrat" panose="00000500000000000000" pitchFamily="2" charset="0"/>
                <a:cs typeface="Century Gothic"/>
              </a:rPr>
              <a:t>positive </a:t>
            </a:r>
            <a:r>
              <a:rPr sz="1600" spc="5" dirty="0">
                <a:solidFill>
                  <a:srgbClr val="124F5C"/>
                </a:solidFill>
                <a:latin typeface="Montserrat" panose="00000500000000000000" pitchFamily="2" charset="0"/>
                <a:cs typeface="Century Gothic"/>
              </a:rPr>
              <a:t>rate </a:t>
            </a:r>
            <a:r>
              <a:rPr sz="1600" spc="10"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(sensitivity) </a:t>
            </a:r>
            <a:r>
              <a:rPr sz="1600" spc="-25" dirty="0">
                <a:solidFill>
                  <a:srgbClr val="124F5C"/>
                </a:solidFill>
                <a:latin typeface="Montserrat" panose="00000500000000000000" pitchFamily="2" charset="0"/>
                <a:cs typeface="Century Gothic"/>
              </a:rPr>
              <a:t>and </a:t>
            </a:r>
            <a:r>
              <a:rPr sz="1600" spc="15" dirty="0">
                <a:solidFill>
                  <a:srgbClr val="124F5C"/>
                </a:solidFill>
                <a:latin typeface="Montserrat" panose="00000500000000000000" pitchFamily="2" charset="0"/>
                <a:cs typeface="Century Gothic"/>
              </a:rPr>
              <a:t>false </a:t>
            </a:r>
            <a:r>
              <a:rPr sz="1600" spc="40" dirty="0">
                <a:solidFill>
                  <a:srgbClr val="124F5C"/>
                </a:solidFill>
                <a:latin typeface="Montserrat" panose="00000500000000000000" pitchFamily="2" charset="0"/>
                <a:cs typeface="Century Gothic"/>
              </a:rPr>
              <a:t>positive </a:t>
            </a:r>
            <a:r>
              <a:rPr sz="1600" spc="-40" dirty="0">
                <a:solidFill>
                  <a:srgbClr val="124F5C"/>
                </a:solidFill>
                <a:latin typeface="Montserrat" panose="00000500000000000000" pitchFamily="2" charset="0"/>
                <a:cs typeface="Century Gothic"/>
              </a:rPr>
              <a:t>rate(1- </a:t>
            </a:r>
            <a:r>
              <a:rPr sz="1600" spc="-3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specificity). </a:t>
            </a:r>
            <a:r>
              <a:rPr sz="1600" spc="110" dirty="0">
                <a:solidFill>
                  <a:srgbClr val="124F5C"/>
                </a:solidFill>
                <a:latin typeface="Montserrat" panose="00000500000000000000" pitchFamily="2" charset="0"/>
                <a:cs typeface="Century Gothic"/>
              </a:rPr>
              <a:t>For </a:t>
            </a:r>
            <a:r>
              <a:rPr sz="1600" spc="60" dirty="0">
                <a:solidFill>
                  <a:srgbClr val="124F5C"/>
                </a:solidFill>
                <a:latin typeface="Montserrat" panose="00000500000000000000" pitchFamily="2" charset="0"/>
                <a:cs typeface="Century Gothic"/>
              </a:rPr>
              <a:t>plotting </a:t>
            </a:r>
            <a:r>
              <a:rPr sz="1600" spc="-35" dirty="0">
                <a:solidFill>
                  <a:srgbClr val="124F5C"/>
                </a:solidFill>
                <a:latin typeface="Montserrat" panose="00000500000000000000" pitchFamily="2" charset="0"/>
                <a:cs typeface="Century Gothic"/>
              </a:rPr>
              <a:t>ROC, </a:t>
            </a:r>
            <a:r>
              <a:rPr sz="1600" spc="105" dirty="0">
                <a:solidFill>
                  <a:srgbClr val="124F5C"/>
                </a:solidFill>
                <a:latin typeface="Montserrat" panose="00000500000000000000" pitchFamily="2" charset="0"/>
                <a:cs typeface="Century Gothic"/>
              </a:rPr>
              <a:t>it </a:t>
            </a:r>
            <a:r>
              <a:rPr sz="1600" spc="135" dirty="0">
                <a:solidFill>
                  <a:srgbClr val="124F5C"/>
                </a:solidFill>
                <a:latin typeface="Montserrat" panose="00000500000000000000" pitchFamily="2" charset="0"/>
                <a:cs typeface="Century Gothic"/>
              </a:rPr>
              <a:t>is </a:t>
            </a:r>
            <a:r>
              <a:rPr sz="1600" spc="140" dirty="0">
                <a:solidFill>
                  <a:srgbClr val="124F5C"/>
                </a:solidFill>
                <a:latin typeface="Montserrat" panose="00000500000000000000" pitchFamily="2" charset="0"/>
                <a:cs typeface="Century Gothic"/>
              </a:rPr>
              <a:t> </a:t>
            </a:r>
            <a:r>
              <a:rPr sz="1600" spc="-10" dirty="0">
                <a:solidFill>
                  <a:srgbClr val="124F5C"/>
                </a:solidFill>
                <a:latin typeface="Montserrat" panose="00000500000000000000" pitchFamily="2" charset="0"/>
                <a:cs typeface="Century Gothic"/>
              </a:rPr>
              <a:t>advisable </a:t>
            </a:r>
            <a:r>
              <a:rPr sz="1600" spc="25" dirty="0">
                <a:solidFill>
                  <a:srgbClr val="124F5C"/>
                </a:solidFill>
                <a:latin typeface="Montserrat" panose="00000500000000000000" pitchFamily="2" charset="0"/>
                <a:cs typeface="Century Gothic"/>
              </a:rPr>
              <a:t>to </a:t>
            </a:r>
            <a:r>
              <a:rPr sz="1600" spc="60" dirty="0">
                <a:solidFill>
                  <a:srgbClr val="124F5C"/>
                </a:solidFill>
                <a:latin typeface="Montserrat" panose="00000500000000000000" pitchFamily="2" charset="0"/>
                <a:cs typeface="Century Gothic"/>
              </a:rPr>
              <a:t>assume </a:t>
            </a:r>
            <a:r>
              <a:rPr sz="1600" spc="-10" dirty="0">
                <a:solidFill>
                  <a:srgbClr val="124F5C"/>
                </a:solidFill>
                <a:latin typeface="Montserrat" panose="00000500000000000000" pitchFamily="2" charset="0"/>
                <a:cs typeface="Century Gothic"/>
              </a:rPr>
              <a:t>p </a:t>
            </a:r>
            <a:r>
              <a:rPr sz="1600" spc="-55" dirty="0">
                <a:solidFill>
                  <a:srgbClr val="124F5C"/>
                </a:solidFill>
                <a:latin typeface="Montserrat" panose="00000500000000000000" pitchFamily="2" charset="0"/>
                <a:cs typeface="Century Gothic"/>
              </a:rPr>
              <a:t>&gt; </a:t>
            </a:r>
            <a:r>
              <a:rPr sz="1600" spc="25" dirty="0">
                <a:solidFill>
                  <a:srgbClr val="124F5C"/>
                </a:solidFill>
                <a:latin typeface="Montserrat" panose="00000500000000000000" pitchFamily="2" charset="0"/>
                <a:cs typeface="Century Gothic"/>
              </a:rPr>
              <a:t>0.5 </a:t>
            </a:r>
            <a:r>
              <a:rPr sz="1600" spc="30" dirty="0">
                <a:solidFill>
                  <a:srgbClr val="124F5C"/>
                </a:solidFill>
                <a:latin typeface="Montserrat" panose="00000500000000000000" pitchFamily="2" charset="0"/>
                <a:cs typeface="Century Gothic"/>
              </a:rPr>
              <a:t>since </a:t>
            </a:r>
            <a:r>
              <a:rPr sz="1600" spc="-5" dirty="0">
                <a:solidFill>
                  <a:srgbClr val="124F5C"/>
                </a:solidFill>
                <a:latin typeface="Montserrat" panose="00000500000000000000" pitchFamily="2" charset="0"/>
                <a:cs typeface="Century Gothic"/>
              </a:rPr>
              <a:t>we </a:t>
            </a:r>
            <a:r>
              <a:rPr sz="1600" spc="-430"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are </a:t>
            </a:r>
            <a:r>
              <a:rPr sz="1600" spc="50" dirty="0">
                <a:solidFill>
                  <a:srgbClr val="124F5C"/>
                </a:solidFill>
                <a:latin typeface="Montserrat" panose="00000500000000000000" pitchFamily="2" charset="0"/>
                <a:cs typeface="Century Gothic"/>
              </a:rPr>
              <a:t>more </a:t>
            </a:r>
            <a:r>
              <a:rPr sz="1600" spc="-20" dirty="0">
                <a:solidFill>
                  <a:srgbClr val="124F5C"/>
                </a:solidFill>
                <a:latin typeface="Montserrat" panose="00000500000000000000" pitchFamily="2" charset="0"/>
                <a:cs typeface="Century Gothic"/>
              </a:rPr>
              <a:t>concerned </a:t>
            </a:r>
            <a:r>
              <a:rPr sz="1600" spc="-5" dirty="0">
                <a:solidFill>
                  <a:srgbClr val="124F5C"/>
                </a:solidFill>
                <a:latin typeface="Montserrat" panose="00000500000000000000" pitchFamily="2" charset="0"/>
                <a:cs typeface="Century Gothic"/>
              </a:rPr>
              <a:t>about </a:t>
            </a:r>
            <a:r>
              <a:rPr sz="1600" spc="30" dirty="0">
                <a:solidFill>
                  <a:srgbClr val="124F5C"/>
                </a:solidFill>
                <a:latin typeface="Montserrat" panose="00000500000000000000" pitchFamily="2" charset="0"/>
                <a:cs typeface="Century Gothic"/>
              </a:rPr>
              <a:t>success </a:t>
            </a:r>
            <a:r>
              <a:rPr sz="1600" spc="35"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rate.</a:t>
            </a:r>
            <a:endParaRPr sz="1600" dirty="0">
              <a:latin typeface="Montserrat" panose="00000500000000000000" pitchFamily="2" charset="0"/>
              <a:cs typeface="Century Gothic"/>
            </a:endParaRPr>
          </a:p>
        </p:txBody>
      </p:sp>
      <p:pic>
        <p:nvPicPr>
          <p:cNvPr id="16386" name="Picture 2">
            <a:extLst>
              <a:ext uri="{FF2B5EF4-FFF2-40B4-BE49-F238E27FC236}">
                <a16:creationId xmlns:a16="http://schemas.microsoft.com/office/drawing/2014/main" id="{2CFAAF14-521B-4093-ABF0-A63056890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165" y="487017"/>
            <a:ext cx="5897878" cy="41694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306704"/>
            <a:ext cx="2192020" cy="319959"/>
          </a:xfrm>
          <a:prstGeom prst="rect">
            <a:avLst/>
          </a:prstGeom>
        </p:spPr>
        <p:txBody>
          <a:bodyPr vert="horz" wrap="square" lIns="0" tIns="12065" rIns="0" bIns="0" rtlCol="0">
            <a:spAutoFit/>
          </a:bodyPr>
          <a:lstStyle/>
          <a:p>
            <a:pPr marL="12700">
              <a:lnSpc>
                <a:spcPct val="100000"/>
              </a:lnSpc>
              <a:spcBef>
                <a:spcPts val="95"/>
              </a:spcBef>
            </a:pPr>
            <a:r>
              <a:rPr sz="2000" u="heavy" spc="325" dirty="0">
                <a:uFill>
                  <a:solidFill>
                    <a:srgbClr val="CC0000"/>
                  </a:solidFill>
                </a:uFill>
                <a:latin typeface="Montserrat" panose="00000500000000000000" pitchFamily="2" charset="0"/>
              </a:rPr>
              <a:t>Conclusion:</a:t>
            </a:r>
            <a:endParaRPr sz="2000" dirty="0">
              <a:latin typeface="Montserrat" panose="00000500000000000000" pitchFamily="2" charset="0"/>
            </a:endParaRPr>
          </a:p>
        </p:txBody>
      </p:sp>
      <p:sp>
        <p:nvSpPr>
          <p:cNvPr id="3" name="object 3"/>
          <p:cNvSpPr txBox="1"/>
          <p:nvPr/>
        </p:nvSpPr>
        <p:spPr>
          <a:xfrm>
            <a:off x="352450" y="1276350"/>
            <a:ext cx="7762850" cy="2402196"/>
          </a:xfrm>
          <a:prstGeom prst="rect">
            <a:avLst/>
          </a:prstGeom>
        </p:spPr>
        <p:txBody>
          <a:bodyPr vert="horz" wrap="square" lIns="0" tIns="48895" rIns="0" bIns="0" rtlCol="0">
            <a:spAutoFit/>
          </a:bodyPr>
          <a:lstStyle/>
          <a:p>
            <a:pPr marL="12700">
              <a:lnSpc>
                <a:spcPct val="100000"/>
              </a:lnSpc>
              <a:spcBef>
                <a:spcPts val="385"/>
              </a:spcBef>
              <a:tabLst>
                <a:tab pos="203200" algn="l"/>
              </a:tabLst>
            </a:pPr>
            <a:r>
              <a:rPr lang="en-US" sz="1600" spc="80" dirty="0">
                <a:solidFill>
                  <a:srgbClr val="006666"/>
                </a:solidFill>
                <a:latin typeface="Montserrat" panose="00000500000000000000" pitchFamily="2" charset="0"/>
                <a:cs typeface="Century Gothic"/>
              </a:rPr>
              <a:t>1.D</a:t>
            </a:r>
            <a:r>
              <a:rPr sz="1600" spc="80" dirty="0">
                <a:solidFill>
                  <a:srgbClr val="006666"/>
                </a:solidFill>
                <a:latin typeface="Montserrat" panose="00000500000000000000" pitchFamily="2" charset="0"/>
                <a:cs typeface="Century Gothic"/>
              </a:rPr>
              <a:t>istribution</a:t>
            </a:r>
            <a:r>
              <a:rPr sz="1600" spc="-10" dirty="0">
                <a:solidFill>
                  <a:srgbClr val="006666"/>
                </a:solidFill>
                <a:latin typeface="Montserrat" panose="00000500000000000000" pitchFamily="2" charset="0"/>
                <a:cs typeface="Century Gothic"/>
              </a:rPr>
              <a:t> </a:t>
            </a:r>
            <a:r>
              <a:rPr sz="1600" spc="-5" dirty="0">
                <a:solidFill>
                  <a:srgbClr val="006666"/>
                </a:solidFill>
                <a:latin typeface="Montserrat" panose="00000500000000000000" pitchFamily="2" charset="0"/>
                <a:cs typeface="Century Gothic"/>
              </a:rPr>
              <a:t>of</a:t>
            </a:r>
            <a:r>
              <a:rPr sz="1600" spc="-30" dirty="0">
                <a:solidFill>
                  <a:srgbClr val="006666"/>
                </a:solidFill>
                <a:latin typeface="Montserrat" panose="00000500000000000000" pitchFamily="2" charset="0"/>
                <a:cs typeface="Century Gothic"/>
              </a:rPr>
              <a:t> </a:t>
            </a:r>
            <a:r>
              <a:rPr sz="1600" spc="20" dirty="0">
                <a:solidFill>
                  <a:srgbClr val="006666"/>
                </a:solidFill>
                <a:latin typeface="Montserrat" panose="00000500000000000000" pitchFamily="2" charset="0"/>
                <a:cs typeface="Century Gothic"/>
              </a:rPr>
              <a:t>defaulter</a:t>
            </a:r>
            <a:r>
              <a:rPr sz="1600" spc="-10" dirty="0">
                <a:solidFill>
                  <a:srgbClr val="006666"/>
                </a:solidFill>
                <a:latin typeface="Montserrat" panose="00000500000000000000" pitchFamily="2" charset="0"/>
                <a:cs typeface="Century Gothic"/>
              </a:rPr>
              <a:t> </a:t>
            </a:r>
            <a:r>
              <a:rPr sz="1600" spc="65" dirty="0">
                <a:solidFill>
                  <a:srgbClr val="006666"/>
                </a:solidFill>
                <a:latin typeface="Montserrat" panose="00000500000000000000" pitchFamily="2" charset="0"/>
                <a:cs typeface="Century Gothic"/>
              </a:rPr>
              <a:t>vs</a:t>
            </a:r>
            <a:r>
              <a:rPr sz="1600" spc="-10" dirty="0">
                <a:solidFill>
                  <a:srgbClr val="006666"/>
                </a:solidFill>
                <a:latin typeface="Montserrat" panose="00000500000000000000" pitchFamily="2" charset="0"/>
                <a:cs typeface="Century Gothic"/>
              </a:rPr>
              <a:t> </a:t>
            </a:r>
            <a:r>
              <a:rPr sz="1600" spc="50" dirty="0">
                <a:solidFill>
                  <a:srgbClr val="006666"/>
                </a:solidFill>
                <a:latin typeface="Montserrat" panose="00000500000000000000" pitchFamily="2" charset="0"/>
                <a:cs typeface="Century Gothic"/>
              </a:rPr>
              <a:t>non</a:t>
            </a:r>
            <a:r>
              <a:rPr sz="1600" dirty="0">
                <a:solidFill>
                  <a:srgbClr val="006666"/>
                </a:solidFill>
                <a:latin typeface="Montserrat" panose="00000500000000000000" pitchFamily="2" charset="0"/>
                <a:cs typeface="Century Gothic"/>
              </a:rPr>
              <a:t> </a:t>
            </a:r>
            <a:r>
              <a:rPr sz="1600" spc="15" dirty="0">
                <a:solidFill>
                  <a:srgbClr val="006666"/>
                </a:solidFill>
                <a:latin typeface="Montserrat" panose="00000500000000000000" pitchFamily="2" charset="0"/>
                <a:cs typeface="Century Gothic"/>
              </a:rPr>
              <a:t>defaulter</a:t>
            </a:r>
            <a:r>
              <a:rPr sz="1600" spc="-10" dirty="0">
                <a:solidFill>
                  <a:srgbClr val="006666"/>
                </a:solidFill>
                <a:latin typeface="Montserrat" panose="00000500000000000000" pitchFamily="2" charset="0"/>
                <a:cs typeface="Century Gothic"/>
              </a:rPr>
              <a:t> </a:t>
            </a:r>
            <a:r>
              <a:rPr lang="en-US" sz="1600" spc="-10" dirty="0">
                <a:solidFill>
                  <a:srgbClr val="006666"/>
                </a:solidFill>
                <a:latin typeface="Montserrat" panose="00000500000000000000" pitchFamily="2" charset="0"/>
                <a:cs typeface="Century Gothic"/>
              </a:rPr>
              <a:t>- </a:t>
            </a:r>
            <a:r>
              <a:rPr sz="1600" spc="20" dirty="0">
                <a:solidFill>
                  <a:srgbClr val="006666"/>
                </a:solidFill>
                <a:latin typeface="Montserrat" panose="00000500000000000000" pitchFamily="2" charset="0"/>
                <a:cs typeface="Century Gothic"/>
              </a:rPr>
              <a:t>around </a:t>
            </a:r>
            <a:r>
              <a:rPr sz="1600" spc="85" dirty="0">
                <a:solidFill>
                  <a:srgbClr val="006666"/>
                </a:solidFill>
                <a:latin typeface="Montserrat" panose="00000500000000000000" pitchFamily="2" charset="0"/>
                <a:cs typeface="Century Gothic"/>
              </a:rPr>
              <a:t>78% </a:t>
            </a:r>
            <a:r>
              <a:rPr sz="1600" spc="-30" dirty="0">
                <a:solidFill>
                  <a:srgbClr val="006666"/>
                </a:solidFill>
                <a:latin typeface="Montserrat" panose="00000500000000000000" pitchFamily="2" charset="0"/>
                <a:cs typeface="Century Gothic"/>
              </a:rPr>
              <a:t>are </a:t>
            </a:r>
            <a:r>
              <a:rPr sz="1600" spc="50" dirty="0">
                <a:solidFill>
                  <a:srgbClr val="006666"/>
                </a:solidFill>
                <a:latin typeface="Montserrat" panose="00000500000000000000" pitchFamily="2" charset="0"/>
                <a:cs typeface="Century Gothic"/>
              </a:rPr>
              <a:t>non </a:t>
            </a:r>
            <a:r>
              <a:rPr sz="1600" spc="15" dirty="0">
                <a:solidFill>
                  <a:srgbClr val="006666"/>
                </a:solidFill>
                <a:latin typeface="Montserrat" panose="00000500000000000000" pitchFamily="2" charset="0"/>
                <a:cs typeface="Century Gothic"/>
              </a:rPr>
              <a:t>defaulter </a:t>
            </a:r>
            <a:r>
              <a:rPr sz="1600" spc="-25" dirty="0">
                <a:solidFill>
                  <a:srgbClr val="006666"/>
                </a:solidFill>
                <a:latin typeface="Montserrat" panose="00000500000000000000" pitchFamily="2" charset="0"/>
                <a:cs typeface="Century Gothic"/>
              </a:rPr>
              <a:t>and </a:t>
            </a:r>
            <a:r>
              <a:rPr sz="1600" spc="40" dirty="0">
                <a:solidFill>
                  <a:srgbClr val="006666"/>
                </a:solidFill>
                <a:latin typeface="Montserrat" panose="00000500000000000000" pitchFamily="2" charset="0"/>
                <a:cs typeface="Century Gothic"/>
              </a:rPr>
              <a:t>22% </a:t>
            </a:r>
            <a:r>
              <a:rPr sz="1600" spc="-30" dirty="0">
                <a:solidFill>
                  <a:srgbClr val="006666"/>
                </a:solidFill>
                <a:latin typeface="Montserrat" panose="00000500000000000000" pitchFamily="2" charset="0"/>
                <a:cs typeface="Century Gothic"/>
              </a:rPr>
              <a:t>are </a:t>
            </a:r>
            <a:r>
              <a:rPr sz="1600" spc="5" dirty="0">
                <a:solidFill>
                  <a:srgbClr val="006666"/>
                </a:solidFill>
                <a:latin typeface="Montserrat" panose="00000500000000000000" pitchFamily="2" charset="0"/>
                <a:cs typeface="Century Gothic"/>
              </a:rPr>
              <a:t>defaulter. </a:t>
            </a:r>
            <a:r>
              <a:rPr sz="1600" spc="45" dirty="0">
                <a:solidFill>
                  <a:srgbClr val="006666"/>
                </a:solidFill>
                <a:latin typeface="Montserrat" panose="00000500000000000000" pitchFamily="2" charset="0"/>
                <a:cs typeface="Century Gothic"/>
              </a:rPr>
              <a:t>Also </a:t>
            </a:r>
            <a:r>
              <a:rPr sz="1600" spc="-5" dirty="0">
                <a:solidFill>
                  <a:srgbClr val="006666"/>
                </a:solidFill>
                <a:latin typeface="Montserrat" panose="00000500000000000000" pitchFamily="2" charset="0"/>
                <a:cs typeface="Century Gothic"/>
              </a:rPr>
              <a:t>we </a:t>
            </a:r>
            <a:r>
              <a:rPr sz="1600" spc="-20" dirty="0">
                <a:solidFill>
                  <a:srgbClr val="006666"/>
                </a:solidFill>
                <a:latin typeface="Montserrat" panose="00000500000000000000" pitchFamily="2" charset="0"/>
                <a:cs typeface="Century Gothic"/>
              </a:rPr>
              <a:t>check </a:t>
            </a:r>
            <a:r>
              <a:rPr sz="1600" spc="45" dirty="0">
                <a:solidFill>
                  <a:srgbClr val="006666"/>
                </a:solidFill>
                <a:latin typeface="Montserrat" panose="00000500000000000000" pitchFamily="2" charset="0"/>
                <a:cs typeface="Century Gothic"/>
              </a:rPr>
              <a:t>for </a:t>
            </a:r>
            <a:r>
              <a:rPr sz="1600" spc="50" dirty="0">
                <a:solidFill>
                  <a:srgbClr val="006666"/>
                </a:solidFill>
                <a:latin typeface="Montserrat" panose="00000500000000000000" pitchFamily="2" charset="0"/>
                <a:cs typeface="Century Gothic"/>
              </a:rPr>
              <a:t> </a:t>
            </a:r>
            <a:r>
              <a:rPr sz="1600" spc="-5" dirty="0">
                <a:solidFill>
                  <a:srgbClr val="006666"/>
                </a:solidFill>
                <a:latin typeface="Montserrat" panose="00000500000000000000" pitchFamily="2" charset="0"/>
                <a:cs typeface="Century Gothic"/>
              </a:rPr>
              <a:t>Marriage, </a:t>
            </a:r>
            <a:r>
              <a:rPr sz="1600" spc="15" dirty="0">
                <a:solidFill>
                  <a:srgbClr val="006666"/>
                </a:solidFill>
                <a:latin typeface="Montserrat" panose="00000500000000000000" pitchFamily="2" charset="0"/>
                <a:cs typeface="Century Gothic"/>
              </a:rPr>
              <a:t>Education, </a:t>
            </a:r>
            <a:r>
              <a:rPr sz="1600" spc="65" dirty="0">
                <a:solidFill>
                  <a:srgbClr val="006666"/>
                </a:solidFill>
                <a:latin typeface="Montserrat" panose="00000500000000000000" pitchFamily="2" charset="0"/>
                <a:cs typeface="Century Gothic"/>
              </a:rPr>
              <a:t>Sex </a:t>
            </a:r>
            <a:r>
              <a:rPr sz="1600" spc="95" dirty="0">
                <a:solidFill>
                  <a:srgbClr val="006666"/>
                </a:solidFill>
                <a:latin typeface="Montserrat" panose="00000500000000000000" pitchFamily="2" charset="0"/>
                <a:cs typeface="Century Gothic"/>
              </a:rPr>
              <a:t>with </a:t>
            </a:r>
            <a:r>
              <a:rPr sz="1600" spc="15" dirty="0">
                <a:solidFill>
                  <a:srgbClr val="006666"/>
                </a:solidFill>
                <a:latin typeface="Montserrat" panose="00000500000000000000" pitchFamily="2" charset="0"/>
                <a:cs typeface="Century Gothic"/>
              </a:rPr>
              <a:t>respect </a:t>
            </a:r>
            <a:r>
              <a:rPr sz="1600" spc="30" dirty="0">
                <a:solidFill>
                  <a:srgbClr val="006666"/>
                </a:solidFill>
                <a:latin typeface="Montserrat" panose="00000500000000000000" pitchFamily="2" charset="0"/>
                <a:cs typeface="Century Gothic"/>
              </a:rPr>
              <a:t>to </a:t>
            </a:r>
            <a:r>
              <a:rPr sz="1600" spc="15" dirty="0">
                <a:solidFill>
                  <a:srgbClr val="006666"/>
                </a:solidFill>
                <a:latin typeface="Montserrat" panose="00000500000000000000" pitchFamily="2" charset="0"/>
                <a:cs typeface="Century Gothic"/>
              </a:rPr>
              <a:t>defaulter </a:t>
            </a:r>
            <a:r>
              <a:rPr sz="1600" spc="-25" dirty="0">
                <a:solidFill>
                  <a:srgbClr val="006666"/>
                </a:solidFill>
                <a:latin typeface="Montserrat" panose="00000500000000000000" pitchFamily="2" charset="0"/>
                <a:cs typeface="Century Gothic"/>
              </a:rPr>
              <a:t>and </a:t>
            </a:r>
            <a:r>
              <a:rPr sz="1600" dirty="0">
                <a:solidFill>
                  <a:srgbClr val="006666"/>
                </a:solidFill>
                <a:latin typeface="Montserrat" panose="00000500000000000000" pitchFamily="2" charset="0"/>
                <a:cs typeface="Century Gothic"/>
              </a:rPr>
              <a:t>we </a:t>
            </a:r>
            <a:r>
              <a:rPr sz="1600" spc="35" dirty="0">
                <a:solidFill>
                  <a:srgbClr val="006666"/>
                </a:solidFill>
                <a:latin typeface="Montserrat" panose="00000500000000000000" pitchFamily="2" charset="0"/>
                <a:cs typeface="Century Gothic"/>
              </a:rPr>
              <a:t>found </a:t>
            </a:r>
            <a:r>
              <a:rPr sz="1600" spc="105" dirty="0">
                <a:solidFill>
                  <a:srgbClr val="006666"/>
                </a:solidFill>
                <a:latin typeface="Montserrat" panose="00000500000000000000" pitchFamily="2" charset="0"/>
                <a:cs typeface="Century Gothic"/>
              </a:rPr>
              <a:t>in </a:t>
            </a:r>
            <a:r>
              <a:rPr sz="1600" spc="30" dirty="0">
                <a:solidFill>
                  <a:srgbClr val="006666"/>
                </a:solidFill>
                <a:latin typeface="Montserrat" panose="00000500000000000000" pitchFamily="2" charset="0"/>
                <a:cs typeface="Century Gothic"/>
              </a:rPr>
              <a:t>marriage </a:t>
            </a:r>
            <a:r>
              <a:rPr sz="1600" spc="35" dirty="0">
                <a:solidFill>
                  <a:srgbClr val="006666"/>
                </a:solidFill>
                <a:latin typeface="Montserrat" panose="00000500000000000000" pitchFamily="2" charset="0"/>
                <a:cs typeface="Century Gothic"/>
              </a:rPr>
              <a:t> </a:t>
            </a:r>
            <a:r>
              <a:rPr sz="1600" spc="50" dirty="0">
                <a:solidFill>
                  <a:srgbClr val="006666"/>
                </a:solidFill>
                <a:latin typeface="Montserrat" panose="00000500000000000000" pitchFamily="2" charset="0"/>
                <a:cs typeface="Century Gothic"/>
              </a:rPr>
              <a:t>more </a:t>
            </a:r>
            <a:r>
              <a:rPr sz="1600" spc="75" dirty="0">
                <a:solidFill>
                  <a:srgbClr val="006666"/>
                </a:solidFill>
                <a:latin typeface="Montserrat" panose="00000500000000000000" pitchFamily="2" charset="0"/>
                <a:cs typeface="Century Gothic"/>
              </a:rPr>
              <a:t>number </a:t>
            </a:r>
            <a:r>
              <a:rPr sz="1600" spc="-5" dirty="0">
                <a:solidFill>
                  <a:srgbClr val="006666"/>
                </a:solidFill>
                <a:latin typeface="Montserrat" panose="00000500000000000000" pitchFamily="2" charset="0"/>
                <a:cs typeface="Century Gothic"/>
              </a:rPr>
              <a:t>of </a:t>
            </a:r>
            <a:r>
              <a:rPr sz="1600" spc="15" dirty="0">
                <a:solidFill>
                  <a:srgbClr val="006666"/>
                </a:solidFill>
                <a:latin typeface="Montserrat" panose="00000500000000000000" pitchFamily="2" charset="0"/>
                <a:cs typeface="Century Gothic"/>
              </a:rPr>
              <a:t>defaulter </a:t>
            </a:r>
            <a:r>
              <a:rPr lang="en-US" sz="1600" spc="130" dirty="0">
                <a:solidFill>
                  <a:srgbClr val="006666"/>
                </a:solidFill>
                <a:latin typeface="Montserrat" panose="00000500000000000000" pitchFamily="2" charset="0"/>
                <a:cs typeface="Century Gothic"/>
              </a:rPr>
              <a:t>are Male</a:t>
            </a:r>
            <a:r>
              <a:rPr lang="en-US" sz="1600" spc="15" dirty="0">
                <a:solidFill>
                  <a:srgbClr val="006666"/>
                </a:solidFill>
                <a:latin typeface="Montserrat" panose="00000500000000000000" pitchFamily="2" charset="0"/>
                <a:cs typeface="Century Gothic"/>
              </a:rPr>
              <a:t>, </a:t>
            </a:r>
            <a:r>
              <a:rPr sz="1600" spc="105" dirty="0">
                <a:solidFill>
                  <a:srgbClr val="006666"/>
                </a:solidFill>
                <a:latin typeface="Montserrat" panose="00000500000000000000" pitchFamily="2" charset="0"/>
                <a:cs typeface="Century Gothic"/>
              </a:rPr>
              <a:t>in </a:t>
            </a:r>
            <a:r>
              <a:rPr sz="1600" spc="30" dirty="0">
                <a:solidFill>
                  <a:srgbClr val="006666"/>
                </a:solidFill>
                <a:latin typeface="Montserrat" panose="00000500000000000000" pitchFamily="2" charset="0"/>
                <a:cs typeface="Century Gothic"/>
              </a:rPr>
              <a:t>Education </a:t>
            </a:r>
            <a:r>
              <a:rPr sz="1600" spc="50" dirty="0">
                <a:solidFill>
                  <a:srgbClr val="006666"/>
                </a:solidFill>
                <a:latin typeface="Montserrat" panose="00000500000000000000" pitchFamily="2" charset="0"/>
                <a:cs typeface="Century Gothic"/>
              </a:rPr>
              <a:t>more </a:t>
            </a:r>
            <a:r>
              <a:rPr sz="1600" spc="-20" dirty="0">
                <a:solidFill>
                  <a:srgbClr val="006666"/>
                </a:solidFill>
                <a:latin typeface="Montserrat" panose="00000500000000000000" pitchFamily="2" charset="0"/>
                <a:cs typeface="Century Gothic"/>
              </a:rPr>
              <a:t>no. </a:t>
            </a:r>
            <a:r>
              <a:rPr sz="1600" spc="-5" dirty="0">
                <a:solidFill>
                  <a:srgbClr val="006666"/>
                </a:solidFill>
                <a:latin typeface="Montserrat" panose="00000500000000000000" pitchFamily="2" charset="0"/>
                <a:cs typeface="Century Gothic"/>
              </a:rPr>
              <a:t>of </a:t>
            </a:r>
            <a:r>
              <a:rPr sz="1600" spc="20" dirty="0">
                <a:solidFill>
                  <a:srgbClr val="006666"/>
                </a:solidFill>
                <a:latin typeface="Montserrat" panose="00000500000000000000" pitchFamily="2" charset="0"/>
                <a:cs typeface="Century Gothic"/>
              </a:rPr>
              <a:t>defaulter </a:t>
            </a:r>
            <a:r>
              <a:rPr lang="en-US" sz="1600" spc="130" dirty="0">
                <a:solidFill>
                  <a:srgbClr val="006666"/>
                </a:solidFill>
                <a:latin typeface="Montserrat" panose="00000500000000000000" pitchFamily="2" charset="0"/>
                <a:cs typeface="Century Gothic"/>
              </a:rPr>
              <a:t>are</a:t>
            </a:r>
            <a:r>
              <a:rPr sz="1600" spc="130" dirty="0">
                <a:solidFill>
                  <a:srgbClr val="006666"/>
                </a:solidFill>
                <a:latin typeface="Montserrat" panose="00000500000000000000" pitchFamily="2" charset="0"/>
                <a:cs typeface="Century Gothic"/>
              </a:rPr>
              <a:t> </a:t>
            </a:r>
            <a:r>
              <a:rPr lang="en-US" sz="1600" spc="70" dirty="0">
                <a:solidFill>
                  <a:srgbClr val="006666"/>
                </a:solidFill>
                <a:latin typeface="Montserrat" panose="00000500000000000000" pitchFamily="2" charset="0"/>
                <a:cs typeface="Century Gothic"/>
              </a:rPr>
              <a:t>U</a:t>
            </a:r>
            <a:r>
              <a:rPr sz="1600" spc="70" dirty="0">
                <a:solidFill>
                  <a:srgbClr val="006666"/>
                </a:solidFill>
                <a:latin typeface="Montserrat" panose="00000500000000000000" pitchFamily="2" charset="0"/>
                <a:cs typeface="Century Gothic"/>
              </a:rPr>
              <a:t>niversity</a:t>
            </a:r>
            <a:r>
              <a:rPr lang="en-US" sz="1600" spc="70" dirty="0">
                <a:solidFill>
                  <a:srgbClr val="006666"/>
                </a:solidFill>
                <a:latin typeface="Montserrat" panose="00000500000000000000" pitchFamily="2" charset="0"/>
                <a:cs typeface="Century Gothic"/>
              </a:rPr>
              <a:t> Students</a:t>
            </a:r>
            <a:r>
              <a:rPr sz="1600" spc="-25" dirty="0">
                <a:solidFill>
                  <a:srgbClr val="006666"/>
                </a:solidFill>
                <a:latin typeface="Montserrat" panose="00000500000000000000" pitchFamily="2" charset="0"/>
                <a:cs typeface="Century Gothic"/>
              </a:rPr>
              <a:t> </a:t>
            </a:r>
            <a:r>
              <a:rPr lang="en-US" sz="1600" spc="-25" dirty="0">
                <a:solidFill>
                  <a:srgbClr val="006666"/>
                </a:solidFill>
                <a:latin typeface="Montserrat" panose="00000500000000000000" pitchFamily="2" charset="0"/>
                <a:cs typeface="Century Gothic"/>
              </a:rPr>
              <a:t>&amp;</a:t>
            </a:r>
            <a:r>
              <a:rPr sz="1600" spc="5" dirty="0">
                <a:solidFill>
                  <a:srgbClr val="006666"/>
                </a:solidFill>
                <a:latin typeface="Montserrat" panose="00000500000000000000" pitchFamily="2" charset="0"/>
                <a:cs typeface="Century Gothic"/>
              </a:rPr>
              <a:t> </a:t>
            </a:r>
            <a:r>
              <a:rPr sz="1600" spc="105" dirty="0">
                <a:solidFill>
                  <a:srgbClr val="006666"/>
                </a:solidFill>
                <a:latin typeface="Montserrat" panose="00000500000000000000" pitchFamily="2" charset="0"/>
                <a:cs typeface="Century Gothic"/>
              </a:rPr>
              <a:t>in</a:t>
            </a:r>
            <a:r>
              <a:rPr sz="1600" spc="-15" dirty="0">
                <a:solidFill>
                  <a:srgbClr val="006666"/>
                </a:solidFill>
                <a:latin typeface="Montserrat" panose="00000500000000000000" pitchFamily="2" charset="0"/>
                <a:cs typeface="Century Gothic"/>
              </a:rPr>
              <a:t> </a:t>
            </a:r>
            <a:r>
              <a:rPr sz="1600" spc="10" dirty="0">
                <a:solidFill>
                  <a:srgbClr val="006666"/>
                </a:solidFill>
                <a:latin typeface="Montserrat" panose="00000500000000000000" pitchFamily="2" charset="0"/>
                <a:cs typeface="Century Gothic"/>
              </a:rPr>
              <a:t>Marriage</a:t>
            </a:r>
            <a:r>
              <a:rPr sz="1600" spc="5" dirty="0">
                <a:solidFill>
                  <a:srgbClr val="006666"/>
                </a:solidFill>
                <a:latin typeface="Montserrat" panose="00000500000000000000" pitchFamily="2" charset="0"/>
                <a:cs typeface="Century Gothic"/>
              </a:rPr>
              <a:t> </a:t>
            </a:r>
            <a:r>
              <a:rPr sz="1600" spc="50" dirty="0">
                <a:solidFill>
                  <a:srgbClr val="006666"/>
                </a:solidFill>
                <a:latin typeface="Montserrat" panose="00000500000000000000" pitchFamily="2" charset="0"/>
                <a:cs typeface="Century Gothic"/>
              </a:rPr>
              <a:t>more</a:t>
            </a:r>
            <a:r>
              <a:rPr sz="1600" spc="-5" dirty="0">
                <a:solidFill>
                  <a:srgbClr val="006666"/>
                </a:solidFill>
                <a:latin typeface="Montserrat" panose="00000500000000000000" pitchFamily="2" charset="0"/>
                <a:cs typeface="Century Gothic"/>
              </a:rPr>
              <a:t> </a:t>
            </a:r>
            <a:r>
              <a:rPr sz="1600" spc="-20" dirty="0">
                <a:solidFill>
                  <a:srgbClr val="006666"/>
                </a:solidFill>
                <a:latin typeface="Montserrat" panose="00000500000000000000" pitchFamily="2" charset="0"/>
                <a:cs typeface="Century Gothic"/>
              </a:rPr>
              <a:t>no. </a:t>
            </a:r>
            <a:r>
              <a:rPr sz="1600" spc="-5" dirty="0">
                <a:solidFill>
                  <a:srgbClr val="006666"/>
                </a:solidFill>
                <a:latin typeface="Montserrat" panose="00000500000000000000" pitchFamily="2" charset="0"/>
                <a:cs typeface="Century Gothic"/>
              </a:rPr>
              <a:t>of</a:t>
            </a:r>
            <a:r>
              <a:rPr sz="1600" spc="-20" dirty="0">
                <a:solidFill>
                  <a:srgbClr val="006666"/>
                </a:solidFill>
                <a:latin typeface="Montserrat" panose="00000500000000000000" pitchFamily="2" charset="0"/>
                <a:cs typeface="Century Gothic"/>
              </a:rPr>
              <a:t> </a:t>
            </a:r>
            <a:r>
              <a:rPr sz="1600" spc="15" dirty="0">
                <a:solidFill>
                  <a:srgbClr val="006666"/>
                </a:solidFill>
                <a:latin typeface="Montserrat" panose="00000500000000000000" pitchFamily="2" charset="0"/>
                <a:cs typeface="Century Gothic"/>
              </a:rPr>
              <a:t>defaulter</a:t>
            </a:r>
            <a:r>
              <a:rPr sz="1600" spc="-10" dirty="0">
                <a:solidFill>
                  <a:srgbClr val="006666"/>
                </a:solidFill>
                <a:latin typeface="Montserrat" panose="00000500000000000000" pitchFamily="2" charset="0"/>
                <a:cs typeface="Century Gothic"/>
              </a:rPr>
              <a:t> </a:t>
            </a:r>
            <a:r>
              <a:rPr lang="en-US" sz="1600" spc="130" dirty="0">
                <a:solidFill>
                  <a:srgbClr val="006666"/>
                </a:solidFill>
                <a:latin typeface="Montserrat" panose="00000500000000000000" pitchFamily="2" charset="0"/>
                <a:cs typeface="Century Gothic"/>
              </a:rPr>
              <a:t>are</a:t>
            </a:r>
            <a:r>
              <a:rPr sz="1600" spc="-20" dirty="0">
                <a:solidFill>
                  <a:srgbClr val="006666"/>
                </a:solidFill>
                <a:latin typeface="Montserrat" panose="00000500000000000000" pitchFamily="2" charset="0"/>
                <a:cs typeface="Century Gothic"/>
              </a:rPr>
              <a:t> </a:t>
            </a:r>
            <a:r>
              <a:rPr lang="en-US" sz="1600" spc="45" dirty="0">
                <a:solidFill>
                  <a:srgbClr val="006666"/>
                </a:solidFill>
                <a:latin typeface="Montserrat" panose="00000500000000000000" pitchFamily="2" charset="0"/>
                <a:cs typeface="Century Gothic"/>
              </a:rPr>
              <a:t>Married</a:t>
            </a:r>
            <a:r>
              <a:rPr sz="1600" spc="45" dirty="0">
                <a:solidFill>
                  <a:srgbClr val="006666"/>
                </a:solidFill>
                <a:latin typeface="Montserrat" panose="00000500000000000000" pitchFamily="2" charset="0"/>
                <a:cs typeface="Century Gothic"/>
              </a:rPr>
              <a:t>.</a:t>
            </a:r>
            <a:endParaRPr lang="en-US" sz="1600" spc="45" dirty="0">
              <a:solidFill>
                <a:srgbClr val="006666"/>
              </a:solidFill>
              <a:latin typeface="Montserrat" panose="00000500000000000000" pitchFamily="2" charset="0"/>
              <a:cs typeface="Century Gothic"/>
            </a:endParaRPr>
          </a:p>
          <a:p>
            <a:pPr marL="12700">
              <a:lnSpc>
                <a:spcPct val="100000"/>
              </a:lnSpc>
              <a:spcBef>
                <a:spcPts val="385"/>
              </a:spcBef>
              <a:tabLst>
                <a:tab pos="203200" algn="l"/>
              </a:tabLst>
            </a:pPr>
            <a:endParaRPr sz="1600" dirty="0">
              <a:solidFill>
                <a:srgbClr val="006666"/>
              </a:solidFill>
              <a:latin typeface="Montserrat" panose="00000500000000000000" pitchFamily="2" charset="0"/>
              <a:cs typeface="Century Gothic"/>
            </a:endParaRPr>
          </a:p>
          <a:p>
            <a:pPr marL="12700" marR="5080">
              <a:lnSpc>
                <a:spcPct val="114999"/>
              </a:lnSpc>
              <a:tabLst>
                <a:tab pos="264160" algn="l"/>
              </a:tabLst>
            </a:pPr>
            <a:r>
              <a:rPr lang="en-US" sz="1600" spc="35" dirty="0">
                <a:solidFill>
                  <a:srgbClr val="006666"/>
                </a:solidFill>
                <a:latin typeface="Montserrat" panose="00000500000000000000" pitchFamily="2" charset="0"/>
                <a:cs typeface="Century Gothic"/>
              </a:rPr>
              <a:t>2. </a:t>
            </a:r>
            <a:r>
              <a:rPr sz="1600" spc="35" dirty="0">
                <a:solidFill>
                  <a:srgbClr val="006666"/>
                </a:solidFill>
                <a:latin typeface="Montserrat" panose="00000500000000000000" pitchFamily="2" charset="0"/>
                <a:cs typeface="Century Gothic"/>
              </a:rPr>
              <a:t>After that </a:t>
            </a:r>
            <a:r>
              <a:rPr sz="1600" spc="-5" dirty="0">
                <a:solidFill>
                  <a:srgbClr val="006666"/>
                </a:solidFill>
                <a:latin typeface="Montserrat" panose="00000500000000000000" pitchFamily="2" charset="0"/>
                <a:cs typeface="Century Gothic"/>
              </a:rPr>
              <a:t>we </a:t>
            </a:r>
            <a:r>
              <a:rPr sz="1600" spc="55" dirty="0">
                <a:solidFill>
                  <a:srgbClr val="006666"/>
                </a:solidFill>
                <a:latin typeface="Montserrat" panose="00000500000000000000" pitchFamily="2" charset="0"/>
                <a:cs typeface="Century Gothic"/>
              </a:rPr>
              <a:t>build </a:t>
            </a:r>
            <a:r>
              <a:rPr sz="1600" spc="40" dirty="0">
                <a:solidFill>
                  <a:srgbClr val="006666"/>
                </a:solidFill>
                <a:latin typeface="Montserrat" panose="00000500000000000000" pitchFamily="2" charset="0"/>
                <a:cs typeface="Century Gothic"/>
              </a:rPr>
              <a:t>the </a:t>
            </a:r>
            <a:r>
              <a:rPr lang="en-US" sz="1600" spc="60" dirty="0">
                <a:solidFill>
                  <a:srgbClr val="006666"/>
                </a:solidFill>
                <a:latin typeface="Montserrat" panose="00000500000000000000" pitchFamily="2" charset="0"/>
                <a:cs typeface="Century Gothic"/>
              </a:rPr>
              <a:t>Four</a:t>
            </a:r>
            <a:r>
              <a:rPr sz="1600" spc="60" dirty="0">
                <a:solidFill>
                  <a:srgbClr val="006666"/>
                </a:solidFill>
                <a:latin typeface="Montserrat" panose="00000500000000000000" pitchFamily="2" charset="0"/>
                <a:cs typeface="Century Gothic"/>
              </a:rPr>
              <a:t> </a:t>
            </a:r>
            <a:r>
              <a:rPr sz="1600" spc="50" dirty="0">
                <a:solidFill>
                  <a:srgbClr val="006666"/>
                </a:solidFill>
                <a:latin typeface="Montserrat" panose="00000500000000000000" pitchFamily="2" charset="0"/>
                <a:cs typeface="Century Gothic"/>
              </a:rPr>
              <a:t>models </a:t>
            </a:r>
            <a:r>
              <a:rPr sz="1600" spc="60" dirty="0">
                <a:solidFill>
                  <a:srgbClr val="006666"/>
                </a:solidFill>
                <a:latin typeface="Montserrat" panose="00000500000000000000" pitchFamily="2" charset="0"/>
                <a:cs typeface="Century Gothic"/>
              </a:rPr>
              <a:t>Logistic </a:t>
            </a:r>
            <a:r>
              <a:rPr sz="1600" spc="50" dirty="0">
                <a:solidFill>
                  <a:srgbClr val="006666"/>
                </a:solidFill>
                <a:latin typeface="Montserrat" panose="00000500000000000000" pitchFamily="2" charset="0"/>
                <a:cs typeface="Century Gothic"/>
              </a:rPr>
              <a:t>Regression, </a:t>
            </a:r>
            <a:r>
              <a:rPr sz="1600" spc="40" dirty="0">
                <a:solidFill>
                  <a:srgbClr val="006666"/>
                </a:solidFill>
                <a:latin typeface="Montserrat" panose="00000500000000000000" pitchFamily="2" charset="0"/>
                <a:cs typeface="Century Gothic"/>
              </a:rPr>
              <a:t>Decision</a:t>
            </a:r>
            <a:r>
              <a:rPr sz="1600" spc="-10" dirty="0">
                <a:solidFill>
                  <a:srgbClr val="006666"/>
                </a:solidFill>
                <a:latin typeface="Montserrat" panose="00000500000000000000" pitchFamily="2" charset="0"/>
                <a:cs typeface="Century Gothic"/>
              </a:rPr>
              <a:t> </a:t>
            </a:r>
            <a:r>
              <a:rPr sz="1600" spc="20" dirty="0">
                <a:solidFill>
                  <a:srgbClr val="006666"/>
                </a:solidFill>
                <a:latin typeface="Montserrat" panose="00000500000000000000" pitchFamily="2" charset="0"/>
                <a:cs typeface="Century Gothic"/>
              </a:rPr>
              <a:t>Tree,</a:t>
            </a:r>
            <a:r>
              <a:rPr sz="1600" dirty="0">
                <a:solidFill>
                  <a:srgbClr val="006666"/>
                </a:solidFill>
                <a:latin typeface="Montserrat" panose="00000500000000000000" pitchFamily="2" charset="0"/>
                <a:cs typeface="Century Gothic"/>
              </a:rPr>
              <a:t> </a:t>
            </a:r>
            <a:r>
              <a:rPr sz="1600" spc="35" dirty="0">
                <a:solidFill>
                  <a:srgbClr val="006666"/>
                </a:solidFill>
                <a:latin typeface="Montserrat" panose="00000500000000000000" pitchFamily="2" charset="0"/>
                <a:cs typeface="Century Gothic"/>
              </a:rPr>
              <a:t>Default</a:t>
            </a:r>
            <a:r>
              <a:rPr sz="1600" spc="5" dirty="0">
                <a:solidFill>
                  <a:srgbClr val="006666"/>
                </a:solidFill>
                <a:latin typeface="Montserrat" panose="00000500000000000000" pitchFamily="2" charset="0"/>
                <a:cs typeface="Century Gothic"/>
              </a:rPr>
              <a:t> </a:t>
            </a:r>
            <a:r>
              <a:rPr sz="1600" spc="50" dirty="0">
                <a:solidFill>
                  <a:srgbClr val="006666"/>
                </a:solidFill>
                <a:latin typeface="Montserrat" panose="00000500000000000000" pitchFamily="2" charset="0"/>
                <a:cs typeface="Century Gothic"/>
              </a:rPr>
              <a:t>XGBoost</a:t>
            </a:r>
            <a:r>
              <a:rPr sz="1600" spc="15" dirty="0">
                <a:solidFill>
                  <a:srgbClr val="006666"/>
                </a:solidFill>
                <a:latin typeface="Montserrat" panose="00000500000000000000" pitchFamily="2" charset="0"/>
                <a:cs typeface="Century Gothic"/>
              </a:rPr>
              <a:t> </a:t>
            </a:r>
            <a:r>
              <a:rPr sz="1600" spc="45" dirty="0">
                <a:solidFill>
                  <a:srgbClr val="006666"/>
                </a:solidFill>
                <a:latin typeface="Montserrat" panose="00000500000000000000" pitchFamily="2" charset="0"/>
                <a:cs typeface="Century Gothic"/>
              </a:rPr>
              <a:t>Classifier</a:t>
            </a:r>
            <a:r>
              <a:rPr sz="1600" spc="-15" dirty="0">
                <a:solidFill>
                  <a:srgbClr val="006666"/>
                </a:solidFill>
                <a:latin typeface="Montserrat" panose="00000500000000000000" pitchFamily="2" charset="0"/>
                <a:cs typeface="Century Gothic"/>
              </a:rPr>
              <a:t> </a:t>
            </a:r>
            <a:r>
              <a:rPr sz="1600" spc="-145" dirty="0">
                <a:solidFill>
                  <a:srgbClr val="006666"/>
                </a:solidFill>
                <a:latin typeface="Montserrat" panose="00000500000000000000" pitchFamily="2" charset="0"/>
                <a:cs typeface="Century Gothic"/>
              </a:rPr>
              <a:t>&amp;</a:t>
            </a:r>
            <a:r>
              <a:rPr sz="1600" spc="-10" dirty="0">
                <a:solidFill>
                  <a:srgbClr val="006666"/>
                </a:solidFill>
                <a:latin typeface="Montserrat" panose="00000500000000000000" pitchFamily="2" charset="0"/>
                <a:cs typeface="Century Gothic"/>
              </a:rPr>
              <a:t> </a:t>
            </a:r>
            <a:r>
              <a:rPr lang="en-US" sz="1600" spc="65" dirty="0">
                <a:solidFill>
                  <a:srgbClr val="006666"/>
                </a:solidFill>
                <a:latin typeface="Montserrat" panose="00000500000000000000" pitchFamily="2" charset="0"/>
                <a:cs typeface="Century Gothic"/>
              </a:rPr>
              <a:t>Random Forest .</a:t>
            </a:r>
            <a:r>
              <a:rPr lang="en-US" sz="1600" spc="-25" dirty="0">
                <a:solidFill>
                  <a:srgbClr val="006666"/>
                </a:solidFill>
                <a:latin typeface="Montserrat" panose="00000500000000000000" pitchFamily="2" charset="0"/>
                <a:cs typeface="Century Gothic"/>
              </a:rPr>
              <a:t> </a:t>
            </a:r>
            <a:r>
              <a:rPr lang="en-US" sz="1600" spc="45" dirty="0">
                <a:solidFill>
                  <a:srgbClr val="006666"/>
                </a:solidFill>
                <a:latin typeface="Montserrat" panose="00000500000000000000" pitchFamily="2" charset="0"/>
                <a:cs typeface="Century Gothic"/>
              </a:rPr>
              <a:t>T</a:t>
            </a:r>
            <a:r>
              <a:rPr sz="1600" spc="45" dirty="0">
                <a:solidFill>
                  <a:srgbClr val="006666"/>
                </a:solidFill>
                <a:latin typeface="Montserrat" panose="00000500000000000000" pitchFamily="2" charset="0"/>
                <a:cs typeface="Century Gothic"/>
              </a:rPr>
              <a:t>he</a:t>
            </a:r>
            <a:r>
              <a:rPr sz="1600" spc="-5" dirty="0">
                <a:solidFill>
                  <a:srgbClr val="006666"/>
                </a:solidFill>
                <a:latin typeface="Montserrat" panose="00000500000000000000" pitchFamily="2" charset="0"/>
                <a:cs typeface="Century Gothic"/>
              </a:rPr>
              <a:t> </a:t>
            </a:r>
            <a:r>
              <a:rPr sz="1600" spc="40" dirty="0">
                <a:solidFill>
                  <a:srgbClr val="006666"/>
                </a:solidFill>
                <a:latin typeface="Montserrat" panose="00000500000000000000" pitchFamily="2" charset="0"/>
                <a:cs typeface="Century Gothic"/>
              </a:rPr>
              <a:t>best</a:t>
            </a:r>
            <a:r>
              <a:rPr sz="1600" spc="5" dirty="0">
                <a:solidFill>
                  <a:srgbClr val="006666"/>
                </a:solidFill>
                <a:latin typeface="Montserrat" panose="00000500000000000000" pitchFamily="2" charset="0"/>
                <a:cs typeface="Century Gothic"/>
              </a:rPr>
              <a:t> </a:t>
            </a:r>
            <a:r>
              <a:rPr sz="1600" spc="-60" dirty="0">
                <a:solidFill>
                  <a:srgbClr val="006666"/>
                </a:solidFill>
                <a:latin typeface="Montserrat" panose="00000500000000000000" pitchFamily="2" charset="0"/>
                <a:cs typeface="Century Gothic"/>
              </a:rPr>
              <a:t>accuracy</a:t>
            </a:r>
            <a:r>
              <a:rPr sz="1600" dirty="0">
                <a:solidFill>
                  <a:srgbClr val="006666"/>
                </a:solidFill>
                <a:latin typeface="Montserrat" panose="00000500000000000000" pitchFamily="2" charset="0"/>
                <a:cs typeface="Century Gothic"/>
              </a:rPr>
              <a:t> </a:t>
            </a:r>
            <a:r>
              <a:rPr sz="1600" spc="135" dirty="0">
                <a:solidFill>
                  <a:srgbClr val="006666"/>
                </a:solidFill>
                <a:latin typeface="Montserrat" panose="00000500000000000000" pitchFamily="2" charset="0"/>
                <a:cs typeface="Century Gothic"/>
              </a:rPr>
              <a:t>is</a:t>
            </a:r>
            <a:r>
              <a:rPr sz="1600" spc="-5" dirty="0">
                <a:solidFill>
                  <a:srgbClr val="006666"/>
                </a:solidFill>
                <a:latin typeface="Montserrat" panose="00000500000000000000" pitchFamily="2" charset="0"/>
                <a:cs typeface="Century Gothic"/>
              </a:rPr>
              <a:t> </a:t>
            </a:r>
            <a:r>
              <a:rPr sz="1600" dirty="0">
                <a:solidFill>
                  <a:srgbClr val="006666"/>
                </a:solidFill>
                <a:latin typeface="Montserrat" panose="00000500000000000000" pitchFamily="2" charset="0"/>
                <a:cs typeface="Century Gothic"/>
              </a:rPr>
              <a:t>obtained</a:t>
            </a:r>
            <a:r>
              <a:rPr sz="1600" spc="10" dirty="0">
                <a:solidFill>
                  <a:srgbClr val="006666"/>
                </a:solidFill>
                <a:latin typeface="Montserrat" panose="00000500000000000000" pitchFamily="2" charset="0"/>
                <a:cs typeface="Century Gothic"/>
              </a:rPr>
              <a:t> </a:t>
            </a:r>
            <a:r>
              <a:rPr sz="1600" spc="80" dirty="0">
                <a:solidFill>
                  <a:srgbClr val="006666"/>
                </a:solidFill>
                <a:latin typeface="Montserrat" panose="00000500000000000000" pitchFamily="2" charset="0"/>
                <a:cs typeface="Century Gothic"/>
              </a:rPr>
              <a:t>from</a:t>
            </a:r>
            <a:r>
              <a:rPr sz="1600" spc="-10" dirty="0">
                <a:solidFill>
                  <a:srgbClr val="006666"/>
                </a:solidFill>
                <a:latin typeface="Montserrat" panose="00000500000000000000" pitchFamily="2" charset="0"/>
                <a:cs typeface="Century Gothic"/>
              </a:rPr>
              <a:t> </a:t>
            </a:r>
            <a:r>
              <a:rPr sz="1600" spc="45" dirty="0">
                <a:solidFill>
                  <a:srgbClr val="006666"/>
                </a:solidFill>
                <a:latin typeface="Montserrat" panose="00000500000000000000" pitchFamily="2" charset="0"/>
                <a:cs typeface="Century Gothic"/>
              </a:rPr>
              <a:t>the</a:t>
            </a:r>
            <a:r>
              <a:rPr sz="1600" spc="-5" dirty="0">
                <a:solidFill>
                  <a:srgbClr val="006666"/>
                </a:solidFill>
                <a:latin typeface="Montserrat" panose="00000500000000000000" pitchFamily="2" charset="0"/>
                <a:cs typeface="Century Gothic"/>
              </a:rPr>
              <a:t> </a:t>
            </a:r>
            <a:r>
              <a:rPr sz="1600" spc="30" dirty="0">
                <a:solidFill>
                  <a:srgbClr val="006666"/>
                </a:solidFill>
                <a:latin typeface="Montserrat" panose="00000500000000000000" pitchFamily="2" charset="0"/>
                <a:cs typeface="Century Gothic"/>
              </a:rPr>
              <a:t>Default</a:t>
            </a:r>
            <a:r>
              <a:rPr sz="1600" spc="25" dirty="0">
                <a:solidFill>
                  <a:srgbClr val="006666"/>
                </a:solidFill>
                <a:latin typeface="Montserrat" panose="00000500000000000000" pitchFamily="2" charset="0"/>
                <a:cs typeface="Century Gothic"/>
              </a:rPr>
              <a:t> </a:t>
            </a:r>
            <a:r>
              <a:rPr sz="1600" spc="45" dirty="0">
                <a:solidFill>
                  <a:srgbClr val="006666"/>
                </a:solidFill>
                <a:latin typeface="Montserrat" panose="00000500000000000000" pitchFamily="2" charset="0"/>
                <a:cs typeface="Century Gothic"/>
              </a:rPr>
              <a:t>XGBoost </a:t>
            </a:r>
            <a:r>
              <a:rPr sz="1600" spc="-430" dirty="0">
                <a:solidFill>
                  <a:srgbClr val="006666"/>
                </a:solidFill>
                <a:latin typeface="Montserrat" panose="00000500000000000000" pitchFamily="2" charset="0"/>
                <a:cs typeface="Century Gothic"/>
              </a:rPr>
              <a:t> </a:t>
            </a:r>
            <a:r>
              <a:rPr sz="1600" spc="30" dirty="0">
                <a:solidFill>
                  <a:srgbClr val="006666"/>
                </a:solidFill>
                <a:latin typeface="Montserrat" panose="00000500000000000000" pitchFamily="2" charset="0"/>
                <a:cs typeface="Century Gothic"/>
              </a:rPr>
              <a:t>Classifier.</a:t>
            </a:r>
            <a:endParaRPr sz="1600" dirty="0">
              <a:solidFill>
                <a:srgbClr val="006666"/>
              </a:solidFill>
              <a:latin typeface="Montserrat" panose="00000500000000000000" pitchFamily="2" charset="0"/>
              <a:cs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61671"/>
            <a:ext cx="2268855" cy="319959"/>
          </a:xfrm>
          <a:prstGeom prst="rect">
            <a:avLst/>
          </a:prstGeom>
        </p:spPr>
        <p:txBody>
          <a:bodyPr vert="horz" wrap="square" lIns="0" tIns="12065" rIns="0" bIns="0" rtlCol="0">
            <a:spAutoFit/>
          </a:bodyPr>
          <a:lstStyle/>
          <a:p>
            <a:pPr marL="12700">
              <a:lnSpc>
                <a:spcPct val="100000"/>
              </a:lnSpc>
              <a:spcBef>
                <a:spcPts val="95"/>
              </a:spcBef>
            </a:pPr>
            <a:r>
              <a:rPr sz="2000" spc="355" dirty="0">
                <a:latin typeface="Montserrat" panose="00000500000000000000" pitchFamily="2" charset="0"/>
              </a:rPr>
              <a:t>Contin</a:t>
            </a:r>
            <a:r>
              <a:rPr sz="2000" spc="409" dirty="0">
                <a:latin typeface="Montserrat" panose="00000500000000000000" pitchFamily="2" charset="0"/>
              </a:rPr>
              <a:t>u</a:t>
            </a:r>
            <a:r>
              <a:rPr sz="2000" spc="340" dirty="0">
                <a:latin typeface="Montserrat" panose="00000500000000000000" pitchFamily="2" charset="0"/>
              </a:rPr>
              <a:t>ed…</a:t>
            </a:r>
            <a:endParaRPr sz="2000" dirty="0">
              <a:latin typeface="Montserrat" panose="00000500000000000000" pitchFamily="2" charset="0"/>
            </a:endParaRPr>
          </a:p>
        </p:txBody>
      </p:sp>
      <p:sp>
        <p:nvSpPr>
          <p:cNvPr id="3" name="object 3"/>
          <p:cNvSpPr txBox="1"/>
          <p:nvPr/>
        </p:nvSpPr>
        <p:spPr>
          <a:xfrm>
            <a:off x="513691" y="381630"/>
            <a:ext cx="8239759" cy="4971874"/>
          </a:xfrm>
          <a:prstGeom prst="rect">
            <a:avLst/>
          </a:prstGeom>
        </p:spPr>
        <p:txBody>
          <a:bodyPr vert="horz" wrap="square" lIns="0" tIns="46990" rIns="0" bIns="0" rtlCol="0">
            <a:spAutoFit/>
          </a:bodyPr>
          <a:lstStyle/>
          <a:p>
            <a:pPr algn="l">
              <a:buFont typeface="Arial" panose="020B0604020202020204" pitchFamily="34" charset="0"/>
              <a:buChar char="•"/>
            </a:pPr>
            <a:r>
              <a:rPr lang="en-US" sz="1600" b="0" i="0" dirty="0">
                <a:solidFill>
                  <a:srgbClr val="006666"/>
                </a:solidFill>
                <a:effectLst/>
                <a:latin typeface="Montserrat" panose="00000500000000000000" pitchFamily="2" charset="0"/>
              </a:rPr>
              <a:t> Using a Logistic Regression classifier, we can predict with 65.97% accuracy, whether a customer is likely to default next month.</a:t>
            </a:r>
          </a:p>
          <a:p>
            <a:pPr algn="l">
              <a:buFont typeface="Arial" panose="020B0604020202020204" pitchFamily="34" charset="0"/>
              <a:buChar char="•"/>
            </a:pPr>
            <a:endParaRPr lang="en-US" sz="1600" b="0" i="0" dirty="0">
              <a:solidFill>
                <a:srgbClr val="006666"/>
              </a:solidFill>
              <a:effectLst/>
              <a:latin typeface="Montserrat" panose="00000500000000000000" pitchFamily="2" charset="0"/>
            </a:endParaRPr>
          </a:p>
          <a:p>
            <a:pPr algn="l">
              <a:buFont typeface="Arial" panose="020B0604020202020204" pitchFamily="34" charset="0"/>
              <a:buChar char="•"/>
            </a:pPr>
            <a:r>
              <a:rPr lang="en-US" sz="1600" b="0" i="0" dirty="0">
                <a:solidFill>
                  <a:srgbClr val="006666"/>
                </a:solidFill>
                <a:effectLst/>
                <a:latin typeface="Montserrat" panose="00000500000000000000" pitchFamily="2" charset="0"/>
              </a:rPr>
              <a:t> With Decision Tree classifier having precision 57.77%, we can predict with accuracy of 71.83%, whether customer is likely to default next month.</a:t>
            </a:r>
          </a:p>
          <a:p>
            <a:pPr algn="l">
              <a:buFont typeface="Arial" panose="020B0604020202020204" pitchFamily="34" charset="0"/>
              <a:buChar char="•"/>
            </a:pPr>
            <a:endParaRPr lang="en-US" sz="1600" b="0" i="0" dirty="0">
              <a:solidFill>
                <a:srgbClr val="006666"/>
              </a:solidFill>
              <a:effectLst/>
              <a:latin typeface="Montserrat" panose="00000500000000000000" pitchFamily="2" charset="0"/>
            </a:endParaRPr>
          </a:p>
          <a:p>
            <a:pPr algn="l">
              <a:buFont typeface="Arial" panose="020B0604020202020204" pitchFamily="34" charset="0"/>
              <a:buChar char="•"/>
            </a:pPr>
            <a:r>
              <a:rPr lang="en-US" sz="1600" b="0" i="0" dirty="0">
                <a:solidFill>
                  <a:srgbClr val="006666"/>
                </a:solidFill>
                <a:effectLst/>
                <a:latin typeface="Montserrat" panose="00000500000000000000" pitchFamily="2" charset="0"/>
              </a:rPr>
              <a:t> Using Random Forest, we can predict with accuracy of 81.13%, whether customer will be defaulter in next month.</a:t>
            </a:r>
          </a:p>
          <a:p>
            <a:pPr algn="l">
              <a:buFont typeface="Arial" panose="020B0604020202020204" pitchFamily="34" charset="0"/>
              <a:buChar char="•"/>
            </a:pPr>
            <a:endParaRPr lang="en-US" sz="1600" b="0" i="0" dirty="0">
              <a:solidFill>
                <a:srgbClr val="006666"/>
              </a:solidFill>
              <a:effectLst/>
              <a:latin typeface="Montserrat" panose="00000500000000000000" pitchFamily="2" charset="0"/>
            </a:endParaRPr>
          </a:p>
          <a:p>
            <a:pPr algn="l">
              <a:buFont typeface="Arial" panose="020B0604020202020204" pitchFamily="34" charset="0"/>
              <a:buChar char="•"/>
            </a:pPr>
            <a:r>
              <a:rPr lang="en-US" sz="1600" b="0" i="0" dirty="0">
                <a:solidFill>
                  <a:srgbClr val="006666"/>
                </a:solidFill>
                <a:effectLst/>
                <a:latin typeface="Montserrat" panose="00000500000000000000" pitchFamily="2" charset="0"/>
              </a:rPr>
              <a:t> XG Boost Classifier with recall 61.77%, accuracy of 81.73%, we can predict whether customer is likely to default next month.</a:t>
            </a:r>
          </a:p>
          <a:p>
            <a:pPr algn="l">
              <a:buFont typeface="Arial" panose="020B0604020202020204" pitchFamily="34" charset="0"/>
              <a:buChar char="•"/>
            </a:pPr>
            <a:endParaRPr lang="en-US" sz="1600" b="0" i="0" dirty="0">
              <a:solidFill>
                <a:srgbClr val="006666"/>
              </a:solidFill>
              <a:effectLst/>
              <a:latin typeface="Montserrat" panose="00000500000000000000" pitchFamily="2" charset="0"/>
            </a:endParaRPr>
          </a:p>
          <a:p>
            <a:pPr algn="l"/>
            <a:r>
              <a:rPr lang="en-US" sz="1600" b="1" i="0" dirty="0">
                <a:solidFill>
                  <a:srgbClr val="006666"/>
                </a:solidFill>
                <a:effectLst/>
                <a:latin typeface="Montserrat" panose="00000500000000000000" pitchFamily="2" charset="0"/>
              </a:rPr>
              <a:t>From the models that are applied on the dataset, </a:t>
            </a:r>
            <a:r>
              <a:rPr lang="en-US" sz="1600" b="1" i="1" dirty="0">
                <a:solidFill>
                  <a:srgbClr val="006666"/>
                </a:solidFill>
                <a:effectLst/>
                <a:latin typeface="Montserrat" panose="00000500000000000000" pitchFamily="2" charset="0"/>
              </a:rPr>
              <a:t>XG Boost and Random Forest</a:t>
            </a:r>
            <a:r>
              <a:rPr lang="en-US" sz="1600" b="1" i="0" dirty="0">
                <a:solidFill>
                  <a:srgbClr val="006666"/>
                </a:solidFill>
                <a:effectLst/>
                <a:latin typeface="Montserrat" panose="00000500000000000000" pitchFamily="2" charset="0"/>
              </a:rPr>
              <a:t> are giving the best evaluation metrices(precision, F1-score and ROC-AUC score).</a:t>
            </a:r>
            <a:endParaRPr lang="en-US" sz="1600" b="0" i="0" dirty="0">
              <a:solidFill>
                <a:srgbClr val="006666"/>
              </a:solidFill>
              <a:effectLst/>
              <a:latin typeface="Montserrat" panose="00000500000000000000" pitchFamily="2" charset="0"/>
            </a:endParaRPr>
          </a:p>
          <a:p>
            <a:pPr algn="l"/>
            <a:r>
              <a:rPr lang="en-US" sz="1600" b="0" i="0" dirty="0">
                <a:solidFill>
                  <a:srgbClr val="006666"/>
                </a:solidFill>
                <a:effectLst/>
                <a:latin typeface="Montserrat" panose="00000500000000000000" pitchFamily="2" charset="0"/>
              </a:rPr>
              <a:t>On behalf of these metrices we can predict whether customers would be defaulter or not in the next month.</a:t>
            </a:r>
          </a:p>
          <a:p>
            <a:pPr algn="l"/>
            <a:r>
              <a:rPr lang="en-US" sz="1600" b="0" i="0" dirty="0">
                <a:solidFill>
                  <a:srgbClr val="006666"/>
                </a:solidFill>
                <a:effectLst/>
                <a:latin typeface="Montserrat" panose="00000500000000000000" pitchFamily="2" charset="0"/>
              </a:rPr>
              <a:t>From the </a:t>
            </a:r>
            <a:r>
              <a:rPr lang="en-US" sz="1600" b="1" i="0" dirty="0">
                <a:solidFill>
                  <a:srgbClr val="006666"/>
                </a:solidFill>
                <a:effectLst/>
                <a:latin typeface="Montserrat" panose="00000500000000000000" pitchFamily="2" charset="0"/>
              </a:rPr>
              <a:t>ROC-AUC</a:t>
            </a:r>
            <a:r>
              <a:rPr lang="en-US" sz="1600" b="0" i="0" dirty="0">
                <a:solidFill>
                  <a:srgbClr val="006666"/>
                </a:solidFill>
                <a:effectLst/>
                <a:latin typeface="Montserrat" panose="00000500000000000000" pitchFamily="2" charset="0"/>
              </a:rPr>
              <a:t> curve, Random Forest and XG Boost classifier are more able to distinguish between positive and negative class.</a:t>
            </a:r>
          </a:p>
          <a:p>
            <a:pPr algn="l"/>
            <a:endParaRPr lang="en-US" sz="1600" b="0" i="0" dirty="0">
              <a:solidFill>
                <a:srgbClr val="006666"/>
              </a:solidFill>
              <a:effectLst/>
              <a:latin typeface="Montserrat" panose="00000500000000000000"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8911" y="2127250"/>
            <a:ext cx="3650489" cy="505267"/>
          </a:xfrm>
          <a:prstGeom prst="rect">
            <a:avLst/>
          </a:prstGeom>
        </p:spPr>
        <p:txBody>
          <a:bodyPr vert="horz" wrap="square" lIns="0" tIns="12700" rIns="0" bIns="0" rtlCol="0">
            <a:spAutoFit/>
          </a:bodyPr>
          <a:lstStyle/>
          <a:p>
            <a:pPr marL="12700" algn="ctr">
              <a:lnSpc>
                <a:spcPct val="100000"/>
              </a:lnSpc>
              <a:spcBef>
                <a:spcPts val="100"/>
              </a:spcBef>
            </a:pPr>
            <a:r>
              <a:rPr sz="3200" spc="570" dirty="0">
                <a:latin typeface="Montserrat" panose="00000500000000000000" pitchFamily="2" charset="0"/>
              </a:rPr>
              <a:t>THANK</a:t>
            </a:r>
            <a:r>
              <a:rPr sz="3200" spc="165" dirty="0">
                <a:latin typeface="Montserrat" panose="00000500000000000000" pitchFamily="2" charset="0"/>
              </a:rPr>
              <a:t> </a:t>
            </a:r>
            <a:r>
              <a:rPr sz="3200" spc="275" dirty="0">
                <a:latin typeface="Montserrat" panose="00000500000000000000" pitchFamily="2" charset="0"/>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144271"/>
            <a:ext cx="5131435" cy="382797"/>
          </a:xfrm>
          <a:prstGeom prst="rect">
            <a:avLst/>
          </a:prstGeom>
        </p:spPr>
        <p:txBody>
          <a:bodyPr vert="horz" wrap="square" lIns="0" tIns="13335" rIns="0" bIns="0" rtlCol="0">
            <a:spAutoFit/>
          </a:bodyPr>
          <a:lstStyle/>
          <a:p>
            <a:pPr marL="12700">
              <a:lnSpc>
                <a:spcPct val="100000"/>
              </a:lnSpc>
              <a:spcBef>
                <a:spcPts val="105"/>
              </a:spcBef>
            </a:pPr>
            <a:r>
              <a:rPr sz="2400" u="heavy" spc="395" dirty="0">
                <a:uFill>
                  <a:solidFill>
                    <a:srgbClr val="CC0000"/>
                  </a:solidFill>
                </a:uFill>
                <a:latin typeface="Montserrat" panose="00000500000000000000" pitchFamily="2" charset="0"/>
              </a:rPr>
              <a:t>Overview</a:t>
            </a:r>
            <a:r>
              <a:rPr sz="2400" u="heavy" spc="155" dirty="0">
                <a:uFill>
                  <a:solidFill>
                    <a:srgbClr val="CC0000"/>
                  </a:solidFill>
                </a:uFill>
                <a:latin typeface="Montserrat" panose="00000500000000000000" pitchFamily="2" charset="0"/>
              </a:rPr>
              <a:t> </a:t>
            </a:r>
            <a:r>
              <a:rPr sz="2400" u="heavy" spc="459" dirty="0">
                <a:uFill>
                  <a:solidFill>
                    <a:srgbClr val="CC0000"/>
                  </a:solidFill>
                </a:uFill>
                <a:latin typeface="Montserrat" panose="00000500000000000000" pitchFamily="2" charset="0"/>
              </a:rPr>
              <a:t>and</a:t>
            </a:r>
            <a:r>
              <a:rPr sz="2400" u="heavy" spc="125" dirty="0">
                <a:uFill>
                  <a:solidFill>
                    <a:srgbClr val="CC0000"/>
                  </a:solidFill>
                </a:uFill>
                <a:latin typeface="Montserrat" panose="00000500000000000000" pitchFamily="2" charset="0"/>
              </a:rPr>
              <a:t> </a:t>
            </a:r>
            <a:r>
              <a:rPr sz="2400" u="heavy" spc="380" dirty="0">
                <a:uFill>
                  <a:solidFill>
                    <a:srgbClr val="CC0000"/>
                  </a:solidFill>
                </a:uFill>
                <a:latin typeface="Montserrat" panose="00000500000000000000" pitchFamily="2" charset="0"/>
              </a:rPr>
              <a:t>Objective</a:t>
            </a:r>
            <a:endParaRPr sz="2400" dirty="0">
              <a:latin typeface="Montserrat" panose="00000500000000000000" pitchFamily="2" charset="0"/>
            </a:endParaRPr>
          </a:p>
        </p:txBody>
      </p:sp>
      <p:sp>
        <p:nvSpPr>
          <p:cNvPr id="3" name="object 3"/>
          <p:cNvSpPr txBox="1"/>
          <p:nvPr/>
        </p:nvSpPr>
        <p:spPr>
          <a:xfrm>
            <a:off x="609600" y="799091"/>
            <a:ext cx="3805554" cy="2471831"/>
          </a:xfrm>
          <a:prstGeom prst="rect">
            <a:avLst/>
          </a:prstGeom>
        </p:spPr>
        <p:txBody>
          <a:bodyPr vert="horz" wrap="square" lIns="0" tIns="67945" rIns="0" bIns="0" rtlCol="0">
            <a:spAutoFit/>
          </a:bodyPr>
          <a:lstStyle/>
          <a:p>
            <a:pPr marL="12700">
              <a:lnSpc>
                <a:spcPct val="100000"/>
              </a:lnSpc>
              <a:spcBef>
                <a:spcPts val="535"/>
              </a:spcBef>
            </a:pPr>
            <a:r>
              <a:rPr sz="2000" b="1" u="heavy" spc="250" dirty="0">
                <a:solidFill>
                  <a:srgbClr val="0D3A45"/>
                </a:solidFill>
                <a:uFill>
                  <a:solidFill>
                    <a:srgbClr val="0D3A45"/>
                  </a:solidFill>
                </a:uFill>
                <a:latin typeface="Montserrat" panose="00000500000000000000" pitchFamily="2" charset="0"/>
                <a:cs typeface="Calibri"/>
              </a:rPr>
              <a:t>Overview</a:t>
            </a:r>
            <a:endParaRPr lang="en-US" sz="2000" b="1" u="heavy" spc="250" dirty="0">
              <a:solidFill>
                <a:srgbClr val="0D3A45"/>
              </a:solidFill>
              <a:uFill>
                <a:solidFill>
                  <a:srgbClr val="0D3A45"/>
                </a:solidFill>
              </a:uFill>
              <a:latin typeface="Montserrat" panose="00000500000000000000" pitchFamily="2" charset="0"/>
              <a:cs typeface="Calibri"/>
            </a:endParaRPr>
          </a:p>
          <a:p>
            <a:pPr marL="12700">
              <a:lnSpc>
                <a:spcPct val="100000"/>
              </a:lnSpc>
              <a:spcBef>
                <a:spcPts val="535"/>
              </a:spcBef>
            </a:pPr>
            <a:r>
              <a:rPr lang="en-US" sz="1600" dirty="0">
                <a:solidFill>
                  <a:srgbClr val="006666"/>
                </a:solidFill>
                <a:latin typeface="Montserrat" panose="00000500000000000000" pitchFamily="2" charset="0"/>
              </a:rPr>
              <a:t>In today’s world credit cards have become a lifeline to a lot of people so banks provide us with credit cards. Now we know the most common issue there is in providing these kind of deals are people not being able to pay the bills. These people are what we call “defaulters”.</a:t>
            </a:r>
            <a:r>
              <a:rPr lang="en-US" sz="2000" dirty="0">
                <a:solidFill>
                  <a:srgbClr val="006666"/>
                </a:solidFill>
                <a:latin typeface="Montserrat" panose="00000500000000000000" pitchFamily="2" charset="0"/>
              </a:rPr>
              <a:t> </a:t>
            </a:r>
            <a:endParaRPr sz="2000" dirty="0">
              <a:solidFill>
                <a:srgbClr val="006666"/>
              </a:solidFill>
              <a:latin typeface="Montserrat" panose="00000500000000000000" pitchFamily="2" charset="0"/>
              <a:cs typeface="Calibri"/>
            </a:endParaRPr>
          </a:p>
        </p:txBody>
      </p:sp>
      <p:sp>
        <p:nvSpPr>
          <p:cNvPr id="4" name="object 4"/>
          <p:cNvSpPr txBox="1">
            <a:spLocks noGrp="1"/>
          </p:cNvSpPr>
          <p:nvPr>
            <p:ph sz="half" idx="3"/>
          </p:nvPr>
        </p:nvSpPr>
        <p:spPr>
          <a:xfrm>
            <a:off x="5052186" y="799091"/>
            <a:ext cx="3697604" cy="3195362"/>
          </a:xfrm>
          <a:prstGeom prst="rect">
            <a:avLst/>
          </a:prstGeom>
        </p:spPr>
        <p:txBody>
          <a:bodyPr vert="horz" wrap="square" lIns="0" tIns="67945" rIns="0" bIns="0" rtlCol="0">
            <a:spAutoFit/>
          </a:bodyPr>
          <a:lstStyle/>
          <a:p>
            <a:pPr marL="12700">
              <a:lnSpc>
                <a:spcPct val="100000"/>
              </a:lnSpc>
              <a:spcBef>
                <a:spcPts val="535"/>
              </a:spcBef>
            </a:pPr>
            <a:r>
              <a:rPr spc="235" dirty="0">
                <a:latin typeface="Montserrat" panose="00000500000000000000" pitchFamily="2" charset="0"/>
              </a:rPr>
              <a:t>Objective</a:t>
            </a:r>
          </a:p>
          <a:p>
            <a:pPr marL="12700" marR="5080">
              <a:lnSpc>
                <a:spcPct val="114999"/>
              </a:lnSpc>
              <a:spcBef>
                <a:spcPts val="50"/>
              </a:spcBef>
            </a:pPr>
            <a:r>
              <a:rPr sz="1600" b="0" u="none" spc="85" dirty="0">
                <a:solidFill>
                  <a:srgbClr val="006666"/>
                </a:solidFill>
                <a:latin typeface="Montserrat" panose="00000500000000000000" pitchFamily="2" charset="0"/>
                <a:cs typeface="Century Gothic"/>
              </a:rPr>
              <a:t>The </a:t>
            </a:r>
            <a:r>
              <a:rPr sz="1600" b="0" u="none" spc="60" dirty="0">
                <a:solidFill>
                  <a:srgbClr val="006666"/>
                </a:solidFill>
                <a:latin typeface="Montserrat" panose="00000500000000000000" pitchFamily="2" charset="0"/>
                <a:cs typeface="Century Gothic"/>
              </a:rPr>
              <a:t>main </a:t>
            </a:r>
            <a:r>
              <a:rPr sz="1600" b="0" u="none" spc="-10" dirty="0">
                <a:solidFill>
                  <a:srgbClr val="006666"/>
                </a:solidFill>
                <a:latin typeface="Montserrat" panose="00000500000000000000" pitchFamily="2" charset="0"/>
                <a:cs typeface="Century Gothic"/>
              </a:rPr>
              <a:t>objective </a:t>
            </a:r>
            <a:r>
              <a:rPr sz="1600" b="0" u="none" spc="-5" dirty="0">
                <a:solidFill>
                  <a:srgbClr val="006666"/>
                </a:solidFill>
                <a:latin typeface="Montserrat" panose="00000500000000000000" pitchFamily="2" charset="0"/>
                <a:cs typeface="Century Gothic"/>
              </a:rPr>
              <a:t>of </a:t>
            </a:r>
            <a:r>
              <a:rPr sz="1600" b="0" u="none" spc="114" dirty="0">
                <a:solidFill>
                  <a:srgbClr val="006666"/>
                </a:solidFill>
                <a:latin typeface="Montserrat" panose="00000500000000000000" pitchFamily="2" charset="0"/>
                <a:cs typeface="Century Gothic"/>
              </a:rPr>
              <a:t>this </a:t>
            </a:r>
            <a:r>
              <a:rPr sz="1600" b="0" u="none" spc="10" dirty="0">
                <a:solidFill>
                  <a:srgbClr val="006666"/>
                </a:solidFill>
                <a:latin typeface="Montserrat" panose="00000500000000000000" pitchFamily="2" charset="0"/>
                <a:cs typeface="Century Gothic"/>
              </a:rPr>
              <a:t>project </a:t>
            </a:r>
            <a:r>
              <a:rPr sz="1600" b="0" u="none" spc="130" dirty="0">
                <a:solidFill>
                  <a:srgbClr val="006666"/>
                </a:solidFill>
                <a:latin typeface="Montserrat" panose="00000500000000000000" pitchFamily="2" charset="0"/>
                <a:cs typeface="Century Gothic"/>
              </a:rPr>
              <a:t>is</a:t>
            </a:r>
            <a:r>
              <a:rPr lang="en-US" sz="1600" b="0" u="none" spc="130" dirty="0">
                <a:solidFill>
                  <a:srgbClr val="006666"/>
                </a:solidFill>
                <a:latin typeface="Montserrat" panose="00000500000000000000" pitchFamily="2" charset="0"/>
                <a:cs typeface="Century Gothic"/>
              </a:rPr>
              <a:t> </a:t>
            </a:r>
            <a:r>
              <a:rPr sz="1600" b="0" u="none" spc="10" dirty="0">
                <a:solidFill>
                  <a:srgbClr val="006666"/>
                </a:solidFill>
                <a:latin typeface="Montserrat" panose="00000500000000000000" pitchFamily="2" charset="0"/>
                <a:cs typeface="Century Gothic"/>
              </a:rPr>
              <a:t>aimed </a:t>
            </a:r>
            <a:r>
              <a:rPr sz="1600" b="0" u="none" spc="-30" dirty="0">
                <a:solidFill>
                  <a:srgbClr val="006666"/>
                </a:solidFill>
                <a:latin typeface="Montserrat" panose="00000500000000000000" pitchFamily="2" charset="0"/>
                <a:cs typeface="Century Gothic"/>
              </a:rPr>
              <a:t>at </a:t>
            </a:r>
            <a:r>
              <a:rPr sz="1600" b="0" u="none" spc="35" dirty="0">
                <a:solidFill>
                  <a:srgbClr val="006666"/>
                </a:solidFill>
                <a:latin typeface="Montserrat" panose="00000500000000000000" pitchFamily="2" charset="0"/>
                <a:cs typeface="Century Gothic"/>
              </a:rPr>
              <a:t>predicting </a:t>
            </a:r>
            <a:r>
              <a:rPr sz="1600" b="0" u="none" spc="40" dirty="0">
                <a:solidFill>
                  <a:srgbClr val="006666"/>
                </a:solidFill>
                <a:latin typeface="Montserrat" panose="00000500000000000000" pitchFamily="2" charset="0"/>
                <a:cs typeface="Century Gothic"/>
              </a:rPr>
              <a:t>the </a:t>
            </a:r>
            <a:r>
              <a:rPr sz="1600" b="0" u="none" spc="-55" dirty="0">
                <a:solidFill>
                  <a:srgbClr val="006666"/>
                </a:solidFill>
                <a:latin typeface="Montserrat" panose="00000500000000000000" pitchFamily="2" charset="0"/>
                <a:cs typeface="Century Gothic"/>
              </a:rPr>
              <a:t>case </a:t>
            </a:r>
            <a:r>
              <a:rPr sz="1600" b="0" u="none" spc="-5" dirty="0">
                <a:solidFill>
                  <a:srgbClr val="006666"/>
                </a:solidFill>
                <a:latin typeface="Montserrat" panose="00000500000000000000" pitchFamily="2" charset="0"/>
                <a:cs typeface="Century Gothic"/>
              </a:rPr>
              <a:t>of </a:t>
            </a:r>
            <a:r>
              <a:rPr sz="1600" b="0" u="none" dirty="0">
                <a:solidFill>
                  <a:srgbClr val="006666"/>
                </a:solidFill>
                <a:latin typeface="Montserrat" panose="00000500000000000000" pitchFamily="2" charset="0"/>
                <a:cs typeface="Century Gothic"/>
              </a:rPr>
              <a:t> </a:t>
            </a:r>
            <a:r>
              <a:rPr sz="1600" b="0" u="none" spc="65" dirty="0">
                <a:solidFill>
                  <a:srgbClr val="006666"/>
                </a:solidFill>
                <a:latin typeface="Montserrat" panose="00000500000000000000" pitchFamily="2" charset="0"/>
                <a:cs typeface="Century Gothic"/>
              </a:rPr>
              <a:t>customers </a:t>
            </a:r>
            <a:r>
              <a:rPr sz="1600" b="0" u="none" spc="10" dirty="0">
                <a:solidFill>
                  <a:srgbClr val="006666"/>
                </a:solidFill>
                <a:latin typeface="Montserrat" panose="00000500000000000000" pitchFamily="2" charset="0"/>
                <a:cs typeface="Century Gothic"/>
              </a:rPr>
              <a:t>default </a:t>
            </a:r>
            <a:r>
              <a:rPr sz="1600" b="0" u="none" spc="35" dirty="0">
                <a:solidFill>
                  <a:srgbClr val="006666"/>
                </a:solidFill>
                <a:latin typeface="Montserrat" panose="00000500000000000000" pitchFamily="2" charset="0"/>
                <a:cs typeface="Century Gothic"/>
              </a:rPr>
              <a:t>payments </a:t>
            </a:r>
            <a:r>
              <a:rPr sz="1600" b="0" u="none" spc="105" dirty="0">
                <a:solidFill>
                  <a:srgbClr val="006666"/>
                </a:solidFill>
                <a:latin typeface="Montserrat" panose="00000500000000000000" pitchFamily="2" charset="0"/>
                <a:cs typeface="Century Gothic"/>
              </a:rPr>
              <a:t>in </a:t>
            </a:r>
            <a:r>
              <a:rPr sz="1600" b="0" u="none" spc="110" dirty="0">
                <a:solidFill>
                  <a:srgbClr val="006666"/>
                </a:solidFill>
                <a:latin typeface="Montserrat" panose="00000500000000000000" pitchFamily="2" charset="0"/>
                <a:cs typeface="Century Gothic"/>
              </a:rPr>
              <a:t> </a:t>
            </a:r>
            <a:r>
              <a:rPr sz="1600" b="0" u="none" spc="10" dirty="0">
                <a:solidFill>
                  <a:srgbClr val="006666"/>
                </a:solidFill>
                <a:latin typeface="Montserrat" panose="00000500000000000000" pitchFamily="2" charset="0"/>
                <a:cs typeface="Century Gothic"/>
              </a:rPr>
              <a:t>Taiwan.</a:t>
            </a:r>
            <a:r>
              <a:rPr sz="1600" b="0" u="none" spc="15" dirty="0">
                <a:solidFill>
                  <a:srgbClr val="006666"/>
                </a:solidFill>
                <a:latin typeface="Montserrat" panose="00000500000000000000" pitchFamily="2" charset="0"/>
                <a:cs typeface="Century Gothic"/>
              </a:rPr>
              <a:t> </a:t>
            </a:r>
            <a:r>
              <a:rPr sz="1600" b="0" u="none" spc="130" dirty="0">
                <a:solidFill>
                  <a:srgbClr val="006666"/>
                </a:solidFill>
                <a:latin typeface="Montserrat" panose="00000500000000000000" pitchFamily="2" charset="0"/>
                <a:cs typeface="Century Gothic"/>
              </a:rPr>
              <a:t>From</a:t>
            </a:r>
            <a:r>
              <a:rPr sz="1600" b="0" u="none" spc="-5" dirty="0">
                <a:solidFill>
                  <a:srgbClr val="006666"/>
                </a:solidFill>
                <a:latin typeface="Montserrat" panose="00000500000000000000" pitchFamily="2" charset="0"/>
                <a:cs typeface="Century Gothic"/>
              </a:rPr>
              <a:t> </a:t>
            </a:r>
            <a:r>
              <a:rPr sz="1600" b="0" u="none" spc="40" dirty="0">
                <a:solidFill>
                  <a:srgbClr val="006666"/>
                </a:solidFill>
                <a:latin typeface="Montserrat" panose="00000500000000000000" pitchFamily="2" charset="0"/>
                <a:cs typeface="Century Gothic"/>
              </a:rPr>
              <a:t>the</a:t>
            </a:r>
            <a:r>
              <a:rPr sz="1600" b="0" u="none" spc="-20" dirty="0">
                <a:solidFill>
                  <a:srgbClr val="006666"/>
                </a:solidFill>
                <a:latin typeface="Montserrat" panose="00000500000000000000" pitchFamily="2" charset="0"/>
                <a:cs typeface="Century Gothic"/>
              </a:rPr>
              <a:t> </a:t>
            </a:r>
            <a:r>
              <a:rPr sz="1600" b="0" u="none" spc="5" dirty="0">
                <a:solidFill>
                  <a:srgbClr val="006666"/>
                </a:solidFill>
                <a:latin typeface="Montserrat" panose="00000500000000000000" pitchFamily="2" charset="0"/>
                <a:cs typeface="Century Gothic"/>
              </a:rPr>
              <a:t>perspective</a:t>
            </a:r>
            <a:r>
              <a:rPr sz="1600" b="0" u="none" spc="10" dirty="0">
                <a:solidFill>
                  <a:srgbClr val="006666"/>
                </a:solidFill>
                <a:latin typeface="Montserrat" panose="00000500000000000000" pitchFamily="2" charset="0"/>
                <a:cs typeface="Century Gothic"/>
              </a:rPr>
              <a:t> </a:t>
            </a:r>
            <a:r>
              <a:rPr sz="1600" b="0" u="none" spc="-5" dirty="0">
                <a:solidFill>
                  <a:srgbClr val="006666"/>
                </a:solidFill>
                <a:latin typeface="Montserrat" panose="00000500000000000000" pitchFamily="2" charset="0"/>
                <a:cs typeface="Century Gothic"/>
              </a:rPr>
              <a:t>of</a:t>
            </a:r>
            <a:r>
              <a:rPr sz="1600" b="0" u="none" spc="-30" dirty="0">
                <a:solidFill>
                  <a:srgbClr val="006666"/>
                </a:solidFill>
                <a:latin typeface="Montserrat" panose="00000500000000000000" pitchFamily="2" charset="0"/>
                <a:cs typeface="Century Gothic"/>
              </a:rPr>
              <a:t> </a:t>
            </a:r>
            <a:r>
              <a:rPr sz="1600" b="0" u="none" spc="145" dirty="0">
                <a:solidFill>
                  <a:srgbClr val="006666"/>
                </a:solidFill>
                <a:latin typeface="Montserrat" panose="00000500000000000000" pitchFamily="2" charset="0"/>
                <a:cs typeface="Century Gothic"/>
              </a:rPr>
              <a:t>risk </a:t>
            </a:r>
            <a:r>
              <a:rPr sz="1600" b="0" u="none" spc="-430" dirty="0">
                <a:solidFill>
                  <a:srgbClr val="006666"/>
                </a:solidFill>
                <a:latin typeface="Montserrat" panose="00000500000000000000" pitchFamily="2" charset="0"/>
                <a:cs typeface="Century Gothic"/>
              </a:rPr>
              <a:t> </a:t>
            </a:r>
            <a:r>
              <a:rPr sz="1600" b="0" u="none" spc="10" dirty="0">
                <a:solidFill>
                  <a:srgbClr val="006666"/>
                </a:solidFill>
                <a:latin typeface="Montserrat" panose="00000500000000000000" pitchFamily="2" charset="0"/>
                <a:cs typeface="Century Gothic"/>
              </a:rPr>
              <a:t>management, </a:t>
            </a:r>
            <a:r>
              <a:rPr sz="1600" b="0" u="none" spc="40" dirty="0">
                <a:solidFill>
                  <a:srgbClr val="006666"/>
                </a:solidFill>
                <a:latin typeface="Montserrat" panose="00000500000000000000" pitchFamily="2" charset="0"/>
                <a:cs typeface="Century Gothic"/>
              </a:rPr>
              <a:t>the </a:t>
            </a:r>
            <a:r>
              <a:rPr sz="1600" b="0" u="none" spc="90" dirty="0">
                <a:solidFill>
                  <a:srgbClr val="006666"/>
                </a:solidFill>
                <a:latin typeface="Montserrat" panose="00000500000000000000" pitchFamily="2" charset="0"/>
                <a:cs typeface="Century Gothic"/>
              </a:rPr>
              <a:t>result </a:t>
            </a:r>
            <a:r>
              <a:rPr sz="1600" b="0" u="none" spc="-5" dirty="0">
                <a:solidFill>
                  <a:srgbClr val="006666"/>
                </a:solidFill>
                <a:latin typeface="Montserrat" panose="00000500000000000000" pitchFamily="2" charset="0"/>
                <a:cs typeface="Century Gothic"/>
              </a:rPr>
              <a:t>of </a:t>
            </a:r>
            <a:r>
              <a:rPr sz="1600" b="0" u="none" dirty="0">
                <a:solidFill>
                  <a:srgbClr val="006666"/>
                </a:solidFill>
                <a:latin typeface="Montserrat" panose="00000500000000000000" pitchFamily="2" charset="0"/>
                <a:cs typeface="Century Gothic"/>
              </a:rPr>
              <a:t> </a:t>
            </a:r>
            <a:r>
              <a:rPr sz="1600" b="0" u="none" spc="10" dirty="0">
                <a:solidFill>
                  <a:srgbClr val="006666"/>
                </a:solidFill>
                <a:latin typeface="Montserrat" panose="00000500000000000000" pitchFamily="2" charset="0"/>
                <a:cs typeface="Century Gothic"/>
              </a:rPr>
              <a:t>predictive </a:t>
            </a:r>
            <a:r>
              <a:rPr sz="1600" b="0" u="none" spc="-60" dirty="0">
                <a:solidFill>
                  <a:srgbClr val="006666"/>
                </a:solidFill>
                <a:latin typeface="Montserrat" panose="00000500000000000000" pitchFamily="2" charset="0"/>
                <a:cs typeface="Century Gothic"/>
              </a:rPr>
              <a:t>accuracy</a:t>
            </a:r>
            <a:r>
              <a:rPr sz="1600" b="0" u="none" spc="320" dirty="0">
                <a:solidFill>
                  <a:srgbClr val="006666"/>
                </a:solidFill>
                <a:latin typeface="Montserrat" panose="00000500000000000000" pitchFamily="2" charset="0"/>
                <a:cs typeface="Century Gothic"/>
              </a:rPr>
              <a:t> </a:t>
            </a:r>
            <a:r>
              <a:rPr sz="1600" b="0" u="none" spc="-5" dirty="0">
                <a:solidFill>
                  <a:srgbClr val="006666"/>
                </a:solidFill>
                <a:latin typeface="Montserrat" panose="00000500000000000000" pitchFamily="2" charset="0"/>
                <a:cs typeface="Century Gothic"/>
              </a:rPr>
              <a:t>of </a:t>
            </a:r>
            <a:r>
              <a:rPr sz="1600" b="0" u="none" spc="40" dirty="0">
                <a:solidFill>
                  <a:srgbClr val="006666"/>
                </a:solidFill>
                <a:latin typeface="Montserrat" panose="00000500000000000000" pitchFamily="2" charset="0"/>
                <a:cs typeface="Century Gothic"/>
              </a:rPr>
              <a:t>the </a:t>
            </a:r>
            <a:r>
              <a:rPr sz="1600" b="0" u="none" spc="45" dirty="0">
                <a:solidFill>
                  <a:srgbClr val="006666"/>
                </a:solidFill>
                <a:latin typeface="Montserrat" panose="00000500000000000000" pitchFamily="2" charset="0"/>
                <a:cs typeface="Century Gothic"/>
              </a:rPr>
              <a:t> </a:t>
            </a:r>
            <a:r>
              <a:rPr sz="1600" b="0" u="none" spc="35" dirty="0">
                <a:solidFill>
                  <a:srgbClr val="006666"/>
                </a:solidFill>
                <a:latin typeface="Montserrat" panose="00000500000000000000" pitchFamily="2" charset="0"/>
                <a:cs typeface="Century Gothic"/>
              </a:rPr>
              <a:t>estimated </a:t>
            </a:r>
            <a:r>
              <a:rPr sz="1600" b="0" u="none" spc="30" dirty="0">
                <a:solidFill>
                  <a:srgbClr val="006666"/>
                </a:solidFill>
                <a:latin typeface="Montserrat" panose="00000500000000000000" pitchFamily="2" charset="0"/>
                <a:cs typeface="Century Gothic"/>
              </a:rPr>
              <a:t>probability </a:t>
            </a:r>
            <a:r>
              <a:rPr sz="1600" b="0" u="none" spc="-10" dirty="0">
                <a:solidFill>
                  <a:srgbClr val="006666"/>
                </a:solidFill>
                <a:latin typeface="Montserrat" panose="00000500000000000000" pitchFamily="2" charset="0"/>
                <a:cs typeface="Century Gothic"/>
              </a:rPr>
              <a:t>of </a:t>
            </a:r>
            <a:r>
              <a:rPr sz="1600" b="0" u="none" spc="10" dirty="0">
                <a:solidFill>
                  <a:srgbClr val="006666"/>
                </a:solidFill>
                <a:latin typeface="Montserrat" panose="00000500000000000000" pitchFamily="2" charset="0"/>
                <a:cs typeface="Century Gothic"/>
              </a:rPr>
              <a:t>default </a:t>
            </a:r>
            <a:r>
              <a:rPr sz="1600" b="0" u="none" spc="100" dirty="0">
                <a:solidFill>
                  <a:srgbClr val="006666"/>
                </a:solidFill>
                <a:latin typeface="Montserrat" panose="00000500000000000000" pitchFamily="2" charset="0"/>
                <a:cs typeface="Century Gothic"/>
              </a:rPr>
              <a:t>will </a:t>
            </a:r>
            <a:r>
              <a:rPr sz="1600" b="0" u="none" spc="-430" dirty="0">
                <a:solidFill>
                  <a:srgbClr val="006666"/>
                </a:solidFill>
                <a:latin typeface="Montserrat" panose="00000500000000000000" pitchFamily="2" charset="0"/>
                <a:cs typeface="Century Gothic"/>
              </a:rPr>
              <a:t> </a:t>
            </a:r>
            <a:r>
              <a:rPr sz="1600" b="0" u="none" spc="-45" dirty="0">
                <a:solidFill>
                  <a:srgbClr val="006666"/>
                </a:solidFill>
                <a:latin typeface="Montserrat" panose="00000500000000000000" pitchFamily="2" charset="0"/>
                <a:cs typeface="Century Gothic"/>
              </a:rPr>
              <a:t>be </a:t>
            </a:r>
            <a:r>
              <a:rPr sz="1600" b="0" u="none" spc="50" dirty="0">
                <a:solidFill>
                  <a:srgbClr val="006666"/>
                </a:solidFill>
                <a:latin typeface="Montserrat" panose="00000500000000000000" pitchFamily="2" charset="0"/>
                <a:cs typeface="Century Gothic"/>
              </a:rPr>
              <a:t>more </a:t>
            </a:r>
            <a:r>
              <a:rPr sz="1600" b="0" u="none" spc="-15" dirty="0">
                <a:solidFill>
                  <a:srgbClr val="006666"/>
                </a:solidFill>
                <a:latin typeface="Montserrat" panose="00000500000000000000" pitchFamily="2" charset="0"/>
                <a:cs typeface="Century Gothic"/>
              </a:rPr>
              <a:t>valuable </a:t>
            </a:r>
            <a:r>
              <a:rPr sz="1600" b="0" u="none" spc="35" dirty="0">
                <a:solidFill>
                  <a:srgbClr val="006666"/>
                </a:solidFill>
                <a:latin typeface="Montserrat" panose="00000500000000000000" pitchFamily="2" charset="0"/>
                <a:cs typeface="Century Gothic"/>
              </a:rPr>
              <a:t>than </a:t>
            </a:r>
            <a:r>
              <a:rPr sz="1600" b="0" u="none" spc="40" dirty="0">
                <a:solidFill>
                  <a:srgbClr val="006666"/>
                </a:solidFill>
                <a:latin typeface="Montserrat" panose="00000500000000000000" pitchFamily="2" charset="0"/>
                <a:cs typeface="Century Gothic"/>
              </a:rPr>
              <a:t>the </a:t>
            </a:r>
            <a:r>
              <a:rPr sz="1600" b="0" u="none" spc="35" dirty="0">
                <a:solidFill>
                  <a:srgbClr val="006666"/>
                </a:solidFill>
                <a:latin typeface="Montserrat" panose="00000500000000000000" pitchFamily="2" charset="0"/>
                <a:cs typeface="Century Gothic"/>
              </a:rPr>
              <a:t>binary </a:t>
            </a:r>
            <a:r>
              <a:rPr sz="1600" b="0" u="none" spc="40" dirty="0">
                <a:solidFill>
                  <a:srgbClr val="006666"/>
                </a:solidFill>
                <a:latin typeface="Montserrat" panose="00000500000000000000" pitchFamily="2" charset="0"/>
                <a:cs typeface="Century Gothic"/>
              </a:rPr>
              <a:t> </a:t>
            </a:r>
            <a:r>
              <a:rPr sz="1600" b="0" u="none" spc="90" dirty="0">
                <a:solidFill>
                  <a:srgbClr val="006666"/>
                </a:solidFill>
                <a:latin typeface="Montserrat" panose="00000500000000000000" pitchFamily="2" charset="0"/>
                <a:cs typeface="Century Gothic"/>
              </a:rPr>
              <a:t>result </a:t>
            </a:r>
            <a:r>
              <a:rPr sz="1600" b="0" u="none" spc="-5" dirty="0">
                <a:solidFill>
                  <a:srgbClr val="006666"/>
                </a:solidFill>
                <a:latin typeface="Montserrat" panose="00000500000000000000" pitchFamily="2" charset="0"/>
                <a:cs typeface="Century Gothic"/>
              </a:rPr>
              <a:t>of </a:t>
            </a:r>
            <a:r>
              <a:rPr sz="1600" b="0" u="none" spc="25" dirty="0">
                <a:solidFill>
                  <a:srgbClr val="006666"/>
                </a:solidFill>
                <a:latin typeface="Montserrat" panose="00000500000000000000" pitchFamily="2" charset="0"/>
                <a:cs typeface="Century Gothic"/>
              </a:rPr>
              <a:t>classification </a:t>
            </a:r>
            <a:r>
              <a:rPr sz="1600" b="0" u="none" spc="75" dirty="0">
                <a:solidFill>
                  <a:srgbClr val="006666"/>
                </a:solidFill>
                <a:latin typeface="Montserrat" panose="00000500000000000000" pitchFamily="2" charset="0"/>
                <a:cs typeface="Century Gothic"/>
              </a:rPr>
              <a:t>- </a:t>
            </a:r>
            <a:r>
              <a:rPr sz="1600" b="0" u="none" spc="5" dirty="0">
                <a:solidFill>
                  <a:srgbClr val="006666"/>
                </a:solidFill>
                <a:latin typeface="Montserrat" panose="00000500000000000000" pitchFamily="2" charset="0"/>
                <a:cs typeface="Century Gothic"/>
              </a:rPr>
              <a:t>credible </a:t>
            </a:r>
            <a:r>
              <a:rPr sz="1600" b="0" u="none" spc="55" dirty="0">
                <a:solidFill>
                  <a:srgbClr val="006666"/>
                </a:solidFill>
                <a:latin typeface="Montserrat" panose="00000500000000000000" pitchFamily="2" charset="0"/>
                <a:cs typeface="Century Gothic"/>
              </a:rPr>
              <a:t>or </a:t>
            </a:r>
            <a:r>
              <a:rPr sz="1600" b="0" u="none" spc="60" dirty="0">
                <a:solidFill>
                  <a:srgbClr val="006666"/>
                </a:solidFill>
                <a:latin typeface="Montserrat" panose="00000500000000000000" pitchFamily="2" charset="0"/>
                <a:cs typeface="Century Gothic"/>
              </a:rPr>
              <a:t> </a:t>
            </a:r>
            <a:r>
              <a:rPr sz="1600" b="0" u="none" spc="50" dirty="0">
                <a:solidFill>
                  <a:srgbClr val="006666"/>
                </a:solidFill>
                <a:latin typeface="Montserrat" panose="00000500000000000000" pitchFamily="2" charset="0"/>
                <a:cs typeface="Century Gothic"/>
              </a:rPr>
              <a:t>not</a:t>
            </a:r>
            <a:r>
              <a:rPr sz="1600" b="0" u="none" spc="-10" dirty="0">
                <a:solidFill>
                  <a:srgbClr val="006666"/>
                </a:solidFill>
                <a:latin typeface="Montserrat" panose="00000500000000000000" pitchFamily="2" charset="0"/>
                <a:cs typeface="Century Gothic"/>
              </a:rPr>
              <a:t> </a:t>
            </a:r>
            <a:r>
              <a:rPr sz="1600" b="0" u="none" spc="5" dirty="0">
                <a:solidFill>
                  <a:srgbClr val="006666"/>
                </a:solidFill>
                <a:latin typeface="Montserrat" panose="00000500000000000000" pitchFamily="2" charset="0"/>
                <a:cs typeface="Century Gothic"/>
              </a:rPr>
              <a:t>credible</a:t>
            </a:r>
            <a:r>
              <a:rPr sz="1600" b="0" u="none" spc="-20" dirty="0">
                <a:solidFill>
                  <a:srgbClr val="006666"/>
                </a:solidFill>
                <a:latin typeface="Montserrat" panose="00000500000000000000" pitchFamily="2" charset="0"/>
                <a:cs typeface="Century Gothic"/>
              </a:rPr>
              <a:t> </a:t>
            </a:r>
            <a:r>
              <a:rPr sz="1600" b="0" u="none" spc="30" dirty="0">
                <a:solidFill>
                  <a:srgbClr val="006666"/>
                </a:solidFill>
                <a:latin typeface="Montserrat" panose="00000500000000000000" pitchFamily="2" charset="0"/>
                <a:cs typeface="Century Gothic"/>
              </a:rPr>
              <a:t>clients.</a:t>
            </a:r>
            <a:endParaRPr sz="1600" dirty="0">
              <a:solidFill>
                <a:srgbClr val="006666"/>
              </a:solidFill>
              <a:latin typeface="Montserrat" panose="00000500000000000000" pitchFamily="2" charset="0"/>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2016"/>
            <a:ext cx="3629025" cy="382797"/>
          </a:xfrm>
          <a:prstGeom prst="rect">
            <a:avLst/>
          </a:prstGeom>
        </p:spPr>
        <p:txBody>
          <a:bodyPr vert="horz" wrap="square" lIns="0" tIns="13335" rIns="0" bIns="0" rtlCol="0">
            <a:spAutoFit/>
          </a:bodyPr>
          <a:lstStyle/>
          <a:p>
            <a:pPr marL="12700">
              <a:lnSpc>
                <a:spcPct val="100000"/>
              </a:lnSpc>
              <a:spcBef>
                <a:spcPts val="105"/>
              </a:spcBef>
            </a:pPr>
            <a:r>
              <a:rPr sz="2400" u="heavy" spc="425" dirty="0">
                <a:uFill>
                  <a:solidFill>
                    <a:srgbClr val="CC0000"/>
                  </a:solidFill>
                </a:uFill>
                <a:latin typeface="Montserrat" panose="00000500000000000000" pitchFamily="2" charset="0"/>
              </a:rPr>
              <a:t>Data</a:t>
            </a:r>
            <a:r>
              <a:rPr sz="2400" u="heavy" spc="110" dirty="0">
                <a:uFill>
                  <a:solidFill>
                    <a:srgbClr val="CC0000"/>
                  </a:solidFill>
                </a:uFill>
                <a:latin typeface="Montserrat" panose="00000500000000000000" pitchFamily="2" charset="0"/>
              </a:rPr>
              <a:t> </a:t>
            </a:r>
            <a:r>
              <a:rPr sz="2400" u="heavy" spc="385" dirty="0">
                <a:uFill>
                  <a:solidFill>
                    <a:srgbClr val="CC0000"/>
                  </a:solidFill>
                </a:uFill>
                <a:latin typeface="Montserrat" panose="00000500000000000000" pitchFamily="2" charset="0"/>
              </a:rPr>
              <a:t>Description</a:t>
            </a:r>
            <a:endParaRPr sz="2400" dirty="0">
              <a:latin typeface="Montserrat" panose="00000500000000000000" pitchFamily="2" charset="0"/>
            </a:endParaRPr>
          </a:p>
        </p:txBody>
      </p:sp>
      <p:sp>
        <p:nvSpPr>
          <p:cNvPr id="3" name="object 3"/>
          <p:cNvSpPr txBox="1"/>
          <p:nvPr/>
        </p:nvSpPr>
        <p:spPr>
          <a:xfrm>
            <a:off x="427126" y="951290"/>
            <a:ext cx="8310245" cy="2631490"/>
          </a:xfrm>
          <a:prstGeom prst="rect">
            <a:avLst/>
          </a:prstGeom>
        </p:spPr>
        <p:txBody>
          <a:bodyPr vert="horz" wrap="square" lIns="0" tIns="76200" rIns="0" bIns="0" rtlCol="0">
            <a:spAutoFit/>
          </a:bodyPr>
          <a:lstStyle/>
          <a:p>
            <a:pPr marL="12700">
              <a:lnSpc>
                <a:spcPct val="100000"/>
              </a:lnSpc>
              <a:spcBef>
                <a:spcPts val="600"/>
              </a:spcBef>
            </a:pPr>
            <a:r>
              <a:rPr lang="en-US" sz="1600" b="1" spc="254" dirty="0">
                <a:solidFill>
                  <a:srgbClr val="124F5C"/>
                </a:solidFill>
                <a:latin typeface="Montserrat" panose="00000500000000000000" pitchFamily="2" charset="0"/>
                <a:cs typeface="Calibri"/>
              </a:rPr>
              <a:t>A</a:t>
            </a:r>
            <a:r>
              <a:rPr sz="1600" b="1" spc="254" dirty="0">
                <a:solidFill>
                  <a:srgbClr val="124F5C"/>
                </a:solidFill>
                <a:latin typeface="Montserrat" panose="00000500000000000000" pitchFamily="2" charset="0"/>
                <a:cs typeface="Calibri"/>
              </a:rPr>
              <a:t>ttributes</a:t>
            </a:r>
            <a:r>
              <a:rPr sz="1600" b="1" spc="160" dirty="0">
                <a:solidFill>
                  <a:srgbClr val="124F5C"/>
                </a:solidFill>
                <a:latin typeface="Montserrat" panose="00000500000000000000" pitchFamily="2" charset="0"/>
                <a:cs typeface="Calibri"/>
              </a:rPr>
              <a:t> </a:t>
            </a:r>
            <a:r>
              <a:rPr sz="1600" b="1" spc="225" dirty="0">
                <a:solidFill>
                  <a:srgbClr val="124F5C"/>
                </a:solidFill>
                <a:latin typeface="Montserrat" panose="00000500000000000000" pitchFamily="2" charset="0"/>
                <a:cs typeface="Calibri"/>
              </a:rPr>
              <a:t>of</a:t>
            </a:r>
            <a:r>
              <a:rPr sz="1600" b="1" spc="140" dirty="0">
                <a:solidFill>
                  <a:srgbClr val="124F5C"/>
                </a:solidFill>
                <a:latin typeface="Montserrat" panose="00000500000000000000" pitchFamily="2" charset="0"/>
                <a:cs typeface="Calibri"/>
              </a:rPr>
              <a:t> </a:t>
            </a:r>
            <a:r>
              <a:rPr sz="1600" b="1" spc="280" dirty="0">
                <a:solidFill>
                  <a:srgbClr val="124F5C"/>
                </a:solidFill>
                <a:latin typeface="Montserrat" panose="00000500000000000000" pitchFamily="2" charset="0"/>
                <a:cs typeface="Calibri"/>
              </a:rPr>
              <a:t>dataset</a:t>
            </a:r>
            <a:r>
              <a:rPr sz="1600" b="1" spc="215" dirty="0">
                <a:solidFill>
                  <a:srgbClr val="124F5C"/>
                </a:solidFill>
                <a:latin typeface="Montserrat" panose="00000500000000000000" pitchFamily="2" charset="0"/>
                <a:cs typeface="Calibri"/>
              </a:rPr>
              <a:t>:-</a:t>
            </a:r>
            <a:endParaRPr sz="1600" dirty="0">
              <a:latin typeface="Montserrat" panose="00000500000000000000" pitchFamily="2" charset="0"/>
              <a:cs typeface="Calibri"/>
            </a:endParaRPr>
          </a:p>
          <a:p>
            <a:pPr marL="372110" indent="-360045">
              <a:lnSpc>
                <a:spcPct val="100000"/>
              </a:lnSpc>
              <a:spcBef>
                <a:spcPts val="420"/>
              </a:spcBef>
              <a:buFont typeface="Century Gothic"/>
              <a:buAutoNum type="arabicPeriod"/>
              <a:tabLst>
                <a:tab pos="372110" algn="l"/>
                <a:tab pos="372745" algn="l"/>
                <a:tab pos="944880" algn="l"/>
              </a:tabLst>
            </a:pPr>
            <a:r>
              <a:rPr sz="1600" b="1" spc="165" dirty="0">
                <a:solidFill>
                  <a:srgbClr val="124F5C"/>
                </a:solidFill>
                <a:latin typeface="Montserrat" panose="00000500000000000000" pitchFamily="2" charset="0"/>
                <a:cs typeface="Calibri"/>
              </a:rPr>
              <a:t>ID:</a:t>
            </a:r>
            <a:r>
              <a:rPr sz="1600" b="1" dirty="0">
                <a:solidFill>
                  <a:srgbClr val="124F5C"/>
                </a:solidFill>
                <a:latin typeface="Montserrat" panose="00000500000000000000" pitchFamily="2" charset="0"/>
                <a:cs typeface="Calibri"/>
              </a:rPr>
              <a:t>	</a:t>
            </a:r>
            <a:r>
              <a:rPr sz="1600" spc="65" dirty="0">
                <a:solidFill>
                  <a:srgbClr val="124F5C"/>
                </a:solidFill>
                <a:latin typeface="Montserrat" panose="00000500000000000000" pitchFamily="2" charset="0"/>
                <a:cs typeface="Century Gothic"/>
              </a:rPr>
              <a:t>I</a:t>
            </a:r>
            <a:r>
              <a:rPr sz="1600" spc="245" dirty="0">
                <a:solidFill>
                  <a:srgbClr val="124F5C"/>
                </a:solidFill>
                <a:latin typeface="Montserrat" panose="00000500000000000000" pitchFamily="2" charset="0"/>
                <a:cs typeface="Century Gothic"/>
              </a:rPr>
              <a:t>D</a:t>
            </a:r>
            <a:r>
              <a:rPr sz="1600" spc="-30" dirty="0">
                <a:solidFill>
                  <a:srgbClr val="124F5C"/>
                </a:solidFill>
                <a:latin typeface="Montserrat" panose="00000500000000000000" pitchFamily="2" charset="0"/>
                <a:cs typeface="Century Gothic"/>
              </a:rPr>
              <a:t> </a:t>
            </a:r>
            <a:r>
              <a:rPr sz="1600" dirty="0">
                <a:solidFill>
                  <a:srgbClr val="124F5C"/>
                </a:solidFill>
                <a:latin typeface="Montserrat" panose="00000500000000000000" pitchFamily="2" charset="0"/>
                <a:cs typeface="Century Gothic"/>
              </a:rPr>
              <a:t>of</a:t>
            </a:r>
            <a:r>
              <a:rPr sz="1600" spc="-45" dirty="0">
                <a:solidFill>
                  <a:srgbClr val="124F5C"/>
                </a:solidFill>
                <a:latin typeface="Montserrat" panose="00000500000000000000" pitchFamily="2" charset="0"/>
                <a:cs typeface="Century Gothic"/>
              </a:rPr>
              <a:t> </a:t>
            </a:r>
            <a:r>
              <a:rPr sz="1600" spc="-75" dirty="0">
                <a:solidFill>
                  <a:srgbClr val="124F5C"/>
                </a:solidFill>
                <a:latin typeface="Montserrat" panose="00000500000000000000" pitchFamily="2" charset="0"/>
                <a:cs typeface="Century Gothic"/>
              </a:rPr>
              <a:t>each</a:t>
            </a:r>
            <a:r>
              <a:rPr sz="1600" spc="-50" dirty="0">
                <a:solidFill>
                  <a:srgbClr val="124F5C"/>
                </a:solidFill>
                <a:latin typeface="Montserrat" panose="00000500000000000000" pitchFamily="2" charset="0"/>
                <a:cs typeface="Century Gothic"/>
              </a:rPr>
              <a:t> </a:t>
            </a:r>
            <a:r>
              <a:rPr sz="1600" spc="50" dirty="0">
                <a:solidFill>
                  <a:srgbClr val="124F5C"/>
                </a:solidFill>
                <a:latin typeface="Montserrat" panose="00000500000000000000" pitchFamily="2" charset="0"/>
                <a:cs typeface="Century Gothic"/>
              </a:rPr>
              <a:t>client</a:t>
            </a:r>
            <a:endParaRPr sz="1600" dirty="0">
              <a:latin typeface="Montserrat" panose="00000500000000000000" pitchFamily="2" charset="0"/>
              <a:cs typeface="Century Gothic"/>
            </a:endParaRPr>
          </a:p>
          <a:p>
            <a:pPr marL="12700" marR="5080">
              <a:lnSpc>
                <a:spcPct val="114999"/>
              </a:lnSpc>
              <a:spcBef>
                <a:spcPts val="5"/>
              </a:spcBef>
              <a:buFont typeface="Century Gothic"/>
              <a:buAutoNum type="arabicPeriod"/>
              <a:tabLst>
                <a:tab pos="353695" algn="l"/>
                <a:tab pos="354330" algn="l"/>
                <a:tab pos="2009139" algn="l"/>
              </a:tabLst>
            </a:pPr>
            <a:r>
              <a:rPr lang="en-IN" sz="1600" b="1" spc="210" dirty="0">
                <a:solidFill>
                  <a:srgbClr val="124F5C"/>
                </a:solidFill>
                <a:latin typeface="Montserrat" panose="00000500000000000000" pitchFamily="2" charset="0"/>
                <a:cs typeface="Calibri"/>
              </a:rPr>
              <a:t>  </a:t>
            </a:r>
            <a:r>
              <a:rPr sz="1600" b="1" spc="210" dirty="0">
                <a:solidFill>
                  <a:srgbClr val="124F5C"/>
                </a:solidFill>
                <a:latin typeface="Montserrat" panose="00000500000000000000" pitchFamily="2" charset="0"/>
                <a:cs typeface="Calibri"/>
              </a:rPr>
              <a:t>LIMIT_BAL:</a:t>
            </a:r>
            <a:r>
              <a:rPr lang="en-US" sz="1600" b="1" spc="210" dirty="0">
                <a:solidFill>
                  <a:srgbClr val="124F5C"/>
                </a:solidFill>
                <a:latin typeface="Montserrat" panose="00000500000000000000" pitchFamily="2" charset="0"/>
                <a:cs typeface="Calibri"/>
              </a:rPr>
              <a:t> </a:t>
            </a:r>
            <a:r>
              <a:rPr sz="1600" spc="90" dirty="0">
                <a:solidFill>
                  <a:srgbClr val="124F5C"/>
                </a:solidFill>
                <a:latin typeface="Montserrat" panose="00000500000000000000" pitchFamily="2" charset="0"/>
                <a:cs typeface="Century Gothic"/>
              </a:rPr>
              <a:t>Amount</a:t>
            </a:r>
            <a:r>
              <a:rPr sz="1600" spc="-4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of</a:t>
            </a:r>
            <a:r>
              <a:rPr sz="1600" spc="-55"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given</a:t>
            </a:r>
            <a:r>
              <a:rPr sz="1600" spc="-60"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credit</a:t>
            </a:r>
            <a:r>
              <a:rPr sz="1600" spc="-45" dirty="0">
                <a:solidFill>
                  <a:srgbClr val="124F5C"/>
                </a:solidFill>
                <a:latin typeface="Montserrat" panose="00000500000000000000" pitchFamily="2" charset="0"/>
                <a:cs typeface="Century Gothic"/>
              </a:rPr>
              <a:t> </a:t>
            </a:r>
            <a:r>
              <a:rPr sz="1600" spc="135" dirty="0">
                <a:solidFill>
                  <a:srgbClr val="124F5C"/>
                </a:solidFill>
                <a:latin typeface="Montserrat" panose="00000500000000000000" pitchFamily="2" charset="0"/>
                <a:cs typeface="Century Gothic"/>
              </a:rPr>
              <a:t>in</a:t>
            </a:r>
            <a:r>
              <a:rPr sz="1600" spc="-45" dirty="0">
                <a:solidFill>
                  <a:srgbClr val="124F5C"/>
                </a:solidFill>
                <a:latin typeface="Montserrat" panose="00000500000000000000" pitchFamily="2" charset="0"/>
                <a:cs typeface="Century Gothic"/>
              </a:rPr>
              <a:t> </a:t>
            </a:r>
            <a:r>
              <a:rPr sz="1600" spc="225" dirty="0">
                <a:solidFill>
                  <a:srgbClr val="124F5C"/>
                </a:solidFill>
                <a:latin typeface="Montserrat" panose="00000500000000000000" pitchFamily="2" charset="0"/>
                <a:cs typeface="Century Gothic"/>
              </a:rPr>
              <a:t>NT</a:t>
            </a:r>
            <a:r>
              <a:rPr sz="1600" spc="-45" dirty="0">
                <a:solidFill>
                  <a:srgbClr val="124F5C"/>
                </a:solidFill>
                <a:latin typeface="Montserrat" panose="00000500000000000000" pitchFamily="2" charset="0"/>
                <a:cs typeface="Century Gothic"/>
              </a:rPr>
              <a:t> </a:t>
            </a:r>
            <a:r>
              <a:rPr sz="1600" spc="60" dirty="0">
                <a:solidFill>
                  <a:srgbClr val="124F5C"/>
                </a:solidFill>
                <a:latin typeface="Montserrat" panose="00000500000000000000" pitchFamily="2" charset="0"/>
                <a:cs typeface="Century Gothic"/>
              </a:rPr>
              <a:t>dollars</a:t>
            </a:r>
            <a:r>
              <a:rPr sz="1600" spc="-75"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(includes</a:t>
            </a:r>
            <a:r>
              <a:rPr sz="1600" spc="-40" dirty="0">
                <a:solidFill>
                  <a:srgbClr val="124F5C"/>
                </a:solidFill>
                <a:latin typeface="Montserrat" panose="00000500000000000000" pitchFamily="2" charset="0"/>
                <a:cs typeface="Century Gothic"/>
              </a:rPr>
              <a:t> </a:t>
            </a:r>
            <a:r>
              <a:rPr sz="1600" spc="85" dirty="0">
                <a:solidFill>
                  <a:srgbClr val="124F5C"/>
                </a:solidFill>
                <a:latin typeface="Montserrat" panose="00000500000000000000" pitchFamily="2" charset="0"/>
                <a:cs typeface="Century Gothic"/>
              </a:rPr>
              <a:t>ind </a:t>
            </a:r>
            <a:r>
              <a:rPr sz="1600" spc="-540"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ividual</a:t>
            </a:r>
            <a:r>
              <a:rPr sz="1600" spc="-50"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and</a:t>
            </a:r>
            <a:r>
              <a:rPr sz="1600" spc="-60" dirty="0">
                <a:solidFill>
                  <a:srgbClr val="124F5C"/>
                </a:solidFill>
                <a:latin typeface="Montserrat" panose="00000500000000000000" pitchFamily="2" charset="0"/>
                <a:cs typeface="Century Gothic"/>
              </a:rPr>
              <a:t> </a:t>
            </a:r>
            <a:r>
              <a:rPr sz="1600" spc="50" dirty="0">
                <a:solidFill>
                  <a:srgbClr val="124F5C"/>
                </a:solidFill>
                <a:latin typeface="Montserrat" panose="00000500000000000000" pitchFamily="2" charset="0"/>
                <a:cs typeface="Century Gothic"/>
              </a:rPr>
              <a:t>family/supplementary</a:t>
            </a:r>
            <a:r>
              <a:rPr sz="1600" spc="-70"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credit</a:t>
            </a:r>
            <a:endParaRPr sz="1600" dirty="0">
              <a:latin typeface="Montserrat" panose="00000500000000000000" pitchFamily="2" charset="0"/>
              <a:cs typeface="Century Gothic"/>
            </a:endParaRPr>
          </a:p>
          <a:p>
            <a:pPr marL="408940" indent="-396240">
              <a:lnSpc>
                <a:spcPct val="100000"/>
              </a:lnSpc>
              <a:spcBef>
                <a:spcPts val="360"/>
              </a:spcBef>
              <a:buFont typeface="Century Gothic"/>
              <a:buAutoNum type="arabicPeriod"/>
              <a:tabLst>
                <a:tab pos="408305" algn="l"/>
                <a:tab pos="408940" algn="l"/>
                <a:tab pos="1202690" algn="l"/>
              </a:tabLst>
            </a:pPr>
            <a:r>
              <a:rPr sz="1600" b="1" spc="250" dirty="0">
                <a:solidFill>
                  <a:srgbClr val="124F5C"/>
                </a:solidFill>
                <a:latin typeface="Montserrat" panose="00000500000000000000" pitchFamily="2" charset="0"/>
                <a:cs typeface="Calibri"/>
              </a:rPr>
              <a:t>SEX:	</a:t>
            </a:r>
            <a:r>
              <a:rPr sz="1600" spc="-10" dirty="0">
                <a:solidFill>
                  <a:srgbClr val="124F5C"/>
                </a:solidFill>
                <a:latin typeface="Montserrat" panose="00000500000000000000" pitchFamily="2" charset="0"/>
                <a:cs typeface="Century Gothic"/>
              </a:rPr>
              <a:t>Gender</a:t>
            </a:r>
            <a:r>
              <a:rPr sz="1600" spc="-50" dirty="0">
                <a:solidFill>
                  <a:srgbClr val="124F5C"/>
                </a:solidFill>
                <a:latin typeface="Montserrat" panose="00000500000000000000" pitchFamily="2" charset="0"/>
                <a:cs typeface="Century Gothic"/>
              </a:rPr>
              <a:t> </a:t>
            </a:r>
            <a:r>
              <a:rPr sz="1600" spc="-70" dirty="0">
                <a:solidFill>
                  <a:srgbClr val="124F5C"/>
                </a:solidFill>
                <a:latin typeface="Montserrat" panose="00000500000000000000" pitchFamily="2" charset="0"/>
                <a:cs typeface="Century Gothic"/>
              </a:rPr>
              <a:t>(1=</a:t>
            </a:r>
            <a:r>
              <a:rPr lang="en-US" sz="1600" spc="-70" dirty="0">
                <a:solidFill>
                  <a:srgbClr val="124F5C"/>
                </a:solidFill>
                <a:latin typeface="Montserrat" panose="00000500000000000000" pitchFamily="2" charset="0"/>
                <a:cs typeface="Century Gothic"/>
              </a:rPr>
              <a:t>M</a:t>
            </a:r>
            <a:r>
              <a:rPr sz="1600" spc="-70" dirty="0">
                <a:solidFill>
                  <a:srgbClr val="124F5C"/>
                </a:solidFill>
                <a:latin typeface="Montserrat" panose="00000500000000000000" pitchFamily="2" charset="0"/>
                <a:cs typeface="Century Gothic"/>
              </a:rPr>
              <a:t>ale,</a:t>
            </a:r>
            <a:r>
              <a:rPr sz="1600" spc="-5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2=</a:t>
            </a:r>
            <a:r>
              <a:rPr lang="en-US" sz="1600" spc="-5" dirty="0">
                <a:solidFill>
                  <a:srgbClr val="124F5C"/>
                </a:solidFill>
                <a:latin typeface="Montserrat" panose="00000500000000000000" pitchFamily="2" charset="0"/>
                <a:cs typeface="Century Gothic"/>
              </a:rPr>
              <a:t>F</a:t>
            </a:r>
            <a:r>
              <a:rPr sz="1600" spc="-5" dirty="0">
                <a:solidFill>
                  <a:srgbClr val="124F5C"/>
                </a:solidFill>
                <a:latin typeface="Montserrat" panose="00000500000000000000" pitchFamily="2" charset="0"/>
                <a:cs typeface="Century Gothic"/>
              </a:rPr>
              <a:t>emale)</a:t>
            </a:r>
            <a:endParaRPr sz="1600" dirty="0">
              <a:latin typeface="Montserrat" panose="00000500000000000000" pitchFamily="2" charset="0"/>
              <a:cs typeface="Century Gothic"/>
            </a:endParaRPr>
          </a:p>
          <a:p>
            <a:pPr marL="12700" marR="113664">
              <a:lnSpc>
                <a:spcPct val="114999"/>
              </a:lnSpc>
              <a:buFont typeface="Century Gothic"/>
              <a:buAutoNum type="arabicPeriod"/>
              <a:tabLst>
                <a:tab pos="377825" algn="l"/>
                <a:tab pos="378460" algn="l"/>
                <a:tab pos="2207260" algn="l"/>
              </a:tabLst>
            </a:pPr>
            <a:r>
              <a:rPr lang="en-US" sz="1600" b="1" spc="270" dirty="0">
                <a:solidFill>
                  <a:srgbClr val="124F5C"/>
                </a:solidFill>
                <a:latin typeface="Montserrat" panose="00000500000000000000" pitchFamily="2" charset="0"/>
                <a:cs typeface="Calibri"/>
              </a:rPr>
              <a:t> EDUCATION:	</a:t>
            </a:r>
            <a:r>
              <a:rPr lang="en-US" sz="1600" spc="-45" dirty="0">
                <a:solidFill>
                  <a:srgbClr val="124F5C"/>
                </a:solidFill>
                <a:latin typeface="Montserrat" panose="00000500000000000000" pitchFamily="2" charset="0"/>
                <a:cs typeface="Century Gothic"/>
              </a:rPr>
              <a:t>(1=Graduate</a:t>
            </a:r>
            <a:r>
              <a:rPr lang="en-US" sz="1600" spc="-50" dirty="0">
                <a:solidFill>
                  <a:srgbClr val="124F5C"/>
                </a:solidFill>
                <a:latin typeface="Montserrat" panose="00000500000000000000" pitchFamily="2" charset="0"/>
                <a:cs typeface="Century Gothic"/>
              </a:rPr>
              <a:t> </a:t>
            </a:r>
            <a:r>
              <a:rPr lang="en-US" sz="1600" spc="5" dirty="0">
                <a:solidFill>
                  <a:srgbClr val="124F5C"/>
                </a:solidFill>
                <a:latin typeface="Montserrat" panose="00000500000000000000" pitchFamily="2" charset="0"/>
                <a:cs typeface="Century Gothic"/>
              </a:rPr>
              <a:t>school,</a:t>
            </a:r>
            <a:r>
              <a:rPr lang="en-US" sz="1600" spc="-60" dirty="0">
                <a:solidFill>
                  <a:srgbClr val="124F5C"/>
                </a:solidFill>
                <a:latin typeface="Montserrat" panose="00000500000000000000" pitchFamily="2" charset="0"/>
                <a:cs typeface="Century Gothic"/>
              </a:rPr>
              <a:t> </a:t>
            </a:r>
            <a:r>
              <a:rPr lang="en-US" sz="1600" spc="60" dirty="0">
                <a:solidFill>
                  <a:srgbClr val="124F5C"/>
                </a:solidFill>
                <a:latin typeface="Montserrat" panose="00000500000000000000" pitchFamily="2" charset="0"/>
                <a:cs typeface="Century Gothic"/>
              </a:rPr>
              <a:t>2=University,</a:t>
            </a:r>
            <a:r>
              <a:rPr lang="en-US" sz="1600" spc="-45" dirty="0">
                <a:solidFill>
                  <a:srgbClr val="124F5C"/>
                </a:solidFill>
                <a:latin typeface="Montserrat" panose="00000500000000000000" pitchFamily="2" charset="0"/>
                <a:cs typeface="Century Gothic"/>
              </a:rPr>
              <a:t> </a:t>
            </a:r>
            <a:r>
              <a:rPr lang="en-US" sz="1600" spc="65" dirty="0">
                <a:solidFill>
                  <a:srgbClr val="124F5C"/>
                </a:solidFill>
                <a:latin typeface="Montserrat" panose="00000500000000000000" pitchFamily="2" charset="0"/>
                <a:cs typeface="Century Gothic"/>
              </a:rPr>
              <a:t>3=High</a:t>
            </a:r>
            <a:r>
              <a:rPr lang="en-US" sz="1600" spc="-55" dirty="0">
                <a:solidFill>
                  <a:srgbClr val="124F5C"/>
                </a:solidFill>
                <a:latin typeface="Montserrat" panose="00000500000000000000" pitchFamily="2" charset="0"/>
                <a:cs typeface="Century Gothic"/>
              </a:rPr>
              <a:t> </a:t>
            </a:r>
            <a:r>
              <a:rPr lang="en-US" sz="1600" spc="10" dirty="0">
                <a:solidFill>
                  <a:srgbClr val="124F5C"/>
                </a:solidFill>
                <a:latin typeface="Montserrat" panose="00000500000000000000" pitchFamily="2" charset="0"/>
                <a:cs typeface="Century Gothic"/>
              </a:rPr>
              <a:t>school, 0,</a:t>
            </a:r>
            <a:r>
              <a:rPr lang="en-US" sz="1600" spc="60" dirty="0">
                <a:solidFill>
                  <a:srgbClr val="124F5C"/>
                </a:solidFill>
                <a:latin typeface="Montserrat" panose="00000500000000000000" pitchFamily="2" charset="0"/>
                <a:cs typeface="Century Gothic"/>
              </a:rPr>
              <a:t>4,5,6=others</a:t>
            </a:r>
          </a:p>
          <a:p>
            <a:pPr marL="12700" marR="113664">
              <a:lnSpc>
                <a:spcPct val="114999"/>
              </a:lnSpc>
              <a:buFont typeface="Century Gothic"/>
              <a:buAutoNum type="arabicPeriod"/>
              <a:tabLst>
                <a:tab pos="377825" algn="l"/>
                <a:tab pos="378460" algn="l"/>
                <a:tab pos="2207260" algn="l"/>
              </a:tabLst>
            </a:pPr>
            <a:r>
              <a:rPr lang="en-IN" sz="1600" b="1" spc="245" dirty="0">
                <a:solidFill>
                  <a:srgbClr val="124F5C"/>
                </a:solidFill>
                <a:latin typeface="Montserrat" panose="00000500000000000000" pitchFamily="2" charset="0"/>
                <a:cs typeface="Calibri"/>
              </a:rPr>
              <a:t> </a:t>
            </a:r>
            <a:r>
              <a:rPr sz="1600" b="1" spc="245" dirty="0">
                <a:solidFill>
                  <a:srgbClr val="124F5C"/>
                </a:solidFill>
                <a:latin typeface="Montserrat" panose="00000500000000000000" pitchFamily="2" charset="0"/>
                <a:cs typeface="Calibri"/>
              </a:rPr>
              <a:t>MARRIAGE:	</a:t>
            </a:r>
            <a:r>
              <a:rPr sz="1600" spc="45" dirty="0">
                <a:solidFill>
                  <a:srgbClr val="124F5C"/>
                </a:solidFill>
                <a:latin typeface="Montserrat" panose="00000500000000000000" pitchFamily="2" charset="0"/>
                <a:cs typeface="Century Gothic"/>
              </a:rPr>
              <a:t>Marital</a:t>
            </a:r>
            <a:r>
              <a:rPr sz="1600" spc="-65" dirty="0">
                <a:solidFill>
                  <a:srgbClr val="124F5C"/>
                </a:solidFill>
                <a:latin typeface="Montserrat" panose="00000500000000000000" pitchFamily="2" charset="0"/>
                <a:cs typeface="Century Gothic"/>
              </a:rPr>
              <a:t> </a:t>
            </a:r>
            <a:r>
              <a:rPr sz="1600" spc="105" dirty="0">
                <a:solidFill>
                  <a:srgbClr val="124F5C"/>
                </a:solidFill>
                <a:latin typeface="Montserrat" panose="00000500000000000000" pitchFamily="2" charset="0"/>
                <a:cs typeface="Century Gothic"/>
              </a:rPr>
              <a:t>status</a:t>
            </a:r>
            <a:r>
              <a:rPr sz="1600" spc="-65" dirty="0">
                <a:solidFill>
                  <a:srgbClr val="124F5C"/>
                </a:solidFill>
                <a:latin typeface="Montserrat" panose="00000500000000000000" pitchFamily="2" charset="0"/>
                <a:cs typeface="Century Gothic"/>
              </a:rPr>
              <a:t> </a:t>
            </a:r>
            <a:r>
              <a:rPr sz="1600" spc="-15" dirty="0">
                <a:solidFill>
                  <a:srgbClr val="124F5C"/>
                </a:solidFill>
                <a:latin typeface="Montserrat" panose="00000500000000000000" pitchFamily="2" charset="0"/>
                <a:cs typeface="Century Gothic"/>
              </a:rPr>
              <a:t>(1=married,</a:t>
            </a:r>
            <a:r>
              <a:rPr sz="1600" spc="-65" dirty="0">
                <a:solidFill>
                  <a:srgbClr val="124F5C"/>
                </a:solidFill>
                <a:latin typeface="Montserrat" panose="00000500000000000000" pitchFamily="2" charset="0"/>
                <a:cs typeface="Century Gothic"/>
              </a:rPr>
              <a:t> </a:t>
            </a:r>
            <a:r>
              <a:rPr sz="1600" spc="45" dirty="0">
                <a:solidFill>
                  <a:srgbClr val="124F5C"/>
                </a:solidFill>
                <a:latin typeface="Montserrat" panose="00000500000000000000" pitchFamily="2" charset="0"/>
                <a:cs typeface="Century Gothic"/>
              </a:rPr>
              <a:t>2=single,</a:t>
            </a:r>
            <a:r>
              <a:rPr sz="1600" spc="-60" dirty="0">
                <a:solidFill>
                  <a:srgbClr val="124F5C"/>
                </a:solidFill>
                <a:latin typeface="Montserrat" panose="00000500000000000000" pitchFamily="2" charset="0"/>
                <a:cs typeface="Century Gothic"/>
              </a:rPr>
              <a:t> </a:t>
            </a:r>
            <a:r>
              <a:rPr lang="en-US" sz="1600" spc="-60" dirty="0">
                <a:solidFill>
                  <a:srgbClr val="124F5C"/>
                </a:solidFill>
                <a:latin typeface="Montserrat" panose="00000500000000000000" pitchFamily="2" charset="0"/>
                <a:cs typeface="Century Gothic"/>
              </a:rPr>
              <a:t>0,</a:t>
            </a:r>
            <a:r>
              <a:rPr sz="1600" spc="45" dirty="0">
                <a:solidFill>
                  <a:srgbClr val="124F5C"/>
                </a:solidFill>
                <a:latin typeface="Montserrat" panose="00000500000000000000" pitchFamily="2" charset="0"/>
                <a:cs typeface="Century Gothic"/>
              </a:rPr>
              <a:t>3=others)</a:t>
            </a:r>
            <a:endParaRPr sz="1600" dirty="0">
              <a:latin typeface="Montserrat" panose="00000500000000000000" pitchFamily="2" charset="0"/>
              <a:cs typeface="Century Gothic"/>
            </a:endParaRPr>
          </a:p>
          <a:p>
            <a:pPr marL="12065">
              <a:lnSpc>
                <a:spcPct val="100000"/>
              </a:lnSpc>
              <a:spcBef>
                <a:spcPts val="365"/>
              </a:spcBef>
              <a:tabLst>
                <a:tab pos="421005" algn="l"/>
                <a:tab pos="421640" algn="l"/>
                <a:tab pos="1246505" algn="l"/>
              </a:tabLst>
            </a:pPr>
            <a:r>
              <a:rPr lang="en-IN" sz="1600" b="1" spc="229" dirty="0">
                <a:solidFill>
                  <a:srgbClr val="124F5C"/>
                </a:solidFill>
                <a:latin typeface="Montserrat" panose="00000500000000000000" pitchFamily="2" charset="0"/>
                <a:cs typeface="Calibri"/>
              </a:rPr>
              <a:t>6. </a:t>
            </a:r>
            <a:r>
              <a:rPr sz="1600" b="1" spc="229" dirty="0">
                <a:solidFill>
                  <a:srgbClr val="124F5C"/>
                </a:solidFill>
                <a:latin typeface="Montserrat" panose="00000500000000000000" pitchFamily="2" charset="0"/>
                <a:cs typeface="Calibri"/>
              </a:rPr>
              <a:t>AGE:	</a:t>
            </a:r>
            <a:r>
              <a:rPr sz="1600" spc="-35" dirty="0">
                <a:solidFill>
                  <a:srgbClr val="124F5C"/>
                </a:solidFill>
                <a:latin typeface="Montserrat" panose="00000500000000000000" pitchFamily="2" charset="0"/>
                <a:cs typeface="Century Gothic"/>
              </a:rPr>
              <a:t>Age</a:t>
            </a:r>
            <a:r>
              <a:rPr sz="1600" spc="-50" dirty="0">
                <a:solidFill>
                  <a:srgbClr val="124F5C"/>
                </a:solidFill>
                <a:latin typeface="Montserrat" panose="00000500000000000000" pitchFamily="2" charset="0"/>
                <a:cs typeface="Century Gothic"/>
              </a:rPr>
              <a:t> </a:t>
            </a:r>
            <a:r>
              <a:rPr sz="1600" spc="135" dirty="0">
                <a:solidFill>
                  <a:srgbClr val="124F5C"/>
                </a:solidFill>
                <a:latin typeface="Montserrat" panose="00000500000000000000" pitchFamily="2" charset="0"/>
                <a:cs typeface="Century Gothic"/>
              </a:rPr>
              <a:t>in</a:t>
            </a:r>
            <a:r>
              <a:rPr sz="1600" spc="-65"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years</a:t>
            </a:r>
            <a:endParaRPr sz="1600" dirty="0">
              <a:latin typeface="Montserrat" panose="00000500000000000000" pitchFamily="2" charset="0"/>
              <a:cs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32410"/>
            <a:ext cx="2581250" cy="381515"/>
          </a:xfrm>
          <a:prstGeom prst="rect">
            <a:avLst/>
          </a:prstGeom>
        </p:spPr>
        <p:txBody>
          <a:bodyPr vert="horz" wrap="square" lIns="0" tIns="12065" rIns="0" bIns="0" rtlCol="0">
            <a:spAutoFit/>
          </a:bodyPr>
          <a:lstStyle/>
          <a:p>
            <a:pPr marL="12700">
              <a:lnSpc>
                <a:spcPct val="100000"/>
              </a:lnSpc>
              <a:spcBef>
                <a:spcPts val="95"/>
              </a:spcBef>
            </a:pPr>
            <a:r>
              <a:rPr sz="2400" spc="325" dirty="0">
                <a:latin typeface="Montserrat" panose="00000500000000000000" pitchFamily="2" charset="0"/>
              </a:rPr>
              <a:t>Continued….</a:t>
            </a:r>
            <a:endParaRPr sz="2400" dirty="0">
              <a:latin typeface="Montserrat" panose="00000500000000000000" pitchFamily="2" charset="0"/>
            </a:endParaRPr>
          </a:p>
        </p:txBody>
      </p:sp>
      <p:sp>
        <p:nvSpPr>
          <p:cNvPr id="3" name="object 3"/>
          <p:cNvSpPr txBox="1"/>
          <p:nvPr/>
        </p:nvSpPr>
        <p:spPr>
          <a:xfrm>
            <a:off x="506780" y="1879895"/>
            <a:ext cx="8208645" cy="691855"/>
          </a:xfrm>
          <a:prstGeom prst="rect">
            <a:avLst/>
          </a:prstGeom>
        </p:spPr>
        <p:txBody>
          <a:bodyPr vert="horz" wrap="square" lIns="0" tIns="55244" rIns="0" bIns="0" rtlCol="0">
            <a:spAutoFit/>
          </a:bodyPr>
          <a:lstStyle/>
          <a:p>
            <a:pPr marL="12700">
              <a:lnSpc>
                <a:spcPct val="100000"/>
              </a:lnSpc>
              <a:spcBef>
                <a:spcPts val="434"/>
              </a:spcBef>
              <a:tabLst>
                <a:tab pos="332105" algn="l"/>
                <a:tab pos="1657350" algn="l"/>
              </a:tabLst>
            </a:pPr>
            <a:r>
              <a:rPr sz="1900" b="1" spc="-35" dirty="0">
                <a:solidFill>
                  <a:srgbClr val="124F5C"/>
                </a:solidFill>
                <a:latin typeface="Century Gothic"/>
                <a:cs typeface="Century Gothic"/>
              </a:rPr>
              <a:t>7</a:t>
            </a:r>
            <a:r>
              <a:rPr sz="1900" spc="-35" dirty="0">
                <a:solidFill>
                  <a:srgbClr val="124F5C"/>
                </a:solidFill>
                <a:latin typeface="Century Gothic"/>
                <a:cs typeface="Century Gothic"/>
              </a:rPr>
              <a:t>.	</a:t>
            </a:r>
            <a:r>
              <a:rPr sz="1900" b="1" spc="240" dirty="0">
                <a:solidFill>
                  <a:srgbClr val="124F5C"/>
                </a:solidFill>
                <a:latin typeface="Calibri"/>
                <a:cs typeface="Calibri"/>
              </a:rPr>
              <a:t>PAY_0-6</a:t>
            </a:r>
            <a:r>
              <a:rPr sz="1900" b="1" spc="120" dirty="0">
                <a:solidFill>
                  <a:srgbClr val="124F5C"/>
                </a:solidFill>
                <a:latin typeface="Calibri"/>
                <a:cs typeface="Calibri"/>
              </a:rPr>
              <a:t> </a:t>
            </a:r>
            <a:r>
              <a:rPr sz="1900" b="1" spc="-30" dirty="0">
                <a:solidFill>
                  <a:srgbClr val="124F5C"/>
                </a:solidFill>
                <a:latin typeface="Calibri"/>
                <a:cs typeface="Calibri"/>
              </a:rPr>
              <a:t>:	</a:t>
            </a:r>
            <a:r>
              <a:rPr sz="1900" spc="35" dirty="0">
                <a:solidFill>
                  <a:srgbClr val="124F5C"/>
                </a:solidFill>
                <a:latin typeface="Century Gothic"/>
                <a:cs typeface="Century Gothic"/>
              </a:rPr>
              <a:t>Repayment</a:t>
            </a:r>
            <a:r>
              <a:rPr sz="1900" spc="10" dirty="0">
                <a:solidFill>
                  <a:srgbClr val="124F5C"/>
                </a:solidFill>
                <a:latin typeface="Century Gothic"/>
                <a:cs typeface="Century Gothic"/>
              </a:rPr>
              <a:t> </a:t>
            </a:r>
            <a:r>
              <a:rPr sz="1900" spc="90" dirty="0">
                <a:solidFill>
                  <a:srgbClr val="124F5C"/>
                </a:solidFill>
                <a:latin typeface="Century Gothic"/>
                <a:cs typeface="Century Gothic"/>
              </a:rPr>
              <a:t>status</a:t>
            </a:r>
            <a:r>
              <a:rPr sz="1900" dirty="0">
                <a:solidFill>
                  <a:srgbClr val="124F5C"/>
                </a:solidFill>
                <a:latin typeface="Century Gothic"/>
                <a:cs typeface="Century Gothic"/>
              </a:rPr>
              <a:t> </a:t>
            </a:r>
            <a:r>
              <a:rPr sz="1900" spc="125" dirty="0">
                <a:solidFill>
                  <a:srgbClr val="124F5C"/>
                </a:solidFill>
                <a:latin typeface="Century Gothic"/>
                <a:cs typeface="Century Gothic"/>
              </a:rPr>
              <a:t>in</a:t>
            </a:r>
            <a:r>
              <a:rPr sz="1900" spc="-25" dirty="0">
                <a:solidFill>
                  <a:srgbClr val="124F5C"/>
                </a:solidFill>
                <a:latin typeface="Century Gothic"/>
                <a:cs typeface="Century Gothic"/>
              </a:rPr>
              <a:t> </a:t>
            </a:r>
            <a:r>
              <a:rPr sz="1900" spc="50" dirty="0">
                <a:solidFill>
                  <a:srgbClr val="124F5C"/>
                </a:solidFill>
                <a:latin typeface="Century Gothic"/>
                <a:cs typeface="Century Gothic"/>
              </a:rPr>
              <a:t>September</a:t>
            </a:r>
            <a:r>
              <a:rPr lang="en-US" sz="1900" spc="50" dirty="0">
                <a:solidFill>
                  <a:srgbClr val="124F5C"/>
                </a:solidFill>
                <a:latin typeface="Century Gothic"/>
                <a:cs typeface="Century Gothic"/>
              </a:rPr>
              <a:t> 2005 </a:t>
            </a:r>
            <a:r>
              <a:rPr sz="1900" spc="50" dirty="0">
                <a:solidFill>
                  <a:srgbClr val="124F5C"/>
                </a:solidFill>
                <a:latin typeface="Century Gothic"/>
                <a:cs typeface="Century Gothic"/>
              </a:rPr>
              <a:t>-</a:t>
            </a:r>
            <a:r>
              <a:rPr sz="1900" spc="20" dirty="0">
                <a:solidFill>
                  <a:srgbClr val="124F5C"/>
                </a:solidFill>
                <a:latin typeface="Century Gothic"/>
                <a:cs typeface="Century Gothic"/>
              </a:rPr>
              <a:t> </a:t>
            </a:r>
            <a:r>
              <a:rPr sz="1900" spc="40" dirty="0">
                <a:solidFill>
                  <a:srgbClr val="124F5C"/>
                </a:solidFill>
                <a:latin typeface="Century Gothic"/>
                <a:cs typeface="Century Gothic"/>
              </a:rPr>
              <a:t>April,</a:t>
            </a:r>
            <a:r>
              <a:rPr sz="1900" spc="-20" dirty="0">
                <a:solidFill>
                  <a:srgbClr val="124F5C"/>
                </a:solidFill>
                <a:latin typeface="Century Gothic"/>
                <a:cs typeface="Century Gothic"/>
              </a:rPr>
              <a:t> </a:t>
            </a:r>
            <a:r>
              <a:rPr sz="1900" spc="110" dirty="0">
                <a:solidFill>
                  <a:srgbClr val="124F5C"/>
                </a:solidFill>
                <a:latin typeface="Century Gothic"/>
                <a:cs typeface="Century Gothic"/>
              </a:rPr>
              <a:t>2005</a:t>
            </a:r>
            <a:endParaRPr lang="en-US" sz="1900" spc="110" dirty="0">
              <a:solidFill>
                <a:srgbClr val="124F5C"/>
              </a:solidFill>
              <a:latin typeface="Century Gothic"/>
              <a:cs typeface="Century Gothic"/>
            </a:endParaRPr>
          </a:p>
          <a:p>
            <a:pPr marL="12700">
              <a:lnSpc>
                <a:spcPct val="100000"/>
              </a:lnSpc>
              <a:spcBef>
                <a:spcPts val="434"/>
              </a:spcBef>
              <a:tabLst>
                <a:tab pos="332105" algn="l"/>
                <a:tab pos="1657350" algn="l"/>
              </a:tabLst>
            </a:pPr>
            <a:r>
              <a:rPr lang="en-GB" sz="1900" spc="-10" dirty="0">
                <a:solidFill>
                  <a:srgbClr val="124F5C"/>
                </a:solidFill>
                <a:latin typeface="Century Gothic"/>
                <a:cs typeface="Century Gothic"/>
              </a:rPr>
              <a:t> </a:t>
            </a:r>
            <a:endParaRPr lang="en-GB" sz="1900" dirty="0">
              <a:latin typeface="Century Gothic"/>
              <a:cs typeface="Century Gothic"/>
            </a:endParaRPr>
          </a:p>
        </p:txBody>
      </p:sp>
      <p:sp>
        <p:nvSpPr>
          <p:cNvPr id="4" name="object 4"/>
          <p:cNvSpPr txBox="1"/>
          <p:nvPr/>
        </p:nvSpPr>
        <p:spPr>
          <a:xfrm>
            <a:off x="504850" y="2334285"/>
            <a:ext cx="1999614" cy="1168909"/>
          </a:xfrm>
          <a:prstGeom prst="rect">
            <a:avLst/>
          </a:prstGeom>
        </p:spPr>
        <p:txBody>
          <a:bodyPr vert="horz" wrap="square" lIns="0" tIns="55244" rIns="0" bIns="0" rtlCol="0">
            <a:spAutoFit/>
          </a:bodyPr>
          <a:lstStyle/>
          <a:p>
            <a:pPr marL="344805" indent="-332740">
              <a:lnSpc>
                <a:spcPct val="100000"/>
              </a:lnSpc>
              <a:spcBef>
                <a:spcPts val="434"/>
              </a:spcBef>
              <a:buFont typeface="Century Gothic"/>
              <a:buAutoNum type="arabicPeriod" startAt="8"/>
              <a:tabLst>
                <a:tab pos="344805" algn="l"/>
                <a:tab pos="345440" algn="l"/>
              </a:tabLst>
            </a:pPr>
            <a:r>
              <a:rPr sz="1600" b="1" spc="165" dirty="0">
                <a:solidFill>
                  <a:srgbClr val="124F5C"/>
                </a:solidFill>
                <a:latin typeface="Montserrat" panose="00000500000000000000" pitchFamily="2" charset="0"/>
                <a:cs typeface="Calibri"/>
              </a:rPr>
              <a:t>BILL_AMT1-6:</a:t>
            </a:r>
            <a:endParaRPr sz="1600" dirty="0">
              <a:latin typeface="Montserrat" panose="00000500000000000000" pitchFamily="2" charset="0"/>
              <a:cs typeface="Calibri"/>
            </a:endParaRPr>
          </a:p>
          <a:p>
            <a:pPr marL="12700">
              <a:lnSpc>
                <a:spcPct val="100000"/>
              </a:lnSpc>
              <a:spcBef>
                <a:spcPts val="335"/>
              </a:spcBef>
            </a:pPr>
            <a:r>
              <a:rPr sz="1600" spc="110" dirty="0">
                <a:solidFill>
                  <a:srgbClr val="124F5C"/>
                </a:solidFill>
                <a:latin typeface="Montserrat" panose="00000500000000000000" pitchFamily="2" charset="0"/>
                <a:cs typeface="Century Gothic"/>
              </a:rPr>
              <a:t>2005</a:t>
            </a:r>
            <a:r>
              <a:rPr sz="1600" spc="-50" dirty="0">
                <a:solidFill>
                  <a:srgbClr val="124F5C"/>
                </a:solidFill>
                <a:latin typeface="Montserrat" panose="00000500000000000000" pitchFamily="2" charset="0"/>
                <a:cs typeface="Century Gothic"/>
              </a:rPr>
              <a:t> </a:t>
            </a:r>
            <a:r>
              <a:rPr sz="1600" spc="110" dirty="0">
                <a:solidFill>
                  <a:srgbClr val="124F5C"/>
                </a:solidFill>
                <a:latin typeface="Montserrat" panose="00000500000000000000" pitchFamily="2" charset="0"/>
                <a:cs typeface="Century Gothic"/>
              </a:rPr>
              <a:t>(NT</a:t>
            </a:r>
            <a:r>
              <a:rPr sz="1600" spc="-35" dirty="0">
                <a:solidFill>
                  <a:srgbClr val="124F5C"/>
                </a:solidFill>
                <a:latin typeface="Montserrat" panose="00000500000000000000" pitchFamily="2" charset="0"/>
                <a:cs typeface="Century Gothic"/>
              </a:rPr>
              <a:t> </a:t>
            </a:r>
            <a:r>
              <a:rPr sz="1600" spc="15" dirty="0">
                <a:solidFill>
                  <a:srgbClr val="124F5C"/>
                </a:solidFill>
                <a:latin typeface="Montserrat" panose="00000500000000000000" pitchFamily="2" charset="0"/>
                <a:cs typeface="Century Gothic"/>
              </a:rPr>
              <a:t>dollar)</a:t>
            </a:r>
            <a:endParaRPr sz="1600" dirty="0">
              <a:latin typeface="Montserrat" panose="00000500000000000000" pitchFamily="2" charset="0"/>
              <a:cs typeface="Century Gothic"/>
            </a:endParaRPr>
          </a:p>
          <a:p>
            <a:pPr marL="338455" indent="-326390">
              <a:lnSpc>
                <a:spcPct val="100000"/>
              </a:lnSpc>
              <a:spcBef>
                <a:spcPts val="350"/>
              </a:spcBef>
              <a:buFont typeface="Century Gothic"/>
              <a:buAutoNum type="arabicPeriod" startAt="9"/>
              <a:tabLst>
                <a:tab pos="338455" algn="l"/>
                <a:tab pos="339090" algn="l"/>
              </a:tabLst>
            </a:pPr>
            <a:r>
              <a:rPr sz="1600" b="1" spc="160" dirty="0">
                <a:solidFill>
                  <a:srgbClr val="124F5C"/>
                </a:solidFill>
                <a:latin typeface="Montserrat" panose="00000500000000000000" pitchFamily="2" charset="0"/>
                <a:cs typeface="Calibri"/>
              </a:rPr>
              <a:t>PAY_AMT1-6:</a:t>
            </a:r>
            <a:endParaRPr sz="1600" dirty="0">
              <a:latin typeface="Montserrat" panose="00000500000000000000" pitchFamily="2" charset="0"/>
              <a:cs typeface="Calibri"/>
            </a:endParaRPr>
          </a:p>
          <a:p>
            <a:pPr marL="12700">
              <a:lnSpc>
                <a:spcPct val="100000"/>
              </a:lnSpc>
              <a:spcBef>
                <a:spcPts val="335"/>
              </a:spcBef>
            </a:pPr>
            <a:r>
              <a:rPr sz="1600" spc="110" dirty="0">
                <a:solidFill>
                  <a:srgbClr val="124F5C"/>
                </a:solidFill>
                <a:latin typeface="Montserrat" panose="00000500000000000000" pitchFamily="2" charset="0"/>
                <a:cs typeface="Century Gothic"/>
              </a:rPr>
              <a:t>2005</a:t>
            </a:r>
            <a:r>
              <a:rPr sz="1600" spc="-50" dirty="0">
                <a:solidFill>
                  <a:srgbClr val="124F5C"/>
                </a:solidFill>
                <a:latin typeface="Montserrat" panose="00000500000000000000" pitchFamily="2" charset="0"/>
                <a:cs typeface="Century Gothic"/>
              </a:rPr>
              <a:t> </a:t>
            </a:r>
            <a:r>
              <a:rPr sz="1600" spc="110" dirty="0">
                <a:solidFill>
                  <a:srgbClr val="124F5C"/>
                </a:solidFill>
                <a:latin typeface="Montserrat" panose="00000500000000000000" pitchFamily="2" charset="0"/>
                <a:cs typeface="Century Gothic"/>
              </a:rPr>
              <a:t>(NT</a:t>
            </a:r>
            <a:r>
              <a:rPr sz="1600" spc="-35" dirty="0">
                <a:solidFill>
                  <a:srgbClr val="124F5C"/>
                </a:solidFill>
                <a:latin typeface="Montserrat" panose="00000500000000000000" pitchFamily="2" charset="0"/>
                <a:cs typeface="Century Gothic"/>
              </a:rPr>
              <a:t> </a:t>
            </a:r>
            <a:r>
              <a:rPr sz="1600" spc="15" dirty="0">
                <a:solidFill>
                  <a:srgbClr val="124F5C"/>
                </a:solidFill>
                <a:latin typeface="Montserrat" panose="00000500000000000000" pitchFamily="2" charset="0"/>
                <a:cs typeface="Century Gothic"/>
              </a:rPr>
              <a:t>dollar)</a:t>
            </a:r>
            <a:endParaRPr sz="1600" dirty="0">
              <a:latin typeface="Montserrat" panose="00000500000000000000" pitchFamily="2" charset="0"/>
              <a:cs typeface="Century Gothic"/>
            </a:endParaRPr>
          </a:p>
        </p:txBody>
      </p:sp>
      <p:sp>
        <p:nvSpPr>
          <p:cNvPr id="5" name="object 5"/>
          <p:cNvSpPr txBox="1"/>
          <p:nvPr/>
        </p:nvSpPr>
        <p:spPr>
          <a:xfrm>
            <a:off x="2687573" y="2377566"/>
            <a:ext cx="5694427" cy="258404"/>
          </a:xfrm>
          <a:prstGeom prst="rect">
            <a:avLst/>
          </a:prstGeom>
        </p:spPr>
        <p:txBody>
          <a:bodyPr vert="horz" wrap="square" lIns="0" tIns="12065" rIns="0" bIns="0" rtlCol="0">
            <a:spAutoFit/>
          </a:bodyPr>
          <a:lstStyle/>
          <a:p>
            <a:pPr marL="12700">
              <a:lnSpc>
                <a:spcPct val="100000"/>
              </a:lnSpc>
              <a:spcBef>
                <a:spcPts val="95"/>
              </a:spcBef>
            </a:pPr>
            <a:r>
              <a:rPr sz="1600" spc="80" dirty="0">
                <a:solidFill>
                  <a:srgbClr val="124F5C"/>
                </a:solidFill>
                <a:latin typeface="Montserrat" panose="00000500000000000000" pitchFamily="2" charset="0"/>
                <a:cs typeface="Century Gothic"/>
              </a:rPr>
              <a:t>Amount</a:t>
            </a:r>
            <a:r>
              <a:rPr sz="1600" spc="-2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of</a:t>
            </a:r>
            <a:r>
              <a:rPr sz="1600" spc="-20" dirty="0">
                <a:solidFill>
                  <a:srgbClr val="124F5C"/>
                </a:solidFill>
                <a:latin typeface="Montserrat" panose="00000500000000000000" pitchFamily="2" charset="0"/>
                <a:cs typeface="Century Gothic"/>
              </a:rPr>
              <a:t> </a:t>
            </a:r>
            <a:r>
              <a:rPr sz="1600" spc="95" dirty="0">
                <a:solidFill>
                  <a:srgbClr val="124F5C"/>
                </a:solidFill>
                <a:latin typeface="Montserrat" panose="00000500000000000000" pitchFamily="2" charset="0"/>
                <a:cs typeface="Century Gothic"/>
              </a:rPr>
              <a:t>bill</a:t>
            </a:r>
            <a:r>
              <a:rPr sz="1600" spc="-30"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statement</a:t>
            </a:r>
            <a:r>
              <a:rPr sz="1600" spc="15" dirty="0">
                <a:solidFill>
                  <a:srgbClr val="124F5C"/>
                </a:solidFill>
                <a:latin typeface="Montserrat" panose="00000500000000000000" pitchFamily="2" charset="0"/>
                <a:cs typeface="Century Gothic"/>
              </a:rPr>
              <a:t> </a:t>
            </a:r>
            <a:r>
              <a:rPr sz="1600" spc="125" dirty="0">
                <a:solidFill>
                  <a:srgbClr val="124F5C"/>
                </a:solidFill>
                <a:latin typeface="Montserrat" panose="00000500000000000000" pitchFamily="2" charset="0"/>
                <a:cs typeface="Century Gothic"/>
              </a:rPr>
              <a:t>in</a:t>
            </a:r>
            <a:r>
              <a:rPr sz="1600" spc="-25"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September-</a:t>
            </a:r>
            <a:r>
              <a:rPr sz="1600" spc="20"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April</a:t>
            </a:r>
            <a:endParaRPr sz="1600" dirty="0">
              <a:latin typeface="Montserrat" panose="00000500000000000000" pitchFamily="2" charset="0"/>
              <a:cs typeface="Century Gothic"/>
            </a:endParaRPr>
          </a:p>
        </p:txBody>
      </p:sp>
      <p:sp>
        <p:nvSpPr>
          <p:cNvPr id="6" name="object 6"/>
          <p:cNvSpPr txBox="1"/>
          <p:nvPr/>
        </p:nvSpPr>
        <p:spPr>
          <a:xfrm>
            <a:off x="2613297" y="2979474"/>
            <a:ext cx="6073775" cy="258404"/>
          </a:xfrm>
          <a:prstGeom prst="rect">
            <a:avLst/>
          </a:prstGeom>
        </p:spPr>
        <p:txBody>
          <a:bodyPr vert="horz" wrap="square" lIns="0" tIns="12065" rIns="0" bIns="0" rtlCol="0">
            <a:spAutoFit/>
          </a:bodyPr>
          <a:lstStyle/>
          <a:p>
            <a:pPr marL="12700">
              <a:lnSpc>
                <a:spcPct val="100000"/>
              </a:lnSpc>
              <a:spcBef>
                <a:spcPts val="95"/>
              </a:spcBef>
            </a:pPr>
            <a:r>
              <a:rPr sz="1600" spc="80" dirty="0">
                <a:solidFill>
                  <a:srgbClr val="124F5C"/>
                </a:solidFill>
                <a:latin typeface="Montserrat" panose="00000500000000000000" pitchFamily="2" charset="0"/>
                <a:cs typeface="Century Gothic"/>
              </a:rPr>
              <a:t>Amount</a:t>
            </a:r>
            <a:r>
              <a:rPr sz="1600" spc="-2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of</a:t>
            </a:r>
            <a:r>
              <a:rPr sz="1600" spc="-20" dirty="0">
                <a:solidFill>
                  <a:srgbClr val="124F5C"/>
                </a:solidFill>
                <a:latin typeface="Montserrat" panose="00000500000000000000" pitchFamily="2" charset="0"/>
                <a:cs typeface="Century Gothic"/>
              </a:rPr>
              <a:t> </a:t>
            </a:r>
            <a:r>
              <a:rPr sz="1600" spc="50" dirty="0">
                <a:solidFill>
                  <a:srgbClr val="124F5C"/>
                </a:solidFill>
                <a:latin typeface="Montserrat" panose="00000500000000000000" pitchFamily="2" charset="0"/>
                <a:cs typeface="Century Gothic"/>
              </a:rPr>
              <a:t>previous</a:t>
            </a:r>
            <a:r>
              <a:rPr sz="1600" spc="-20"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payment</a:t>
            </a:r>
            <a:r>
              <a:rPr sz="1600" spc="-15" dirty="0">
                <a:solidFill>
                  <a:srgbClr val="124F5C"/>
                </a:solidFill>
                <a:latin typeface="Montserrat" panose="00000500000000000000" pitchFamily="2" charset="0"/>
                <a:cs typeface="Century Gothic"/>
              </a:rPr>
              <a:t> </a:t>
            </a:r>
            <a:r>
              <a:rPr sz="1600" spc="125" dirty="0">
                <a:solidFill>
                  <a:srgbClr val="124F5C"/>
                </a:solidFill>
                <a:latin typeface="Montserrat" panose="00000500000000000000" pitchFamily="2" charset="0"/>
                <a:cs typeface="Century Gothic"/>
              </a:rPr>
              <a:t>in</a:t>
            </a:r>
            <a:r>
              <a:rPr sz="1600" spc="-25" dirty="0">
                <a:solidFill>
                  <a:srgbClr val="124F5C"/>
                </a:solidFill>
                <a:latin typeface="Montserrat" panose="00000500000000000000" pitchFamily="2" charset="0"/>
                <a:cs typeface="Century Gothic"/>
              </a:rPr>
              <a:t> </a:t>
            </a:r>
            <a:r>
              <a:rPr sz="1600" spc="55" dirty="0">
                <a:solidFill>
                  <a:srgbClr val="124F5C"/>
                </a:solidFill>
                <a:latin typeface="Montserrat" panose="00000500000000000000" pitchFamily="2" charset="0"/>
                <a:cs typeface="Century Gothic"/>
              </a:rPr>
              <a:t>September-</a:t>
            </a:r>
            <a:r>
              <a:rPr sz="1600" spc="15"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April,</a:t>
            </a:r>
            <a:endParaRPr sz="1600" dirty="0">
              <a:latin typeface="Montserrat" panose="00000500000000000000" pitchFamily="2" charset="0"/>
              <a:cs typeface="Century Gothic"/>
            </a:endParaRPr>
          </a:p>
        </p:txBody>
      </p:sp>
      <p:sp>
        <p:nvSpPr>
          <p:cNvPr id="7" name="object 7"/>
          <p:cNvSpPr txBox="1"/>
          <p:nvPr/>
        </p:nvSpPr>
        <p:spPr>
          <a:xfrm>
            <a:off x="504850" y="3709822"/>
            <a:ext cx="7995284" cy="258404"/>
          </a:xfrm>
          <a:prstGeom prst="rect">
            <a:avLst/>
          </a:prstGeom>
        </p:spPr>
        <p:txBody>
          <a:bodyPr vert="horz" wrap="square" lIns="0" tIns="12065" rIns="0" bIns="0" rtlCol="0">
            <a:spAutoFit/>
          </a:bodyPr>
          <a:lstStyle/>
          <a:p>
            <a:pPr marL="12700">
              <a:lnSpc>
                <a:spcPct val="100000"/>
              </a:lnSpc>
              <a:spcBef>
                <a:spcPts val="95"/>
              </a:spcBef>
              <a:tabLst>
                <a:tab pos="437515" algn="l"/>
                <a:tab pos="4354830" algn="l"/>
              </a:tabLst>
            </a:pPr>
            <a:r>
              <a:rPr sz="1600" b="1" spc="-100" dirty="0">
                <a:solidFill>
                  <a:srgbClr val="124F5C"/>
                </a:solidFill>
                <a:latin typeface="Montserrat" panose="00000500000000000000" pitchFamily="2" charset="0"/>
                <a:cs typeface="Century Gothic"/>
              </a:rPr>
              <a:t>10</a:t>
            </a:r>
            <a:r>
              <a:rPr sz="1600" spc="-100" dirty="0">
                <a:solidFill>
                  <a:srgbClr val="124F5C"/>
                </a:solidFill>
                <a:latin typeface="Montserrat" panose="00000500000000000000" pitchFamily="2" charset="0"/>
                <a:cs typeface="Century Gothic"/>
              </a:rPr>
              <a:t>.</a:t>
            </a:r>
            <a:r>
              <a:rPr lang="en-IN" sz="1600" spc="-100" dirty="0">
                <a:solidFill>
                  <a:srgbClr val="124F5C"/>
                </a:solidFill>
                <a:latin typeface="Montserrat" panose="00000500000000000000" pitchFamily="2" charset="0"/>
                <a:cs typeface="Century Gothic"/>
              </a:rPr>
              <a:t> </a:t>
            </a:r>
            <a:r>
              <a:rPr sz="1600" b="1" spc="204" dirty="0" err="1">
                <a:solidFill>
                  <a:srgbClr val="124F5C"/>
                </a:solidFill>
                <a:latin typeface="Montserrat" panose="00000500000000000000" pitchFamily="2" charset="0"/>
                <a:cs typeface="Calibri"/>
              </a:rPr>
              <a:t>default.payment.next.month</a:t>
            </a:r>
            <a:r>
              <a:rPr sz="1600" b="1" spc="204" dirty="0">
                <a:solidFill>
                  <a:srgbClr val="124F5C"/>
                </a:solidFill>
                <a:latin typeface="Montserrat" panose="00000500000000000000" pitchFamily="2" charset="0"/>
                <a:cs typeface="Calibri"/>
              </a:rPr>
              <a:t>:	</a:t>
            </a:r>
            <a:r>
              <a:rPr sz="1600" spc="40" dirty="0">
                <a:solidFill>
                  <a:srgbClr val="124F5C"/>
                </a:solidFill>
                <a:latin typeface="Montserrat" panose="00000500000000000000" pitchFamily="2" charset="0"/>
                <a:cs typeface="Century Gothic"/>
              </a:rPr>
              <a:t>Default</a:t>
            </a:r>
            <a:r>
              <a:rPr sz="1600" spc="-25"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payment</a:t>
            </a:r>
            <a:r>
              <a:rPr sz="1600" spc="-20" dirty="0">
                <a:solidFill>
                  <a:srgbClr val="124F5C"/>
                </a:solidFill>
                <a:latin typeface="Montserrat" panose="00000500000000000000" pitchFamily="2" charset="0"/>
                <a:cs typeface="Century Gothic"/>
              </a:rPr>
              <a:t> </a:t>
            </a:r>
            <a:r>
              <a:rPr sz="1600" spc="-80" dirty="0">
                <a:solidFill>
                  <a:srgbClr val="124F5C"/>
                </a:solidFill>
                <a:latin typeface="Montserrat" panose="00000500000000000000" pitchFamily="2" charset="0"/>
                <a:cs typeface="Century Gothic"/>
              </a:rPr>
              <a:t>(1=yes,</a:t>
            </a:r>
            <a:r>
              <a:rPr sz="1600" spc="-40"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0=no)</a:t>
            </a:r>
            <a:endParaRPr sz="1600" dirty="0">
              <a:latin typeface="Montserrat" panose="00000500000000000000" pitchFamily="2" charset="0"/>
              <a:cs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197357"/>
            <a:ext cx="6825615" cy="382797"/>
          </a:xfrm>
          <a:prstGeom prst="rect">
            <a:avLst/>
          </a:prstGeom>
        </p:spPr>
        <p:txBody>
          <a:bodyPr vert="horz" wrap="square" lIns="0" tIns="13335" rIns="0" bIns="0" rtlCol="0">
            <a:spAutoFit/>
          </a:bodyPr>
          <a:lstStyle/>
          <a:p>
            <a:pPr marL="12700">
              <a:lnSpc>
                <a:spcPct val="100000"/>
              </a:lnSpc>
              <a:spcBef>
                <a:spcPts val="105"/>
              </a:spcBef>
            </a:pPr>
            <a:r>
              <a:rPr sz="2400" spc="365" dirty="0">
                <a:latin typeface="Montserrat" panose="00000500000000000000" pitchFamily="2" charset="0"/>
              </a:rPr>
              <a:t>Exploratory</a:t>
            </a:r>
            <a:r>
              <a:rPr sz="2400" spc="130" dirty="0">
                <a:latin typeface="Montserrat" panose="00000500000000000000" pitchFamily="2" charset="0"/>
              </a:rPr>
              <a:t> </a:t>
            </a:r>
            <a:r>
              <a:rPr sz="2400" spc="425" dirty="0">
                <a:latin typeface="Montserrat" panose="00000500000000000000" pitchFamily="2" charset="0"/>
              </a:rPr>
              <a:t>Data</a:t>
            </a:r>
            <a:r>
              <a:rPr sz="2400" spc="125" dirty="0">
                <a:latin typeface="Montserrat" panose="00000500000000000000" pitchFamily="2" charset="0"/>
              </a:rPr>
              <a:t> </a:t>
            </a:r>
            <a:r>
              <a:rPr sz="2400" spc="375" dirty="0">
                <a:latin typeface="Montserrat" panose="00000500000000000000" pitchFamily="2" charset="0"/>
              </a:rPr>
              <a:t>Analysis</a:t>
            </a:r>
            <a:r>
              <a:rPr sz="2400" spc="135" dirty="0">
                <a:latin typeface="Montserrat" panose="00000500000000000000" pitchFamily="2" charset="0"/>
              </a:rPr>
              <a:t> </a:t>
            </a:r>
            <a:r>
              <a:rPr sz="2400" spc="405" dirty="0">
                <a:latin typeface="Montserrat" panose="00000500000000000000" pitchFamily="2" charset="0"/>
              </a:rPr>
              <a:t>(EDA)</a:t>
            </a:r>
            <a:endParaRPr sz="2400" dirty="0">
              <a:latin typeface="Montserrat" panose="00000500000000000000" pitchFamily="2" charset="0"/>
            </a:endParaRPr>
          </a:p>
        </p:txBody>
      </p:sp>
      <p:sp>
        <p:nvSpPr>
          <p:cNvPr id="3" name="object 3"/>
          <p:cNvSpPr txBox="1"/>
          <p:nvPr/>
        </p:nvSpPr>
        <p:spPr>
          <a:xfrm>
            <a:off x="2133600" y="4019551"/>
            <a:ext cx="3958590" cy="890244"/>
          </a:xfrm>
          <a:prstGeom prst="rect">
            <a:avLst/>
          </a:prstGeom>
        </p:spPr>
        <p:txBody>
          <a:bodyPr vert="horz" wrap="square" lIns="0" tIns="60325" rIns="0" bIns="0" rtlCol="0">
            <a:spAutoFit/>
          </a:bodyPr>
          <a:lstStyle/>
          <a:p>
            <a:pPr marL="12700" marR="262890">
              <a:lnSpc>
                <a:spcPct val="115300"/>
              </a:lnSpc>
            </a:pPr>
            <a:r>
              <a:rPr sz="1600" b="1" i="1" spc="204" dirty="0">
                <a:solidFill>
                  <a:srgbClr val="124F5C"/>
                </a:solidFill>
                <a:latin typeface="Montserrat" panose="00000500000000000000" pitchFamily="2" charset="0"/>
                <a:cs typeface="Calibri"/>
              </a:rPr>
              <a:t>Approx</a:t>
            </a:r>
            <a:r>
              <a:rPr lang="en-US" sz="1600" b="1" i="1" spc="204" dirty="0">
                <a:solidFill>
                  <a:srgbClr val="124F5C"/>
                </a:solidFill>
                <a:latin typeface="Montserrat" panose="00000500000000000000" pitchFamily="2" charset="0"/>
                <a:cs typeface="Calibri"/>
              </a:rPr>
              <a:t>imately</a:t>
            </a:r>
            <a:r>
              <a:rPr sz="1600" b="1" i="1" spc="75" dirty="0">
                <a:solidFill>
                  <a:srgbClr val="124F5C"/>
                </a:solidFill>
                <a:latin typeface="Montserrat" panose="00000500000000000000" pitchFamily="2" charset="0"/>
                <a:cs typeface="Calibri"/>
              </a:rPr>
              <a:t> </a:t>
            </a:r>
            <a:r>
              <a:rPr sz="1600" b="1" i="1" spc="204" dirty="0">
                <a:solidFill>
                  <a:srgbClr val="124F5C"/>
                </a:solidFill>
                <a:latin typeface="Montserrat" panose="00000500000000000000" pitchFamily="2" charset="0"/>
                <a:cs typeface="Calibri"/>
              </a:rPr>
              <a:t>78%</a:t>
            </a:r>
            <a:r>
              <a:rPr sz="1600" b="1" i="1" spc="50" dirty="0">
                <a:solidFill>
                  <a:srgbClr val="124F5C"/>
                </a:solidFill>
                <a:latin typeface="Montserrat" panose="00000500000000000000" pitchFamily="2" charset="0"/>
                <a:cs typeface="Calibri"/>
              </a:rPr>
              <a:t> </a:t>
            </a:r>
            <a:r>
              <a:rPr sz="1600" b="1" i="1" spc="185" dirty="0">
                <a:solidFill>
                  <a:srgbClr val="124F5C"/>
                </a:solidFill>
                <a:latin typeface="Montserrat" panose="00000500000000000000" pitchFamily="2" charset="0"/>
                <a:cs typeface="Calibri"/>
              </a:rPr>
              <a:t>are</a:t>
            </a:r>
            <a:r>
              <a:rPr sz="1600" b="1" i="1" spc="75" dirty="0">
                <a:solidFill>
                  <a:srgbClr val="124F5C"/>
                </a:solidFill>
                <a:latin typeface="Montserrat" panose="00000500000000000000" pitchFamily="2" charset="0"/>
                <a:cs typeface="Calibri"/>
              </a:rPr>
              <a:t> </a:t>
            </a:r>
            <a:r>
              <a:rPr sz="1600" b="1" i="1" spc="220" dirty="0">
                <a:solidFill>
                  <a:srgbClr val="124F5C"/>
                </a:solidFill>
                <a:latin typeface="Montserrat" panose="00000500000000000000" pitchFamily="2" charset="0"/>
                <a:cs typeface="Calibri"/>
              </a:rPr>
              <a:t>Non</a:t>
            </a:r>
            <a:r>
              <a:rPr sz="1600" b="1" i="1" spc="70" dirty="0">
                <a:solidFill>
                  <a:srgbClr val="124F5C"/>
                </a:solidFill>
                <a:latin typeface="Montserrat" panose="00000500000000000000" pitchFamily="2" charset="0"/>
                <a:cs typeface="Calibri"/>
              </a:rPr>
              <a:t> </a:t>
            </a:r>
            <a:r>
              <a:rPr sz="1600" b="1" i="1" spc="180" dirty="0">
                <a:solidFill>
                  <a:srgbClr val="124F5C"/>
                </a:solidFill>
                <a:latin typeface="Montserrat" panose="00000500000000000000" pitchFamily="2" charset="0"/>
                <a:cs typeface="Calibri"/>
              </a:rPr>
              <a:t>Defaulters</a:t>
            </a:r>
            <a:r>
              <a:rPr sz="1600" b="1" i="1" spc="55" dirty="0">
                <a:solidFill>
                  <a:srgbClr val="124F5C"/>
                </a:solidFill>
                <a:latin typeface="Montserrat" panose="00000500000000000000" pitchFamily="2" charset="0"/>
                <a:cs typeface="Calibri"/>
              </a:rPr>
              <a:t> </a:t>
            </a:r>
            <a:r>
              <a:rPr sz="1600" b="1" i="1" spc="240" dirty="0">
                <a:solidFill>
                  <a:srgbClr val="124F5C"/>
                </a:solidFill>
                <a:latin typeface="Montserrat" panose="00000500000000000000" pitchFamily="2" charset="0"/>
                <a:cs typeface="Calibri"/>
              </a:rPr>
              <a:t>and </a:t>
            </a:r>
            <a:r>
              <a:rPr sz="1600" b="1" i="1" spc="-325" dirty="0">
                <a:solidFill>
                  <a:srgbClr val="124F5C"/>
                </a:solidFill>
                <a:latin typeface="Montserrat" panose="00000500000000000000" pitchFamily="2" charset="0"/>
                <a:cs typeface="Calibri"/>
              </a:rPr>
              <a:t> </a:t>
            </a:r>
            <a:r>
              <a:rPr sz="1600" b="1" i="1" spc="155" dirty="0">
                <a:solidFill>
                  <a:srgbClr val="124F5C"/>
                </a:solidFill>
                <a:latin typeface="Montserrat" panose="00000500000000000000" pitchFamily="2" charset="0"/>
                <a:cs typeface="Calibri"/>
              </a:rPr>
              <a:t>22%</a:t>
            </a:r>
            <a:r>
              <a:rPr sz="1600" b="1" i="1" spc="80" dirty="0">
                <a:solidFill>
                  <a:srgbClr val="124F5C"/>
                </a:solidFill>
                <a:latin typeface="Montserrat" panose="00000500000000000000" pitchFamily="2" charset="0"/>
                <a:cs typeface="Calibri"/>
              </a:rPr>
              <a:t> </a:t>
            </a:r>
            <a:r>
              <a:rPr sz="1600" b="1" i="1" spc="185" dirty="0">
                <a:solidFill>
                  <a:srgbClr val="124F5C"/>
                </a:solidFill>
                <a:latin typeface="Montserrat" panose="00000500000000000000" pitchFamily="2" charset="0"/>
                <a:cs typeface="Calibri"/>
              </a:rPr>
              <a:t>are</a:t>
            </a:r>
            <a:r>
              <a:rPr sz="1600" b="1" i="1" spc="90" dirty="0">
                <a:solidFill>
                  <a:srgbClr val="124F5C"/>
                </a:solidFill>
                <a:latin typeface="Montserrat" panose="00000500000000000000" pitchFamily="2" charset="0"/>
                <a:cs typeface="Calibri"/>
              </a:rPr>
              <a:t> </a:t>
            </a:r>
            <a:r>
              <a:rPr sz="1600" b="1" i="1" spc="180" dirty="0">
                <a:solidFill>
                  <a:srgbClr val="124F5C"/>
                </a:solidFill>
                <a:latin typeface="Montserrat" panose="00000500000000000000" pitchFamily="2" charset="0"/>
                <a:cs typeface="Calibri"/>
              </a:rPr>
              <a:t>Defaulters</a:t>
            </a:r>
            <a:r>
              <a:rPr sz="1600" b="1" i="1" spc="65" dirty="0">
                <a:solidFill>
                  <a:srgbClr val="124F5C"/>
                </a:solidFill>
                <a:latin typeface="Montserrat" panose="00000500000000000000" pitchFamily="2" charset="0"/>
                <a:cs typeface="Calibri"/>
              </a:rPr>
              <a:t> </a:t>
            </a:r>
            <a:r>
              <a:rPr sz="1600" b="1" i="1" spc="160" dirty="0">
                <a:solidFill>
                  <a:srgbClr val="124F5C"/>
                </a:solidFill>
                <a:latin typeface="Montserrat" panose="00000500000000000000" pitchFamily="2" charset="0"/>
                <a:cs typeface="Calibri"/>
              </a:rPr>
              <a:t>respectively.</a:t>
            </a:r>
            <a:endParaRPr sz="1600" dirty="0">
              <a:latin typeface="Montserrat" panose="00000500000000000000" pitchFamily="2" charset="0"/>
              <a:cs typeface="Calibri"/>
            </a:endParaRPr>
          </a:p>
        </p:txBody>
      </p:sp>
      <p:pic>
        <p:nvPicPr>
          <p:cNvPr id="2050" name="Picture 2">
            <a:extLst>
              <a:ext uri="{FF2B5EF4-FFF2-40B4-BE49-F238E27FC236}">
                <a16:creationId xmlns:a16="http://schemas.microsoft.com/office/drawing/2014/main" id="{82E85B33-547D-4069-ADE0-B5BB090D3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83641"/>
            <a:ext cx="7620000" cy="3401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136652"/>
            <a:ext cx="3173095" cy="319959"/>
          </a:xfrm>
          <a:prstGeom prst="rect">
            <a:avLst/>
          </a:prstGeom>
        </p:spPr>
        <p:txBody>
          <a:bodyPr vert="horz" wrap="square" lIns="0" tIns="12065" rIns="0" bIns="0" rtlCol="0">
            <a:spAutoFit/>
          </a:bodyPr>
          <a:lstStyle/>
          <a:p>
            <a:pPr marL="12700">
              <a:lnSpc>
                <a:spcPct val="100000"/>
              </a:lnSpc>
              <a:spcBef>
                <a:spcPts val="95"/>
              </a:spcBef>
            </a:pPr>
            <a:r>
              <a:rPr sz="2000" spc="495" dirty="0">
                <a:latin typeface="Montserrat" panose="00000500000000000000" pitchFamily="2" charset="0"/>
              </a:rPr>
              <a:t>EDA</a:t>
            </a:r>
            <a:r>
              <a:rPr sz="2000" spc="130" dirty="0">
                <a:latin typeface="Montserrat" panose="00000500000000000000" pitchFamily="2" charset="0"/>
              </a:rPr>
              <a:t> </a:t>
            </a:r>
            <a:r>
              <a:rPr sz="2000" spc="355" dirty="0">
                <a:latin typeface="Montserrat" panose="00000500000000000000" pitchFamily="2" charset="0"/>
              </a:rPr>
              <a:t>Continued…</a:t>
            </a:r>
            <a:endParaRPr sz="2000" dirty="0">
              <a:latin typeface="Montserrat" panose="00000500000000000000" pitchFamily="2" charset="0"/>
            </a:endParaRPr>
          </a:p>
        </p:txBody>
      </p:sp>
      <p:sp>
        <p:nvSpPr>
          <p:cNvPr id="3" name="object 3"/>
          <p:cNvSpPr txBox="1"/>
          <p:nvPr/>
        </p:nvSpPr>
        <p:spPr>
          <a:xfrm>
            <a:off x="530758" y="742950"/>
            <a:ext cx="13335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5FCFF"/>
                </a:solidFill>
                <a:latin typeface="Arial"/>
                <a:cs typeface="Arial"/>
              </a:rPr>
              <a:t>●</a:t>
            </a:r>
            <a:endParaRPr sz="1400">
              <a:latin typeface="Arial"/>
              <a:cs typeface="Arial"/>
            </a:endParaRPr>
          </a:p>
        </p:txBody>
      </p:sp>
      <p:sp>
        <p:nvSpPr>
          <p:cNvPr id="4" name="object 4"/>
          <p:cNvSpPr txBox="1"/>
          <p:nvPr/>
        </p:nvSpPr>
        <p:spPr>
          <a:xfrm>
            <a:off x="1580780" y="862647"/>
            <a:ext cx="613411" cy="259045"/>
          </a:xfrm>
          <a:prstGeom prst="rect">
            <a:avLst/>
          </a:prstGeom>
        </p:spPr>
        <p:txBody>
          <a:bodyPr vert="horz" wrap="square" lIns="0" tIns="12700" rIns="0" bIns="0" rtlCol="0">
            <a:spAutoFit/>
          </a:bodyPr>
          <a:lstStyle/>
          <a:p>
            <a:pPr marL="12700">
              <a:lnSpc>
                <a:spcPct val="100000"/>
              </a:lnSpc>
              <a:spcBef>
                <a:spcPts val="100"/>
              </a:spcBef>
            </a:pPr>
            <a:r>
              <a:rPr sz="1600" b="1" i="1" u="heavy" spc="310" dirty="0">
                <a:solidFill>
                  <a:srgbClr val="124F5C"/>
                </a:solidFill>
                <a:uFill>
                  <a:solidFill>
                    <a:srgbClr val="124F5C"/>
                  </a:solidFill>
                </a:uFill>
                <a:latin typeface="Montserrat" panose="00000500000000000000" pitchFamily="2" charset="0"/>
                <a:cs typeface="Calibri"/>
              </a:rPr>
              <a:t>SEX</a:t>
            </a:r>
            <a:endParaRPr sz="1600" dirty="0">
              <a:latin typeface="Montserrat" panose="00000500000000000000" pitchFamily="2" charset="0"/>
              <a:cs typeface="Calibri"/>
            </a:endParaRPr>
          </a:p>
        </p:txBody>
      </p:sp>
      <p:sp>
        <p:nvSpPr>
          <p:cNvPr id="5" name="object 5"/>
          <p:cNvSpPr txBox="1"/>
          <p:nvPr/>
        </p:nvSpPr>
        <p:spPr>
          <a:xfrm>
            <a:off x="470865" y="1504950"/>
            <a:ext cx="3173095" cy="1680332"/>
          </a:xfrm>
          <a:prstGeom prst="rect">
            <a:avLst/>
          </a:prstGeom>
        </p:spPr>
        <p:txBody>
          <a:bodyPr vert="horz" wrap="square" lIns="0" tIns="12700" rIns="0" bIns="0" rtlCol="0">
            <a:spAutoFit/>
          </a:bodyPr>
          <a:lstStyle/>
          <a:p>
            <a:pPr marL="12700" marR="568325">
              <a:lnSpc>
                <a:spcPct val="115100"/>
              </a:lnSpc>
              <a:spcBef>
                <a:spcPts val="100"/>
              </a:spcBef>
            </a:pPr>
            <a:r>
              <a:rPr sz="1600" spc="75" dirty="0">
                <a:solidFill>
                  <a:srgbClr val="124F5C"/>
                </a:solidFill>
                <a:latin typeface="Montserrat" panose="00000500000000000000" pitchFamily="2" charset="0"/>
                <a:cs typeface="Century Gothic"/>
              </a:rPr>
              <a:t>Number</a:t>
            </a:r>
            <a:r>
              <a:rPr sz="1600" spc="-15" dirty="0">
                <a:solidFill>
                  <a:srgbClr val="124F5C"/>
                </a:solidFill>
                <a:latin typeface="Montserrat" panose="00000500000000000000" pitchFamily="2" charset="0"/>
                <a:cs typeface="Century Gothic"/>
              </a:rPr>
              <a:t> </a:t>
            </a:r>
            <a:r>
              <a:rPr sz="1600" spc="-10" dirty="0">
                <a:solidFill>
                  <a:srgbClr val="124F5C"/>
                </a:solidFill>
                <a:latin typeface="Montserrat" panose="00000500000000000000" pitchFamily="2" charset="0"/>
                <a:cs typeface="Century Gothic"/>
              </a:rPr>
              <a:t>of</a:t>
            </a:r>
            <a:r>
              <a:rPr sz="1600" spc="-25"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Male</a:t>
            </a:r>
            <a:r>
              <a:rPr sz="1600" spc="-10"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credit</a:t>
            </a:r>
            <a:r>
              <a:rPr sz="1600" spc="-20"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holder </a:t>
            </a:r>
            <a:r>
              <a:rPr sz="1600" spc="-25" dirty="0">
                <a:solidFill>
                  <a:srgbClr val="124F5C"/>
                </a:solidFill>
                <a:latin typeface="Montserrat" panose="00000500000000000000" pitchFamily="2" charset="0"/>
                <a:cs typeface="Century Gothic"/>
              </a:rPr>
              <a:t> </a:t>
            </a:r>
            <a:r>
              <a:rPr sz="1600" spc="110" dirty="0">
                <a:solidFill>
                  <a:srgbClr val="124F5C"/>
                </a:solidFill>
                <a:latin typeface="Montserrat" panose="00000500000000000000" pitchFamily="2" charset="0"/>
                <a:cs typeface="Century Gothic"/>
              </a:rPr>
              <a:t>i</a:t>
            </a:r>
            <a:r>
              <a:rPr sz="1600" spc="155" dirty="0">
                <a:solidFill>
                  <a:srgbClr val="124F5C"/>
                </a:solidFill>
                <a:latin typeface="Montserrat" panose="00000500000000000000" pitchFamily="2" charset="0"/>
                <a:cs typeface="Century Gothic"/>
              </a:rPr>
              <a:t>s</a:t>
            </a:r>
            <a:r>
              <a:rPr sz="1600" spc="-15" dirty="0">
                <a:solidFill>
                  <a:srgbClr val="124F5C"/>
                </a:solidFill>
                <a:latin typeface="Montserrat" panose="00000500000000000000" pitchFamily="2" charset="0"/>
                <a:cs typeface="Century Gothic"/>
              </a:rPr>
              <a:t> </a:t>
            </a:r>
            <a:r>
              <a:rPr sz="1600" spc="85" dirty="0">
                <a:solidFill>
                  <a:srgbClr val="124F5C"/>
                </a:solidFill>
                <a:latin typeface="Montserrat" panose="00000500000000000000" pitchFamily="2" charset="0"/>
                <a:cs typeface="Century Gothic"/>
              </a:rPr>
              <a:t>less</a:t>
            </a:r>
            <a:r>
              <a:rPr sz="1600" spc="-20" dirty="0">
                <a:solidFill>
                  <a:srgbClr val="124F5C"/>
                </a:solidFill>
                <a:latin typeface="Montserrat" panose="00000500000000000000" pitchFamily="2" charset="0"/>
                <a:cs typeface="Century Gothic"/>
              </a:rPr>
              <a:t> </a:t>
            </a:r>
            <a:r>
              <a:rPr sz="1600" spc="15" dirty="0">
                <a:solidFill>
                  <a:srgbClr val="124F5C"/>
                </a:solidFill>
                <a:latin typeface="Montserrat" panose="00000500000000000000" pitchFamily="2" charset="0"/>
                <a:cs typeface="Century Gothic"/>
              </a:rPr>
              <a:t>th</a:t>
            </a:r>
            <a:r>
              <a:rPr sz="1600" spc="10" dirty="0">
                <a:solidFill>
                  <a:srgbClr val="124F5C"/>
                </a:solidFill>
                <a:latin typeface="Montserrat" panose="00000500000000000000" pitchFamily="2" charset="0"/>
                <a:cs typeface="Century Gothic"/>
              </a:rPr>
              <a:t>a</a:t>
            </a:r>
            <a:r>
              <a:rPr sz="1600" spc="65" dirty="0">
                <a:solidFill>
                  <a:srgbClr val="124F5C"/>
                </a:solidFill>
                <a:latin typeface="Montserrat" panose="00000500000000000000" pitchFamily="2" charset="0"/>
                <a:cs typeface="Century Gothic"/>
              </a:rPr>
              <a:t>n  </a:t>
            </a:r>
            <a:r>
              <a:rPr sz="1600" spc="35" dirty="0">
                <a:solidFill>
                  <a:srgbClr val="124F5C"/>
                </a:solidFill>
                <a:latin typeface="Montserrat" panose="00000500000000000000" pitchFamily="2" charset="0"/>
                <a:cs typeface="Century Gothic"/>
              </a:rPr>
              <a:t>Female</a:t>
            </a:r>
            <a:r>
              <a:rPr lang="en-US" sz="1600" spc="35" dirty="0">
                <a:solidFill>
                  <a:srgbClr val="124F5C"/>
                </a:solidFill>
                <a:latin typeface="Montserrat" panose="00000500000000000000" pitchFamily="2" charset="0"/>
                <a:cs typeface="Century Gothic"/>
              </a:rPr>
              <a:t>.</a:t>
            </a:r>
            <a:endParaRPr sz="1600" dirty="0">
              <a:latin typeface="Montserrat" panose="00000500000000000000" pitchFamily="2" charset="0"/>
              <a:cs typeface="Century Gothic"/>
            </a:endParaRPr>
          </a:p>
          <a:p>
            <a:pPr>
              <a:lnSpc>
                <a:spcPct val="100000"/>
              </a:lnSpc>
            </a:pPr>
            <a:endParaRPr sz="1600" dirty="0">
              <a:latin typeface="Montserrat" panose="00000500000000000000" pitchFamily="2" charset="0"/>
              <a:cs typeface="Century Gothic"/>
            </a:endParaRPr>
          </a:p>
          <a:p>
            <a:pPr marL="12700" marR="5080">
              <a:lnSpc>
                <a:spcPct val="115100"/>
              </a:lnSpc>
            </a:pPr>
            <a:r>
              <a:rPr lang="en-US" sz="1600" spc="110" dirty="0">
                <a:solidFill>
                  <a:srgbClr val="124F5C"/>
                </a:solidFill>
                <a:latin typeface="Montserrat" panose="00000500000000000000" pitchFamily="2" charset="0"/>
                <a:cs typeface="Century Gothic"/>
              </a:rPr>
              <a:t>The ratio of defaulters is High in Male.</a:t>
            </a:r>
            <a:endParaRPr sz="1600" dirty="0">
              <a:latin typeface="Montserrat" panose="00000500000000000000" pitchFamily="2" charset="0"/>
              <a:cs typeface="Century Gothic"/>
            </a:endParaRPr>
          </a:p>
        </p:txBody>
      </p:sp>
      <p:pic>
        <p:nvPicPr>
          <p:cNvPr id="3074" name="Picture 2">
            <a:extLst>
              <a:ext uri="{FF2B5EF4-FFF2-40B4-BE49-F238E27FC236}">
                <a16:creationId xmlns:a16="http://schemas.microsoft.com/office/drawing/2014/main" id="{20BFACD0-6159-43CC-B182-BC1C9F7DE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569722"/>
            <a:ext cx="5419725" cy="3686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63195"/>
            <a:ext cx="3173730" cy="319959"/>
          </a:xfrm>
          <a:prstGeom prst="rect">
            <a:avLst/>
          </a:prstGeom>
        </p:spPr>
        <p:txBody>
          <a:bodyPr vert="horz" wrap="square" lIns="0" tIns="12065" rIns="0" bIns="0" rtlCol="0">
            <a:spAutoFit/>
          </a:bodyPr>
          <a:lstStyle/>
          <a:p>
            <a:pPr marL="12700">
              <a:lnSpc>
                <a:spcPct val="100000"/>
              </a:lnSpc>
              <a:spcBef>
                <a:spcPts val="95"/>
              </a:spcBef>
            </a:pPr>
            <a:r>
              <a:rPr sz="2000" spc="495" dirty="0">
                <a:latin typeface="Montserrat" panose="00000500000000000000" pitchFamily="2" charset="0"/>
              </a:rPr>
              <a:t>EDA</a:t>
            </a:r>
            <a:r>
              <a:rPr sz="2000" spc="85" dirty="0">
                <a:latin typeface="Montserrat" panose="00000500000000000000" pitchFamily="2" charset="0"/>
              </a:rPr>
              <a:t> </a:t>
            </a:r>
            <a:r>
              <a:rPr sz="2000" spc="360" dirty="0">
                <a:latin typeface="Montserrat" panose="00000500000000000000" pitchFamily="2" charset="0"/>
              </a:rPr>
              <a:t>Continued…</a:t>
            </a:r>
            <a:endParaRPr sz="2000" dirty="0">
              <a:latin typeface="Montserrat" panose="00000500000000000000" pitchFamily="2" charset="0"/>
            </a:endParaRPr>
          </a:p>
        </p:txBody>
      </p:sp>
      <p:sp>
        <p:nvSpPr>
          <p:cNvPr id="3" name="object 3"/>
          <p:cNvSpPr txBox="1"/>
          <p:nvPr/>
        </p:nvSpPr>
        <p:spPr>
          <a:xfrm>
            <a:off x="168147" y="528571"/>
            <a:ext cx="3794253" cy="4552144"/>
          </a:xfrm>
          <a:prstGeom prst="rect">
            <a:avLst/>
          </a:prstGeom>
        </p:spPr>
        <p:txBody>
          <a:bodyPr vert="horz" wrap="square" lIns="0" tIns="59690" rIns="0" bIns="0" rtlCol="0">
            <a:spAutoFit/>
          </a:bodyPr>
          <a:lstStyle/>
          <a:p>
            <a:pPr marL="1040130" indent="-977265">
              <a:lnSpc>
                <a:spcPct val="100000"/>
              </a:lnSpc>
              <a:spcBef>
                <a:spcPts val="470"/>
              </a:spcBef>
              <a:buClr>
                <a:srgbClr val="F5FCFF"/>
              </a:buClr>
              <a:buSzPct val="77777"/>
              <a:buFont typeface="Arial"/>
              <a:buChar char="●"/>
              <a:tabLst>
                <a:tab pos="1040130" algn="l"/>
                <a:tab pos="1040765" algn="l"/>
              </a:tabLst>
            </a:pPr>
            <a:r>
              <a:rPr sz="1600" b="1" i="1" u="heavy" spc="280" dirty="0">
                <a:solidFill>
                  <a:srgbClr val="124F5C"/>
                </a:solidFill>
                <a:uFill>
                  <a:solidFill>
                    <a:srgbClr val="124F5C"/>
                  </a:solidFill>
                </a:uFill>
                <a:latin typeface="Montserrat" panose="00000500000000000000" pitchFamily="2" charset="0"/>
                <a:cs typeface="Calibri"/>
              </a:rPr>
              <a:t>EDUCATION</a:t>
            </a:r>
            <a:endParaRPr sz="1600" dirty="0">
              <a:latin typeface="Montserrat" panose="00000500000000000000" pitchFamily="2" charset="0"/>
              <a:cs typeface="Calibri"/>
            </a:endParaRPr>
          </a:p>
          <a:p>
            <a:pPr marL="63500" marR="689610">
              <a:lnSpc>
                <a:spcPct val="114999"/>
              </a:lnSpc>
              <a:spcBef>
                <a:spcPts val="35"/>
              </a:spcBef>
            </a:pPr>
            <a:endParaRPr lang="en-US" sz="1600" spc="20" dirty="0">
              <a:solidFill>
                <a:srgbClr val="124F5C"/>
              </a:solidFill>
              <a:latin typeface="Montserrat" panose="00000500000000000000" pitchFamily="2" charset="0"/>
              <a:cs typeface="Century Gothic"/>
            </a:endParaRPr>
          </a:p>
          <a:p>
            <a:pPr marL="63500" marR="689610">
              <a:lnSpc>
                <a:spcPct val="114999"/>
              </a:lnSpc>
              <a:spcBef>
                <a:spcPts val="35"/>
              </a:spcBef>
            </a:pPr>
            <a:r>
              <a:rPr sz="1600" spc="20" dirty="0">
                <a:solidFill>
                  <a:srgbClr val="124F5C"/>
                </a:solidFill>
                <a:latin typeface="Montserrat" panose="00000500000000000000" pitchFamily="2" charset="0"/>
                <a:cs typeface="Century Gothic"/>
              </a:rPr>
              <a:t>More</a:t>
            </a:r>
            <a:r>
              <a:rPr sz="1600" spc="-25" dirty="0">
                <a:solidFill>
                  <a:srgbClr val="124F5C"/>
                </a:solidFill>
                <a:latin typeface="Montserrat" panose="00000500000000000000" pitchFamily="2" charset="0"/>
                <a:cs typeface="Century Gothic"/>
              </a:rPr>
              <a:t> </a:t>
            </a:r>
            <a:r>
              <a:rPr sz="1600" spc="75" dirty="0">
                <a:solidFill>
                  <a:srgbClr val="124F5C"/>
                </a:solidFill>
                <a:latin typeface="Montserrat" panose="00000500000000000000" pitchFamily="2" charset="0"/>
                <a:cs typeface="Century Gothic"/>
              </a:rPr>
              <a:t>number</a:t>
            </a:r>
            <a:r>
              <a:rPr sz="1600" spc="-10"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of</a:t>
            </a:r>
            <a:r>
              <a:rPr sz="1600" spc="-25"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credit</a:t>
            </a:r>
            <a:r>
              <a:rPr sz="1600" spc="-20" dirty="0">
                <a:solidFill>
                  <a:srgbClr val="124F5C"/>
                </a:solidFill>
                <a:latin typeface="Montserrat" panose="00000500000000000000" pitchFamily="2" charset="0"/>
                <a:cs typeface="Century Gothic"/>
              </a:rPr>
              <a:t> </a:t>
            </a:r>
            <a:r>
              <a:rPr sz="1600" spc="50" dirty="0">
                <a:solidFill>
                  <a:srgbClr val="124F5C"/>
                </a:solidFill>
                <a:latin typeface="Montserrat" panose="00000500000000000000" pitchFamily="2" charset="0"/>
                <a:cs typeface="Century Gothic"/>
              </a:rPr>
              <a:t>holders</a:t>
            </a:r>
            <a:r>
              <a:rPr sz="1600" spc="-10"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are </a:t>
            </a:r>
            <a:r>
              <a:rPr sz="1600" spc="-430" dirty="0">
                <a:solidFill>
                  <a:srgbClr val="124F5C"/>
                </a:solidFill>
                <a:latin typeface="Montserrat" panose="00000500000000000000" pitchFamily="2" charset="0"/>
                <a:cs typeface="Century Gothic"/>
              </a:rPr>
              <a:t> </a:t>
            </a:r>
            <a:r>
              <a:rPr sz="1600" spc="70" dirty="0">
                <a:solidFill>
                  <a:srgbClr val="124F5C"/>
                </a:solidFill>
                <a:latin typeface="Montserrat" panose="00000500000000000000" pitchFamily="2" charset="0"/>
                <a:cs typeface="Century Gothic"/>
              </a:rPr>
              <a:t>university </a:t>
            </a:r>
            <a:r>
              <a:rPr sz="1600" spc="80" dirty="0">
                <a:solidFill>
                  <a:srgbClr val="124F5C"/>
                </a:solidFill>
                <a:latin typeface="Montserrat" panose="00000500000000000000" pitchFamily="2" charset="0"/>
                <a:cs typeface="Century Gothic"/>
              </a:rPr>
              <a:t>students </a:t>
            </a:r>
            <a:r>
              <a:rPr sz="1600" spc="15" dirty="0">
                <a:solidFill>
                  <a:srgbClr val="124F5C"/>
                </a:solidFill>
                <a:latin typeface="Montserrat" panose="00000500000000000000" pitchFamily="2" charset="0"/>
                <a:cs typeface="Century Gothic"/>
              </a:rPr>
              <a:t>followed </a:t>
            </a:r>
            <a:r>
              <a:rPr sz="1600" spc="-5" dirty="0">
                <a:solidFill>
                  <a:srgbClr val="124F5C"/>
                </a:solidFill>
                <a:latin typeface="Montserrat" panose="00000500000000000000" pitchFamily="2" charset="0"/>
                <a:cs typeface="Century Gothic"/>
              </a:rPr>
              <a:t>by </a:t>
            </a:r>
            <a:r>
              <a:rPr sz="1600" dirty="0">
                <a:solidFill>
                  <a:srgbClr val="124F5C"/>
                </a:solidFill>
                <a:latin typeface="Montserrat" panose="00000500000000000000" pitchFamily="2" charset="0"/>
                <a:cs typeface="Century Gothic"/>
              </a:rPr>
              <a:t> </a:t>
            </a:r>
            <a:r>
              <a:rPr sz="1600" spc="-10" dirty="0">
                <a:solidFill>
                  <a:srgbClr val="124F5C"/>
                </a:solidFill>
                <a:latin typeface="Montserrat" panose="00000500000000000000" pitchFamily="2" charset="0"/>
                <a:cs typeface="Century Gothic"/>
              </a:rPr>
              <a:t>Graduates </a:t>
            </a:r>
            <a:r>
              <a:rPr sz="1600" spc="-25" dirty="0">
                <a:solidFill>
                  <a:srgbClr val="124F5C"/>
                </a:solidFill>
                <a:latin typeface="Montserrat" panose="00000500000000000000" pitchFamily="2" charset="0"/>
                <a:cs typeface="Century Gothic"/>
              </a:rPr>
              <a:t>and </a:t>
            </a:r>
            <a:r>
              <a:rPr sz="1600" spc="55" dirty="0">
                <a:solidFill>
                  <a:srgbClr val="124F5C"/>
                </a:solidFill>
                <a:latin typeface="Montserrat" panose="00000500000000000000" pitchFamily="2" charset="0"/>
                <a:cs typeface="Century Gothic"/>
              </a:rPr>
              <a:t>then </a:t>
            </a:r>
            <a:r>
              <a:rPr sz="1600" spc="105" dirty="0">
                <a:solidFill>
                  <a:srgbClr val="124F5C"/>
                </a:solidFill>
                <a:latin typeface="Montserrat" panose="00000500000000000000" pitchFamily="2" charset="0"/>
                <a:cs typeface="Century Gothic"/>
              </a:rPr>
              <a:t>High </a:t>
            </a:r>
            <a:r>
              <a:rPr sz="1600" spc="20" dirty="0">
                <a:solidFill>
                  <a:srgbClr val="124F5C"/>
                </a:solidFill>
                <a:latin typeface="Montserrat" panose="00000500000000000000" pitchFamily="2" charset="0"/>
                <a:cs typeface="Century Gothic"/>
              </a:rPr>
              <a:t>school </a:t>
            </a:r>
            <a:r>
              <a:rPr sz="1600" spc="25" dirty="0">
                <a:solidFill>
                  <a:srgbClr val="124F5C"/>
                </a:solidFill>
                <a:latin typeface="Montserrat" panose="00000500000000000000" pitchFamily="2" charset="0"/>
                <a:cs typeface="Century Gothic"/>
              </a:rPr>
              <a:t> </a:t>
            </a:r>
            <a:r>
              <a:rPr sz="1600" spc="60" dirty="0">
                <a:solidFill>
                  <a:srgbClr val="124F5C"/>
                </a:solidFill>
                <a:latin typeface="Montserrat" panose="00000500000000000000" pitchFamily="2" charset="0"/>
                <a:cs typeface="Century Gothic"/>
              </a:rPr>
              <a:t>students.</a:t>
            </a:r>
            <a:endParaRPr sz="1600" dirty="0">
              <a:latin typeface="Montserrat" panose="00000500000000000000" pitchFamily="2" charset="0"/>
              <a:cs typeface="Century Gothic"/>
            </a:endParaRPr>
          </a:p>
          <a:p>
            <a:pPr>
              <a:lnSpc>
                <a:spcPct val="100000"/>
              </a:lnSpc>
            </a:pPr>
            <a:endParaRPr sz="1600" dirty="0">
              <a:latin typeface="Montserrat" panose="00000500000000000000" pitchFamily="2" charset="0"/>
              <a:cs typeface="Century Gothic"/>
            </a:endParaRPr>
          </a:p>
          <a:p>
            <a:pPr marL="63500" marR="55880">
              <a:lnSpc>
                <a:spcPct val="114999"/>
              </a:lnSpc>
            </a:pPr>
            <a:r>
              <a:rPr lang="en-US" sz="1600" spc="70" dirty="0">
                <a:solidFill>
                  <a:srgbClr val="124F5C"/>
                </a:solidFill>
                <a:latin typeface="Montserrat" panose="00000500000000000000" pitchFamily="2" charset="0"/>
                <a:cs typeface="Century Gothic"/>
              </a:rPr>
              <a:t>U</a:t>
            </a:r>
            <a:r>
              <a:rPr sz="1600" spc="70" dirty="0">
                <a:solidFill>
                  <a:srgbClr val="124F5C"/>
                </a:solidFill>
                <a:latin typeface="Montserrat" panose="00000500000000000000" pitchFamily="2" charset="0"/>
                <a:cs typeface="Century Gothic"/>
              </a:rPr>
              <a:t>niversity</a:t>
            </a:r>
            <a:r>
              <a:rPr sz="1600" spc="-25" dirty="0">
                <a:solidFill>
                  <a:srgbClr val="124F5C"/>
                </a:solidFill>
                <a:latin typeface="Montserrat" panose="00000500000000000000" pitchFamily="2" charset="0"/>
                <a:cs typeface="Century Gothic"/>
              </a:rPr>
              <a:t> </a:t>
            </a:r>
            <a:r>
              <a:rPr sz="1600" spc="80" dirty="0">
                <a:solidFill>
                  <a:srgbClr val="124F5C"/>
                </a:solidFill>
                <a:latin typeface="Montserrat" panose="00000500000000000000" pitchFamily="2" charset="0"/>
                <a:cs typeface="Century Gothic"/>
              </a:rPr>
              <a:t>students</a:t>
            </a:r>
            <a:r>
              <a:rPr sz="1600" spc="10" dirty="0">
                <a:solidFill>
                  <a:srgbClr val="124F5C"/>
                </a:solidFill>
                <a:latin typeface="Montserrat" panose="00000500000000000000" pitchFamily="2" charset="0"/>
                <a:cs typeface="Century Gothic"/>
              </a:rPr>
              <a:t> </a:t>
            </a:r>
            <a:r>
              <a:rPr sz="1600" spc="-40" dirty="0">
                <a:solidFill>
                  <a:srgbClr val="124F5C"/>
                </a:solidFill>
                <a:latin typeface="Montserrat" panose="00000500000000000000" pitchFamily="2" charset="0"/>
                <a:cs typeface="Century Gothic"/>
              </a:rPr>
              <a:t>have </a:t>
            </a:r>
            <a:r>
              <a:rPr sz="1600" spc="-425" dirty="0">
                <a:solidFill>
                  <a:srgbClr val="124F5C"/>
                </a:solidFill>
                <a:latin typeface="Montserrat" panose="00000500000000000000" pitchFamily="2" charset="0"/>
                <a:cs typeface="Century Gothic"/>
              </a:rPr>
              <a:t> </a:t>
            </a:r>
            <a:r>
              <a:rPr sz="1600" spc="65" dirty="0">
                <a:solidFill>
                  <a:srgbClr val="124F5C"/>
                </a:solidFill>
                <a:latin typeface="Montserrat" panose="00000500000000000000" pitchFamily="2" charset="0"/>
                <a:cs typeface="Century Gothic"/>
              </a:rPr>
              <a:t>higher</a:t>
            </a:r>
            <a:r>
              <a:rPr sz="1600" dirty="0">
                <a:solidFill>
                  <a:srgbClr val="124F5C"/>
                </a:solidFill>
                <a:latin typeface="Montserrat" panose="00000500000000000000" pitchFamily="2" charset="0"/>
                <a:cs typeface="Century Gothic"/>
              </a:rPr>
              <a:t> </a:t>
            </a:r>
            <a:r>
              <a:rPr sz="1600" spc="10" dirty="0">
                <a:solidFill>
                  <a:srgbClr val="124F5C"/>
                </a:solidFill>
                <a:latin typeface="Montserrat" panose="00000500000000000000" pitchFamily="2" charset="0"/>
                <a:cs typeface="Century Gothic"/>
              </a:rPr>
              <a:t>default</a:t>
            </a:r>
            <a:r>
              <a:rPr sz="1600" spc="-10"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payment</a:t>
            </a:r>
            <a:r>
              <a:rPr sz="1600" spc="25" dirty="0">
                <a:solidFill>
                  <a:srgbClr val="124F5C"/>
                </a:solidFill>
                <a:latin typeface="Montserrat" panose="00000500000000000000" pitchFamily="2" charset="0"/>
                <a:cs typeface="Century Gothic"/>
              </a:rPr>
              <a:t> </a:t>
            </a:r>
            <a:r>
              <a:rPr lang="en-US" sz="1600" spc="10" dirty="0">
                <a:solidFill>
                  <a:srgbClr val="124F5C"/>
                </a:solidFill>
                <a:latin typeface="Montserrat" panose="00000500000000000000" pitchFamily="2" charset="0"/>
                <a:cs typeface="Century Gothic"/>
              </a:rPr>
              <a:t>than</a:t>
            </a:r>
            <a:r>
              <a:rPr sz="1600" spc="-5" dirty="0">
                <a:solidFill>
                  <a:srgbClr val="124F5C"/>
                </a:solidFill>
                <a:latin typeface="Montserrat" panose="00000500000000000000" pitchFamily="2" charset="0"/>
                <a:cs typeface="Century Gothic"/>
              </a:rPr>
              <a:t> </a:t>
            </a:r>
            <a:r>
              <a:rPr sz="1600" spc="10" dirty="0">
                <a:solidFill>
                  <a:srgbClr val="124F5C"/>
                </a:solidFill>
                <a:latin typeface="Montserrat" panose="00000500000000000000" pitchFamily="2" charset="0"/>
                <a:cs typeface="Century Gothic"/>
              </a:rPr>
              <a:t>graduates </a:t>
            </a:r>
            <a:r>
              <a:rPr sz="1600" spc="-430" dirty="0">
                <a:solidFill>
                  <a:srgbClr val="124F5C"/>
                </a:solidFill>
                <a:latin typeface="Montserrat" panose="00000500000000000000" pitchFamily="2" charset="0"/>
                <a:cs typeface="Century Gothic"/>
              </a:rPr>
              <a:t> </a:t>
            </a:r>
            <a:r>
              <a:rPr sz="1600" spc="-25" dirty="0">
                <a:solidFill>
                  <a:srgbClr val="124F5C"/>
                </a:solidFill>
                <a:latin typeface="Montserrat" panose="00000500000000000000" pitchFamily="2" charset="0"/>
                <a:cs typeface="Century Gothic"/>
              </a:rPr>
              <a:t>and</a:t>
            </a:r>
            <a:r>
              <a:rPr sz="1600" dirty="0">
                <a:solidFill>
                  <a:srgbClr val="124F5C"/>
                </a:solidFill>
                <a:latin typeface="Montserrat" panose="00000500000000000000" pitchFamily="2" charset="0"/>
                <a:cs typeface="Century Gothic"/>
              </a:rPr>
              <a:t> </a:t>
            </a:r>
            <a:r>
              <a:rPr sz="1600" spc="80" dirty="0">
                <a:solidFill>
                  <a:srgbClr val="124F5C"/>
                </a:solidFill>
                <a:latin typeface="Montserrat" panose="00000500000000000000" pitchFamily="2" charset="0"/>
                <a:cs typeface="Century Gothic"/>
              </a:rPr>
              <a:t>high</a:t>
            </a:r>
            <a:r>
              <a:rPr sz="1600" spc="-5"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school</a:t>
            </a:r>
            <a:r>
              <a:rPr sz="1600" spc="-15" dirty="0">
                <a:solidFill>
                  <a:srgbClr val="124F5C"/>
                </a:solidFill>
                <a:latin typeface="Montserrat" panose="00000500000000000000" pitchFamily="2" charset="0"/>
                <a:cs typeface="Century Gothic"/>
              </a:rPr>
              <a:t> </a:t>
            </a:r>
            <a:r>
              <a:rPr sz="1600" spc="-35" dirty="0">
                <a:solidFill>
                  <a:srgbClr val="124F5C"/>
                </a:solidFill>
                <a:latin typeface="Montserrat" panose="00000500000000000000" pitchFamily="2" charset="0"/>
                <a:cs typeface="Century Gothic"/>
              </a:rPr>
              <a:t>people.</a:t>
            </a:r>
            <a:endParaRPr sz="1600" dirty="0">
              <a:latin typeface="Montserrat" panose="00000500000000000000" pitchFamily="2" charset="0"/>
              <a:cs typeface="Century Gothic"/>
            </a:endParaRPr>
          </a:p>
          <a:p>
            <a:pPr>
              <a:lnSpc>
                <a:spcPct val="100000"/>
              </a:lnSpc>
            </a:pPr>
            <a:endParaRPr sz="1600" dirty="0">
              <a:latin typeface="Montserrat" panose="00000500000000000000" pitchFamily="2" charset="0"/>
              <a:cs typeface="Century Gothic"/>
            </a:endParaRPr>
          </a:p>
          <a:p>
            <a:pPr marL="63500" marR="184785">
              <a:lnSpc>
                <a:spcPct val="115100"/>
              </a:lnSpc>
            </a:pPr>
            <a:r>
              <a:rPr sz="1600" spc="130" dirty="0">
                <a:solidFill>
                  <a:srgbClr val="124F5C"/>
                </a:solidFill>
                <a:latin typeface="Montserrat" panose="00000500000000000000" pitchFamily="2" charset="0"/>
                <a:cs typeface="Century Gothic"/>
              </a:rPr>
              <a:t>From </a:t>
            </a:r>
            <a:r>
              <a:rPr sz="1600" spc="70" dirty="0">
                <a:solidFill>
                  <a:srgbClr val="124F5C"/>
                </a:solidFill>
                <a:latin typeface="Montserrat" panose="00000500000000000000" pitchFamily="2" charset="0"/>
                <a:cs typeface="Century Gothic"/>
              </a:rPr>
              <a:t>university </a:t>
            </a:r>
            <a:r>
              <a:rPr sz="1600" spc="-180" dirty="0">
                <a:solidFill>
                  <a:srgbClr val="124F5C"/>
                </a:solidFill>
                <a:latin typeface="Montserrat" panose="00000500000000000000" pitchFamily="2" charset="0"/>
                <a:cs typeface="Century Gothic"/>
              </a:rPr>
              <a:t>11% </a:t>
            </a:r>
            <a:r>
              <a:rPr sz="1600" spc="-30" dirty="0">
                <a:solidFill>
                  <a:srgbClr val="124F5C"/>
                </a:solidFill>
                <a:latin typeface="Montserrat" panose="00000500000000000000" pitchFamily="2" charset="0"/>
                <a:cs typeface="Century Gothic"/>
              </a:rPr>
              <a:t>are </a:t>
            </a:r>
            <a:r>
              <a:rPr sz="1600" spc="-5" dirty="0">
                <a:solidFill>
                  <a:srgbClr val="124F5C"/>
                </a:solidFill>
                <a:latin typeface="Montserrat" panose="00000500000000000000" pitchFamily="2" charset="0"/>
                <a:cs typeface="Century Gothic"/>
              </a:rPr>
              <a:t>default, </a:t>
            </a:r>
            <a:r>
              <a:rPr sz="1600" spc="80" dirty="0">
                <a:solidFill>
                  <a:srgbClr val="124F5C"/>
                </a:solidFill>
                <a:latin typeface="Montserrat" panose="00000500000000000000" pitchFamily="2" charset="0"/>
                <a:cs typeface="Century Gothic"/>
              </a:rPr>
              <a:t>from </a:t>
            </a:r>
            <a:r>
              <a:rPr sz="1600" spc="85"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graduate</a:t>
            </a:r>
            <a:r>
              <a:rPr sz="1600" spc="10" dirty="0">
                <a:solidFill>
                  <a:srgbClr val="124F5C"/>
                </a:solidFill>
                <a:latin typeface="Montserrat" panose="00000500000000000000" pitchFamily="2" charset="0"/>
                <a:cs typeface="Century Gothic"/>
              </a:rPr>
              <a:t> </a:t>
            </a:r>
            <a:r>
              <a:rPr sz="1600" spc="65" dirty="0">
                <a:solidFill>
                  <a:srgbClr val="124F5C"/>
                </a:solidFill>
                <a:latin typeface="Montserrat" panose="00000500000000000000" pitchFamily="2" charset="0"/>
                <a:cs typeface="Century Gothic"/>
              </a:rPr>
              <a:t>7%</a:t>
            </a:r>
            <a:r>
              <a:rPr sz="1600" spc="-20"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are</a:t>
            </a:r>
            <a:r>
              <a:rPr sz="1600" spc="-10"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default, </a:t>
            </a:r>
            <a:r>
              <a:rPr sz="1600" spc="-25" dirty="0">
                <a:solidFill>
                  <a:srgbClr val="124F5C"/>
                </a:solidFill>
                <a:latin typeface="Montserrat" panose="00000500000000000000" pitchFamily="2" charset="0"/>
                <a:cs typeface="Century Gothic"/>
              </a:rPr>
              <a:t>and</a:t>
            </a:r>
            <a:r>
              <a:rPr sz="1600" spc="-15" dirty="0">
                <a:solidFill>
                  <a:srgbClr val="124F5C"/>
                </a:solidFill>
                <a:latin typeface="Montserrat" panose="00000500000000000000" pitchFamily="2" charset="0"/>
                <a:cs typeface="Century Gothic"/>
              </a:rPr>
              <a:t> </a:t>
            </a:r>
            <a:r>
              <a:rPr sz="1600" spc="80" dirty="0">
                <a:solidFill>
                  <a:srgbClr val="124F5C"/>
                </a:solidFill>
                <a:latin typeface="Montserrat" panose="00000500000000000000" pitchFamily="2" charset="0"/>
                <a:cs typeface="Century Gothic"/>
              </a:rPr>
              <a:t>from</a:t>
            </a:r>
            <a:r>
              <a:rPr sz="1600" spc="-5" dirty="0">
                <a:solidFill>
                  <a:srgbClr val="124F5C"/>
                </a:solidFill>
                <a:latin typeface="Montserrat" panose="00000500000000000000" pitchFamily="2" charset="0"/>
                <a:cs typeface="Century Gothic"/>
              </a:rPr>
              <a:t> </a:t>
            </a:r>
            <a:r>
              <a:rPr sz="1600" spc="85" dirty="0">
                <a:solidFill>
                  <a:srgbClr val="124F5C"/>
                </a:solidFill>
                <a:latin typeface="Montserrat" panose="00000500000000000000" pitchFamily="2" charset="0"/>
                <a:cs typeface="Century Gothic"/>
              </a:rPr>
              <a:t>high </a:t>
            </a:r>
            <a:r>
              <a:rPr sz="1600" spc="-430" dirty="0">
                <a:solidFill>
                  <a:srgbClr val="124F5C"/>
                </a:solidFill>
                <a:latin typeface="Montserrat" panose="00000500000000000000" pitchFamily="2" charset="0"/>
                <a:cs typeface="Century Gothic"/>
              </a:rPr>
              <a:t> </a:t>
            </a:r>
            <a:r>
              <a:rPr sz="1600" spc="20" dirty="0">
                <a:solidFill>
                  <a:srgbClr val="124F5C"/>
                </a:solidFill>
                <a:latin typeface="Montserrat" panose="00000500000000000000" pitchFamily="2" charset="0"/>
                <a:cs typeface="Century Gothic"/>
              </a:rPr>
              <a:t>school</a:t>
            </a:r>
            <a:r>
              <a:rPr sz="1600" spc="-5" dirty="0">
                <a:solidFill>
                  <a:srgbClr val="124F5C"/>
                </a:solidFill>
                <a:latin typeface="Montserrat" panose="00000500000000000000" pitchFamily="2" charset="0"/>
                <a:cs typeface="Century Gothic"/>
              </a:rPr>
              <a:t> </a:t>
            </a:r>
            <a:r>
              <a:rPr sz="1600" spc="125" dirty="0">
                <a:solidFill>
                  <a:srgbClr val="124F5C"/>
                </a:solidFill>
                <a:latin typeface="Montserrat" panose="00000500000000000000" pitchFamily="2" charset="0"/>
                <a:cs typeface="Century Gothic"/>
              </a:rPr>
              <a:t>4%</a:t>
            </a:r>
            <a:r>
              <a:rPr sz="1600" spc="-20" dirty="0">
                <a:solidFill>
                  <a:srgbClr val="124F5C"/>
                </a:solidFill>
                <a:latin typeface="Montserrat" panose="00000500000000000000" pitchFamily="2" charset="0"/>
                <a:cs typeface="Century Gothic"/>
              </a:rPr>
              <a:t> </a:t>
            </a:r>
            <a:r>
              <a:rPr sz="1600" spc="-30" dirty="0">
                <a:solidFill>
                  <a:srgbClr val="124F5C"/>
                </a:solidFill>
                <a:latin typeface="Montserrat" panose="00000500000000000000" pitchFamily="2" charset="0"/>
                <a:cs typeface="Century Gothic"/>
              </a:rPr>
              <a:t>are</a:t>
            </a:r>
            <a:r>
              <a:rPr sz="1600" spc="-10" dirty="0">
                <a:solidFill>
                  <a:srgbClr val="124F5C"/>
                </a:solidFill>
                <a:latin typeface="Montserrat" panose="00000500000000000000" pitchFamily="2" charset="0"/>
                <a:cs typeface="Century Gothic"/>
              </a:rPr>
              <a:t> </a:t>
            </a:r>
            <a:r>
              <a:rPr sz="1600" spc="-5" dirty="0">
                <a:solidFill>
                  <a:srgbClr val="124F5C"/>
                </a:solidFill>
                <a:latin typeface="Montserrat" panose="00000500000000000000" pitchFamily="2" charset="0"/>
                <a:cs typeface="Century Gothic"/>
              </a:rPr>
              <a:t>default.</a:t>
            </a:r>
            <a:endParaRPr sz="1600" dirty="0">
              <a:latin typeface="Montserrat" panose="00000500000000000000" pitchFamily="2" charset="0"/>
              <a:cs typeface="Century Gothic"/>
            </a:endParaRPr>
          </a:p>
        </p:txBody>
      </p:sp>
      <p:pic>
        <p:nvPicPr>
          <p:cNvPr id="4098" name="Picture 2">
            <a:extLst>
              <a:ext uri="{FF2B5EF4-FFF2-40B4-BE49-F238E27FC236}">
                <a16:creationId xmlns:a16="http://schemas.microsoft.com/office/drawing/2014/main" id="{C6441FCB-AD4F-4EF3-B6DC-08B360AE1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280" y="728662"/>
            <a:ext cx="5410200" cy="3686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63195"/>
            <a:ext cx="3173730" cy="319959"/>
          </a:xfrm>
          <a:prstGeom prst="rect">
            <a:avLst/>
          </a:prstGeom>
        </p:spPr>
        <p:txBody>
          <a:bodyPr vert="horz" wrap="square" lIns="0" tIns="12065" rIns="0" bIns="0" rtlCol="0">
            <a:spAutoFit/>
          </a:bodyPr>
          <a:lstStyle/>
          <a:p>
            <a:pPr marL="12700">
              <a:lnSpc>
                <a:spcPct val="100000"/>
              </a:lnSpc>
              <a:spcBef>
                <a:spcPts val="95"/>
              </a:spcBef>
            </a:pPr>
            <a:r>
              <a:rPr sz="2000" spc="495" dirty="0">
                <a:latin typeface="Montserrat" panose="00000500000000000000" pitchFamily="2" charset="0"/>
              </a:rPr>
              <a:t>EDA</a:t>
            </a:r>
            <a:r>
              <a:rPr sz="2000" spc="85" dirty="0">
                <a:latin typeface="Montserrat" panose="00000500000000000000" pitchFamily="2" charset="0"/>
              </a:rPr>
              <a:t> </a:t>
            </a:r>
            <a:r>
              <a:rPr sz="2000" spc="360" dirty="0">
                <a:latin typeface="Montserrat" panose="00000500000000000000" pitchFamily="2" charset="0"/>
              </a:rPr>
              <a:t>Continued…</a:t>
            </a:r>
            <a:endParaRPr sz="2000" dirty="0">
              <a:latin typeface="Montserrat" panose="00000500000000000000" pitchFamily="2" charset="0"/>
            </a:endParaRPr>
          </a:p>
        </p:txBody>
      </p:sp>
      <p:sp>
        <p:nvSpPr>
          <p:cNvPr id="3" name="object 3"/>
          <p:cNvSpPr txBox="1"/>
          <p:nvPr/>
        </p:nvSpPr>
        <p:spPr>
          <a:xfrm>
            <a:off x="303987" y="742950"/>
            <a:ext cx="13335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5FCFF"/>
                </a:solidFill>
                <a:latin typeface="Arial"/>
                <a:cs typeface="Arial"/>
              </a:rPr>
              <a:t>●</a:t>
            </a:r>
            <a:endParaRPr sz="1400">
              <a:latin typeface="Arial"/>
              <a:cs typeface="Arial"/>
            </a:endParaRPr>
          </a:p>
        </p:txBody>
      </p:sp>
      <p:sp>
        <p:nvSpPr>
          <p:cNvPr id="4" name="object 4"/>
          <p:cNvSpPr txBox="1"/>
          <p:nvPr/>
        </p:nvSpPr>
        <p:spPr>
          <a:xfrm>
            <a:off x="1180591" y="692658"/>
            <a:ext cx="1562609" cy="259045"/>
          </a:xfrm>
          <a:prstGeom prst="rect">
            <a:avLst/>
          </a:prstGeom>
        </p:spPr>
        <p:txBody>
          <a:bodyPr vert="horz" wrap="square" lIns="0" tIns="12700" rIns="0" bIns="0" rtlCol="0">
            <a:spAutoFit/>
          </a:bodyPr>
          <a:lstStyle/>
          <a:p>
            <a:pPr marL="12700">
              <a:lnSpc>
                <a:spcPct val="100000"/>
              </a:lnSpc>
              <a:spcBef>
                <a:spcPts val="100"/>
              </a:spcBef>
            </a:pPr>
            <a:r>
              <a:rPr sz="1600" b="1" i="1" u="heavy" spc="275" dirty="0">
                <a:solidFill>
                  <a:srgbClr val="124F5C"/>
                </a:solidFill>
                <a:uFill>
                  <a:solidFill>
                    <a:srgbClr val="124F5C"/>
                  </a:solidFill>
                </a:uFill>
                <a:latin typeface="Montserrat" panose="00000500000000000000" pitchFamily="2" charset="0"/>
                <a:cs typeface="Calibri"/>
              </a:rPr>
              <a:t>MAR</a:t>
            </a:r>
            <a:r>
              <a:rPr sz="1600" b="1" i="1" u="heavy" spc="215" dirty="0">
                <a:solidFill>
                  <a:srgbClr val="124F5C"/>
                </a:solidFill>
                <a:uFill>
                  <a:solidFill>
                    <a:srgbClr val="124F5C"/>
                  </a:solidFill>
                </a:uFill>
                <a:latin typeface="Montserrat" panose="00000500000000000000" pitchFamily="2" charset="0"/>
                <a:cs typeface="Calibri"/>
              </a:rPr>
              <a:t>R</a:t>
            </a:r>
            <a:r>
              <a:rPr sz="1600" b="1" i="1" u="heavy" spc="240" dirty="0">
                <a:solidFill>
                  <a:srgbClr val="124F5C"/>
                </a:solidFill>
                <a:uFill>
                  <a:solidFill>
                    <a:srgbClr val="124F5C"/>
                  </a:solidFill>
                </a:uFill>
                <a:latin typeface="Montserrat" panose="00000500000000000000" pitchFamily="2" charset="0"/>
                <a:cs typeface="Calibri"/>
              </a:rPr>
              <a:t>IAGE</a:t>
            </a:r>
            <a:endParaRPr sz="1600" dirty="0">
              <a:latin typeface="Montserrat" panose="00000500000000000000" pitchFamily="2" charset="0"/>
              <a:cs typeface="Calibri"/>
            </a:endParaRPr>
          </a:p>
        </p:txBody>
      </p:sp>
      <p:sp>
        <p:nvSpPr>
          <p:cNvPr id="5" name="object 5"/>
          <p:cNvSpPr txBox="1">
            <a:spLocks noGrp="1"/>
          </p:cNvSpPr>
          <p:nvPr>
            <p:ph type="body" idx="1"/>
          </p:nvPr>
        </p:nvSpPr>
        <p:spPr>
          <a:xfrm>
            <a:off x="347268" y="1165911"/>
            <a:ext cx="3260293" cy="3687676"/>
          </a:xfrm>
          <a:prstGeom prst="rect">
            <a:avLst/>
          </a:prstGeom>
        </p:spPr>
        <p:txBody>
          <a:bodyPr vert="horz" wrap="square" lIns="0" tIns="13335" rIns="0" bIns="0" rtlCol="0">
            <a:spAutoFit/>
          </a:bodyPr>
          <a:lstStyle/>
          <a:p>
            <a:pPr marL="12700" marR="229870">
              <a:lnSpc>
                <a:spcPct val="114999"/>
              </a:lnSpc>
              <a:spcBef>
                <a:spcPts val="105"/>
              </a:spcBef>
            </a:pPr>
            <a:r>
              <a:rPr spc="240" dirty="0">
                <a:latin typeface="Montserrat" panose="00000500000000000000" pitchFamily="2" charset="0"/>
              </a:rPr>
              <a:t>F</a:t>
            </a:r>
            <a:r>
              <a:rPr spc="140" dirty="0">
                <a:latin typeface="Montserrat" panose="00000500000000000000" pitchFamily="2" charset="0"/>
              </a:rPr>
              <a:t>r</a:t>
            </a:r>
            <a:r>
              <a:rPr spc="-60" dirty="0">
                <a:latin typeface="Montserrat" panose="00000500000000000000" pitchFamily="2" charset="0"/>
              </a:rPr>
              <a:t>o</a:t>
            </a:r>
            <a:r>
              <a:rPr spc="195" dirty="0">
                <a:latin typeface="Montserrat" panose="00000500000000000000" pitchFamily="2" charset="0"/>
              </a:rPr>
              <a:t>m</a:t>
            </a:r>
            <a:r>
              <a:rPr spc="-5" dirty="0">
                <a:latin typeface="Montserrat" panose="00000500000000000000" pitchFamily="2" charset="0"/>
              </a:rPr>
              <a:t> </a:t>
            </a:r>
            <a:r>
              <a:rPr spc="120" dirty="0">
                <a:latin typeface="Montserrat" panose="00000500000000000000" pitchFamily="2" charset="0"/>
              </a:rPr>
              <a:t>g</a:t>
            </a:r>
            <a:r>
              <a:rPr spc="45" dirty="0">
                <a:latin typeface="Montserrat" panose="00000500000000000000" pitchFamily="2" charset="0"/>
              </a:rPr>
              <a:t>r</a:t>
            </a:r>
            <a:r>
              <a:rPr spc="-160" dirty="0">
                <a:latin typeface="Montserrat" panose="00000500000000000000" pitchFamily="2" charset="0"/>
              </a:rPr>
              <a:t>a</a:t>
            </a:r>
            <a:r>
              <a:rPr spc="45" dirty="0">
                <a:latin typeface="Montserrat" panose="00000500000000000000" pitchFamily="2" charset="0"/>
              </a:rPr>
              <a:t>ph</a:t>
            </a:r>
            <a:r>
              <a:rPr lang="en-US" spc="15" dirty="0">
                <a:latin typeface="Montserrat" panose="00000500000000000000" pitchFamily="2" charset="0"/>
              </a:rPr>
              <a:t>, </a:t>
            </a:r>
            <a:r>
              <a:rPr dirty="0">
                <a:latin typeface="Montserrat" panose="00000500000000000000" pitchFamily="2" charset="0"/>
              </a:rPr>
              <a:t>we</a:t>
            </a:r>
            <a:r>
              <a:rPr spc="-20" dirty="0">
                <a:latin typeface="Montserrat" panose="00000500000000000000" pitchFamily="2" charset="0"/>
              </a:rPr>
              <a:t> </a:t>
            </a:r>
            <a:r>
              <a:rPr spc="-140" dirty="0">
                <a:latin typeface="Montserrat" panose="00000500000000000000" pitchFamily="2" charset="0"/>
              </a:rPr>
              <a:t>c</a:t>
            </a:r>
            <a:r>
              <a:rPr spc="-160" dirty="0">
                <a:latin typeface="Montserrat" panose="00000500000000000000" pitchFamily="2" charset="0"/>
              </a:rPr>
              <a:t>a</a:t>
            </a:r>
            <a:r>
              <a:rPr spc="105" dirty="0">
                <a:latin typeface="Montserrat" panose="00000500000000000000" pitchFamily="2" charset="0"/>
              </a:rPr>
              <a:t>n</a:t>
            </a:r>
            <a:r>
              <a:rPr spc="-5" dirty="0">
                <a:latin typeface="Montserrat" panose="00000500000000000000" pitchFamily="2" charset="0"/>
              </a:rPr>
              <a:t> </a:t>
            </a:r>
            <a:r>
              <a:rPr dirty="0">
                <a:latin typeface="Montserrat" panose="00000500000000000000" pitchFamily="2" charset="0"/>
              </a:rPr>
              <a:t>s</a:t>
            </a:r>
            <a:r>
              <a:rPr spc="-5" dirty="0">
                <a:latin typeface="Montserrat" panose="00000500000000000000" pitchFamily="2" charset="0"/>
              </a:rPr>
              <a:t>a</a:t>
            </a:r>
            <a:r>
              <a:rPr spc="5" dirty="0">
                <a:latin typeface="Montserrat" panose="00000500000000000000" pitchFamily="2" charset="0"/>
              </a:rPr>
              <a:t>y </a:t>
            </a:r>
            <a:r>
              <a:rPr spc="15" dirty="0">
                <a:latin typeface="Montserrat" panose="00000500000000000000" pitchFamily="2" charset="0"/>
              </a:rPr>
              <a:t>tha</a:t>
            </a:r>
            <a:r>
              <a:rPr spc="105" dirty="0">
                <a:latin typeface="Montserrat" panose="00000500000000000000" pitchFamily="2" charset="0"/>
              </a:rPr>
              <a:t>t</a:t>
            </a:r>
            <a:r>
              <a:rPr spc="-5" dirty="0">
                <a:latin typeface="Montserrat" panose="00000500000000000000" pitchFamily="2" charset="0"/>
              </a:rPr>
              <a:t> </a:t>
            </a:r>
            <a:r>
              <a:rPr spc="85" dirty="0">
                <a:latin typeface="Montserrat" panose="00000500000000000000" pitchFamily="2" charset="0"/>
              </a:rPr>
              <a:t>m</a:t>
            </a:r>
            <a:r>
              <a:rPr spc="50" dirty="0">
                <a:latin typeface="Montserrat" panose="00000500000000000000" pitchFamily="2" charset="0"/>
              </a:rPr>
              <a:t>o</a:t>
            </a:r>
            <a:r>
              <a:rPr spc="150" dirty="0">
                <a:latin typeface="Montserrat" panose="00000500000000000000" pitchFamily="2" charset="0"/>
              </a:rPr>
              <a:t>r</a:t>
            </a:r>
            <a:r>
              <a:rPr spc="-50" dirty="0">
                <a:latin typeface="Montserrat" panose="00000500000000000000" pitchFamily="2" charset="0"/>
              </a:rPr>
              <a:t>e  </a:t>
            </a:r>
            <a:r>
              <a:rPr spc="75" dirty="0">
                <a:latin typeface="Montserrat" panose="00000500000000000000" pitchFamily="2" charset="0"/>
              </a:rPr>
              <a:t>number </a:t>
            </a:r>
            <a:r>
              <a:rPr spc="-5" dirty="0">
                <a:latin typeface="Montserrat" panose="00000500000000000000" pitchFamily="2" charset="0"/>
              </a:rPr>
              <a:t>of </a:t>
            </a:r>
            <a:r>
              <a:rPr spc="20" dirty="0">
                <a:latin typeface="Montserrat" panose="00000500000000000000" pitchFamily="2" charset="0"/>
              </a:rPr>
              <a:t>credit </a:t>
            </a:r>
            <a:r>
              <a:rPr dirty="0">
                <a:latin typeface="Montserrat" panose="00000500000000000000" pitchFamily="2" charset="0"/>
              </a:rPr>
              <a:t>cards </a:t>
            </a:r>
            <a:r>
              <a:rPr spc="35" dirty="0">
                <a:latin typeface="Montserrat" panose="00000500000000000000" pitchFamily="2" charset="0"/>
              </a:rPr>
              <a:t>holder</a:t>
            </a:r>
            <a:r>
              <a:rPr lang="en-US" spc="35" dirty="0">
                <a:latin typeface="Montserrat" panose="00000500000000000000" pitchFamily="2" charset="0"/>
              </a:rPr>
              <a:t>s</a:t>
            </a:r>
            <a:r>
              <a:rPr spc="35" dirty="0">
                <a:latin typeface="Montserrat" panose="00000500000000000000" pitchFamily="2" charset="0"/>
              </a:rPr>
              <a:t> </a:t>
            </a:r>
            <a:r>
              <a:rPr spc="-30" dirty="0">
                <a:latin typeface="Montserrat" panose="00000500000000000000" pitchFamily="2" charset="0"/>
              </a:rPr>
              <a:t>are </a:t>
            </a:r>
            <a:r>
              <a:rPr spc="-25" dirty="0">
                <a:latin typeface="Montserrat" panose="00000500000000000000" pitchFamily="2" charset="0"/>
              </a:rPr>
              <a:t> </a:t>
            </a:r>
            <a:r>
              <a:rPr spc="75" dirty="0">
                <a:latin typeface="Montserrat" panose="00000500000000000000" pitchFamily="2" charset="0"/>
              </a:rPr>
              <a:t>Single</a:t>
            </a:r>
            <a:r>
              <a:rPr spc="-35" dirty="0">
                <a:latin typeface="Montserrat" panose="00000500000000000000" pitchFamily="2" charset="0"/>
              </a:rPr>
              <a:t> </a:t>
            </a:r>
            <a:r>
              <a:rPr spc="-5" dirty="0">
                <a:latin typeface="Montserrat" panose="00000500000000000000" pitchFamily="2" charset="0"/>
              </a:rPr>
              <a:t>as</a:t>
            </a:r>
            <a:r>
              <a:rPr spc="-15" dirty="0">
                <a:latin typeface="Montserrat" panose="00000500000000000000" pitchFamily="2" charset="0"/>
              </a:rPr>
              <a:t> compared</a:t>
            </a:r>
            <a:r>
              <a:rPr spc="5" dirty="0">
                <a:latin typeface="Montserrat" panose="00000500000000000000" pitchFamily="2" charset="0"/>
              </a:rPr>
              <a:t> </a:t>
            </a:r>
            <a:r>
              <a:rPr spc="25" dirty="0">
                <a:latin typeface="Montserrat" panose="00000500000000000000" pitchFamily="2" charset="0"/>
              </a:rPr>
              <a:t>to</a:t>
            </a:r>
            <a:r>
              <a:rPr spc="-30" dirty="0">
                <a:latin typeface="Montserrat" panose="00000500000000000000" pitchFamily="2" charset="0"/>
              </a:rPr>
              <a:t> </a:t>
            </a:r>
            <a:r>
              <a:rPr lang="en-US" spc="50" dirty="0">
                <a:latin typeface="Montserrat" panose="00000500000000000000" pitchFamily="2" charset="0"/>
              </a:rPr>
              <a:t>M</a:t>
            </a:r>
            <a:r>
              <a:rPr spc="50" dirty="0">
                <a:latin typeface="Montserrat" panose="00000500000000000000" pitchFamily="2" charset="0"/>
              </a:rPr>
              <a:t>arried</a:t>
            </a:r>
            <a:r>
              <a:rPr spc="-10" dirty="0">
                <a:latin typeface="Montserrat" panose="00000500000000000000" pitchFamily="2" charset="0"/>
              </a:rPr>
              <a:t> </a:t>
            </a:r>
            <a:r>
              <a:rPr spc="-25" dirty="0">
                <a:latin typeface="Montserrat" panose="00000500000000000000" pitchFamily="2" charset="0"/>
              </a:rPr>
              <a:t>and </a:t>
            </a:r>
            <a:r>
              <a:rPr spc="-425" dirty="0">
                <a:latin typeface="Montserrat" panose="00000500000000000000" pitchFamily="2" charset="0"/>
              </a:rPr>
              <a:t> </a:t>
            </a:r>
            <a:r>
              <a:rPr spc="65" dirty="0">
                <a:latin typeface="Montserrat" panose="00000500000000000000" pitchFamily="2" charset="0"/>
              </a:rPr>
              <a:t>others</a:t>
            </a:r>
          </a:p>
          <a:p>
            <a:pPr>
              <a:lnSpc>
                <a:spcPct val="100000"/>
              </a:lnSpc>
            </a:pPr>
            <a:endParaRPr dirty="0">
              <a:latin typeface="Montserrat" panose="00000500000000000000" pitchFamily="2" charset="0"/>
            </a:endParaRPr>
          </a:p>
          <a:p>
            <a:pPr marL="12700" marR="5080">
              <a:lnSpc>
                <a:spcPct val="114999"/>
              </a:lnSpc>
            </a:pPr>
            <a:r>
              <a:rPr spc="50" dirty="0">
                <a:latin typeface="Montserrat" panose="00000500000000000000" pitchFamily="2" charset="0"/>
              </a:rPr>
              <a:t>Here</a:t>
            </a:r>
            <a:r>
              <a:rPr spc="-30" dirty="0">
                <a:latin typeface="Montserrat" panose="00000500000000000000" pitchFamily="2" charset="0"/>
              </a:rPr>
              <a:t> </a:t>
            </a:r>
            <a:r>
              <a:rPr spc="105" dirty="0">
                <a:latin typeface="Montserrat" panose="00000500000000000000" pitchFamily="2" charset="0"/>
              </a:rPr>
              <a:t>it</a:t>
            </a:r>
            <a:r>
              <a:rPr spc="-30" dirty="0">
                <a:latin typeface="Montserrat" panose="00000500000000000000" pitchFamily="2" charset="0"/>
              </a:rPr>
              <a:t> </a:t>
            </a:r>
            <a:r>
              <a:rPr spc="70" dirty="0">
                <a:latin typeface="Montserrat" panose="00000500000000000000" pitchFamily="2" charset="0"/>
              </a:rPr>
              <a:t>seems</a:t>
            </a:r>
            <a:r>
              <a:rPr dirty="0">
                <a:latin typeface="Montserrat" panose="00000500000000000000" pitchFamily="2" charset="0"/>
              </a:rPr>
              <a:t> </a:t>
            </a:r>
            <a:r>
              <a:rPr spc="35" dirty="0">
                <a:latin typeface="Montserrat" panose="00000500000000000000" pitchFamily="2" charset="0"/>
              </a:rPr>
              <a:t>that</a:t>
            </a:r>
            <a:r>
              <a:rPr spc="5" dirty="0">
                <a:latin typeface="Montserrat" panose="00000500000000000000" pitchFamily="2" charset="0"/>
              </a:rPr>
              <a:t> </a:t>
            </a:r>
            <a:r>
              <a:rPr spc="50" dirty="0">
                <a:latin typeface="Montserrat" panose="00000500000000000000" pitchFamily="2" charset="0"/>
              </a:rPr>
              <a:t>married</a:t>
            </a:r>
            <a:r>
              <a:rPr spc="-15" dirty="0">
                <a:latin typeface="Montserrat" panose="00000500000000000000" pitchFamily="2" charset="0"/>
              </a:rPr>
              <a:t> </a:t>
            </a:r>
            <a:r>
              <a:rPr spc="-30" dirty="0">
                <a:latin typeface="Montserrat" panose="00000500000000000000" pitchFamily="2" charset="0"/>
              </a:rPr>
              <a:t>are </a:t>
            </a:r>
            <a:r>
              <a:rPr spc="-430" dirty="0">
                <a:latin typeface="Montserrat" panose="00000500000000000000" pitchFamily="2" charset="0"/>
              </a:rPr>
              <a:t> </a:t>
            </a:r>
            <a:r>
              <a:rPr spc="100" dirty="0">
                <a:latin typeface="Montserrat" panose="00000500000000000000" pitchFamily="2" charset="0"/>
              </a:rPr>
              <a:t>mo</a:t>
            </a:r>
            <a:r>
              <a:rPr lang="en-US" spc="100" dirty="0">
                <a:latin typeface="Montserrat" panose="00000500000000000000" pitchFamily="2" charset="0"/>
              </a:rPr>
              <a:t>re</a:t>
            </a:r>
            <a:r>
              <a:rPr spc="-10" dirty="0">
                <a:latin typeface="Montserrat" panose="00000500000000000000" pitchFamily="2" charset="0"/>
              </a:rPr>
              <a:t> </a:t>
            </a:r>
            <a:r>
              <a:rPr spc="65" dirty="0">
                <a:latin typeface="Montserrat" panose="00000500000000000000" pitchFamily="2" charset="0"/>
              </a:rPr>
              <a:t>likely</a:t>
            </a:r>
            <a:r>
              <a:rPr spc="-40" dirty="0">
                <a:latin typeface="Montserrat" panose="00000500000000000000" pitchFamily="2" charset="0"/>
              </a:rPr>
              <a:t> </a:t>
            </a:r>
            <a:r>
              <a:rPr spc="25" dirty="0">
                <a:latin typeface="Montserrat" panose="00000500000000000000" pitchFamily="2" charset="0"/>
              </a:rPr>
              <a:t>to</a:t>
            </a:r>
            <a:r>
              <a:rPr spc="-20" dirty="0">
                <a:latin typeface="Montserrat" panose="00000500000000000000" pitchFamily="2" charset="0"/>
              </a:rPr>
              <a:t> </a:t>
            </a:r>
            <a:r>
              <a:rPr spc="-5" dirty="0">
                <a:latin typeface="Montserrat" panose="00000500000000000000" pitchFamily="2" charset="0"/>
              </a:rPr>
              <a:t>default</a:t>
            </a:r>
            <a:r>
              <a:rPr lang="en-US" spc="-5" dirty="0">
                <a:latin typeface="Montserrat" panose="00000500000000000000" pitchFamily="2" charset="0"/>
              </a:rPr>
              <a:t> than single.</a:t>
            </a:r>
            <a:endParaRPr spc="-5" dirty="0">
              <a:latin typeface="Montserrat" panose="00000500000000000000" pitchFamily="2" charset="0"/>
            </a:endParaRPr>
          </a:p>
          <a:p>
            <a:pPr>
              <a:lnSpc>
                <a:spcPct val="100000"/>
              </a:lnSpc>
              <a:spcBef>
                <a:spcPts val="35"/>
              </a:spcBef>
            </a:pPr>
            <a:endParaRPr dirty="0">
              <a:latin typeface="Montserrat" panose="00000500000000000000" pitchFamily="2" charset="0"/>
            </a:endParaRPr>
          </a:p>
          <a:p>
            <a:pPr marL="12700" marR="93980">
              <a:lnSpc>
                <a:spcPct val="114999"/>
              </a:lnSpc>
            </a:pPr>
            <a:r>
              <a:rPr spc="240" dirty="0">
                <a:latin typeface="Montserrat" panose="00000500000000000000" pitchFamily="2" charset="0"/>
              </a:rPr>
              <a:t>F</a:t>
            </a:r>
            <a:r>
              <a:rPr spc="140" dirty="0">
                <a:latin typeface="Montserrat" panose="00000500000000000000" pitchFamily="2" charset="0"/>
              </a:rPr>
              <a:t>r</a:t>
            </a:r>
            <a:r>
              <a:rPr spc="70" dirty="0">
                <a:latin typeface="Montserrat" panose="00000500000000000000" pitchFamily="2" charset="0"/>
              </a:rPr>
              <a:t>om</a:t>
            </a:r>
            <a:r>
              <a:rPr spc="-10" dirty="0">
                <a:latin typeface="Montserrat" panose="00000500000000000000" pitchFamily="2" charset="0"/>
              </a:rPr>
              <a:t> </a:t>
            </a:r>
            <a:r>
              <a:rPr spc="70" dirty="0">
                <a:latin typeface="Montserrat" panose="00000500000000000000" pitchFamily="2" charset="0"/>
              </a:rPr>
              <a:t>single</a:t>
            </a:r>
            <a:r>
              <a:rPr spc="-20" dirty="0">
                <a:latin typeface="Montserrat" panose="00000500000000000000" pitchFamily="2" charset="0"/>
              </a:rPr>
              <a:t> </a:t>
            </a:r>
            <a:r>
              <a:rPr spc="-180" dirty="0">
                <a:latin typeface="Montserrat" panose="00000500000000000000" pitchFamily="2" charset="0"/>
              </a:rPr>
              <a:t>11%</a:t>
            </a:r>
            <a:r>
              <a:rPr spc="-20" dirty="0">
                <a:latin typeface="Montserrat" panose="00000500000000000000" pitchFamily="2" charset="0"/>
              </a:rPr>
              <a:t> </a:t>
            </a:r>
            <a:r>
              <a:rPr spc="-165" dirty="0">
                <a:latin typeface="Montserrat" panose="00000500000000000000" pitchFamily="2" charset="0"/>
              </a:rPr>
              <a:t>a</a:t>
            </a:r>
            <a:r>
              <a:rPr spc="40" dirty="0">
                <a:latin typeface="Montserrat" panose="00000500000000000000" pitchFamily="2" charset="0"/>
              </a:rPr>
              <a:t>re</a:t>
            </a:r>
            <a:r>
              <a:rPr spc="-10" dirty="0">
                <a:latin typeface="Montserrat" panose="00000500000000000000" pitchFamily="2" charset="0"/>
              </a:rPr>
              <a:t> </a:t>
            </a:r>
            <a:r>
              <a:rPr spc="-50" dirty="0">
                <a:latin typeface="Montserrat" panose="00000500000000000000" pitchFamily="2" charset="0"/>
              </a:rPr>
              <a:t>d</a:t>
            </a:r>
            <a:r>
              <a:rPr spc="-55" dirty="0">
                <a:latin typeface="Montserrat" panose="00000500000000000000" pitchFamily="2" charset="0"/>
              </a:rPr>
              <a:t>e</a:t>
            </a:r>
            <a:r>
              <a:rPr spc="-40" dirty="0">
                <a:latin typeface="Montserrat" panose="00000500000000000000" pitchFamily="2" charset="0"/>
              </a:rPr>
              <a:t>f</a:t>
            </a:r>
            <a:r>
              <a:rPr spc="-90" dirty="0">
                <a:latin typeface="Montserrat" panose="00000500000000000000" pitchFamily="2" charset="0"/>
              </a:rPr>
              <a:t>a</a:t>
            </a:r>
            <a:r>
              <a:rPr spc="100" dirty="0">
                <a:latin typeface="Montserrat" panose="00000500000000000000" pitchFamily="2" charset="0"/>
              </a:rPr>
              <a:t>u</a:t>
            </a:r>
            <a:r>
              <a:rPr spc="105" dirty="0">
                <a:latin typeface="Montserrat" panose="00000500000000000000" pitchFamily="2" charset="0"/>
              </a:rPr>
              <a:t>lt</a:t>
            </a:r>
            <a:r>
              <a:rPr spc="-15" dirty="0">
                <a:latin typeface="Montserrat" panose="00000500000000000000" pitchFamily="2" charset="0"/>
              </a:rPr>
              <a:t> </a:t>
            </a:r>
            <a:r>
              <a:rPr spc="-165" dirty="0">
                <a:latin typeface="Montserrat" panose="00000500000000000000" pitchFamily="2" charset="0"/>
              </a:rPr>
              <a:t>a</a:t>
            </a:r>
            <a:r>
              <a:rPr spc="45" dirty="0">
                <a:latin typeface="Montserrat" panose="00000500000000000000" pitchFamily="2" charset="0"/>
              </a:rPr>
              <a:t>nd</a:t>
            </a:r>
            <a:r>
              <a:rPr spc="5" dirty="0">
                <a:latin typeface="Montserrat" panose="00000500000000000000" pitchFamily="2" charset="0"/>
              </a:rPr>
              <a:t> </a:t>
            </a:r>
            <a:r>
              <a:rPr spc="100" dirty="0">
                <a:latin typeface="Montserrat" panose="00000500000000000000" pitchFamily="2" charset="0"/>
              </a:rPr>
              <a:t>f</a:t>
            </a:r>
            <a:r>
              <a:rPr spc="90" dirty="0">
                <a:latin typeface="Montserrat" panose="00000500000000000000" pitchFamily="2" charset="0"/>
              </a:rPr>
              <a:t>r</a:t>
            </a:r>
            <a:r>
              <a:rPr spc="45" dirty="0">
                <a:latin typeface="Montserrat" panose="00000500000000000000" pitchFamily="2" charset="0"/>
              </a:rPr>
              <a:t>om  </a:t>
            </a:r>
            <a:r>
              <a:rPr spc="20" dirty="0">
                <a:latin typeface="Montserrat" panose="00000500000000000000" pitchFamily="2" charset="0"/>
              </a:rPr>
              <a:t>m</a:t>
            </a:r>
            <a:r>
              <a:rPr spc="5" dirty="0">
                <a:latin typeface="Montserrat" panose="00000500000000000000" pitchFamily="2" charset="0"/>
              </a:rPr>
              <a:t>a</a:t>
            </a:r>
            <a:r>
              <a:rPr spc="155" dirty="0">
                <a:latin typeface="Montserrat" panose="00000500000000000000" pitchFamily="2" charset="0"/>
              </a:rPr>
              <a:t>r</a:t>
            </a:r>
            <a:r>
              <a:rPr spc="145" dirty="0">
                <a:latin typeface="Montserrat" panose="00000500000000000000" pitchFamily="2" charset="0"/>
              </a:rPr>
              <a:t>r</a:t>
            </a:r>
            <a:r>
              <a:rPr spc="5" dirty="0">
                <a:latin typeface="Montserrat" panose="00000500000000000000" pitchFamily="2" charset="0"/>
              </a:rPr>
              <a:t>ied</a:t>
            </a:r>
            <a:r>
              <a:rPr spc="10" dirty="0">
                <a:latin typeface="Montserrat" panose="00000500000000000000" pitchFamily="2" charset="0"/>
              </a:rPr>
              <a:t> </a:t>
            </a:r>
            <a:r>
              <a:rPr spc="-165" dirty="0">
                <a:latin typeface="Montserrat" panose="00000500000000000000" pitchFamily="2" charset="0"/>
              </a:rPr>
              <a:t>a</a:t>
            </a:r>
            <a:r>
              <a:rPr spc="55" dirty="0">
                <a:latin typeface="Montserrat" panose="00000500000000000000" pitchFamily="2" charset="0"/>
              </a:rPr>
              <a:t>pp</a:t>
            </a:r>
            <a:r>
              <a:rPr spc="15" dirty="0">
                <a:latin typeface="Montserrat" panose="00000500000000000000" pitchFamily="2" charset="0"/>
              </a:rPr>
              <a:t>rox</a:t>
            </a:r>
            <a:r>
              <a:rPr spc="5" dirty="0">
                <a:latin typeface="Montserrat" panose="00000500000000000000" pitchFamily="2" charset="0"/>
              </a:rPr>
              <a:t> </a:t>
            </a:r>
            <a:r>
              <a:rPr spc="-180" dirty="0">
                <a:latin typeface="Montserrat" panose="00000500000000000000" pitchFamily="2" charset="0"/>
              </a:rPr>
              <a:t>11%</a:t>
            </a:r>
            <a:r>
              <a:rPr spc="-20" dirty="0">
                <a:latin typeface="Montserrat" panose="00000500000000000000" pitchFamily="2" charset="0"/>
              </a:rPr>
              <a:t> </a:t>
            </a:r>
            <a:r>
              <a:rPr spc="-165" dirty="0">
                <a:latin typeface="Montserrat" panose="00000500000000000000" pitchFamily="2" charset="0"/>
              </a:rPr>
              <a:t>a</a:t>
            </a:r>
            <a:r>
              <a:rPr spc="40" dirty="0">
                <a:latin typeface="Montserrat" panose="00000500000000000000" pitchFamily="2" charset="0"/>
              </a:rPr>
              <a:t>re</a:t>
            </a:r>
            <a:r>
              <a:rPr spc="-20" dirty="0">
                <a:latin typeface="Montserrat" panose="00000500000000000000" pitchFamily="2" charset="0"/>
              </a:rPr>
              <a:t> </a:t>
            </a:r>
            <a:r>
              <a:rPr spc="-50" dirty="0">
                <a:latin typeface="Montserrat" panose="00000500000000000000" pitchFamily="2" charset="0"/>
              </a:rPr>
              <a:t>d</a:t>
            </a:r>
            <a:r>
              <a:rPr spc="-55" dirty="0">
                <a:latin typeface="Montserrat" panose="00000500000000000000" pitchFamily="2" charset="0"/>
              </a:rPr>
              <a:t>e</a:t>
            </a:r>
            <a:r>
              <a:rPr spc="-40" dirty="0">
                <a:latin typeface="Montserrat" panose="00000500000000000000" pitchFamily="2" charset="0"/>
              </a:rPr>
              <a:t>f</a:t>
            </a:r>
            <a:r>
              <a:rPr spc="-90" dirty="0">
                <a:latin typeface="Montserrat" panose="00000500000000000000" pitchFamily="2" charset="0"/>
              </a:rPr>
              <a:t>a</a:t>
            </a:r>
            <a:r>
              <a:rPr spc="100" dirty="0">
                <a:latin typeface="Montserrat" panose="00000500000000000000" pitchFamily="2" charset="0"/>
              </a:rPr>
              <a:t>u</a:t>
            </a:r>
            <a:r>
              <a:rPr spc="75" dirty="0">
                <a:latin typeface="Montserrat" panose="00000500000000000000" pitchFamily="2" charset="0"/>
              </a:rPr>
              <a:t>lte</a:t>
            </a:r>
            <a:r>
              <a:rPr spc="55" dirty="0">
                <a:latin typeface="Montserrat" panose="00000500000000000000" pitchFamily="2" charset="0"/>
              </a:rPr>
              <a:t>r</a:t>
            </a:r>
            <a:r>
              <a:rPr spc="-105" dirty="0">
                <a:latin typeface="Montserrat" panose="00000500000000000000" pitchFamily="2" charset="0"/>
              </a:rPr>
              <a:t>.</a:t>
            </a:r>
          </a:p>
        </p:txBody>
      </p:sp>
      <p:pic>
        <p:nvPicPr>
          <p:cNvPr id="5122" name="Picture 2">
            <a:extLst>
              <a:ext uri="{FF2B5EF4-FFF2-40B4-BE49-F238E27FC236}">
                <a16:creationId xmlns:a16="http://schemas.microsoft.com/office/drawing/2014/main" id="{7299935C-BDF2-4E13-B32A-8473FE940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330" y="590550"/>
            <a:ext cx="5419725" cy="3686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1587</Words>
  <Application>Microsoft Office PowerPoint</Application>
  <PresentationFormat>On-screen Show (16:9)</PresentationFormat>
  <Paragraphs>178</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Montserrat</vt:lpstr>
      <vt:lpstr>Office Theme</vt:lpstr>
      <vt:lpstr>Capstone Project-3 Credit Card Default Prediction</vt:lpstr>
      <vt:lpstr>Table of contents:-</vt:lpstr>
      <vt:lpstr>Overview and Objective</vt:lpstr>
      <vt:lpstr>Data Description</vt:lpstr>
      <vt:lpstr>Continued….</vt:lpstr>
      <vt:lpstr>Exploratory Data Analysis (EDA)</vt:lpstr>
      <vt:lpstr>EDA Continued…</vt:lpstr>
      <vt:lpstr>EDA Continued…</vt:lpstr>
      <vt:lpstr>EDA Continued…</vt:lpstr>
      <vt:lpstr>EDA Continued…</vt:lpstr>
      <vt:lpstr>Repayment Status</vt:lpstr>
      <vt:lpstr>Repayment Cont.</vt:lpstr>
      <vt:lpstr>EDA Continued…</vt:lpstr>
      <vt:lpstr>EDA Continued… Pairplot of bill</vt:lpstr>
      <vt:lpstr>FEATURE ENGINEERING</vt:lpstr>
      <vt:lpstr>Synthetic Minority Oversampling Technique(SMOTE):</vt:lpstr>
      <vt:lpstr>MODEL BUILDING:</vt:lpstr>
      <vt:lpstr>Confusion Matrix of Logistic Model</vt:lpstr>
      <vt:lpstr>MODEL BUILDING (continued):</vt:lpstr>
      <vt:lpstr>Confusion Matrix of Decision tree Classifier</vt:lpstr>
      <vt:lpstr>MODEL BUILDING (continued):</vt:lpstr>
      <vt:lpstr>Confusion Matrix of Random Forest Classifier:-</vt:lpstr>
      <vt:lpstr>MODEL BUILDING (continued):</vt:lpstr>
      <vt:lpstr>Confusion Matrix of XG Boost Classifier</vt:lpstr>
      <vt:lpstr>MODEL EVALUATION:</vt:lpstr>
      <vt:lpstr>ROC Curve!!</vt:lpstr>
      <vt:lpstr>Conclusion:</vt:lpstr>
      <vt:lpstr>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Credit Card Default Prediction</dc:title>
  <dc:creator>Lester</dc:creator>
  <cp:lastModifiedBy>Mohd Danish</cp:lastModifiedBy>
  <cp:revision>6</cp:revision>
  <dcterms:created xsi:type="dcterms:W3CDTF">2022-01-01T17:19:46Z</dcterms:created>
  <dcterms:modified xsi:type="dcterms:W3CDTF">2022-01-02T23:16:08Z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2021-12-06T00:00:00Z</vt:filetime>
  </property>
  <property fmtid="{D5CDD505-2E9C-101B-9397-08002B2CF9AE}" pid="3" name="Creator">
    <vt:lpwstr>Microsoft® PowerPoint® 2019</vt:lpwstr>
  </property>
  <property fmtid="{D5CDD505-2E9C-101B-9397-08002B2CF9AE}" pid="4" name="LastSaved">
    <vt:filetime>2022-01-01T00:00:00Z</vt:filetime>
  </property>
</Properties>
</file>