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29"/>
  </p:notesMasterIdLst>
  <p:sldIdLst>
    <p:sldId id="257" r:id="rId3"/>
    <p:sldId id="258" r:id="rId4"/>
    <p:sldId id="283" r:id="rId5"/>
    <p:sldId id="284" r:id="rId6"/>
    <p:sldId id="285" r:id="rId7"/>
    <p:sldId id="286" r:id="rId8"/>
    <p:sldId id="260" r:id="rId9"/>
    <p:sldId id="261" r:id="rId10"/>
    <p:sldId id="287" r:id="rId11"/>
    <p:sldId id="298" r:id="rId12"/>
    <p:sldId id="263" r:id="rId13"/>
    <p:sldId id="297" r:id="rId14"/>
    <p:sldId id="296" r:id="rId15"/>
    <p:sldId id="295" r:id="rId16"/>
    <p:sldId id="288" r:id="rId17"/>
    <p:sldId id="269" r:id="rId18"/>
    <p:sldId id="290" r:id="rId19"/>
    <p:sldId id="270" r:id="rId20"/>
    <p:sldId id="271" r:id="rId21"/>
    <p:sldId id="291" r:id="rId22"/>
    <p:sldId id="292" r:id="rId23"/>
    <p:sldId id="274" r:id="rId24"/>
    <p:sldId id="276" r:id="rId25"/>
    <p:sldId id="279" r:id="rId26"/>
    <p:sldId id="294"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06395D-A39B-4266-A739-13CFA76B43F0}" type="datetimeFigureOut">
              <a:rPr lang="en-US" smtClean="0"/>
              <a:t>3/9/2022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A126CD-EFE9-4D66-8A44-61929FD73937}" type="slidenum">
              <a:rPr lang="en-US" smtClean="0"/>
              <a:t>‹#›</a:t>
            </a:fld>
            <a:endParaRPr lang="en-US"/>
          </a:p>
        </p:txBody>
      </p:sp>
    </p:spTree>
    <p:extLst>
      <p:ext uri="{BB962C8B-B14F-4D97-AF65-F5344CB8AC3E}">
        <p14:creationId xmlns:p14="http://schemas.microsoft.com/office/powerpoint/2010/main" val="2613309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f2e9da0c8b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f2e9da0c8b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20734" y="95672"/>
            <a:ext cx="11150532" cy="307777"/>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1"/>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705308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6"/>
        <p:cNvGrpSpPr/>
        <p:nvPr/>
      </p:nvGrpSpPr>
      <p:grpSpPr>
        <a:xfrm>
          <a:off x="0" y="0"/>
          <a:ext cx="0" cy="0"/>
          <a:chOff x="0" y="0"/>
          <a:chExt cx="0" cy="0"/>
        </a:xfrm>
      </p:grpSpPr>
      <p:sp>
        <p:nvSpPr>
          <p:cNvPr id="27" name="Google Shape;27;p4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4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3977705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9"/>
        <p:cNvGrpSpPr/>
        <p:nvPr/>
      </p:nvGrpSpPr>
      <p:grpSpPr>
        <a:xfrm>
          <a:off x="0" y="0"/>
          <a:ext cx="0" cy="0"/>
          <a:chOff x="0" y="0"/>
          <a:chExt cx="0" cy="0"/>
        </a:xfrm>
      </p:grpSpPr>
      <p:sp>
        <p:nvSpPr>
          <p:cNvPr id="30" name="Google Shape;30;p45"/>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31" name="Google Shape;31;p45"/>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Autofit/>
          </a:bodyPr>
          <a:lstStyle>
            <a:lvl1pPr marL="609585" lvl="0" indent="-406390" algn="l">
              <a:lnSpc>
                <a:spcPct val="115000"/>
              </a:lnSpc>
              <a:spcBef>
                <a:spcPts val="0"/>
              </a:spcBef>
              <a:spcAft>
                <a:spcPts val="0"/>
              </a:spcAft>
              <a:buSzPts val="1200"/>
              <a:buChar char="●"/>
              <a:defRPr sz="1600"/>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32" name="Google Shape;32;p4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1350089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3"/>
        <p:cNvGrpSpPr/>
        <p:nvPr/>
      </p:nvGrpSpPr>
      <p:grpSpPr>
        <a:xfrm>
          <a:off x="0" y="0"/>
          <a:ext cx="0" cy="0"/>
          <a:chOff x="0" y="0"/>
          <a:chExt cx="0" cy="0"/>
        </a:xfrm>
      </p:grpSpPr>
      <p:sp>
        <p:nvSpPr>
          <p:cNvPr id="34" name="Google Shape;34;p46"/>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
        <p:nvSpPr>
          <p:cNvPr id="35" name="Google Shape;35;p4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3506868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6"/>
        <p:cNvGrpSpPr/>
        <p:nvPr/>
      </p:nvGrpSpPr>
      <p:grpSpPr>
        <a:xfrm>
          <a:off x="0" y="0"/>
          <a:ext cx="0" cy="0"/>
          <a:chOff x="0" y="0"/>
          <a:chExt cx="0" cy="0"/>
        </a:xfrm>
      </p:grpSpPr>
      <p:sp>
        <p:nvSpPr>
          <p:cNvPr id="37" name="Google Shape;37;p47"/>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8" name="Google Shape;38;p47"/>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endParaRPr/>
          </a:p>
        </p:txBody>
      </p:sp>
      <p:sp>
        <p:nvSpPr>
          <p:cNvPr id="39" name="Google Shape;39;p47"/>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40" name="Google Shape;40;p47"/>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41" name="Google Shape;41;p4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1953520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2"/>
        <p:cNvGrpSpPr/>
        <p:nvPr/>
      </p:nvGrpSpPr>
      <p:grpSpPr>
        <a:xfrm>
          <a:off x="0" y="0"/>
          <a:ext cx="0" cy="0"/>
          <a:chOff x="0" y="0"/>
          <a:chExt cx="0" cy="0"/>
        </a:xfrm>
      </p:grpSpPr>
      <p:sp>
        <p:nvSpPr>
          <p:cNvPr id="43" name="Google Shape;43;p48"/>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Autofit/>
          </a:bodyPr>
          <a:lstStyle>
            <a:lvl1pPr marL="609585" lvl="0" indent="-304792" algn="l">
              <a:lnSpc>
                <a:spcPct val="100000"/>
              </a:lnSpc>
              <a:spcBef>
                <a:spcPts val="0"/>
              </a:spcBef>
              <a:spcAft>
                <a:spcPts val="0"/>
              </a:spcAft>
              <a:buSzPts val="1800"/>
              <a:buNone/>
              <a:defRPr/>
            </a:lvl1pPr>
          </a:lstStyle>
          <a:p>
            <a:endParaRPr/>
          </a:p>
        </p:txBody>
      </p:sp>
      <p:sp>
        <p:nvSpPr>
          <p:cNvPr id="44" name="Google Shape;44;p4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3747809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5"/>
        <p:cNvGrpSpPr/>
        <p:nvPr/>
      </p:nvGrpSpPr>
      <p:grpSpPr>
        <a:xfrm>
          <a:off x="0" y="0"/>
          <a:ext cx="0" cy="0"/>
          <a:chOff x="0" y="0"/>
          <a:chExt cx="0" cy="0"/>
        </a:xfrm>
      </p:grpSpPr>
      <p:sp>
        <p:nvSpPr>
          <p:cNvPr id="46" name="Google Shape;46;p49"/>
          <p:cNvSpPr txBox="1">
            <a:spLocks noGrp="1"/>
          </p:cNvSpPr>
          <p:nvPr>
            <p:ph type="title" hasCustomPrompt="1"/>
          </p:nvPr>
        </p:nvSpPr>
        <p:spPr>
          <a:xfrm>
            <a:off x="415600" y="1474833"/>
            <a:ext cx="11360800" cy="2618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r>
              <a:t>xx%</a:t>
            </a:r>
          </a:p>
        </p:txBody>
      </p:sp>
      <p:sp>
        <p:nvSpPr>
          <p:cNvPr id="47" name="Google Shape;47;p49"/>
          <p:cNvSpPr txBox="1">
            <a:spLocks noGrp="1"/>
          </p:cNvSpPr>
          <p:nvPr>
            <p:ph type="body" idx="1"/>
          </p:nvPr>
        </p:nvSpPr>
        <p:spPr>
          <a:xfrm>
            <a:off x="415600" y="4202967"/>
            <a:ext cx="11360800" cy="1734000"/>
          </a:xfrm>
          <a:prstGeom prst="rect">
            <a:avLst/>
          </a:prstGeom>
          <a:noFill/>
          <a:ln>
            <a:noFill/>
          </a:ln>
        </p:spPr>
        <p:txBody>
          <a:bodyPr spcFirstLastPara="1" wrap="square" lIns="91425" tIns="91425" rIns="91425" bIns="91425" anchor="t" anchorCtr="0">
            <a:noAutofit/>
          </a:bodyPr>
          <a:lstStyle>
            <a:lvl1pPr marL="609585" lvl="0" indent="-457189" algn="ctr">
              <a:lnSpc>
                <a:spcPct val="115000"/>
              </a:lnSpc>
              <a:spcBef>
                <a:spcPts val="0"/>
              </a:spcBef>
              <a:spcAft>
                <a:spcPts val="0"/>
              </a:spcAft>
              <a:buSzPts val="1800"/>
              <a:buChar char="●"/>
              <a:defRPr/>
            </a:lvl1pPr>
            <a:lvl2pPr marL="1219170" lvl="1" indent="-423323" algn="ctr">
              <a:lnSpc>
                <a:spcPct val="115000"/>
              </a:lnSpc>
              <a:spcBef>
                <a:spcPts val="2133"/>
              </a:spcBef>
              <a:spcAft>
                <a:spcPts val="0"/>
              </a:spcAft>
              <a:buSzPts val="1400"/>
              <a:buChar char="○"/>
              <a:defRPr/>
            </a:lvl2pPr>
            <a:lvl3pPr marL="1828754" lvl="2" indent="-423323" algn="ctr">
              <a:lnSpc>
                <a:spcPct val="115000"/>
              </a:lnSpc>
              <a:spcBef>
                <a:spcPts val="2133"/>
              </a:spcBef>
              <a:spcAft>
                <a:spcPts val="0"/>
              </a:spcAft>
              <a:buSzPts val="1400"/>
              <a:buChar char="■"/>
              <a:defRPr/>
            </a:lvl3pPr>
            <a:lvl4pPr marL="2438339" lvl="3" indent="-423323" algn="ctr">
              <a:lnSpc>
                <a:spcPct val="115000"/>
              </a:lnSpc>
              <a:spcBef>
                <a:spcPts val="2133"/>
              </a:spcBef>
              <a:spcAft>
                <a:spcPts val="0"/>
              </a:spcAft>
              <a:buSzPts val="1400"/>
              <a:buChar char="●"/>
              <a:defRPr/>
            </a:lvl4pPr>
            <a:lvl5pPr marL="3047924" lvl="4" indent="-423323" algn="ctr">
              <a:lnSpc>
                <a:spcPct val="115000"/>
              </a:lnSpc>
              <a:spcBef>
                <a:spcPts val="2133"/>
              </a:spcBef>
              <a:spcAft>
                <a:spcPts val="0"/>
              </a:spcAft>
              <a:buSzPts val="1400"/>
              <a:buChar char="○"/>
              <a:defRPr/>
            </a:lvl5pPr>
            <a:lvl6pPr marL="3657509" lvl="5" indent="-423323" algn="ctr">
              <a:lnSpc>
                <a:spcPct val="115000"/>
              </a:lnSpc>
              <a:spcBef>
                <a:spcPts val="2133"/>
              </a:spcBef>
              <a:spcAft>
                <a:spcPts val="0"/>
              </a:spcAft>
              <a:buSzPts val="1400"/>
              <a:buChar char="■"/>
              <a:defRPr/>
            </a:lvl6pPr>
            <a:lvl7pPr marL="4267093" lvl="6" indent="-423323" algn="ctr">
              <a:lnSpc>
                <a:spcPct val="115000"/>
              </a:lnSpc>
              <a:spcBef>
                <a:spcPts val="2133"/>
              </a:spcBef>
              <a:spcAft>
                <a:spcPts val="0"/>
              </a:spcAft>
              <a:buSzPts val="1400"/>
              <a:buChar char="●"/>
              <a:defRPr/>
            </a:lvl7pPr>
            <a:lvl8pPr marL="4876678" lvl="7" indent="-423323" algn="ctr">
              <a:lnSpc>
                <a:spcPct val="115000"/>
              </a:lnSpc>
              <a:spcBef>
                <a:spcPts val="2133"/>
              </a:spcBef>
              <a:spcAft>
                <a:spcPts val="0"/>
              </a:spcAft>
              <a:buSzPts val="1400"/>
              <a:buChar char="○"/>
              <a:defRPr/>
            </a:lvl8pPr>
            <a:lvl9pPr marL="5486263" lvl="8" indent="-423323" algn="ctr">
              <a:lnSpc>
                <a:spcPct val="115000"/>
              </a:lnSpc>
              <a:spcBef>
                <a:spcPts val="2133"/>
              </a:spcBef>
              <a:spcAft>
                <a:spcPts val="2133"/>
              </a:spcAft>
              <a:buSzPts val="1400"/>
              <a:buChar char="■"/>
              <a:defRPr/>
            </a:lvl9pPr>
          </a:lstStyle>
          <a:p>
            <a:endParaRPr/>
          </a:p>
        </p:txBody>
      </p:sp>
      <p:sp>
        <p:nvSpPr>
          <p:cNvPr id="48" name="Google Shape;48;p4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2049170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5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1378364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673133" y="499635"/>
            <a:ext cx="2015067" cy="410433"/>
          </a:xfrm>
        </p:spPr>
        <p:txBody>
          <a:bodyPr lIns="0" tIns="0" rIns="0" bIns="0"/>
          <a:lstStyle>
            <a:lvl1pPr>
              <a:defRPr sz="2667" b="1" i="0" u="heavy">
                <a:solidFill>
                  <a:srgbClr val="CC000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747378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673133" y="499635"/>
            <a:ext cx="2015067" cy="410433"/>
          </a:xfrm>
        </p:spPr>
        <p:txBody>
          <a:bodyPr lIns="0" tIns="0" rIns="0" bIns="0"/>
          <a:lstStyle>
            <a:lvl1pPr>
              <a:defRPr sz="2667" b="1" i="0" u="heavy">
                <a:solidFill>
                  <a:srgbClr val="CC0000"/>
                </a:solidFill>
                <a:latin typeface="Arial"/>
                <a:cs typeface="Arial"/>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3/9/2022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629280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673133" y="499635"/>
            <a:ext cx="2015067" cy="410433"/>
          </a:xfrm>
        </p:spPr>
        <p:txBody>
          <a:bodyPr lIns="0" tIns="0" rIns="0" bIns="0"/>
          <a:lstStyle>
            <a:lvl1pPr>
              <a:defRPr sz="2667" b="1" i="0" u="heavy">
                <a:solidFill>
                  <a:srgbClr val="CC00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3/9/2022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104084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3/9/2022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68060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0"/>
        <p:cNvGrpSpPr/>
        <p:nvPr/>
      </p:nvGrpSpPr>
      <p:grpSpPr>
        <a:xfrm>
          <a:off x="0" y="0"/>
          <a:ext cx="0" cy="0"/>
          <a:chOff x="0" y="0"/>
          <a:chExt cx="0" cy="0"/>
        </a:xfrm>
      </p:grpSpPr>
      <p:sp>
        <p:nvSpPr>
          <p:cNvPr id="11" name="Google Shape;11;p40"/>
          <p:cNvSpPr txBox="1">
            <a:spLocks noGrp="1"/>
          </p:cNvSpPr>
          <p:nvPr>
            <p:ph type="ctrTitle"/>
          </p:nvPr>
        </p:nvSpPr>
        <p:spPr>
          <a:xfrm>
            <a:off x="415611" y="992767"/>
            <a:ext cx="11360800" cy="273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a:endParaRPr/>
          </a:p>
        </p:txBody>
      </p:sp>
      <p:sp>
        <p:nvSpPr>
          <p:cNvPr id="12" name="Google Shape;12;p40"/>
          <p:cNvSpPr txBox="1">
            <a:spLocks noGrp="1"/>
          </p:cNvSpPr>
          <p:nvPr>
            <p:ph type="subTitle" idx="1"/>
          </p:nvPr>
        </p:nvSpPr>
        <p:spPr>
          <a:xfrm>
            <a:off x="415600" y="3778833"/>
            <a:ext cx="11360800" cy="105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3" name="Google Shape;13;p4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1945703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4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4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7" name="Google Shape;17;p4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1893802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8"/>
        <p:cNvGrpSpPr/>
        <p:nvPr/>
      </p:nvGrpSpPr>
      <p:grpSpPr>
        <a:xfrm>
          <a:off x="0" y="0"/>
          <a:ext cx="0" cy="0"/>
          <a:chOff x="0" y="0"/>
          <a:chExt cx="0" cy="0"/>
        </a:xfrm>
      </p:grpSpPr>
      <p:sp>
        <p:nvSpPr>
          <p:cNvPr id="19" name="Google Shape;19;p42"/>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20" name="Google Shape;20;p4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338464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43"/>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43"/>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4" name="Google Shape;24;p43"/>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5" name="Google Shape;25;p4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1723480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2.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1470640" y="89409"/>
            <a:ext cx="465328" cy="477519"/>
          </a:xfrm>
          <a:prstGeom prst="rect">
            <a:avLst/>
          </a:prstGeom>
          <a:blipFill>
            <a:blip r:embed="rId7" cstate="print"/>
            <a:stretch>
              <a:fillRect/>
            </a:stretch>
          </a:blipFill>
        </p:spPr>
        <p:txBody>
          <a:bodyPr wrap="square" lIns="0" tIns="0" rIns="0" bIns="0" rtlCol="0"/>
          <a:lstStyle/>
          <a:p>
            <a:endParaRPr sz="2400"/>
          </a:p>
        </p:txBody>
      </p:sp>
      <p:sp>
        <p:nvSpPr>
          <p:cNvPr id="2" name="Holder 2"/>
          <p:cNvSpPr>
            <a:spLocks noGrp="1"/>
          </p:cNvSpPr>
          <p:nvPr>
            <p:ph type="title"/>
          </p:nvPr>
        </p:nvSpPr>
        <p:spPr>
          <a:xfrm>
            <a:off x="673133" y="499635"/>
            <a:ext cx="2015067" cy="307777"/>
          </a:xfrm>
          <a:prstGeom prst="rect">
            <a:avLst/>
          </a:prstGeom>
        </p:spPr>
        <p:txBody>
          <a:bodyPr wrap="square" lIns="0" tIns="0" rIns="0" bIns="0">
            <a:spAutoFit/>
          </a:bodyPr>
          <a:lstStyle>
            <a:lvl1pPr>
              <a:defRPr sz="2000" b="1" i="0" u="heavy">
                <a:solidFill>
                  <a:srgbClr val="CC0000"/>
                </a:solidFill>
                <a:latin typeface="Arial"/>
                <a:cs typeface="Arial"/>
              </a:defRPr>
            </a:lvl1pPr>
          </a:lstStyle>
          <a:p>
            <a:endParaRPr/>
          </a:p>
        </p:txBody>
      </p:sp>
      <p:sp>
        <p:nvSpPr>
          <p:cNvPr id="3" name="Holder 3"/>
          <p:cNvSpPr>
            <a:spLocks noGrp="1"/>
          </p:cNvSpPr>
          <p:nvPr>
            <p:ph type="body" idx="1"/>
          </p:nvPr>
        </p:nvSpPr>
        <p:spPr>
          <a:xfrm>
            <a:off x="673134" y="1515161"/>
            <a:ext cx="10845732"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3/9/2022</a:t>
            </a:fld>
            <a:endParaRPr lang="en-US"/>
          </a:p>
        </p:txBody>
      </p:sp>
      <p:sp>
        <p:nvSpPr>
          <p:cNvPr id="6" name="Holder 6"/>
          <p:cNvSpPr>
            <a:spLocks noGrp="1"/>
          </p:cNvSpPr>
          <p:nvPr>
            <p:ph type="sldNum" sz="quarter" idx="7"/>
          </p:nvPr>
        </p:nvSpPr>
        <p:spPr>
          <a:xfrm>
            <a:off x="8778240" y="6377941"/>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0640250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bodyStyle>
    <p:other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39"/>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9"/>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IN" smtClean="0"/>
              <a:pPr/>
              <a:t>‹#›</a:t>
            </a:fld>
            <a:endParaRPr lang="en-IN"/>
          </a:p>
        </p:txBody>
      </p:sp>
      <p:pic>
        <p:nvPicPr>
          <p:cNvPr id="9" name="Google Shape;9;p39"/>
          <p:cNvPicPr preferRelativeResize="0"/>
          <p:nvPr/>
        </p:nvPicPr>
        <p:blipFill rotWithShape="1">
          <a:blip r:embed="rId13">
            <a:alphaModFix/>
          </a:blip>
          <a:srcRect/>
          <a:stretch/>
        </p:blipFill>
        <p:spPr>
          <a:xfrm>
            <a:off x="11470634" y="88700"/>
            <a:ext cx="464825" cy="477275"/>
          </a:xfrm>
          <a:prstGeom prst="rect">
            <a:avLst/>
          </a:prstGeom>
          <a:noFill/>
          <a:ln>
            <a:noFill/>
          </a:ln>
        </p:spPr>
      </p:pic>
    </p:spTree>
    <p:extLst>
      <p:ext uri="{BB962C8B-B14F-4D97-AF65-F5344CB8AC3E}">
        <p14:creationId xmlns:p14="http://schemas.microsoft.com/office/powerpoint/2010/main" val="1924282653"/>
      </p:ext>
    </p:extLst>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683AAF7-AC22-4919-820E-1CCAADC864E2}"/>
              </a:ext>
            </a:extLst>
          </p:cNvPr>
          <p:cNvSpPr txBox="1"/>
          <p:nvPr/>
        </p:nvSpPr>
        <p:spPr>
          <a:xfrm>
            <a:off x="0" y="1295401"/>
            <a:ext cx="12192000" cy="3826753"/>
          </a:xfrm>
          <a:prstGeom prst="rect">
            <a:avLst/>
          </a:prstGeom>
          <a:noFill/>
        </p:spPr>
        <p:txBody>
          <a:bodyPr wrap="square">
            <a:spAutoFit/>
          </a:bodyPr>
          <a:lstStyle/>
          <a:p>
            <a:pPr algn="ctr" defTabSz="1219170">
              <a:buClr>
                <a:srgbClr val="CC0000"/>
              </a:buClr>
              <a:buSzPts val="5200"/>
              <a:defRPr/>
            </a:pPr>
            <a:r>
              <a:rPr lang="en-US" sz="5600" b="1" kern="0" dirty="0">
                <a:solidFill>
                  <a:srgbClr val="CC0000"/>
                </a:solidFill>
                <a:latin typeface="Montserrat"/>
                <a:ea typeface="Montserrat"/>
                <a:cs typeface="Montserrat"/>
                <a:sym typeface="Montserrat"/>
              </a:rPr>
              <a:t>Capstone Project</a:t>
            </a:r>
          </a:p>
          <a:p>
            <a:pPr algn="ctr" defTabSz="1219170">
              <a:buClr>
                <a:srgbClr val="CC0000"/>
              </a:buClr>
              <a:buSzPts val="5200"/>
              <a:defRPr/>
            </a:pPr>
            <a:r>
              <a:rPr lang="en-US" sz="4800" b="1" kern="0" dirty="0">
                <a:solidFill>
                  <a:srgbClr val="134F5C"/>
                </a:solidFill>
                <a:latin typeface="Montserrat"/>
                <a:ea typeface="Montserrat"/>
                <a:cs typeface="Montserrat"/>
                <a:sym typeface="Montserrat"/>
              </a:rPr>
              <a:t>Online Retail Customer Prediction</a:t>
            </a:r>
            <a:br>
              <a:rPr lang="en-US" sz="4800" b="1" kern="0" dirty="0">
                <a:solidFill>
                  <a:srgbClr val="134F5C"/>
                </a:solidFill>
                <a:latin typeface="Montserrat"/>
                <a:ea typeface="Montserrat"/>
                <a:cs typeface="Montserrat"/>
                <a:sym typeface="Montserrat"/>
              </a:rPr>
            </a:br>
            <a:br>
              <a:rPr lang="en-US" sz="4800" b="1" kern="0" dirty="0">
                <a:solidFill>
                  <a:srgbClr val="134F5C"/>
                </a:solidFill>
                <a:latin typeface="Montserrat"/>
                <a:ea typeface="Montserrat"/>
                <a:cs typeface="Montserrat"/>
                <a:sym typeface="Montserrat"/>
              </a:rPr>
            </a:br>
            <a:endParaRPr lang="en-US" sz="4800" b="1" kern="0" dirty="0">
              <a:solidFill>
                <a:srgbClr val="134F5C"/>
              </a:solidFill>
              <a:latin typeface="Montserrat"/>
              <a:ea typeface="Montserrat"/>
              <a:cs typeface="Montserrat"/>
              <a:sym typeface="Montserrat"/>
            </a:endParaRPr>
          </a:p>
          <a:p>
            <a:pPr algn="ctr" defTabSz="1219170">
              <a:buClr>
                <a:srgbClr val="CC0000"/>
              </a:buClr>
              <a:buSzPts val="5200"/>
              <a:defRPr/>
            </a:pPr>
            <a:r>
              <a:rPr lang="en-US" sz="4267" kern="0" dirty="0">
                <a:solidFill>
                  <a:srgbClr val="134F5C"/>
                </a:solidFill>
                <a:latin typeface="Montserrat"/>
                <a:ea typeface="Montserrat"/>
                <a:cs typeface="Montserrat"/>
                <a:sym typeface="Montserrat"/>
              </a:rPr>
              <a:t>Sharath Diwakar</a:t>
            </a:r>
            <a:endParaRPr lang="en-US" sz="2400" dirty="0">
              <a:solidFill>
                <a:prstClr val="black"/>
              </a:solidFill>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8D8EC0-FA9A-4971-8FC3-3FBF9ED2D218}"/>
              </a:ext>
            </a:extLst>
          </p:cNvPr>
          <p:cNvPicPr>
            <a:picLocks noChangeAspect="1"/>
          </p:cNvPicPr>
          <p:nvPr/>
        </p:nvPicPr>
        <p:blipFill>
          <a:blip r:embed="rId2"/>
          <a:stretch>
            <a:fillRect/>
          </a:stretch>
        </p:blipFill>
        <p:spPr>
          <a:xfrm>
            <a:off x="347661" y="2038937"/>
            <a:ext cx="5310545" cy="3257022"/>
          </a:xfrm>
          <a:prstGeom prst="rect">
            <a:avLst/>
          </a:prstGeom>
        </p:spPr>
      </p:pic>
      <p:pic>
        <p:nvPicPr>
          <p:cNvPr id="5" name="Picture 4">
            <a:extLst>
              <a:ext uri="{FF2B5EF4-FFF2-40B4-BE49-F238E27FC236}">
                <a16:creationId xmlns:a16="http://schemas.microsoft.com/office/drawing/2014/main" id="{9B251A9C-28DD-46EE-AEFD-365B1ED9FFFE}"/>
              </a:ext>
            </a:extLst>
          </p:cNvPr>
          <p:cNvPicPr>
            <a:picLocks noChangeAspect="1"/>
          </p:cNvPicPr>
          <p:nvPr/>
        </p:nvPicPr>
        <p:blipFill>
          <a:blip r:embed="rId3"/>
          <a:stretch>
            <a:fillRect/>
          </a:stretch>
        </p:blipFill>
        <p:spPr>
          <a:xfrm>
            <a:off x="6533796" y="2058693"/>
            <a:ext cx="5084766" cy="3247202"/>
          </a:xfrm>
          <a:prstGeom prst="rect">
            <a:avLst/>
          </a:prstGeom>
        </p:spPr>
      </p:pic>
      <p:sp>
        <p:nvSpPr>
          <p:cNvPr id="3" name="TextBox 2">
            <a:extLst>
              <a:ext uri="{FF2B5EF4-FFF2-40B4-BE49-F238E27FC236}">
                <a16:creationId xmlns:a16="http://schemas.microsoft.com/office/drawing/2014/main" id="{DE737C18-D16B-4FE7-AAE8-9F489F35F1F5}"/>
              </a:ext>
            </a:extLst>
          </p:cNvPr>
          <p:cNvSpPr txBox="1"/>
          <p:nvPr/>
        </p:nvSpPr>
        <p:spPr>
          <a:xfrm>
            <a:off x="507999" y="451556"/>
            <a:ext cx="4865511" cy="666786"/>
          </a:xfrm>
          <a:prstGeom prst="rect">
            <a:avLst/>
          </a:prstGeom>
          <a:noFill/>
        </p:spPr>
        <p:txBody>
          <a:bodyPr wrap="square" rtlCol="0">
            <a:spAutoFit/>
          </a:bodyPr>
          <a:lstStyle/>
          <a:p>
            <a:r>
              <a:rPr lang="en-US" sz="3733" b="1" kern="0" spc="-7" dirty="0">
                <a:solidFill>
                  <a:srgbClr val="CC0000"/>
                </a:solidFill>
                <a:latin typeface="Arial"/>
                <a:ea typeface="+mj-ea"/>
                <a:cs typeface="Arial"/>
              </a:rPr>
              <a:t>Countries</a:t>
            </a:r>
            <a:endParaRPr lang="en-US" dirty="0"/>
          </a:p>
        </p:txBody>
      </p:sp>
    </p:spTree>
    <p:extLst>
      <p:ext uri="{BB962C8B-B14F-4D97-AF65-F5344CB8AC3E}">
        <p14:creationId xmlns:p14="http://schemas.microsoft.com/office/powerpoint/2010/main" val="2159667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4084" y="276295"/>
            <a:ext cx="6065935" cy="590697"/>
          </a:xfrm>
          <a:prstGeom prst="rect">
            <a:avLst/>
          </a:prstGeom>
        </p:spPr>
        <p:txBody>
          <a:bodyPr vert="horz" wrap="square" lIns="0" tIns="16087" rIns="0" bIns="0" rtlCol="0">
            <a:spAutoFit/>
          </a:bodyPr>
          <a:lstStyle/>
          <a:p>
            <a:pPr marL="16933">
              <a:spcBef>
                <a:spcPts val="127"/>
              </a:spcBef>
            </a:pPr>
            <a:r>
              <a:rPr lang="en-US" sz="3733" u="none" spc="-7" dirty="0"/>
              <a:t>Total </a:t>
            </a:r>
            <a:r>
              <a:rPr sz="3733" u="none" spc="-7" dirty="0"/>
              <a:t>Purchasing in</a:t>
            </a:r>
            <a:r>
              <a:rPr sz="3733" u="none" spc="-27" dirty="0"/>
              <a:t> </a:t>
            </a:r>
            <a:r>
              <a:rPr sz="3733" u="none" spc="-7" dirty="0"/>
              <a:t>Years</a:t>
            </a:r>
            <a:endParaRPr sz="3733" dirty="0"/>
          </a:p>
        </p:txBody>
      </p:sp>
      <p:sp>
        <p:nvSpPr>
          <p:cNvPr id="4" name="object 4"/>
          <p:cNvSpPr/>
          <p:nvPr/>
        </p:nvSpPr>
        <p:spPr>
          <a:xfrm>
            <a:off x="3213560" y="1764026"/>
            <a:ext cx="5764879" cy="3939547"/>
          </a:xfrm>
          <a:prstGeom prst="rect">
            <a:avLst/>
          </a:prstGeom>
          <a:blipFill>
            <a:blip r:embed="rId2" cstate="print"/>
            <a:stretch>
              <a:fillRect/>
            </a:stretch>
          </a:blipFill>
        </p:spPr>
        <p:txBody>
          <a:bodyPr wrap="square" lIns="0" tIns="0" rIns="0" bIns="0" rtlCol="0"/>
          <a:lstStyle/>
          <a:p>
            <a:pPr algn="ctr" defTabSz="1219170"/>
            <a:endParaRPr sz="2400" dirty="0">
              <a:solidFill>
                <a:prstClr val="black"/>
              </a:solidFill>
              <a:latin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94B6D6-32B7-4509-8573-0039AA5EAA5C}"/>
              </a:ext>
            </a:extLst>
          </p:cNvPr>
          <p:cNvPicPr>
            <a:picLocks noChangeAspect="1"/>
          </p:cNvPicPr>
          <p:nvPr/>
        </p:nvPicPr>
        <p:blipFill>
          <a:blip r:embed="rId2"/>
          <a:stretch>
            <a:fillRect/>
          </a:stretch>
        </p:blipFill>
        <p:spPr>
          <a:xfrm>
            <a:off x="152400" y="1869273"/>
            <a:ext cx="5943600" cy="3686175"/>
          </a:xfrm>
          <a:prstGeom prst="rect">
            <a:avLst/>
          </a:prstGeom>
        </p:spPr>
      </p:pic>
      <p:pic>
        <p:nvPicPr>
          <p:cNvPr id="5" name="Picture 4">
            <a:extLst>
              <a:ext uri="{FF2B5EF4-FFF2-40B4-BE49-F238E27FC236}">
                <a16:creationId xmlns:a16="http://schemas.microsoft.com/office/drawing/2014/main" id="{8D7E2A19-29F2-41AD-8AEE-4409729C9512}"/>
              </a:ext>
            </a:extLst>
          </p:cNvPr>
          <p:cNvPicPr>
            <a:picLocks noChangeAspect="1"/>
          </p:cNvPicPr>
          <p:nvPr/>
        </p:nvPicPr>
        <p:blipFill>
          <a:blip r:embed="rId3"/>
          <a:stretch>
            <a:fillRect/>
          </a:stretch>
        </p:blipFill>
        <p:spPr>
          <a:xfrm>
            <a:off x="6361289" y="1915024"/>
            <a:ext cx="5830711" cy="3616162"/>
          </a:xfrm>
          <a:prstGeom prst="rect">
            <a:avLst/>
          </a:prstGeom>
        </p:spPr>
      </p:pic>
      <p:sp>
        <p:nvSpPr>
          <p:cNvPr id="2" name="TextBox 1">
            <a:extLst>
              <a:ext uri="{FF2B5EF4-FFF2-40B4-BE49-F238E27FC236}">
                <a16:creationId xmlns:a16="http://schemas.microsoft.com/office/drawing/2014/main" id="{333D8E35-32E6-4391-A8DC-E2603CF00869}"/>
              </a:ext>
            </a:extLst>
          </p:cNvPr>
          <p:cNvSpPr txBox="1"/>
          <p:nvPr/>
        </p:nvSpPr>
        <p:spPr>
          <a:xfrm>
            <a:off x="282222" y="440267"/>
            <a:ext cx="9719734" cy="646331"/>
          </a:xfrm>
          <a:prstGeom prst="rect">
            <a:avLst/>
          </a:prstGeom>
          <a:noFill/>
        </p:spPr>
        <p:txBody>
          <a:bodyPr wrap="square" rtlCol="0">
            <a:spAutoFit/>
          </a:bodyPr>
          <a:lstStyle/>
          <a:p>
            <a:r>
              <a:rPr lang="en-US" sz="3600" b="1" dirty="0">
                <a:solidFill>
                  <a:srgbClr val="C00000"/>
                </a:solidFill>
              </a:rPr>
              <a:t>Effect of days &amp; months on purchasing frequency</a:t>
            </a:r>
          </a:p>
        </p:txBody>
      </p:sp>
    </p:spTree>
    <p:extLst>
      <p:ext uri="{BB962C8B-B14F-4D97-AF65-F5344CB8AC3E}">
        <p14:creationId xmlns:p14="http://schemas.microsoft.com/office/powerpoint/2010/main" val="894736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E114AD-D255-4D9F-80C7-6909DEA36F7F}"/>
              </a:ext>
            </a:extLst>
          </p:cNvPr>
          <p:cNvPicPr>
            <a:picLocks noChangeAspect="1"/>
          </p:cNvPicPr>
          <p:nvPr/>
        </p:nvPicPr>
        <p:blipFill>
          <a:blip r:embed="rId2"/>
          <a:stretch>
            <a:fillRect/>
          </a:stretch>
        </p:blipFill>
        <p:spPr>
          <a:xfrm>
            <a:off x="3091744" y="1974634"/>
            <a:ext cx="6008511" cy="3726432"/>
          </a:xfrm>
          <a:prstGeom prst="rect">
            <a:avLst/>
          </a:prstGeom>
        </p:spPr>
      </p:pic>
      <p:sp>
        <p:nvSpPr>
          <p:cNvPr id="3" name="TextBox 2">
            <a:extLst>
              <a:ext uri="{FF2B5EF4-FFF2-40B4-BE49-F238E27FC236}">
                <a16:creationId xmlns:a16="http://schemas.microsoft.com/office/drawing/2014/main" id="{4B8EAA0F-0127-4AE8-8392-3D01B1E44D56}"/>
              </a:ext>
            </a:extLst>
          </p:cNvPr>
          <p:cNvSpPr txBox="1"/>
          <p:nvPr/>
        </p:nvSpPr>
        <p:spPr>
          <a:xfrm>
            <a:off x="282222" y="440267"/>
            <a:ext cx="9719734" cy="646331"/>
          </a:xfrm>
          <a:prstGeom prst="rect">
            <a:avLst/>
          </a:prstGeom>
          <a:noFill/>
        </p:spPr>
        <p:txBody>
          <a:bodyPr wrap="square" rtlCol="0">
            <a:spAutoFit/>
          </a:bodyPr>
          <a:lstStyle/>
          <a:p>
            <a:r>
              <a:rPr lang="en-US" sz="3600" b="1" dirty="0">
                <a:solidFill>
                  <a:srgbClr val="C00000"/>
                </a:solidFill>
              </a:rPr>
              <a:t>Effect of time on purchasing frequency</a:t>
            </a:r>
          </a:p>
        </p:txBody>
      </p:sp>
    </p:spTree>
    <p:extLst>
      <p:ext uri="{BB962C8B-B14F-4D97-AF65-F5344CB8AC3E}">
        <p14:creationId xmlns:p14="http://schemas.microsoft.com/office/powerpoint/2010/main" val="499872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F0B405-037B-49F4-9528-6E5499870D87}"/>
              </a:ext>
            </a:extLst>
          </p:cNvPr>
          <p:cNvPicPr>
            <a:picLocks noChangeAspect="1"/>
          </p:cNvPicPr>
          <p:nvPr/>
        </p:nvPicPr>
        <p:blipFill>
          <a:blip r:embed="rId2"/>
          <a:stretch>
            <a:fillRect/>
          </a:stretch>
        </p:blipFill>
        <p:spPr>
          <a:xfrm>
            <a:off x="2477381" y="1160407"/>
            <a:ext cx="6847241" cy="2780569"/>
          </a:xfrm>
          <a:prstGeom prst="rect">
            <a:avLst/>
          </a:prstGeom>
        </p:spPr>
      </p:pic>
      <p:pic>
        <p:nvPicPr>
          <p:cNvPr id="5" name="Picture 4">
            <a:extLst>
              <a:ext uri="{FF2B5EF4-FFF2-40B4-BE49-F238E27FC236}">
                <a16:creationId xmlns:a16="http://schemas.microsoft.com/office/drawing/2014/main" id="{2F2D5C77-10A3-4C28-A9C9-C66B70AEF1AC}"/>
              </a:ext>
            </a:extLst>
          </p:cNvPr>
          <p:cNvPicPr>
            <a:picLocks noChangeAspect="1"/>
          </p:cNvPicPr>
          <p:nvPr/>
        </p:nvPicPr>
        <p:blipFill>
          <a:blip r:embed="rId3"/>
          <a:stretch>
            <a:fillRect/>
          </a:stretch>
        </p:blipFill>
        <p:spPr>
          <a:xfrm>
            <a:off x="2595915" y="4138963"/>
            <a:ext cx="6939590" cy="2545613"/>
          </a:xfrm>
          <a:prstGeom prst="rect">
            <a:avLst/>
          </a:prstGeom>
        </p:spPr>
      </p:pic>
      <p:sp>
        <p:nvSpPr>
          <p:cNvPr id="2" name="TextBox 1">
            <a:extLst>
              <a:ext uri="{FF2B5EF4-FFF2-40B4-BE49-F238E27FC236}">
                <a16:creationId xmlns:a16="http://schemas.microsoft.com/office/drawing/2014/main" id="{D485D2DA-80D1-4848-9A2E-62C0C8BC053A}"/>
              </a:ext>
            </a:extLst>
          </p:cNvPr>
          <p:cNvSpPr txBox="1"/>
          <p:nvPr/>
        </p:nvSpPr>
        <p:spPr>
          <a:xfrm>
            <a:off x="237067" y="316089"/>
            <a:ext cx="3443111" cy="646331"/>
          </a:xfrm>
          <a:prstGeom prst="rect">
            <a:avLst/>
          </a:prstGeom>
          <a:noFill/>
        </p:spPr>
        <p:txBody>
          <a:bodyPr wrap="square" rtlCol="0">
            <a:spAutoFit/>
          </a:bodyPr>
          <a:lstStyle/>
          <a:p>
            <a:r>
              <a:rPr lang="en-US" sz="3600" b="1" dirty="0">
                <a:solidFill>
                  <a:srgbClr val="C00000"/>
                </a:solidFill>
              </a:rPr>
              <a:t>Products</a:t>
            </a:r>
          </a:p>
        </p:txBody>
      </p:sp>
    </p:spTree>
    <p:extLst>
      <p:ext uri="{BB962C8B-B14F-4D97-AF65-F5344CB8AC3E}">
        <p14:creationId xmlns:p14="http://schemas.microsoft.com/office/powerpoint/2010/main" val="3791710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D4840-FC22-4AC9-A114-514EA271B940}"/>
              </a:ext>
            </a:extLst>
          </p:cNvPr>
          <p:cNvSpPr>
            <a:spLocks noGrp="1"/>
          </p:cNvSpPr>
          <p:nvPr>
            <p:ph type="title"/>
          </p:nvPr>
        </p:nvSpPr>
        <p:spPr>
          <a:xfrm>
            <a:off x="673133" y="482600"/>
            <a:ext cx="5118067" cy="574453"/>
          </a:xfrm>
        </p:spPr>
        <p:txBody>
          <a:bodyPr/>
          <a:lstStyle/>
          <a:p>
            <a:r>
              <a:rPr lang="en-US" sz="3733" u="none" dirty="0"/>
              <a:t>Data Transformation</a:t>
            </a:r>
          </a:p>
        </p:txBody>
      </p:sp>
      <p:sp>
        <p:nvSpPr>
          <p:cNvPr id="6" name="TextBox 5">
            <a:extLst>
              <a:ext uri="{FF2B5EF4-FFF2-40B4-BE49-F238E27FC236}">
                <a16:creationId xmlns:a16="http://schemas.microsoft.com/office/drawing/2014/main" id="{812699DC-5985-4C89-B2DE-C8565BE48B6A}"/>
              </a:ext>
            </a:extLst>
          </p:cNvPr>
          <p:cNvSpPr txBox="1"/>
          <p:nvPr/>
        </p:nvSpPr>
        <p:spPr>
          <a:xfrm>
            <a:off x="1016000" y="1176257"/>
            <a:ext cx="10160000" cy="1569660"/>
          </a:xfrm>
          <a:prstGeom prst="rect">
            <a:avLst/>
          </a:prstGeom>
          <a:noFill/>
        </p:spPr>
        <p:txBody>
          <a:bodyPr wrap="square" rtlCol="0">
            <a:spAutoFit/>
          </a:bodyPr>
          <a:lstStyle/>
          <a:p>
            <a:pPr algn="just" defTabSz="1219170"/>
            <a:r>
              <a:rPr lang="en-US" sz="2400" dirty="0">
                <a:solidFill>
                  <a:srgbClr val="1F497D">
                    <a:lumMod val="75000"/>
                  </a:srgbClr>
                </a:solidFill>
                <a:latin typeface="Arial" panose="020B0604020202020204" pitchFamily="34" charset="0"/>
                <a:ea typeface="Times New Roman" panose="02020603050405020304" pitchFamily="18" charset="0"/>
                <a:cs typeface="Arial" panose="020B0604020202020204" pitchFamily="34" charset="0"/>
              </a:rPr>
              <a:t>In this </a:t>
            </a:r>
            <a:r>
              <a:rPr lang="en-US" sz="2400" b="1" dirty="0">
                <a:solidFill>
                  <a:srgbClr val="1F497D">
                    <a:lumMod val="75000"/>
                  </a:srgbClr>
                </a:solidFill>
                <a:latin typeface="Arial" panose="020B0604020202020204" pitchFamily="34" charset="0"/>
                <a:ea typeface="Times New Roman" panose="02020603050405020304" pitchFamily="18" charset="0"/>
                <a:cs typeface="Arial" panose="020B0604020202020204" pitchFamily="34" charset="0"/>
              </a:rPr>
              <a:t>Recency, Frequency and Monetary (RFM) analysis</a:t>
            </a:r>
            <a:r>
              <a:rPr lang="en-US" sz="2400" dirty="0">
                <a:solidFill>
                  <a:srgbClr val="1F497D">
                    <a:lumMod val="75000"/>
                  </a:srgbClr>
                </a:solidFill>
                <a:latin typeface="Arial" panose="020B0604020202020204" pitchFamily="34" charset="0"/>
                <a:ea typeface="Times New Roman" panose="02020603050405020304" pitchFamily="18" charset="0"/>
                <a:cs typeface="Arial" panose="020B0604020202020204" pitchFamily="34" charset="0"/>
              </a:rPr>
              <a:t> about the data is done. </a:t>
            </a:r>
            <a:r>
              <a:rPr lang="en-US" sz="2400" b="1" dirty="0">
                <a:solidFill>
                  <a:srgbClr val="1F497D">
                    <a:lumMod val="75000"/>
                  </a:srgbClr>
                </a:solidFill>
                <a:latin typeface="Arial" panose="020B0604020202020204" pitchFamily="34" charset="0"/>
                <a:ea typeface="Times New Roman" panose="02020603050405020304" pitchFamily="18" charset="0"/>
                <a:cs typeface="Arial" panose="020B0604020202020204" pitchFamily="34" charset="0"/>
              </a:rPr>
              <a:t>Recency</a:t>
            </a:r>
            <a:r>
              <a:rPr lang="en-US" sz="2400" dirty="0">
                <a:solidFill>
                  <a:srgbClr val="1F497D">
                    <a:lumMod val="75000"/>
                  </a:srgbClr>
                </a:solidFill>
                <a:latin typeface="Arial" panose="020B0604020202020204" pitchFamily="34" charset="0"/>
                <a:ea typeface="Times New Roman" panose="02020603050405020304" pitchFamily="18" charset="0"/>
                <a:cs typeface="Arial" panose="020B0604020202020204" pitchFamily="34" charset="0"/>
              </a:rPr>
              <a:t> signifies the days since order, </a:t>
            </a:r>
            <a:r>
              <a:rPr lang="en-US" sz="2400" b="1" dirty="0">
                <a:solidFill>
                  <a:srgbClr val="1F497D">
                    <a:lumMod val="75000"/>
                  </a:srgbClr>
                </a:solidFill>
                <a:latin typeface="Arial" panose="020B0604020202020204" pitchFamily="34" charset="0"/>
                <a:ea typeface="Times New Roman" panose="02020603050405020304" pitchFamily="18" charset="0"/>
                <a:cs typeface="Arial" panose="020B0604020202020204" pitchFamily="34" charset="0"/>
              </a:rPr>
              <a:t>Frequency</a:t>
            </a:r>
            <a:r>
              <a:rPr lang="en-US" sz="2400" dirty="0">
                <a:solidFill>
                  <a:srgbClr val="1F497D">
                    <a:lumMod val="75000"/>
                  </a:srgbClr>
                </a:solidFill>
                <a:latin typeface="Arial" panose="020B0604020202020204" pitchFamily="34" charset="0"/>
                <a:ea typeface="Times New Roman" panose="02020603050405020304" pitchFamily="18" charset="0"/>
                <a:cs typeface="Arial" panose="020B0604020202020204" pitchFamily="34" charset="0"/>
              </a:rPr>
              <a:t> signifies the number of times the customer is been billed and </a:t>
            </a:r>
            <a:r>
              <a:rPr lang="en-US" sz="2400" b="1" dirty="0">
                <a:solidFill>
                  <a:srgbClr val="1F497D">
                    <a:lumMod val="75000"/>
                  </a:srgbClr>
                </a:solidFill>
                <a:latin typeface="Arial" panose="020B0604020202020204" pitchFamily="34" charset="0"/>
                <a:ea typeface="Times New Roman" panose="02020603050405020304" pitchFamily="18" charset="0"/>
                <a:cs typeface="Arial" panose="020B0604020202020204" pitchFamily="34" charset="0"/>
              </a:rPr>
              <a:t>Monetary</a:t>
            </a:r>
            <a:r>
              <a:rPr lang="en-US" sz="2400" dirty="0">
                <a:solidFill>
                  <a:srgbClr val="1F497D">
                    <a:lumMod val="75000"/>
                  </a:srgbClr>
                </a:solidFill>
                <a:latin typeface="Arial" panose="020B0604020202020204" pitchFamily="34" charset="0"/>
                <a:ea typeface="Times New Roman" panose="02020603050405020304" pitchFamily="18" charset="0"/>
                <a:cs typeface="Arial" panose="020B0604020202020204" pitchFamily="34" charset="0"/>
              </a:rPr>
              <a:t> signifies the sales each customer has provided.</a:t>
            </a:r>
            <a:endParaRPr lang="en-US" sz="2400" dirty="0">
              <a:solidFill>
                <a:srgbClr val="1F497D">
                  <a:lumMod val="75000"/>
                </a:srgbClr>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FFE41DF3-E007-48C6-872C-F7DDA991ACF0}"/>
              </a:ext>
            </a:extLst>
          </p:cNvPr>
          <p:cNvPicPr>
            <a:picLocks noChangeAspect="1"/>
          </p:cNvPicPr>
          <p:nvPr/>
        </p:nvPicPr>
        <p:blipFill>
          <a:blip r:embed="rId2"/>
          <a:stretch>
            <a:fillRect/>
          </a:stretch>
        </p:blipFill>
        <p:spPr>
          <a:xfrm>
            <a:off x="3034869" y="3055745"/>
            <a:ext cx="6122261" cy="3459135"/>
          </a:xfrm>
          <a:prstGeom prst="rect">
            <a:avLst/>
          </a:prstGeom>
        </p:spPr>
      </p:pic>
    </p:spTree>
    <p:extLst>
      <p:ext uri="{BB962C8B-B14F-4D97-AF65-F5344CB8AC3E}">
        <p14:creationId xmlns:p14="http://schemas.microsoft.com/office/powerpoint/2010/main" val="1478934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5577" y="331487"/>
            <a:ext cx="7595979" cy="571096"/>
          </a:xfrm>
          <a:prstGeom prst="rect">
            <a:avLst/>
          </a:prstGeom>
        </p:spPr>
        <p:txBody>
          <a:bodyPr vert="horz" wrap="square" lIns="0" tIns="16933" rIns="0" bIns="0" rtlCol="0">
            <a:spAutoFit/>
          </a:bodyPr>
          <a:lstStyle/>
          <a:p>
            <a:pPr marL="16933">
              <a:spcBef>
                <a:spcPts val="133"/>
              </a:spcBef>
            </a:pPr>
            <a:r>
              <a:rPr sz="3600" u="none" spc="-7" dirty="0"/>
              <a:t>D</a:t>
            </a:r>
            <a:r>
              <a:rPr lang="en-US" sz="3600" u="none" spc="-7" dirty="0"/>
              <a:t>ata Transformation (continued)</a:t>
            </a:r>
            <a:endParaRPr sz="3600" dirty="0"/>
          </a:p>
        </p:txBody>
      </p:sp>
      <p:sp>
        <p:nvSpPr>
          <p:cNvPr id="3" name="object 3"/>
          <p:cNvSpPr txBox="1"/>
          <p:nvPr/>
        </p:nvSpPr>
        <p:spPr>
          <a:xfrm>
            <a:off x="850211" y="1221991"/>
            <a:ext cx="10491578" cy="4040251"/>
          </a:xfrm>
          <a:prstGeom prst="rect">
            <a:avLst/>
          </a:prstGeom>
        </p:spPr>
        <p:txBody>
          <a:bodyPr vert="horz" wrap="square" lIns="0" tIns="16933" rIns="0" bIns="0" rtlCol="0">
            <a:spAutoFit/>
          </a:bodyPr>
          <a:lstStyle/>
          <a:p>
            <a:pPr marL="359832" indent="-342900" algn="just" defTabSz="1219170">
              <a:spcBef>
                <a:spcPts val="220"/>
              </a:spcBef>
              <a:buSzPct val="112500"/>
              <a:buFont typeface="Arial" panose="020B0604020202020204" pitchFamily="34" charset="0"/>
              <a:buChar char="•"/>
              <a:tabLst>
                <a:tab pos="473275" algn="l"/>
                <a:tab pos="474121" algn="l"/>
              </a:tabLst>
            </a:pPr>
            <a:r>
              <a:rPr sz="2133" spc="-7" dirty="0">
                <a:solidFill>
                  <a:srgbClr val="124F5C"/>
                </a:solidFill>
                <a:latin typeface="Arial"/>
                <a:cs typeface="Arial"/>
              </a:rPr>
              <a:t>The RFM DataFrame is grouped on the basis</a:t>
            </a:r>
            <a:r>
              <a:rPr sz="2133" spc="107" dirty="0">
                <a:solidFill>
                  <a:srgbClr val="124F5C"/>
                </a:solidFill>
                <a:latin typeface="Arial"/>
                <a:cs typeface="Arial"/>
              </a:rPr>
              <a:t> </a:t>
            </a:r>
            <a:r>
              <a:rPr sz="2133" spc="-7" dirty="0">
                <a:solidFill>
                  <a:srgbClr val="124F5C"/>
                </a:solidFill>
                <a:latin typeface="Arial"/>
                <a:cs typeface="Arial"/>
              </a:rPr>
              <a:t>of</a:t>
            </a:r>
            <a:r>
              <a:rPr lang="en-US" sz="2133" dirty="0">
                <a:solidFill>
                  <a:prstClr val="black"/>
                </a:solidFill>
                <a:latin typeface="Arial"/>
                <a:cs typeface="Arial"/>
              </a:rPr>
              <a:t> </a:t>
            </a:r>
            <a:r>
              <a:rPr sz="2133" spc="-7" dirty="0">
                <a:solidFill>
                  <a:srgbClr val="124F5C"/>
                </a:solidFill>
                <a:latin typeface="Arial"/>
                <a:cs typeface="Arial"/>
              </a:rPr>
              <a:t>customer ID. The </a:t>
            </a:r>
            <a:r>
              <a:rPr lang="en-US" sz="2133" spc="-7" dirty="0">
                <a:solidFill>
                  <a:srgbClr val="124F5C"/>
                </a:solidFill>
                <a:latin typeface="Arial"/>
                <a:cs typeface="Arial"/>
              </a:rPr>
              <a:t>given </a:t>
            </a:r>
            <a:r>
              <a:rPr sz="2133" spc="-7" dirty="0">
                <a:solidFill>
                  <a:srgbClr val="124F5C"/>
                </a:solidFill>
                <a:latin typeface="Arial"/>
                <a:cs typeface="Arial"/>
              </a:rPr>
              <a:t>data</a:t>
            </a:r>
            <a:r>
              <a:rPr lang="en-US" sz="2133" spc="-7" dirty="0">
                <a:solidFill>
                  <a:srgbClr val="124F5C"/>
                </a:solidFill>
                <a:latin typeface="Arial"/>
                <a:cs typeface="Arial"/>
              </a:rPr>
              <a:t>set  </a:t>
            </a:r>
            <a:r>
              <a:rPr sz="2133" spc="-7" dirty="0">
                <a:solidFill>
                  <a:srgbClr val="124F5C"/>
                </a:solidFill>
                <a:latin typeface="Arial"/>
                <a:cs typeface="Arial"/>
              </a:rPr>
              <a:t>contains 4192 </a:t>
            </a:r>
            <a:r>
              <a:rPr sz="2133" spc="-13" dirty="0">
                <a:solidFill>
                  <a:srgbClr val="124F5C"/>
                </a:solidFill>
                <a:latin typeface="Arial"/>
                <a:cs typeface="Arial"/>
              </a:rPr>
              <a:t>rows </a:t>
            </a:r>
            <a:r>
              <a:rPr sz="2133" spc="-7" dirty="0">
                <a:solidFill>
                  <a:srgbClr val="124F5C"/>
                </a:solidFill>
                <a:latin typeface="Arial"/>
                <a:cs typeface="Arial"/>
              </a:rPr>
              <a:t>or customers.</a:t>
            </a:r>
            <a:endParaRPr lang="en-US" sz="2133" spc="-7" dirty="0">
              <a:solidFill>
                <a:srgbClr val="124F5C"/>
              </a:solidFill>
              <a:latin typeface="Arial"/>
              <a:cs typeface="Arial"/>
            </a:endParaRPr>
          </a:p>
          <a:p>
            <a:pPr marL="16933" marR="3319697" defTabSz="1219170">
              <a:lnSpc>
                <a:spcPct val="114999"/>
              </a:lnSpc>
            </a:pPr>
            <a:endParaRPr sz="2133" dirty="0">
              <a:solidFill>
                <a:prstClr val="black"/>
              </a:solidFill>
              <a:latin typeface="Arial"/>
              <a:cs typeface="Arial"/>
            </a:endParaRPr>
          </a:p>
          <a:p>
            <a:pPr marL="359833" marR="2872668" indent="-342900" algn="just" defTabSz="1219170">
              <a:lnSpc>
                <a:spcPct val="114999"/>
              </a:lnSpc>
              <a:spcBef>
                <a:spcPts val="7"/>
              </a:spcBef>
              <a:buSzPct val="112500"/>
              <a:buFont typeface="Arial" panose="020B0604020202020204" pitchFamily="34" charset="0"/>
              <a:buChar char="•"/>
              <a:tabLst>
                <a:tab pos="474121" algn="l"/>
              </a:tabLst>
            </a:pPr>
            <a:r>
              <a:rPr sz="2133" spc="-7" dirty="0">
                <a:solidFill>
                  <a:srgbClr val="124F5C"/>
                </a:solidFill>
                <a:latin typeface="Arial"/>
                <a:cs typeface="Arial"/>
              </a:rPr>
              <a:t>There are some outliers</a:t>
            </a:r>
            <a:r>
              <a:rPr lang="en-US" sz="2133" spc="-7" dirty="0">
                <a:solidFill>
                  <a:srgbClr val="124F5C"/>
                </a:solidFill>
                <a:latin typeface="Arial"/>
                <a:cs typeface="Arial"/>
              </a:rPr>
              <a:t> present</a:t>
            </a:r>
            <a:r>
              <a:rPr sz="2133" spc="-7" dirty="0">
                <a:solidFill>
                  <a:srgbClr val="124F5C"/>
                </a:solidFill>
                <a:latin typeface="Arial"/>
                <a:cs typeface="Arial"/>
              </a:rPr>
              <a:t> </a:t>
            </a:r>
            <a:r>
              <a:rPr sz="2133" dirty="0">
                <a:solidFill>
                  <a:srgbClr val="124F5C"/>
                </a:solidFill>
                <a:latin typeface="Arial"/>
                <a:cs typeface="Arial"/>
              </a:rPr>
              <a:t>in </a:t>
            </a:r>
            <a:r>
              <a:rPr sz="2133" spc="-7" dirty="0">
                <a:solidFill>
                  <a:srgbClr val="124F5C"/>
                </a:solidFill>
                <a:latin typeface="Arial"/>
                <a:cs typeface="Arial"/>
              </a:rPr>
              <a:t>the RFM table</a:t>
            </a:r>
            <a:r>
              <a:rPr lang="en-US" sz="2133" spc="-7" dirty="0">
                <a:solidFill>
                  <a:srgbClr val="124F5C"/>
                </a:solidFill>
                <a:latin typeface="Arial"/>
                <a:cs typeface="Arial"/>
              </a:rPr>
              <a:t> &amp;</a:t>
            </a:r>
            <a:r>
              <a:rPr sz="2133" spc="-7" dirty="0">
                <a:solidFill>
                  <a:srgbClr val="124F5C"/>
                </a:solidFill>
                <a:latin typeface="Arial"/>
                <a:cs typeface="Arial"/>
              </a:rPr>
              <a:t> to </a:t>
            </a:r>
            <a:r>
              <a:rPr lang="en-US" sz="2133" spc="-7" dirty="0">
                <a:solidFill>
                  <a:srgbClr val="124F5C"/>
                </a:solidFill>
                <a:latin typeface="Arial"/>
                <a:cs typeface="Arial"/>
              </a:rPr>
              <a:t>get rid of </a:t>
            </a:r>
            <a:r>
              <a:rPr sz="2133" spc="-7" dirty="0">
                <a:solidFill>
                  <a:srgbClr val="124F5C"/>
                </a:solidFill>
                <a:latin typeface="Arial"/>
                <a:cs typeface="Arial"/>
              </a:rPr>
              <a:t>this</a:t>
            </a:r>
            <a:r>
              <a:rPr lang="en-US" sz="2133" spc="-7" dirty="0">
                <a:solidFill>
                  <a:srgbClr val="124F5C"/>
                </a:solidFill>
                <a:latin typeface="Arial"/>
                <a:cs typeface="Arial"/>
              </a:rPr>
              <a:t> </a:t>
            </a:r>
            <a:r>
              <a:rPr sz="2133" spc="-13" dirty="0">
                <a:solidFill>
                  <a:srgbClr val="124F5C"/>
                </a:solidFill>
                <a:latin typeface="Arial"/>
                <a:cs typeface="Arial"/>
              </a:rPr>
              <a:t>problem</a:t>
            </a:r>
            <a:r>
              <a:rPr lang="en-US" sz="2133" spc="-13" dirty="0">
                <a:solidFill>
                  <a:srgbClr val="124F5C"/>
                </a:solidFill>
                <a:latin typeface="Arial"/>
                <a:cs typeface="Arial"/>
              </a:rPr>
              <a:t>, the </a:t>
            </a:r>
            <a:r>
              <a:rPr sz="2133" b="1" spc="-13" dirty="0">
                <a:solidFill>
                  <a:srgbClr val="124F5C"/>
                </a:solidFill>
                <a:latin typeface="Arial"/>
                <a:cs typeface="Arial"/>
              </a:rPr>
              <a:t>IQR</a:t>
            </a:r>
            <a:r>
              <a:rPr lang="en-US" sz="2133" b="1" spc="-13" dirty="0">
                <a:solidFill>
                  <a:srgbClr val="124F5C"/>
                </a:solidFill>
                <a:latin typeface="Arial"/>
                <a:cs typeface="Arial"/>
              </a:rPr>
              <a:t> </a:t>
            </a:r>
            <a:r>
              <a:rPr sz="2133" b="1" spc="-13" dirty="0">
                <a:solidFill>
                  <a:srgbClr val="124F5C"/>
                </a:solidFill>
                <a:latin typeface="Arial"/>
                <a:cs typeface="Arial"/>
              </a:rPr>
              <a:t>(Inter </a:t>
            </a:r>
            <a:r>
              <a:rPr sz="2133" b="1" spc="-7" dirty="0">
                <a:solidFill>
                  <a:srgbClr val="124F5C"/>
                </a:solidFill>
                <a:latin typeface="Arial"/>
                <a:cs typeface="Arial"/>
              </a:rPr>
              <a:t>Quantile </a:t>
            </a:r>
            <a:r>
              <a:rPr sz="2133" b="1" spc="-13" dirty="0">
                <a:solidFill>
                  <a:srgbClr val="124F5C"/>
                </a:solidFill>
                <a:latin typeface="Arial"/>
                <a:cs typeface="Arial"/>
              </a:rPr>
              <a:t>Range) </a:t>
            </a:r>
            <a:r>
              <a:rPr sz="2133" spc="-7" dirty="0">
                <a:solidFill>
                  <a:srgbClr val="124F5C"/>
                </a:solidFill>
                <a:latin typeface="Arial"/>
                <a:cs typeface="Arial"/>
              </a:rPr>
              <a:t>method</a:t>
            </a:r>
            <a:r>
              <a:rPr lang="en-US" sz="2133" spc="-7" dirty="0">
                <a:solidFill>
                  <a:srgbClr val="124F5C"/>
                </a:solidFill>
                <a:latin typeface="Arial"/>
                <a:cs typeface="Arial"/>
              </a:rPr>
              <a:t> was applied</a:t>
            </a:r>
            <a:r>
              <a:rPr sz="2133" spc="-7" dirty="0">
                <a:solidFill>
                  <a:srgbClr val="124F5C"/>
                </a:solidFill>
                <a:latin typeface="Arial"/>
                <a:cs typeface="Arial"/>
              </a:rPr>
              <a:t>.</a:t>
            </a:r>
            <a:endParaRPr sz="2133" dirty="0">
              <a:solidFill>
                <a:prstClr val="black"/>
              </a:solidFill>
              <a:latin typeface="Arial"/>
              <a:cs typeface="Arial"/>
            </a:endParaRPr>
          </a:p>
          <a:p>
            <a:pPr defTabSz="1219170">
              <a:spcBef>
                <a:spcPts val="33"/>
              </a:spcBef>
            </a:pPr>
            <a:endParaRPr sz="2867" dirty="0">
              <a:solidFill>
                <a:prstClr val="black"/>
              </a:solidFill>
              <a:latin typeface="Arial"/>
              <a:cs typeface="Arial"/>
            </a:endParaRPr>
          </a:p>
          <a:p>
            <a:pPr marL="1082860" defTabSz="1219170"/>
            <a:r>
              <a:rPr lang="en-US" sz="2133" spc="-7" dirty="0">
                <a:solidFill>
                  <a:srgbClr val="124F5C"/>
                </a:solidFill>
                <a:latin typeface="Arial"/>
                <a:cs typeface="Arial"/>
              </a:rPr>
              <a:t>                                      </a:t>
            </a:r>
            <a:r>
              <a:rPr lang="en-US" sz="2800" b="1" spc="-7" dirty="0">
                <a:solidFill>
                  <a:srgbClr val="124F5C"/>
                </a:solidFill>
                <a:latin typeface="Arial"/>
                <a:cs typeface="Arial"/>
              </a:rPr>
              <a:t>I</a:t>
            </a:r>
            <a:r>
              <a:rPr sz="2800" b="1" spc="-7" dirty="0">
                <a:solidFill>
                  <a:srgbClr val="124F5C"/>
                </a:solidFill>
                <a:latin typeface="Arial"/>
                <a:cs typeface="Arial"/>
              </a:rPr>
              <a:t>QR = </a:t>
            </a:r>
            <a:r>
              <a:rPr sz="2800" b="1" spc="-13" dirty="0">
                <a:solidFill>
                  <a:srgbClr val="124F5C"/>
                </a:solidFill>
                <a:latin typeface="Arial"/>
                <a:cs typeface="Arial"/>
              </a:rPr>
              <a:t>Q3 </a:t>
            </a:r>
            <a:r>
              <a:rPr sz="2800" b="1" spc="-7" dirty="0">
                <a:solidFill>
                  <a:srgbClr val="124F5C"/>
                </a:solidFill>
                <a:latin typeface="Arial"/>
                <a:cs typeface="Arial"/>
              </a:rPr>
              <a:t>–</a:t>
            </a:r>
            <a:r>
              <a:rPr sz="2800" b="1" spc="93" dirty="0">
                <a:solidFill>
                  <a:srgbClr val="124F5C"/>
                </a:solidFill>
                <a:latin typeface="Arial"/>
                <a:cs typeface="Arial"/>
              </a:rPr>
              <a:t> </a:t>
            </a:r>
            <a:r>
              <a:rPr sz="2800" b="1" spc="-20" dirty="0">
                <a:solidFill>
                  <a:srgbClr val="124F5C"/>
                </a:solidFill>
                <a:latin typeface="Arial"/>
                <a:cs typeface="Arial"/>
              </a:rPr>
              <a:t>Q1</a:t>
            </a:r>
            <a:endParaRPr lang="en-US" sz="2800" b="1" spc="-20" dirty="0">
              <a:solidFill>
                <a:srgbClr val="124F5C"/>
              </a:solidFill>
              <a:latin typeface="Arial"/>
              <a:cs typeface="Arial"/>
            </a:endParaRPr>
          </a:p>
          <a:p>
            <a:pPr marL="1082860" defTabSz="1219170"/>
            <a:r>
              <a:rPr lang="en-US" sz="2133" spc="-20" dirty="0">
                <a:solidFill>
                  <a:srgbClr val="124F5C"/>
                </a:solidFill>
                <a:latin typeface="Arial"/>
                <a:cs typeface="Arial"/>
              </a:rPr>
              <a:t>                               </a:t>
            </a:r>
            <a:r>
              <a:rPr lang="en-US" spc="-13" dirty="0">
                <a:solidFill>
                  <a:srgbClr val="124F5C"/>
                </a:solidFill>
                <a:latin typeface="Arial"/>
                <a:cs typeface="Arial"/>
              </a:rPr>
              <a:t>Q3: </a:t>
            </a:r>
            <a:r>
              <a:rPr lang="en-US" spc="-7" dirty="0">
                <a:solidFill>
                  <a:srgbClr val="124F5C"/>
                </a:solidFill>
                <a:latin typeface="Arial"/>
                <a:cs typeface="Arial"/>
              </a:rPr>
              <a:t>Third quartile  </a:t>
            </a:r>
            <a:r>
              <a:rPr lang="en-US" spc="-13" dirty="0">
                <a:solidFill>
                  <a:srgbClr val="124F5C"/>
                </a:solidFill>
                <a:latin typeface="Arial"/>
                <a:cs typeface="Arial"/>
              </a:rPr>
              <a:t>Q1: </a:t>
            </a:r>
            <a:r>
              <a:rPr lang="en-US" spc="-7" dirty="0">
                <a:solidFill>
                  <a:srgbClr val="124F5C"/>
                </a:solidFill>
                <a:latin typeface="Arial"/>
                <a:cs typeface="Arial"/>
              </a:rPr>
              <a:t>First</a:t>
            </a:r>
            <a:r>
              <a:rPr lang="en-US" spc="20" dirty="0">
                <a:solidFill>
                  <a:srgbClr val="124F5C"/>
                </a:solidFill>
                <a:latin typeface="Arial"/>
                <a:cs typeface="Arial"/>
              </a:rPr>
              <a:t> </a:t>
            </a:r>
            <a:r>
              <a:rPr lang="en-US" spc="-7" dirty="0">
                <a:solidFill>
                  <a:srgbClr val="124F5C"/>
                </a:solidFill>
                <a:latin typeface="Arial"/>
                <a:cs typeface="Arial"/>
              </a:rPr>
              <a:t>quartile</a:t>
            </a:r>
            <a:endParaRPr lang="en-US" dirty="0">
              <a:solidFill>
                <a:prstClr val="black"/>
              </a:solidFill>
              <a:latin typeface="Arial"/>
              <a:cs typeface="Arial"/>
            </a:endParaRPr>
          </a:p>
          <a:p>
            <a:pPr marL="1082860" defTabSz="1219170"/>
            <a:endParaRPr lang="en-US" sz="2133" spc="-20" dirty="0">
              <a:solidFill>
                <a:srgbClr val="124F5C"/>
              </a:solidFill>
              <a:latin typeface="Arial"/>
              <a:cs typeface="Arial"/>
            </a:endParaRPr>
          </a:p>
          <a:p>
            <a:pPr marL="1082860" defTabSz="1219170"/>
            <a:endParaRPr sz="2133" dirty="0">
              <a:solidFill>
                <a:prstClr val="black"/>
              </a:solidFill>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64A14871-DA44-4E0B-B098-633E6D1F86B4}"/>
              </a:ext>
            </a:extLst>
          </p:cNvPr>
          <p:cNvSpPr/>
          <p:nvPr/>
        </p:nvSpPr>
        <p:spPr>
          <a:xfrm>
            <a:off x="3849717" y="1749776"/>
            <a:ext cx="4492565" cy="4219607"/>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5" name="TextBox 4">
            <a:extLst>
              <a:ext uri="{FF2B5EF4-FFF2-40B4-BE49-F238E27FC236}">
                <a16:creationId xmlns:a16="http://schemas.microsoft.com/office/drawing/2014/main" id="{EB08C8CA-C95F-478E-8F3A-60BFF056C88E}"/>
              </a:ext>
            </a:extLst>
          </p:cNvPr>
          <p:cNvSpPr txBox="1"/>
          <p:nvPr/>
        </p:nvSpPr>
        <p:spPr>
          <a:xfrm>
            <a:off x="474134" y="404318"/>
            <a:ext cx="5373510" cy="646331"/>
          </a:xfrm>
          <a:prstGeom prst="rect">
            <a:avLst/>
          </a:prstGeom>
          <a:noFill/>
        </p:spPr>
        <p:txBody>
          <a:bodyPr wrap="square" rtlCol="0">
            <a:spAutoFit/>
          </a:bodyPr>
          <a:lstStyle/>
          <a:p>
            <a:r>
              <a:rPr lang="en-US" sz="3600" b="1" dirty="0">
                <a:solidFill>
                  <a:srgbClr val="C00000"/>
                </a:solidFill>
              </a:rPr>
              <a:t>RFM of the given dataset</a:t>
            </a:r>
          </a:p>
        </p:txBody>
      </p:sp>
    </p:spTree>
    <p:extLst>
      <p:ext uri="{BB962C8B-B14F-4D97-AF65-F5344CB8AC3E}">
        <p14:creationId xmlns:p14="http://schemas.microsoft.com/office/powerpoint/2010/main" val="666610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0734" y="95673"/>
            <a:ext cx="2530685" cy="590697"/>
          </a:xfrm>
          <a:prstGeom prst="rect">
            <a:avLst/>
          </a:prstGeom>
        </p:spPr>
        <p:txBody>
          <a:bodyPr vert="horz" wrap="square" lIns="0" tIns="16087" rIns="0" bIns="0" rtlCol="0">
            <a:spAutoFit/>
          </a:bodyPr>
          <a:lstStyle/>
          <a:p>
            <a:pPr marL="16933" defTabSz="1219170">
              <a:spcBef>
                <a:spcPts val="127"/>
              </a:spcBef>
            </a:pPr>
            <a:r>
              <a:rPr sz="3733" b="1" spc="-7" dirty="0">
                <a:solidFill>
                  <a:srgbClr val="CC0000"/>
                </a:solidFill>
                <a:latin typeface="Arial"/>
                <a:cs typeface="Arial"/>
              </a:rPr>
              <a:t>Co</a:t>
            </a:r>
            <a:r>
              <a:rPr sz="3733" b="1" spc="-27" dirty="0">
                <a:solidFill>
                  <a:srgbClr val="CC0000"/>
                </a:solidFill>
                <a:latin typeface="Arial"/>
                <a:cs typeface="Arial"/>
              </a:rPr>
              <a:t>n</a:t>
            </a:r>
            <a:r>
              <a:rPr sz="3733" b="1" spc="-7" dirty="0">
                <a:solidFill>
                  <a:srgbClr val="CC0000"/>
                </a:solidFill>
                <a:latin typeface="Arial"/>
                <a:cs typeface="Arial"/>
              </a:rPr>
              <a:t>tinued</a:t>
            </a:r>
            <a:endParaRPr sz="3733" dirty="0">
              <a:solidFill>
                <a:prstClr val="black"/>
              </a:solidFill>
              <a:latin typeface="Arial"/>
              <a:cs typeface="Arial"/>
            </a:endParaRPr>
          </a:p>
        </p:txBody>
      </p:sp>
      <p:sp>
        <p:nvSpPr>
          <p:cNvPr id="3" name="object 3"/>
          <p:cNvSpPr txBox="1"/>
          <p:nvPr/>
        </p:nvSpPr>
        <p:spPr>
          <a:xfrm>
            <a:off x="673134" y="881548"/>
            <a:ext cx="10427545" cy="386430"/>
          </a:xfrm>
          <a:prstGeom prst="rect">
            <a:avLst/>
          </a:prstGeom>
        </p:spPr>
        <p:txBody>
          <a:bodyPr vert="horz" wrap="square" lIns="0" tIns="16933" rIns="0" bIns="0" rtlCol="0">
            <a:spAutoFit/>
          </a:bodyPr>
          <a:lstStyle/>
          <a:p>
            <a:pPr marL="16933" defTabSz="1219170">
              <a:spcBef>
                <a:spcPts val="133"/>
              </a:spcBef>
            </a:pPr>
            <a:r>
              <a:rPr sz="2400" dirty="0">
                <a:solidFill>
                  <a:srgbClr val="124F5C"/>
                </a:solidFill>
                <a:latin typeface="Arial"/>
                <a:cs typeface="Arial"/>
              </a:rPr>
              <a:t>After </a:t>
            </a:r>
            <a:r>
              <a:rPr sz="2400" spc="-13" dirty="0">
                <a:solidFill>
                  <a:srgbClr val="124F5C"/>
                </a:solidFill>
                <a:latin typeface="Arial"/>
                <a:cs typeface="Arial"/>
              </a:rPr>
              <a:t>applying </a:t>
            </a:r>
            <a:r>
              <a:rPr sz="2400" dirty="0">
                <a:solidFill>
                  <a:srgbClr val="124F5C"/>
                </a:solidFill>
                <a:latin typeface="Arial"/>
                <a:cs typeface="Arial"/>
              </a:rPr>
              <a:t>IQR </a:t>
            </a:r>
            <a:r>
              <a:rPr sz="2400" spc="-7" dirty="0">
                <a:solidFill>
                  <a:srgbClr val="124F5C"/>
                </a:solidFill>
                <a:latin typeface="Arial"/>
                <a:cs typeface="Arial"/>
              </a:rPr>
              <a:t>on </a:t>
            </a:r>
            <a:r>
              <a:rPr sz="2400" dirty="0">
                <a:solidFill>
                  <a:srgbClr val="124F5C"/>
                </a:solidFill>
                <a:latin typeface="Arial"/>
                <a:cs typeface="Arial"/>
              </a:rPr>
              <a:t>RFM most of </a:t>
            </a:r>
            <a:r>
              <a:rPr sz="2400" spc="-7" dirty="0">
                <a:solidFill>
                  <a:srgbClr val="124F5C"/>
                </a:solidFill>
                <a:latin typeface="Arial"/>
                <a:cs typeface="Arial"/>
              </a:rPr>
              <a:t>the outliers are removed </a:t>
            </a:r>
            <a:r>
              <a:rPr sz="2400" dirty="0">
                <a:solidFill>
                  <a:srgbClr val="124F5C"/>
                </a:solidFill>
                <a:latin typeface="Arial"/>
                <a:cs typeface="Arial"/>
              </a:rPr>
              <a:t>from the</a:t>
            </a:r>
            <a:r>
              <a:rPr sz="2400" spc="87" dirty="0">
                <a:solidFill>
                  <a:srgbClr val="124F5C"/>
                </a:solidFill>
                <a:latin typeface="Arial"/>
                <a:cs typeface="Arial"/>
              </a:rPr>
              <a:t> </a:t>
            </a:r>
            <a:r>
              <a:rPr sz="2400" spc="-7" dirty="0">
                <a:solidFill>
                  <a:srgbClr val="124F5C"/>
                </a:solidFill>
                <a:latin typeface="Arial"/>
                <a:cs typeface="Arial"/>
              </a:rPr>
              <a:t>dataset</a:t>
            </a:r>
            <a:endParaRPr sz="2400" dirty="0">
              <a:solidFill>
                <a:prstClr val="black"/>
              </a:solidFill>
              <a:latin typeface="Arial"/>
              <a:cs typeface="Arial"/>
            </a:endParaRPr>
          </a:p>
        </p:txBody>
      </p:sp>
      <p:sp>
        <p:nvSpPr>
          <p:cNvPr id="4" name="object 4"/>
          <p:cNvSpPr/>
          <p:nvPr/>
        </p:nvSpPr>
        <p:spPr>
          <a:xfrm>
            <a:off x="116822" y="4293629"/>
            <a:ext cx="4048599" cy="2293136"/>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5" name="object 5"/>
          <p:cNvSpPr/>
          <p:nvPr/>
        </p:nvSpPr>
        <p:spPr>
          <a:xfrm>
            <a:off x="4394466" y="4293629"/>
            <a:ext cx="4048599" cy="2346281"/>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6" name="object 6"/>
          <p:cNvSpPr/>
          <p:nvPr/>
        </p:nvSpPr>
        <p:spPr>
          <a:xfrm>
            <a:off x="8672110" y="4199147"/>
            <a:ext cx="3472233" cy="2482099"/>
          </a:xfrm>
          <a:prstGeom prst="rect">
            <a:avLst/>
          </a:prstGeom>
          <a:blipFill>
            <a:blip r:embed="rId4" cstate="print"/>
            <a:stretch>
              <a:fillRect/>
            </a:stretch>
          </a:blipFill>
        </p:spPr>
        <p:txBody>
          <a:bodyPr wrap="square" lIns="0" tIns="0" rIns="0" bIns="0" rtlCol="0"/>
          <a:lstStyle/>
          <a:p>
            <a:pPr defTabSz="1219170"/>
            <a:endParaRPr sz="2400">
              <a:solidFill>
                <a:prstClr val="black"/>
              </a:solidFill>
              <a:latin typeface="Calibri"/>
            </a:endParaRPr>
          </a:p>
        </p:txBody>
      </p:sp>
      <p:pic>
        <p:nvPicPr>
          <p:cNvPr id="8" name="Picture 7">
            <a:extLst>
              <a:ext uri="{FF2B5EF4-FFF2-40B4-BE49-F238E27FC236}">
                <a16:creationId xmlns:a16="http://schemas.microsoft.com/office/drawing/2014/main" id="{2E1ACD35-0432-4148-A4A3-E83FB10FD592}"/>
              </a:ext>
            </a:extLst>
          </p:cNvPr>
          <p:cNvPicPr>
            <a:picLocks noChangeAspect="1"/>
          </p:cNvPicPr>
          <p:nvPr/>
        </p:nvPicPr>
        <p:blipFill>
          <a:blip r:embed="rId5"/>
          <a:stretch>
            <a:fillRect/>
          </a:stretch>
        </p:blipFill>
        <p:spPr>
          <a:xfrm>
            <a:off x="3051419" y="1365561"/>
            <a:ext cx="5690198" cy="25470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1412" y="288199"/>
            <a:ext cx="5684588" cy="590697"/>
          </a:xfrm>
          <a:prstGeom prst="rect">
            <a:avLst/>
          </a:prstGeom>
        </p:spPr>
        <p:txBody>
          <a:bodyPr vert="horz" wrap="square" lIns="0" tIns="16087" rIns="0" bIns="0" rtlCol="0">
            <a:spAutoFit/>
          </a:bodyPr>
          <a:lstStyle/>
          <a:p>
            <a:pPr marL="16933">
              <a:spcBef>
                <a:spcPts val="127"/>
              </a:spcBef>
            </a:pPr>
            <a:r>
              <a:rPr sz="3733" u="none" spc="-7" dirty="0"/>
              <a:t>Correlation among</a:t>
            </a:r>
            <a:r>
              <a:rPr sz="3733" u="none" spc="27" dirty="0"/>
              <a:t> </a:t>
            </a:r>
            <a:r>
              <a:rPr sz="3733" u="none" spc="-7" dirty="0"/>
              <a:t>RFM</a:t>
            </a:r>
            <a:endParaRPr sz="3733" dirty="0"/>
          </a:p>
        </p:txBody>
      </p:sp>
      <p:sp>
        <p:nvSpPr>
          <p:cNvPr id="4" name="object 4"/>
          <p:cNvSpPr txBox="1"/>
          <p:nvPr/>
        </p:nvSpPr>
        <p:spPr>
          <a:xfrm>
            <a:off x="7456594" y="1943838"/>
            <a:ext cx="4193540" cy="2970323"/>
          </a:xfrm>
          <a:prstGeom prst="rect">
            <a:avLst/>
          </a:prstGeom>
        </p:spPr>
        <p:txBody>
          <a:bodyPr vert="horz" wrap="square" lIns="0" tIns="16087" rIns="0" bIns="0" rtlCol="0">
            <a:spAutoFit/>
          </a:bodyPr>
          <a:lstStyle/>
          <a:p>
            <a:pPr marL="398770" marR="49105" indent="-382684" defTabSz="1219170">
              <a:buClr>
                <a:srgbClr val="000000"/>
              </a:buClr>
              <a:buFontTx/>
              <a:buChar char="•"/>
              <a:tabLst>
                <a:tab pos="398770" algn="l"/>
                <a:tab pos="399617" algn="l"/>
              </a:tabLst>
            </a:pPr>
            <a:r>
              <a:rPr sz="2133" spc="-7" dirty="0">
                <a:solidFill>
                  <a:srgbClr val="124F5C"/>
                </a:solidFill>
                <a:latin typeface="Arial"/>
                <a:cs typeface="Arial"/>
              </a:rPr>
              <a:t>Frequency and Monetary value  is positively correlated,  somehow frequency of  purchasing affects monetary  value</a:t>
            </a:r>
            <a:r>
              <a:rPr sz="2133" spc="-27" dirty="0">
                <a:solidFill>
                  <a:srgbClr val="124F5C"/>
                </a:solidFill>
                <a:latin typeface="Arial"/>
                <a:cs typeface="Arial"/>
              </a:rPr>
              <a:t> </a:t>
            </a:r>
            <a:r>
              <a:rPr sz="2133" spc="-7" dirty="0">
                <a:solidFill>
                  <a:srgbClr val="124F5C"/>
                </a:solidFill>
                <a:latin typeface="Arial"/>
                <a:cs typeface="Arial"/>
              </a:rPr>
              <a:t>too.</a:t>
            </a:r>
            <a:endParaRPr sz="2133" dirty="0">
              <a:solidFill>
                <a:prstClr val="black"/>
              </a:solidFill>
              <a:latin typeface="Arial"/>
              <a:cs typeface="Arial"/>
            </a:endParaRPr>
          </a:p>
          <a:p>
            <a:pPr marL="398770" marR="6773" indent="-382684" defTabSz="1219170">
              <a:buClr>
                <a:srgbClr val="000000"/>
              </a:buClr>
              <a:buFontTx/>
              <a:buChar char="•"/>
              <a:tabLst>
                <a:tab pos="398770" algn="l"/>
                <a:tab pos="399617" algn="l"/>
              </a:tabLst>
            </a:pPr>
            <a:r>
              <a:rPr sz="2133" spc="-7" dirty="0">
                <a:solidFill>
                  <a:srgbClr val="124F5C"/>
                </a:solidFill>
                <a:latin typeface="Arial"/>
                <a:cs typeface="Arial"/>
              </a:rPr>
              <a:t>Frequency and Recency is also  positive correlated but not  having very high correlation  between</a:t>
            </a:r>
            <a:r>
              <a:rPr sz="2133" spc="20" dirty="0">
                <a:solidFill>
                  <a:srgbClr val="124F5C"/>
                </a:solidFill>
                <a:latin typeface="Arial"/>
                <a:cs typeface="Arial"/>
              </a:rPr>
              <a:t> </a:t>
            </a:r>
            <a:r>
              <a:rPr sz="2133" spc="-7" dirty="0">
                <a:solidFill>
                  <a:srgbClr val="124F5C"/>
                </a:solidFill>
                <a:latin typeface="Arial"/>
                <a:cs typeface="Arial"/>
              </a:rPr>
              <a:t>them.</a:t>
            </a:r>
            <a:endParaRPr sz="2133" dirty="0">
              <a:solidFill>
                <a:prstClr val="black"/>
              </a:solidFill>
              <a:latin typeface="Arial"/>
              <a:cs typeface="Arial"/>
            </a:endParaRPr>
          </a:p>
        </p:txBody>
      </p:sp>
      <p:pic>
        <p:nvPicPr>
          <p:cNvPr id="5" name="Picture 4">
            <a:extLst>
              <a:ext uri="{FF2B5EF4-FFF2-40B4-BE49-F238E27FC236}">
                <a16:creationId xmlns:a16="http://schemas.microsoft.com/office/drawing/2014/main" id="{C0E9E45B-E679-47FD-95A6-C32B1E7BF977}"/>
              </a:ext>
            </a:extLst>
          </p:cNvPr>
          <p:cNvPicPr>
            <a:picLocks noChangeAspect="1"/>
          </p:cNvPicPr>
          <p:nvPr/>
        </p:nvPicPr>
        <p:blipFill>
          <a:blip r:embed="rId2"/>
          <a:stretch>
            <a:fillRect/>
          </a:stretch>
        </p:blipFill>
        <p:spPr>
          <a:xfrm>
            <a:off x="541866" y="1201082"/>
            <a:ext cx="6143171" cy="477802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1671" y="422948"/>
            <a:ext cx="4193540" cy="590697"/>
          </a:xfrm>
          <a:prstGeom prst="rect">
            <a:avLst/>
          </a:prstGeom>
        </p:spPr>
        <p:txBody>
          <a:bodyPr vert="horz" wrap="square" lIns="0" tIns="16087" rIns="0" bIns="0" rtlCol="0">
            <a:spAutoFit/>
          </a:bodyPr>
          <a:lstStyle/>
          <a:p>
            <a:pPr marL="16933">
              <a:spcBef>
                <a:spcPts val="127"/>
              </a:spcBef>
            </a:pPr>
            <a:r>
              <a:rPr sz="3733" u="none" spc="-7" dirty="0"/>
              <a:t>Contents</a:t>
            </a:r>
            <a:endParaRPr sz="3733" u="none" dirty="0"/>
          </a:p>
        </p:txBody>
      </p:sp>
      <p:sp>
        <p:nvSpPr>
          <p:cNvPr id="3" name="object 3"/>
          <p:cNvSpPr txBox="1"/>
          <p:nvPr/>
        </p:nvSpPr>
        <p:spPr>
          <a:xfrm>
            <a:off x="1037403" y="1574957"/>
            <a:ext cx="5696373" cy="4532716"/>
          </a:xfrm>
          <a:prstGeom prst="rect">
            <a:avLst/>
          </a:prstGeom>
        </p:spPr>
        <p:txBody>
          <a:bodyPr vert="horz" wrap="square" lIns="0" tIns="17780" rIns="0" bIns="0" rtlCol="0">
            <a:spAutoFit/>
          </a:bodyPr>
          <a:lstStyle/>
          <a:p>
            <a:pPr marL="314952" indent="-298865" defTabSz="1219170">
              <a:spcBef>
                <a:spcPts val="140"/>
              </a:spcBef>
              <a:buFontTx/>
              <a:buChar char="●"/>
              <a:tabLst>
                <a:tab pos="315797" algn="l"/>
              </a:tabLst>
            </a:pPr>
            <a:r>
              <a:rPr sz="2667" dirty="0">
                <a:solidFill>
                  <a:srgbClr val="124F5C"/>
                </a:solidFill>
                <a:latin typeface="Arial"/>
                <a:cs typeface="Arial"/>
              </a:rPr>
              <a:t>Introduction and Problem</a:t>
            </a:r>
            <a:r>
              <a:rPr sz="2667" spc="-180" dirty="0">
                <a:solidFill>
                  <a:srgbClr val="124F5C"/>
                </a:solidFill>
                <a:latin typeface="Arial"/>
                <a:cs typeface="Arial"/>
              </a:rPr>
              <a:t> </a:t>
            </a:r>
            <a:r>
              <a:rPr lang="en-US" sz="2667" spc="-180" dirty="0">
                <a:solidFill>
                  <a:srgbClr val="124F5C"/>
                </a:solidFill>
                <a:latin typeface="Arial"/>
                <a:cs typeface="Arial"/>
              </a:rPr>
              <a:t>S</a:t>
            </a:r>
            <a:r>
              <a:rPr sz="2667" dirty="0">
                <a:solidFill>
                  <a:srgbClr val="124F5C"/>
                </a:solidFill>
                <a:latin typeface="Arial"/>
                <a:cs typeface="Arial"/>
              </a:rPr>
              <a:t>tatement</a:t>
            </a:r>
            <a:endParaRPr sz="2667" dirty="0">
              <a:solidFill>
                <a:prstClr val="black"/>
              </a:solidFill>
              <a:latin typeface="Arial"/>
              <a:cs typeface="Arial"/>
            </a:endParaRPr>
          </a:p>
          <a:p>
            <a:pPr marL="314952" indent="-298865" defTabSz="1219170">
              <a:spcBef>
                <a:spcPts val="7"/>
              </a:spcBef>
              <a:buFontTx/>
              <a:buChar char="●"/>
              <a:tabLst>
                <a:tab pos="315797" algn="l"/>
              </a:tabLst>
            </a:pPr>
            <a:r>
              <a:rPr sz="2667" dirty="0">
                <a:solidFill>
                  <a:srgbClr val="124F5C"/>
                </a:solidFill>
                <a:latin typeface="Arial"/>
                <a:cs typeface="Arial"/>
              </a:rPr>
              <a:t>Data</a:t>
            </a:r>
            <a:r>
              <a:rPr sz="2667" spc="-33" dirty="0">
                <a:solidFill>
                  <a:srgbClr val="124F5C"/>
                </a:solidFill>
                <a:latin typeface="Arial"/>
                <a:cs typeface="Arial"/>
              </a:rPr>
              <a:t> </a:t>
            </a:r>
            <a:r>
              <a:rPr sz="2667" dirty="0">
                <a:solidFill>
                  <a:srgbClr val="124F5C"/>
                </a:solidFill>
                <a:latin typeface="Arial"/>
                <a:cs typeface="Arial"/>
              </a:rPr>
              <a:t>Description</a:t>
            </a:r>
            <a:endParaRPr lang="en-US" sz="2667" dirty="0">
              <a:solidFill>
                <a:srgbClr val="124F5C"/>
              </a:solidFill>
              <a:latin typeface="Arial"/>
              <a:cs typeface="Arial"/>
            </a:endParaRPr>
          </a:p>
          <a:p>
            <a:pPr marL="314952" indent="-298865" defTabSz="1219170">
              <a:spcBef>
                <a:spcPts val="7"/>
              </a:spcBef>
              <a:buFontTx/>
              <a:buChar char="●"/>
              <a:tabLst>
                <a:tab pos="315797" algn="l"/>
              </a:tabLst>
            </a:pPr>
            <a:r>
              <a:rPr lang="en-US" sz="2667" dirty="0">
                <a:solidFill>
                  <a:srgbClr val="124F5C"/>
                </a:solidFill>
                <a:latin typeface="Arial"/>
                <a:cs typeface="Arial"/>
              </a:rPr>
              <a:t>Data Pipeline</a:t>
            </a:r>
            <a:endParaRPr sz="2667" dirty="0">
              <a:solidFill>
                <a:prstClr val="black"/>
              </a:solidFill>
              <a:latin typeface="Arial"/>
              <a:cs typeface="Arial"/>
            </a:endParaRPr>
          </a:p>
          <a:p>
            <a:pPr marL="314952" indent="-298865" defTabSz="1219170">
              <a:buFontTx/>
              <a:buChar char="●"/>
              <a:tabLst>
                <a:tab pos="315797" algn="l"/>
              </a:tabLst>
            </a:pPr>
            <a:r>
              <a:rPr sz="2667" dirty="0">
                <a:solidFill>
                  <a:srgbClr val="124F5C"/>
                </a:solidFill>
                <a:latin typeface="Arial"/>
                <a:cs typeface="Arial"/>
              </a:rPr>
              <a:t>Data</a:t>
            </a:r>
            <a:r>
              <a:rPr sz="2667" spc="-33" dirty="0">
                <a:solidFill>
                  <a:srgbClr val="124F5C"/>
                </a:solidFill>
                <a:latin typeface="Arial"/>
                <a:cs typeface="Arial"/>
              </a:rPr>
              <a:t> </a:t>
            </a:r>
            <a:r>
              <a:rPr sz="2667" dirty="0">
                <a:solidFill>
                  <a:srgbClr val="124F5C"/>
                </a:solidFill>
                <a:latin typeface="Arial"/>
                <a:cs typeface="Arial"/>
              </a:rPr>
              <a:t>Cleaning</a:t>
            </a:r>
            <a:endParaRPr sz="2667" dirty="0">
              <a:solidFill>
                <a:prstClr val="black"/>
              </a:solidFill>
              <a:latin typeface="Arial"/>
              <a:cs typeface="Arial"/>
            </a:endParaRPr>
          </a:p>
          <a:p>
            <a:pPr marL="314952" indent="-298865" defTabSz="1219170">
              <a:buFontTx/>
              <a:buChar char="●"/>
              <a:tabLst>
                <a:tab pos="315797" algn="l"/>
              </a:tabLst>
            </a:pPr>
            <a:r>
              <a:rPr sz="2667" dirty="0">
                <a:solidFill>
                  <a:srgbClr val="124F5C"/>
                </a:solidFill>
                <a:latin typeface="Arial"/>
                <a:cs typeface="Arial"/>
              </a:rPr>
              <a:t>Feature</a:t>
            </a:r>
            <a:r>
              <a:rPr sz="2667" spc="-40" dirty="0">
                <a:solidFill>
                  <a:srgbClr val="124F5C"/>
                </a:solidFill>
                <a:latin typeface="Arial"/>
                <a:cs typeface="Arial"/>
              </a:rPr>
              <a:t> </a:t>
            </a:r>
            <a:r>
              <a:rPr sz="2667" dirty="0">
                <a:solidFill>
                  <a:srgbClr val="124F5C"/>
                </a:solidFill>
                <a:latin typeface="Arial"/>
                <a:cs typeface="Arial"/>
              </a:rPr>
              <a:t>Engineering</a:t>
            </a:r>
            <a:endParaRPr sz="2667" dirty="0">
              <a:solidFill>
                <a:prstClr val="black"/>
              </a:solidFill>
              <a:latin typeface="Arial"/>
              <a:cs typeface="Arial"/>
            </a:endParaRPr>
          </a:p>
          <a:p>
            <a:pPr marL="314952" indent="-298865" defTabSz="1219170">
              <a:buFontTx/>
              <a:buChar char="●"/>
              <a:tabLst>
                <a:tab pos="315797" algn="l"/>
              </a:tabLst>
            </a:pPr>
            <a:r>
              <a:rPr sz="2667" dirty="0">
                <a:solidFill>
                  <a:srgbClr val="124F5C"/>
                </a:solidFill>
                <a:latin typeface="Arial"/>
                <a:cs typeface="Arial"/>
              </a:rPr>
              <a:t>Exploratory Data</a:t>
            </a:r>
            <a:r>
              <a:rPr sz="2667" spc="-87" dirty="0">
                <a:solidFill>
                  <a:srgbClr val="124F5C"/>
                </a:solidFill>
                <a:latin typeface="Arial"/>
                <a:cs typeface="Arial"/>
              </a:rPr>
              <a:t> </a:t>
            </a:r>
            <a:r>
              <a:rPr sz="2667" dirty="0">
                <a:solidFill>
                  <a:srgbClr val="124F5C"/>
                </a:solidFill>
                <a:latin typeface="Arial"/>
                <a:cs typeface="Arial"/>
              </a:rPr>
              <a:t>Analysis</a:t>
            </a:r>
            <a:endParaRPr sz="2667" dirty="0">
              <a:solidFill>
                <a:prstClr val="black"/>
              </a:solidFill>
              <a:latin typeface="Arial"/>
              <a:cs typeface="Arial"/>
            </a:endParaRPr>
          </a:p>
          <a:p>
            <a:pPr marL="314952" indent="-298865" defTabSz="1219170">
              <a:buFontTx/>
              <a:buChar char="●"/>
              <a:tabLst>
                <a:tab pos="315797" algn="l"/>
              </a:tabLst>
            </a:pPr>
            <a:r>
              <a:rPr sz="2667" dirty="0">
                <a:solidFill>
                  <a:srgbClr val="124F5C"/>
                </a:solidFill>
                <a:latin typeface="Arial"/>
                <a:cs typeface="Arial"/>
              </a:rPr>
              <a:t>Data</a:t>
            </a:r>
            <a:r>
              <a:rPr sz="2667" spc="-33" dirty="0">
                <a:solidFill>
                  <a:srgbClr val="124F5C"/>
                </a:solidFill>
                <a:latin typeface="Arial"/>
                <a:cs typeface="Arial"/>
              </a:rPr>
              <a:t> </a:t>
            </a:r>
            <a:r>
              <a:rPr sz="2667" dirty="0">
                <a:solidFill>
                  <a:srgbClr val="124F5C"/>
                </a:solidFill>
                <a:latin typeface="Arial"/>
                <a:cs typeface="Arial"/>
              </a:rPr>
              <a:t>Transformation</a:t>
            </a:r>
            <a:endParaRPr sz="2667" dirty="0">
              <a:solidFill>
                <a:prstClr val="black"/>
              </a:solidFill>
              <a:latin typeface="Arial"/>
              <a:cs typeface="Arial"/>
            </a:endParaRPr>
          </a:p>
          <a:p>
            <a:pPr marL="314952" indent="-298865" defTabSz="1219170">
              <a:buFontTx/>
              <a:buChar char="●"/>
              <a:tabLst>
                <a:tab pos="315797" algn="l"/>
              </a:tabLst>
            </a:pPr>
            <a:r>
              <a:rPr sz="2667" dirty="0">
                <a:solidFill>
                  <a:srgbClr val="124F5C"/>
                </a:solidFill>
                <a:latin typeface="Arial"/>
                <a:cs typeface="Arial"/>
              </a:rPr>
              <a:t>RFM Table</a:t>
            </a:r>
            <a:endParaRPr sz="2667" dirty="0">
              <a:solidFill>
                <a:prstClr val="black"/>
              </a:solidFill>
              <a:latin typeface="Arial"/>
              <a:cs typeface="Arial"/>
            </a:endParaRPr>
          </a:p>
          <a:p>
            <a:pPr marL="314952" indent="-298865" defTabSz="1219170">
              <a:buFontTx/>
              <a:buChar char="●"/>
              <a:tabLst>
                <a:tab pos="315797" algn="l"/>
              </a:tabLst>
            </a:pPr>
            <a:r>
              <a:rPr sz="2667" dirty="0">
                <a:solidFill>
                  <a:srgbClr val="124F5C"/>
                </a:solidFill>
                <a:latin typeface="Arial"/>
                <a:cs typeface="Arial"/>
              </a:rPr>
              <a:t>Model</a:t>
            </a:r>
            <a:r>
              <a:rPr lang="en-US" sz="2667" dirty="0">
                <a:solidFill>
                  <a:srgbClr val="124F5C"/>
                </a:solidFill>
                <a:latin typeface="Arial"/>
                <a:cs typeface="Arial"/>
              </a:rPr>
              <a:t>ing</a:t>
            </a:r>
            <a:endParaRPr sz="2667" dirty="0">
              <a:solidFill>
                <a:prstClr val="black"/>
              </a:solidFill>
              <a:latin typeface="Arial"/>
              <a:cs typeface="Arial"/>
            </a:endParaRPr>
          </a:p>
          <a:p>
            <a:pPr marL="314952" indent="-298865" defTabSz="1219170">
              <a:spcBef>
                <a:spcPts val="7"/>
              </a:spcBef>
              <a:buFontTx/>
              <a:buChar char="●"/>
              <a:tabLst>
                <a:tab pos="315797" algn="l"/>
              </a:tabLst>
            </a:pPr>
            <a:r>
              <a:rPr lang="en-US" sz="2667" dirty="0">
                <a:solidFill>
                  <a:srgbClr val="124F5C"/>
                </a:solidFill>
                <a:latin typeface="Arial"/>
                <a:cs typeface="Arial"/>
              </a:rPr>
              <a:t>Pretty Table</a:t>
            </a:r>
            <a:endParaRPr sz="2667" dirty="0">
              <a:solidFill>
                <a:prstClr val="black"/>
              </a:solidFill>
              <a:latin typeface="Arial"/>
              <a:cs typeface="Arial"/>
            </a:endParaRPr>
          </a:p>
          <a:p>
            <a:pPr marL="314952" indent="-298865" defTabSz="1219170">
              <a:buFontTx/>
              <a:buChar char="●"/>
              <a:tabLst>
                <a:tab pos="315797" algn="l"/>
              </a:tabLst>
            </a:pPr>
            <a:r>
              <a:rPr sz="2667" dirty="0">
                <a:solidFill>
                  <a:srgbClr val="124F5C"/>
                </a:solidFill>
                <a:latin typeface="Arial"/>
                <a:cs typeface="Arial"/>
              </a:rPr>
              <a:t>Conclusion</a:t>
            </a:r>
            <a:endParaRPr sz="2667" dirty="0">
              <a:solidFill>
                <a:prstClr val="black"/>
              </a:solidFill>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CE56A4-82C1-4A14-A8AD-C8566822205E}"/>
              </a:ext>
            </a:extLst>
          </p:cNvPr>
          <p:cNvSpPr>
            <a:spLocks noGrp="1"/>
          </p:cNvSpPr>
          <p:nvPr>
            <p:ph type="title"/>
          </p:nvPr>
        </p:nvSpPr>
        <p:spPr>
          <a:xfrm>
            <a:off x="-22577" y="2616201"/>
            <a:ext cx="12192000" cy="574453"/>
          </a:xfrm>
        </p:spPr>
        <p:txBody>
          <a:bodyPr/>
          <a:lstStyle/>
          <a:p>
            <a:pPr algn="ctr"/>
            <a:r>
              <a:rPr lang="en-US" sz="3733" u="none" dirty="0"/>
              <a:t>Modeling</a:t>
            </a:r>
          </a:p>
        </p:txBody>
      </p:sp>
    </p:spTree>
    <p:extLst>
      <p:ext uri="{BB962C8B-B14F-4D97-AF65-F5344CB8AC3E}">
        <p14:creationId xmlns:p14="http://schemas.microsoft.com/office/powerpoint/2010/main" val="3527950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984BC5-B152-4996-9C3D-8A21512D193A}"/>
              </a:ext>
            </a:extLst>
          </p:cNvPr>
          <p:cNvSpPr>
            <a:spLocks noGrp="1"/>
          </p:cNvSpPr>
          <p:nvPr>
            <p:ph type="title"/>
          </p:nvPr>
        </p:nvSpPr>
        <p:spPr>
          <a:xfrm>
            <a:off x="304800" y="431176"/>
            <a:ext cx="8877267" cy="574453"/>
          </a:xfrm>
        </p:spPr>
        <p:txBody>
          <a:bodyPr/>
          <a:lstStyle/>
          <a:p>
            <a:r>
              <a:rPr lang="en-US" sz="3733" u="none" dirty="0"/>
              <a:t>K-Means Clustering</a:t>
            </a:r>
          </a:p>
        </p:txBody>
      </p:sp>
      <p:pic>
        <p:nvPicPr>
          <p:cNvPr id="5" name="Picture 4">
            <a:extLst>
              <a:ext uri="{FF2B5EF4-FFF2-40B4-BE49-F238E27FC236}">
                <a16:creationId xmlns:a16="http://schemas.microsoft.com/office/drawing/2014/main" id="{CDBA4656-42FD-44CD-8279-0827D8F3FC72}"/>
              </a:ext>
            </a:extLst>
          </p:cNvPr>
          <p:cNvPicPr>
            <a:picLocks noChangeAspect="1"/>
          </p:cNvPicPr>
          <p:nvPr/>
        </p:nvPicPr>
        <p:blipFill>
          <a:blip r:embed="rId2"/>
          <a:stretch>
            <a:fillRect/>
          </a:stretch>
        </p:blipFill>
        <p:spPr>
          <a:xfrm>
            <a:off x="2562698" y="1292950"/>
            <a:ext cx="7066605" cy="3098633"/>
          </a:xfrm>
          <a:prstGeom prst="rect">
            <a:avLst/>
          </a:prstGeom>
        </p:spPr>
      </p:pic>
      <p:pic>
        <p:nvPicPr>
          <p:cNvPr id="11" name="Picture 10">
            <a:extLst>
              <a:ext uri="{FF2B5EF4-FFF2-40B4-BE49-F238E27FC236}">
                <a16:creationId xmlns:a16="http://schemas.microsoft.com/office/drawing/2014/main" id="{9E68F253-82A1-4382-9018-D2E1B9FE83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5054601"/>
            <a:ext cx="7924800" cy="1550940"/>
          </a:xfrm>
          <a:prstGeom prst="rect">
            <a:avLst/>
          </a:prstGeom>
        </p:spPr>
      </p:pic>
    </p:spTree>
    <p:extLst>
      <p:ext uri="{BB962C8B-B14F-4D97-AF65-F5344CB8AC3E}">
        <p14:creationId xmlns:p14="http://schemas.microsoft.com/office/powerpoint/2010/main" val="2452658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6400" y="474573"/>
            <a:ext cx="10464800" cy="590697"/>
          </a:xfrm>
          <a:prstGeom prst="rect">
            <a:avLst/>
          </a:prstGeom>
        </p:spPr>
        <p:txBody>
          <a:bodyPr vert="horz" wrap="square" lIns="0" tIns="16087" rIns="0" bIns="0" rtlCol="0">
            <a:spAutoFit/>
          </a:bodyPr>
          <a:lstStyle/>
          <a:p>
            <a:pPr marL="16933">
              <a:spcBef>
                <a:spcPts val="127"/>
              </a:spcBef>
            </a:pPr>
            <a:r>
              <a:rPr sz="3733" u="none" spc="-7" dirty="0"/>
              <a:t>K-means Clustering with</a:t>
            </a:r>
            <a:r>
              <a:rPr sz="3733" u="none" spc="87" dirty="0"/>
              <a:t> </a:t>
            </a:r>
            <a:r>
              <a:rPr sz="3733" u="none" spc="-7" dirty="0"/>
              <a:t>Silhouette</a:t>
            </a:r>
            <a:r>
              <a:rPr lang="en-US" sz="3733" u="none" spc="-7" dirty="0"/>
              <a:t> Analysis</a:t>
            </a:r>
            <a:endParaRPr sz="3733" dirty="0"/>
          </a:p>
        </p:txBody>
      </p:sp>
      <p:pic>
        <p:nvPicPr>
          <p:cNvPr id="4" name="Picture 3">
            <a:extLst>
              <a:ext uri="{FF2B5EF4-FFF2-40B4-BE49-F238E27FC236}">
                <a16:creationId xmlns:a16="http://schemas.microsoft.com/office/drawing/2014/main" id="{7C655A5C-AC58-4B59-AB53-C60B658E6588}"/>
              </a:ext>
            </a:extLst>
          </p:cNvPr>
          <p:cNvPicPr>
            <a:picLocks noChangeAspect="1"/>
          </p:cNvPicPr>
          <p:nvPr/>
        </p:nvPicPr>
        <p:blipFill>
          <a:blip r:embed="rId2"/>
          <a:stretch>
            <a:fillRect/>
          </a:stretch>
        </p:blipFill>
        <p:spPr>
          <a:xfrm>
            <a:off x="2680466" y="1295400"/>
            <a:ext cx="6831068" cy="3556000"/>
          </a:xfrm>
          <a:prstGeom prst="rect">
            <a:avLst/>
          </a:prstGeom>
        </p:spPr>
      </p:pic>
      <p:pic>
        <p:nvPicPr>
          <p:cNvPr id="5" name="Picture 4">
            <a:extLst>
              <a:ext uri="{FF2B5EF4-FFF2-40B4-BE49-F238E27FC236}">
                <a16:creationId xmlns:a16="http://schemas.microsoft.com/office/drawing/2014/main" id="{8B16F87F-E19C-43DC-808E-96325A4A53E4}"/>
              </a:ext>
            </a:extLst>
          </p:cNvPr>
          <p:cNvPicPr>
            <a:picLocks noChangeAspect="1"/>
          </p:cNvPicPr>
          <p:nvPr/>
        </p:nvPicPr>
        <p:blipFill>
          <a:blip r:embed="rId3"/>
          <a:stretch>
            <a:fillRect/>
          </a:stretch>
        </p:blipFill>
        <p:spPr>
          <a:xfrm>
            <a:off x="3352800" y="5257800"/>
            <a:ext cx="5948024" cy="138984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184" y="236999"/>
            <a:ext cx="7134217" cy="590697"/>
          </a:xfrm>
          <a:prstGeom prst="rect">
            <a:avLst/>
          </a:prstGeom>
        </p:spPr>
        <p:txBody>
          <a:bodyPr vert="horz" wrap="square" lIns="0" tIns="16087" rIns="0" bIns="0" rtlCol="0">
            <a:spAutoFit/>
          </a:bodyPr>
          <a:lstStyle/>
          <a:p>
            <a:pPr marL="16933">
              <a:spcBef>
                <a:spcPts val="127"/>
              </a:spcBef>
            </a:pPr>
            <a:r>
              <a:rPr sz="3733" u="none" spc="-7" dirty="0"/>
              <a:t>K-means with Elbow</a:t>
            </a:r>
            <a:r>
              <a:rPr sz="3733" u="none" spc="27" dirty="0"/>
              <a:t> </a:t>
            </a:r>
            <a:r>
              <a:rPr sz="3733" u="none" spc="-7" dirty="0"/>
              <a:t>Method</a:t>
            </a:r>
            <a:endParaRPr sz="3733" dirty="0"/>
          </a:p>
        </p:txBody>
      </p:sp>
      <p:sp>
        <p:nvSpPr>
          <p:cNvPr id="6" name="object 4">
            <a:extLst>
              <a:ext uri="{FF2B5EF4-FFF2-40B4-BE49-F238E27FC236}">
                <a16:creationId xmlns:a16="http://schemas.microsoft.com/office/drawing/2014/main" id="{9BB35D51-F000-4522-A728-675B78B35E93}"/>
              </a:ext>
            </a:extLst>
          </p:cNvPr>
          <p:cNvSpPr/>
          <p:nvPr/>
        </p:nvSpPr>
        <p:spPr>
          <a:xfrm>
            <a:off x="2572000" y="1295400"/>
            <a:ext cx="7048000" cy="4699973"/>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828" y="329455"/>
            <a:ext cx="10702712" cy="570242"/>
          </a:xfrm>
          <a:prstGeom prst="rect">
            <a:avLst/>
          </a:prstGeom>
        </p:spPr>
        <p:txBody>
          <a:bodyPr vert="horz" wrap="square" lIns="0" tIns="16087" rIns="0" bIns="0" rtlCol="0">
            <a:spAutoFit/>
          </a:bodyPr>
          <a:lstStyle/>
          <a:p>
            <a:pPr marL="16933">
              <a:spcBef>
                <a:spcPts val="127"/>
              </a:spcBef>
            </a:pPr>
            <a:r>
              <a:rPr sz="3600" u="none" dirty="0"/>
              <a:t>Pretty </a:t>
            </a:r>
            <a:r>
              <a:rPr sz="3600" u="none" spc="-7" dirty="0"/>
              <a:t>Table</a:t>
            </a:r>
            <a:endParaRPr sz="3733" dirty="0">
              <a:latin typeface="Roboto"/>
              <a:cs typeface="Roboto"/>
            </a:endParaRPr>
          </a:p>
        </p:txBody>
      </p:sp>
      <p:pic>
        <p:nvPicPr>
          <p:cNvPr id="5" name="Picture 4">
            <a:extLst>
              <a:ext uri="{FF2B5EF4-FFF2-40B4-BE49-F238E27FC236}">
                <a16:creationId xmlns:a16="http://schemas.microsoft.com/office/drawing/2014/main" id="{EBE8D613-6D41-4ACC-92C9-C00F7DB9B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840" y="1734868"/>
            <a:ext cx="10118320" cy="225209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76B193-B792-44C4-ADDB-8B99A7E65003}"/>
              </a:ext>
            </a:extLst>
          </p:cNvPr>
          <p:cNvSpPr>
            <a:spLocks noGrp="1"/>
          </p:cNvSpPr>
          <p:nvPr>
            <p:ph type="title"/>
          </p:nvPr>
        </p:nvSpPr>
        <p:spPr>
          <a:xfrm>
            <a:off x="582822" y="319012"/>
            <a:ext cx="2905445" cy="553998"/>
          </a:xfrm>
        </p:spPr>
        <p:txBody>
          <a:bodyPr/>
          <a:lstStyle/>
          <a:p>
            <a:r>
              <a:rPr lang="en-US" sz="3600" u="none" dirty="0"/>
              <a:t>Conclusion</a:t>
            </a:r>
          </a:p>
        </p:txBody>
      </p:sp>
      <p:sp>
        <p:nvSpPr>
          <p:cNvPr id="5" name="TextBox 4">
            <a:extLst>
              <a:ext uri="{FF2B5EF4-FFF2-40B4-BE49-F238E27FC236}">
                <a16:creationId xmlns:a16="http://schemas.microsoft.com/office/drawing/2014/main" id="{DA0DF31E-EB88-479D-B15C-FAB93F23260A}"/>
              </a:ext>
            </a:extLst>
          </p:cNvPr>
          <p:cNvSpPr txBox="1"/>
          <p:nvPr/>
        </p:nvSpPr>
        <p:spPr>
          <a:xfrm>
            <a:off x="395111" y="1016000"/>
            <a:ext cx="11401778" cy="5632311"/>
          </a:xfrm>
          <a:prstGeom prst="rect">
            <a:avLst/>
          </a:prstGeom>
          <a:noFill/>
        </p:spPr>
        <p:txBody>
          <a:bodyPr wrap="square" rtlCol="0">
            <a:spAutoFit/>
          </a:bodyPr>
          <a:lstStyle/>
          <a:p>
            <a:pPr algn="just">
              <a:buFont typeface="Arial" panose="020B0604020202020204" pitchFamily="34" charset="0"/>
              <a:buChar char="•"/>
            </a:pPr>
            <a:r>
              <a:rPr lang="en-US" b="0" i="0" dirty="0">
                <a:solidFill>
                  <a:schemeClr val="tx2">
                    <a:lumMod val="75000"/>
                  </a:schemeClr>
                </a:solidFill>
                <a:effectLst/>
                <a:latin typeface="Arial" panose="020B0604020202020204" pitchFamily="34" charset="0"/>
                <a:cs typeface="Arial" panose="020B0604020202020204" pitchFamily="34" charset="0"/>
              </a:rPr>
              <a:t> Missing and duplicate values were found in the given dataset.</a:t>
            </a:r>
          </a:p>
          <a:p>
            <a:pPr algn="just">
              <a:buFont typeface="Arial" panose="020B0604020202020204" pitchFamily="34" charset="0"/>
              <a:buChar char="•"/>
            </a:pPr>
            <a:r>
              <a:rPr lang="en-US" b="0" i="0" dirty="0">
                <a:solidFill>
                  <a:schemeClr val="tx2">
                    <a:lumMod val="75000"/>
                  </a:schemeClr>
                </a:solidFill>
                <a:effectLst/>
                <a:latin typeface="Arial" panose="020B0604020202020204" pitchFamily="34" charset="0"/>
                <a:cs typeface="Arial" panose="020B0604020202020204" pitchFamily="34" charset="0"/>
              </a:rPr>
              <a:t> Most of the purchases are from United Kingdom followed by Germany, France, Ireland and Spain.</a:t>
            </a:r>
          </a:p>
          <a:p>
            <a:pPr algn="just">
              <a:buFont typeface="Arial" panose="020B0604020202020204" pitchFamily="34" charset="0"/>
              <a:buChar char="•"/>
            </a:pPr>
            <a:r>
              <a:rPr lang="en-US" b="0" i="0" dirty="0">
                <a:solidFill>
                  <a:schemeClr val="tx2">
                    <a:lumMod val="75000"/>
                  </a:schemeClr>
                </a:solidFill>
                <a:effectLst/>
                <a:latin typeface="Arial" panose="020B0604020202020204" pitchFamily="34" charset="0"/>
                <a:cs typeface="Arial" panose="020B0604020202020204" pitchFamily="34" charset="0"/>
              </a:rPr>
              <a:t> Most of the customers purchased items on Thursday, Wednesday, Tuesday.</a:t>
            </a:r>
          </a:p>
          <a:p>
            <a:pPr algn="just">
              <a:buFont typeface="Arial" panose="020B0604020202020204" pitchFamily="34" charset="0"/>
              <a:buChar char="•"/>
            </a:pPr>
            <a:r>
              <a:rPr lang="en-US" b="0" i="0" dirty="0">
                <a:solidFill>
                  <a:schemeClr val="tx2">
                    <a:lumMod val="75000"/>
                  </a:schemeClr>
                </a:solidFill>
                <a:effectLst/>
                <a:latin typeface="Arial" panose="020B0604020202020204" pitchFamily="34" charset="0"/>
                <a:cs typeface="Arial" panose="020B0604020202020204" pitchFamily="34" charset="0"/>
              </a:rPr>
              <a:t> Most of the customers purchased items in the month of November, October, December, and the   </a:t>
            </a:r>
          </a:p>
          <a:p>
            <a:pPr algn="just"/>
            <a:r>
              <a:rPr lang="en-US" b="0" i="0" dirty="0">
                <a:solidFill>
                  <a:schemeClr val="tx2">
                    <a:lumMod val="75000"/>
                  </a:schemeClr>
                </a:solidFill>
                <a:effectLst/>
                <a:latin typeface="Arial" panose="020B0604020202020204" pitchFamily="34" charset="0"/>
                <a:cs typeface="Arial" panose="020B0604020202020204" pitchFamily="34" charset="0"/>
              </a:rPr>
              <a:t>   least number of purchases in April, January, February.</a:t>
            </a:r>
          </a:p>
          <a:p>
            <a:pPr algn="just">
              <a:buFont typeface="Arial" panose="020B0604020202020204" pitchFamily="34" charset="0"/>
              <a:buChar char="•"/>
            </a:pPr>
            <a:r>
              <a:rPr lang="en-US" b="0" i="0" dirty="0">
                <a:solidFill>
                  <a:schemeClr val="tx2">
                    <a:lumMod val="75000"/>
                  </a:schemeClr>
                </a:solidFill>
                <a:effectLst/>
                <a:latin typeface="Arial" panose="020B0604020202020204" pitchFamily="34" charset="0"/>
                <a:cs typeface="Arial" panose="020B0604020202020204" pitchFamily="34" charset="0"/>
              </a:rPr>
              <a:t> Most of the customers start their purchase from 10:00 A.M till 2:00 P.M &amp; the 12th hour of the day is the peak     </a:t>
            </a:r>
          </a:p>
          <a:p>
            <a:pPr algn="just"/>
            <a:r>
              <a:rPr lang="en-US" b="0" i="0" dirty="0">
                <a:solidFill>
                  <a:schemeClr val="tx2">
                    <a:lumMod val="75000"/>
                  </a:schemeClr>
                </a:solidFill>
                <a:effectLst/>
                <a:latin typeface="Arial" panose="020B0604020202020204" pitchFamily="34" charset="0"/>
                <a:cs typeface="Arial" panose="020B0604020202020204" pitchFamily="34" charset="0"/>
              </a:rPr>
              <a:t>  for purchasing. After 2:00 P.M the purchasing frequency gradually reduces.</a:t>
            </a:r>
          </a:p>
          <a:p>
            <a:pPr algn="just">
              <a:buFont typeface="Arial" panose="020B0604020202020204" pitchFamily="34" charset="0"/>
              <a:buChar char="•"/>
            </a:pPr>
            <a:r>
              <a:rPr lang="en-US" b="0" i="0" dirty="0">
                <a:solidFill>
                  <a:schemeClr val="tx2">
                    <a:lumMod val="75000"/>
                  </a:schemeClr>
                </a:solidFill>
                <a:effectLst/>
                <a:latin typeface="Arial" panose="020B0604020202020204" pitchFamily="34" charset="0"/>
                <a:cs typeface="Arial" panose="020B0604020202020204" pitchFamily="34" charset="0"/>
              </a:rPr>
              <a:t> Top Five purchased products on the basis of their frequency:</a:t>
            </a:r>
          </a:p>
          <a:p>
            <a:pPr marL="800100" lvl="1" indent="-342900" algn="just">
              <a:buFont typeface="+mj-lt"/>
              <a:buAutoNum type="arabicPeriod"/>
            </a:pPr>
            <a:r>
              <a:rPr lang="en-US" b="0" i="0" dirty="0">
                <a:solidFill>
                  <a:schemeClr val="tx2">
                    <a:lumMod val="75000"/>
                  </a:schemeClr>
                </a:solidFill>
                <a:effectLst/>
                <a:latin typeface="Arial" panose="020B0604020202020204" pitchFamily="34" charset="0"/>
                <a:cs typeface="Arial" panose="020B0604020202020204" pitchFamily="34" charset="0"/>
              </a:rPr>
              <a:t>WHITE HANGING HEART T-LIGHT HOLDER</a:t>
            </a:r>
          </a:p>
          <a:p>
            <a:pPr marL="800100" lvl="1" indent="-342900" algn="just">
              <a:buFont typeface="+mj-lt"/>
              <a:buAutoNum type="arabicPeriod"/>
            </a:pPr>
            <a:r>
              <a:rPr lang="en-US" b="0" i="0" dirty="0">
                <a:solidFill>
                  <a:schemeClr val="tx2">
                    <a:lumMod val="75000"/>
                  </a:schemeClr>
                </a:solidFill>
                <a:effectLst/>
                <a:latin typeface="Arial" panose="020B0604020202020204" pitchFamily="34" charset="0"/>
                <a:cs typeface="Arial" panose="020B0604020202020204" pitchFamily="34" charset="0"/>
              </a:rPr>
              <a:t>REGENCY CAKESTAND 3 TIER</a:t>
            </a:r>
          </a:p>
          <a:p>
            <a:pPr marL="800100" lvl="1" indent="-342900" algn="just">
              <a:buFont typeface="+mj-lt"/>
              <a:buAutoNum type="arabicPeriod"/>
            </a:pPr>
            <a:r>
              <a:rPr lang="en-US" b="0" i="0" dirty="0">
                <a:solidFill>
                  <a:schemeClr val="tx2">
                    <a:lumMod val="75000"/>
                  </a:schemeClr>
                </a:solidFill>
                <a:effectLst/>
                <a:latin typeface="Arial" panose="020B0604020202020204" pitchFamily="34" charset="0"/>
                <a:cs typeface="Arial" panose="020B0604020202020204" pitchFamily="34" charset="0"/>
              </a:rPr>
              <a:t>JUMBO BAG RED RETROSPOT</a:t>
            </a:r>
          </a:p>
          <a:p>
            <a:pPr marL="800100" lvl="1" indent="-342900" algn="just">
              <a:buFont typeface="+mj-lt"/>
              <a:buAutoNum type="arabicPeriod"/>
            </a:pPr>
            <a:r>
              <a:rPr lang="en-US" b="0" i="0" dirty="0">
                <a:solidFill>
                  <a:schemeClr val="tx2">
                    <a:lumMod val="75000"/>
                  </a:schemeClr>
                </a:solidFill>
                <a:effectLst/>
                <a:latin typeface="Arial" panose="020B0604020202020204" pitchFamily="34" charset="0"/>
                <a:cs typeface="Arial" panose="020B0604020202020204" pitchFamily="34" charset="0"/>
              </a:rPr>
              <a:t>ASSORTED COLOUR BIRD ORNAMENT</a:t>
            </a:r>
          </a:p>
          <a:p>
            <a:pPr marL="800100" lvl="1" indent="-342900" algn="just">
              <a:buFont typeface="+mj-lt"/>
              <a:buAutoNum type="arabicPeriod"/>
            </a:pPr>
            <a:r>
              <a:rPr lang="en-US" b="0" i="0" dirty="0">
                <a:solidFill>
                  <a:schemeClr val="tx2">
                    <a:lumMod val="75000"/>
                  </a:schemeClr>
                </a:solidFill>
                <a:effectLst/>
                <a:latin typeface="Arial" panose="020B0604020202020204" pitchFamily="34" charset="0"/>
                <a:cs typeface="Arial" panose="020B0604020202020204" pitchFamily="34" charset="0"/>
              </a:rPr>
              <a:t>PARTY BUNTING</a:t>
            </a:r>
          </a:p>
          <a:p>
            <a:pPr algn="just">
              <a:buFont typeface="Arial" panose="020B0604020202020204" pitchFamily="34" charset="0"/>
              <a:buChar char="•"/>
            </a:pPr>
            <a:r>
              <a:rPr lang="en-US" dirty="0">
                <a:solidFill>
                  <a:schemeClr val="tx2">
                    <a:lumMod val="75000"/>
                  </a:schemeClr>
                </a:solidFill>
                <a:latin typeface="Arial" panose="020B0604020202020204" pitchFamily="34" charset="0"/>
                <a:cs typeface="Arial" panose="020B0604020202020204" pitchFamily="34" charset="0"/>
              </a:rPr>
              <a:t> </a:t>
            </a:r>
            <a:r>
              <a:rPr lang="en-US" b="0" i="0" dirty="0">
                <a:solidFill>
                  <a:schemeClr val="tx2">
                    <a:lumMod val="75000"/>
                  </a:schemeClr>
                </a:solidFill>
                <a:effectLst/>
                <a:latin typeface="Arial" panose="020B0604020202020204" pitchFamily="34" charset="0"/>
                <a:cs typeface="Arial" panose="020B0604020202020204" pitchFamily="34" charset="0"/>
              </a:rPr>
              <a:t>RFM (Recency, Frequency and Monetary) analysis of the data was carried out to understand the behavior of  </a:t>
            </a:r>
          </a:p>
          <a:p>
            <a:pPr algn="just"/>
            <a:r>
              <a:rPr lang="en-US" b="0" i="0" dirty="0">
                <a:solidFill>
                  <a:schemeClr val="tx2">
                    <a:lumMod val="75000"/>
                  </a:schemeClr>
                </a:solidFill>
                <a:effectLst/>
                <a:latin typeface="Arial" panose="020B0604020202020204" pitchFamily="34" charset="0"/>
                <a:cs typeface="Arial" panose="020B0604020202020204" pitchFamily="34" charset="0"/>
              </a:rPr>
              <a:t>  the customer and the market, as it makes easy to recommend and display newly launched products to the   </a:t>
            </a:r>
          </a:p>
          <a:p>
            <a:pPr algn="just"/>
            <a:r>
              <a:rPr lang="en-US" dirty="0">
                <a:solidFill>
                  <a:schemeClr val="tx2">
                    <a:lumMod val="75000"/>
                  </a:schemeClr>
                </a:solidFill>
                <a:latin typeface="Arial" panose="020B0604020202020204" pitchFamily="34" charset="0"/>
                <a:cs typeface="Arial" panose="020B0604020202020204" pitchFamily="34" charset="0"/>
              </a:rPr>
              <a:t>  </a:t>
            </a:r>
            <a:r>
              <a:rPr lang="en-US" b="0" i="0" dirty="0">
                <a:solidFill>
                  <a:schemeClr val="tx2">
                    <a:lumMod val="75000"/>
                  </a:schemeClr>
                </a:solidFill>
                <a:effectLst/>
                <a:latin typeface="Arial" panose="020B0604020202020204" pitchFamily="34" charset="0"/>
                <a:cs typeface="Arial" panose="020B0604020202020204" pitchFamily="34" charset="0"/>
              </a:rPr>
              <a:t>customers and understand their choices.</a:t>
            </a:r>
          </a:p>
          <a:p>
            <a:pPr algn="just">
              <a:buFont typeface="Arial" panose="020B0604020202020204" pitchFamily="34" charset="0"/>
              <a:buChar char="•"/>
            </a:pPr>
            <a:r>
              <a:rPr lang="en-US" b="0" i="0" dirty="0">
                <a:solidFill>
                  <a:schemeClr val="tx2">
                    <a:lumMod val="75000"/>
                  </a:schemeClr>
                </a:solidFill>
                <a:effectLst/>
                <a:latin typeface="Arial" panose="020B0604020202020204" pitchFamily="34" charset="0"/>
                <a:cs typeface="Arial" panose="020B0604020202020204" pitchFamily="34" charset="0"/>
              </a:rPr>
              <a:t> Applied Clustering Algorithms:</a:t>
            </a:r>
          </a:p>
          <a:p>
            <a:pPr marL="742950" lvl="1" indent="-285750" algn="just">
              <a:buFont typeface="Arial" panose="020B0604020202020204" pitchFamily="34" charset="0"/>
              <a:buChar char="•"/>
            </a:pPr>
            <a:r>
              <a:rPr lang="en-US" b="1" i="0" dirty="0">
                <a:solidFill>
                  <a:schemeClr val="tx2">
                    <a:lumMod val="75000"/>
                  </a:schemeClr>
                </a:solidFill>
                <a:effectLst/>
                <a:latin typeface="Arial" panose="020B0604020202020204" pitchFamily="34" charset="0"/>
                <a:cs typeface="Arial" panose="020B0604020202020204" pitchFamily="34" charset="0"/>
              </a:rPr>
              <a:t>K-Means Clustering</a:t>
            </a:r>
            <a:r>
              <a:rPr lang="en-US" b="0" i="0" dirty="0">
                <a:solidFill>
                  <a:schemeClr val="tx2">
                    <a:lumMod val="75000"/>
                  </a:schemeClr>
                </a:solidFill>
                <a:effectLst/>
                <a:latin typeface="Arial" panose="020B0604020202020204" pitchFamily="34" charset="0"/>
                <a:cs typeface="Arial" panose="020B0604020202020204" pitchFamily="34" charset="0"/>
              </a:rPr>
              <a:t> - Optimal number of Clusters (</a:t>
            </a:r>
            <a:r>
              <a:rPr lang="en-US" b="1" i="0" dirty="0">
                <a:solidFill>
                  <a:schemeClr val="tx2">
                    <a:lumMod val="75000"/>
                  </a:schemeClr>
                </a:solidFill>
                <a:effectLst/>
                <a:latin typeface="Arial" panose="020B0604020202020204" pitchFamily="34" charset="0"/>
                <a:cs typeface="Arial" panose="020B0604020202020204" pitchFamily="34" charset="0"/>
              </a:rPr>
              <a:t>3</a:t>
            </a:r>
            <a:r>
              <a:rPr lang="en-US" b="0" i="0" dirty="0">
                <a:solidFill>
                  <a:schemeClr val="tx2">
                    <a:lumMod val="75000"/>
                  </a:schemeClr>
                </a:solidFill>
                <a:effectLst/>
                <a:latin typeface="Arial" panose="020B0604020202020204" pitchFamily="34" charset="0"/>
                <a:cs typeface="Arial" panose="020B0604020202020204" pitchFamily="34" charset="0"/>
              </a:rPr>
              <a:t>)</a:t>
            </a:r>
          </a:p>
          <a:p>
            <a:pPr marL="742950" lvl="1" indent="-285750" algn="just">
              <a:buFont typeface="Arial" panose="020B0604020202020204" pitchFamily="34" charset="0"/>
              <a:buChar char="•"/>
            </a:pPr>
            <a:r>
              <a:rPr lang="en-US" b="1" i="0" dirty="0">
                <a:solidFill>
                  <a:schemeClr val="tx2">
                    <a:lumMod val="75000"/>
                  </a:schemeClr>
                </a:solidFill>
                <a:effectLst/>
                <a:latin typeface="Arial" panose="020B0604020202020204" pitchFamily="34" charset="0"/>
                <a:cs typeface="Arial" panose="020B0604020202020204" pitchFamily="34" charset="0"/>
              </a:rPr>
              <a:t>K-Means with Silhouette Analysis</a:t>
            </a:r>
            <a:r>
              <a:rPr lang="en-US" b="0" i="0" dirty="0">
                <a:solidFill>
                  <a:schemeClr val="tx2">
                    <a:lumMod val="75000"/>
                  </a:schemeClr>
                </a:solidFill>
                <a:effectLst/>
                <a:latin typeface="Arial" panose="020B0604020202020204" pitchFamily="34" charset="0"/>
                <a:cs typeface="Arial" panose="020B0604020202020204" pitchFamily="34" charset="0"/>
              </a:rPr>
              <a:t> - Optimal number of Clusters (</a:t>
            </a:r>
            <a:r>
              <a:rPr lang="en-US" b="1" i="0" dirty="0">
                <a:solidFill>
                  <a:schemeClr val="tx2">
                    <a:lumMod val="75000"/>
                  </a:schemeClr>
                </a:solidFill>
                <a:effectLst/>
                <a:latin typeface="Arial" panose="020B0604020202020204" pitchFamily="34" charset="0"/>
                <a:cs typeface="Arial" panose="020B0604020202020204" pitchFamily="34" charset="0"/>
              </a:rPr>
              <a:t>2</a:t>
            </a:r>
            <a:r>
              <a:rPr lang="en-US" b="0" i="0" dirty="0">
                <a:solidFill>
                  <a:schemeClr val="tx2">
                    <a:lumMod val="75000"/>
                  </a:schemeClr>
                </a:solidFill>
                <a:effectLst/>
                <a:latin typeface="Arial" panose="020B0604020202020204" pitchFamily="34" charset="0"/>
                <a:cs typeface="Arial" panose="020B0604020202020204" pitchFamily="34" charset="0"/>
              </a:rPr>
              <a:t>)</a:t>
            </a:r>
          </a:p>
          <a:p>
            <a:pPr marL="742950" lvl="1" indent="-285750" algn="just">
              <a:buFont typeface="Arial" panose="020B0604020202020204" pitchFamily="34" charset="0"/>
              <a:buChar char="•"/>
            </a:pPr>
            <a:r>
              <a:rPr lang="en-US" b="1" i="0" dirty="0">
                <a:solidFill>
                  <a:schemeClr val="tx2">
                    <a:lumMod val="75000"/>
                  </a:schemeClr>
                </a:solidFill>
                <a:effectLst/>
                <a:latin typeface="Arial" panose="020B0604020202020204" pitchFamily="34" charset="0"/>
                <a:cs typeface="Arial" panose="020B0604020202020204" pitchFamily="34" charset="0"/>
              </a:rPr>
              <a:t>K-Means with Elbow Method</a:t>
            </a:r>
            <a:r>
              <a:rPr lang="en-US" b="0" i="0" dirty="0">
                <a:solidFill>
                  <a:schemeClr val="tx2">
                    <a:lumMod val="75000"/>
                  </a:schemeClr>
                </a:solidFill>
                <a:effectLst/>
                <a:latin typeface="Arial" panose="020B0604020202020204" pitchFamily="34" charset="0"/>
                <a:cs typeface="Arial" panose="020B0604020202020204" pitchFamily="34" charset="0"/>
              </a:rPr>
              <a:t> - Optimal number of Clusters (</a:t>
            </a:r>
            <a:r>
              <a:rPr lang="en-US" b="1" i="0" dirty="0">
                <a:solidFill>
                  <a:schemeClr val="tx2">
                    <a:lumMod val="75000"/>
                  </a:schemeClr>
                </a:solidFill>
                <a:effectLst/>
                <a:latin typeface="Arial" panose="020B0604020202020204" pitchFamily="34" charset="0"/>
                <a:cs typeface="Arial" panose="020B0604020202020204" pitchFamily="34" charset="0"/>
              </a:rPr>
              <a:t>4</a:t>
            </a:r>
            <a:r>
              <a:rPr lang="en-US" b="0" i="0" dirty="0">
                <a:solidFill>
                  <a:schemeClr val="tx2">
                    <a:lumMod val="75000"/>
                  </a:schemeClr>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016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26933" y="2958816"/>
            <a:ext cx="4538133" cy="571096"/>
          </a:xfrm>
          <a:prstGeom prst="rect">
            <a:avLst/>
          </a:prstGeom>
        </p:spPr>
        <p:txBody>
          <a:bodyPr vert="horz" wrap="square" lIns="0" tIns="16933" rIns="0" bIns="0" rtlCol="0">
            <a:spAutoFit/>
          </a:bodyPr>
          <a:lstStyle/>
          <a:p>
            <a:pPr marL="16933" algn="ctr" defTabSz="1219170">
              <a:spcBef>
                <a:spcPts val="133"/>
              </a:spcBef>
            </a:pPr>
            <a:r>
              <a:rPr sz="3600" b="1" spc="400" dirty="0">
                <a:solidFill>
                  <a:srgbClr val="CC0000"/>
                </a:solidFill>
                <a:latin typeface="Arial"/>
                <a:cs typeface="Arial"/>
              </a:rPr>
              <a:t>THANK</a:t>
            </a:r>
            <a:r>
              <a:rPr sz="3600" b="1" spc="427" dirty="0">
                <a:solidFill>
                  <a:srgbClr val="CC0000"/>
                </a:solidFill>
                <a:latin typeface="Arial"/>
                <a:cs typeface="Arial"/>
              </a:rPr>
              <a:t> </a:t>
            </a:r>
            <a:r>
              <a:rPr sz="3600" b="1" spc="147" dirty="0">
                <a:solidFill>
                  <a:srgbClr val="CC0000"/>
                </a:solidFill>
                <a:latin typeface="Arial"/>
                <a:cs typeface="Arial"/>
              </a:rPr>
              <a:t>YOU</a:t>
            </a:r>
            <a:endParaRPr sz="3600" b="1" dirty="0">
              <a:solidFill>
                <a:prstClr val="black"/>
              </a:solidFill>
              <a:latin typeface="Arial"/>
              <a:cs typeface="Arial"/>
            </a:endParaRPr>
          </a:p>
        </p:txBody>
      </p:sp>
      <p:sp>
        <p:nvSpPr>
          <p:cNvPr id="3" name="object 3"/>
          <p:cNvSpPr txBox="1"/>
          <p:nvPr/>
        </p:nvSpPr>
        <p:spPr>
          <a:xfrm>
            <a:off x="673133" y="5686077"/>
            <a:ext cx="1303867" cy="386430"/>
          </a:xfrm>
          <a:prstGeom prst="rect">
            <a:avLst/>
          </a:prstGeom>
        </p:spPr>
        <p:txBody>
          <a:bodyPr vert="horz" wrap="square" lIns="0" tIns="16933" rIns="0" bIns="0" rtlCol="0">
            <a:spAutoFit/>
          </a:bodyPr>
          <a:lstStyle/>
          <a:p>
            <a:pPr marL="474121" indent="-457189" defTabSz="1219170">
              <a:spcBef>
                <a:spcPts val="133"/>
              </a:spcBef>
              <a:buFontTx/>
              <a:buChar char="●"/>
              <a:tabLst>
                <a:tab pos="473275" algn="l"/>
                <a:tab pos="474121" algn="l"/>
              </a:tabLst>
            </a:pPr>
            <a:r>
              <a:rPr sz="2400" dirty="0">
                <a:solidFill>
                  <a:srgbClr val="F5FCFF"/>
                </a:solidFill>
                <a:latin typeface="Arial"/>
                <a:cs typeface="Arial"/>
              </a:rPr>
              <a:t>Q &amp;</a:t>
            </a:r>
            <a:r>
              <a:rPr sz="2400" spc="-133" dirty="0">
                <a:solidFill>
                  <a:srgbClr val="F5FCFF"/>
                </a:solidFill>
                <a:latin typeface="Arial"/>
                <a:cs typeface="Arial"/>
              </a:rPr>
              <a:t> </a:t>
            </a:r>
            <a:r>
              <a:rPr sz="2400" dirty="0">
                <a:solidFill>
                  <a:srgbClr val="F5FCFF"/>
                </a:solidFill>
                <a:latin typeface="Arial"/>
                <a:cs typeface="Arial"/>
              </a:rPr>
              <a:t>A</a:t>
            </a:r>
            <a:endParaRPr sz="2400">
              <a:solidFill>
                <a:prstClr val="black"/>
              </a:solidFill>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918F62-7152-4B0A-81FA-4AC07990E498}"/>
              </a:ext>
            </a:extLst>
          </p:cNvPr>
          <p:cNvSpPr>
            <a:spLocks noGrp="1"/>
          </p:cNvSpPr>
          <p:nvPr>
            <p:ph type="title"/>
          </p:nvPr>
        </p:nvSpPr>
        <p:spPr>
          <a:xfrm>
            <a:off x="673133" y="499635"/>
            <a:ext cx="3594067" cy="574453"/>
          </a:xfrm>
        </p:spPr>
        <p:txBody>
          <a:bodyPr/>
          <a:lstStyle/>
          <a:p>
            <a:r>
              <a:rPr lang="en-US" sz="3733" u="none" dirty="0"/>
              <a:t>Introduction</a:t>
            </a:r>
          </a:p>
        </p:txBody>
      </p:sp>
      <p:sp>
        <p:nvSpPr>
          <p:cNvPr id="6" name="TextBox 5">
            <a:extLst>
              <a:ext uri="{FF2B5EF4-FFF2-40B4-BE49-F238E27FC236}">
                <a16:creationId xmlns:a16="http://schemas.microsoft.com/office/drawing/2014/main" id="{D3A4D1A6-C6EB-417B-8B37-C25218E6CCB6}"/>
              </a:ext>
            </a:extLst>
          </p:cNvPr>
          <p:cNvSpPr txBox="1"/>
          <p:nvPr/>
        </p:nvSpPr>
        <p:spPr>
          <a:xfrm>
            <a:off x="673133" y="1600201"/>
            <a:ext cx="10909267" cy="3416320"/>
          </a:xfrm>
          <a:prstGeom prst="rect">
            <a:avLst/>
          </a:prstGeom>
          <a:noFill/>
        </p:spPr>
        <p:txBody>
          <a:bodyPr wrap="square" rtlCol="0">
            <a:spAutoFit/>
          </a:bodyPr>
          <a:lstStyle/>
          <a:p>
            <a:pPr algn="just" defTabSz="1219170"/>
            <a:r>
              <a:rPr lang="en-US" sz="2400" dirty="0">
                <a:solidFill>
                  <a:srgbClr val="1F497D">
                    <a:lumMod val="75000"/>
                  </a:srgbClr>
                </a:solidFill>
                <a:latin typeface="Arial" panose="020B0604020202020204" pitchFamily="34" charset="0"/>
                <a:ea typeface="Times New Roman" panose="02020603050405020304" pitchFamily="18" charset="0"/>
                <a:cs typeface="Arial" panose="020B0604020202020204" pitchFamily="34" charset="0"/>
              </a:rPr>
              <a:t>Customer segmentation is one of the key aspects of business decision support system. In order to grow the business intelligently in competitive market, identification of potential customer should be done timely. All over the world business is growing in every field With the help of online platform and new technologies it strengthen its root more deeper, having access to wider market and large customers Online Retail business is also one of them, Customer segmentation refers to categorizing customers into different groups with similar characteristics. It can help to each customer group in a different way, in order to maximize their business and deliver true services who actually deserve.</a:t>
            </a:r>
            <a:endParaRPr lang="en-US" sz="2400" dirty="0">
              <a:solidFill>
                <a:srgbClr val="1F497D">
                  <a:lumMod val="75000"/>
                </a:srgb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3355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5CD6D-FB48-4684-BDE6-242B03CA0360}"/>
              </a:ext>
            </a:extLst>
          </p:cNvPr>
          <p:cNvSpPr>
            <a:spLocks noGrp="1"/>
          </p:cNvSpPr>
          <p:nvPr>
            <p:ph type="title"/>
          </p:nvPr>
        </p:nvSpPr>
        <p:spPr>
          <a:xfrm>
            <a:off x="481222" y="522212"/>
            <a:ext cx="4813267" cy="574453"/>
          </a:xfrm>
        </p:spPr>
        <p:txBody>
          <a:bodyPr/>
          <a:lstStyle/>
          <a:p>
            <a:r>
              <a:rPr lang="en-US" sz="3733" u="none" dirty="0"/>
              <a:t>Problem Statement</a:t>
            </a:r>
          </a:p>
        </p:txBody>
      </p:sp>
      <p:sp>
        <p:nvSpPr>
          <p:cNvPr id="3" name="TextBox 2">
            <a:extLst>
              <a:ext uri="{FF2B5EF4-FFF2-40B4-BE49-F238E27FC236}">
                <a16:creationId xmlns:a16="http://schemas.microsoft.com/office/drawing/2014/main" id="{6282483D-565F-4BC4-A713-2206540D369E}"/>
              </a:ext>
            </a:extLst>
          </p:cNvPr>
          <p:cNvSpPr txBox="1"/>
          <p:nvPr/>
        </p:nvSpPr>
        <p:spPr>
          <a:xfrm>
            <a:off x="876333" y="1784704"/>
            <a:ext cx="10807667" cy="1644296"/>
          </a:xfrm>
          <a:prstGeom prst="rect">
            <a:avLst/>
          </a:prstGeom>
          <a:noFill/>
        </p:spPr>
        <p:txBody>
          <a:bodyPr wrap="square" rtlCol="0">
            <a:spAutoFit/>
          </a:bodyPr>
          <a:lstStyle/>
          <a:p>
            <a:pPr algn="just" defTabSz="1219170">
              <a:lnSpc>
                <a:spcPct val="107000"/>
              </a:lnSpc>
              <a:spcAft>
                <a:spcPts val="1067"/>
              </a:spcAft>
            </a:pPr>
            <a:r>
              <a:rPr lang="en-US" sz="2400" dirty="0">
                <a:solidFill>
                  <a:srgbClr val="1F497D">
                    <a:lumMod val="75000"/>
                  </a:srgbClr>
                </a:solidFill>
                <a:latin typeface="Arial" panose="020B0604020202020204" pitchFamily="34" charset="0"/>
                <a:ea typeface="Arial" panose="020B0604020202020204" pitchFamily="34" charset="0"/>
                <a:cs typeface="Arial" panose="020B0604020202020204" pitchFamily="34" charset="0"/>
              </a:rPr>
              <a:t>To identify major customer segments on a transnational data set which contains all the transactions occurring between 01/12/2010 and 09/12/2011 for a UK-based and registered non-store online retail. The company mainly sells unique all-occasion gifts. Many customers of the company are wholesalers.</a:t>
            </a:r>
            <a:endParaRPr lang="en-US" sz="2133" dirty="0">
              <a:solidFill>
                <a:srgbClr val="1F497D">
                  <a:lumMod val="75000"/>
                </a:srgbClr>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012932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0734" y="476775"/>
            <a:ext cx="3804073" cy="590697"/>
          </a:xfrm>
          <a:prstGeom prst="rect">
            <a:avLst/>
          </a:prstGeom>
        </p:spPr>
        <p:txBody>
          <a:bodyPr vert="horz" wrap="square" lIns="0" tIns="16087" rIns="0" bIns="0" rtlCol="0">
            <a:spAutoFit/>
          </a:bodyPr>
          <a:lstStyle/>
          <a:p>
            <a:pPr marL="16933">
              <a:spcBef>
                <a:spcPts val="127"/>
              </a:spcBef>
            </a:pPr>
            <a:r>
              <a:rPr sz="3733" u="none" spc="-7" dirty="0"/>
              <a:t>Data</a:t>
            </a:r>
            <a:r>
              <a:rPr sz="3733" u="none" spc="-20" dirty="0"/>
              <a:t> </a:t>
            </a:r>
            <a:r>
              <a:rPr sz="3733" u="none" spc="-7" dirty="0"/>
              <a:t>Description</a:t>
            </a:r>
            <a:endParaRPr sz="3733"/>
          </a:p>
        </p:txBody>
      </p:sp>
      <p:sp>
        <p:nvSpPr>
          <p:cNvPr id="3" name="object 3"/>
          <p:cNvSpPr txBox="1"/>
          <p:nvPr/>
        </p:nvSpPr>
        <p:spPr>
          <a:xfrm>
            <a:off x="812800" y="1121935"/>
            <a:ext cx="10972800" cy="5505780"/>
          </a:xfrm>
          <a:prstGeom prst="rect">
            <a:avLst/>
          </a:prstGeom>
        </p:spPr>
        <p:txBody>
          <a:bodyPr vert="horz" wrap="square" lIns="0" tIns="16933" rIns="0" bIns="0" rtlCol="0">
            <a:spAutoFit/>
          </a:bodyPr>
          <a:lstStyle/>
          <a:p>
            <a:pPr marL="16933" marR="601118" algn="just" defTabSz="1219170">
              <a:lnSpc>
                <a:spcPct val="114999"/>
              </a:lnSpc>
              <a:spcBef>
                <a:spcPts val="133"/>
              </a:spcBef>
            </a:pPr>
            <a:r>
              <a:rPr sz="2400" dirty="0">
                <a:solidFill>
                  <a:srgbClr val="124F5C"/>
                </a:solidFill>
                <a:latin typeface="Arial"/>
                <a:cs typeface="Arial"/>
              </a:rPr>
              <a:t>We </a:t>
            </a:r>
            <a:r>
              <a:rPr sz="2400" spc="-7" dirty="0">
                <a:solidFill>
                  <a:srgbClr val="124F5C"/>
                </a:solidFill>
                <a:latin typeface="Arial"/>
                <a:cs typeface="Arial"/>
              </a:rPr>
              <a:t>have </a:t>
            </a:r>
            <a:r>
              <a:rPr sz="2400" spc="-13" dirty="0">
                <a:solidFill>
                  <a:srgbClr val="124F5C"/>
                </a:solidFill>
                <a:latin typeface="Arial"/>
                <a:cs typeface="Arial"/>
              </a:rPr>
              <a:t>been </a:t>
            </a:r>
            <a:r>
              <a:rPr sz="2400" spc="-7" dirty="0">
                <a:solidFill>
                  <a:srgbClr val="124F5C"/>
                </a:solidFill>
                <a:latin typeface="Arial"/>
                <a:cs typeface="Arial"/>
              </a:rPr>
              <a:t>provided </a:t>
            </a:r>
            <a:r>
              <a:rPr sz="2400" spc="-20" dirty="0">
                <a:solidFill>
                  <a:srgbClr val="124F5C"/>
                </a:solidFill>
                <a:latin typeface="Arial"/>
                <a:cs typeface="Arial"/>
              </a:rPr>
              <a:t>with </a:t>
            </a:r>
            <a:r>
              <a:rPr sz="2400" spc="-7" dirty="0">
                <a:solidFill>
                  <a:srgbClr val="124F5C"/>
                </a:solidFill>
                <a:latin typeface="Arial"/>
                <a:cs typeface="Arial"/>
              </a:rPr>
              <a:t>UK-based and registered online retail company  </a:t>
            </a:r>
            <a:r>
              <a:rPr sz="2400" spc="-20" dirty="0">
                <a:solidFill>
                  <a:srgbClr val="124F5C"/>
                </a:solidFill>
                <a:latin typeface="Arial"/>
                <a:cs typeface="Arial"/>
              </a:rPr>
              <a:t>which </a:t>
            </a:r>
            <a:r>
              <a:rPr sz="2400" spc="-7" dirty="0">
                <a:solidFill>
                  <a:srgbClr val="124F5C"/>
                </a:solidFill>
                <a:latin typeface="Arial"/>
                <a:cs typeface="Arial"/>
              </a:rPr>
              <a:t>contains </a:t>
            </a:r>
            <a:r>
              <a:rPr sz="2400" spc="-7" dirty="0">
                <a:solidFill>
                  <a:srgbClr val="1F497D">
                    <a:lumMod val="75000"/>
                  </a:srgbClr>
                </a:solidFill>
                <a:latin typeface="Arial"/>
                <a:cs typeface="Arial"/>
              </a:rPr>
              <a:t>transaction </a:t>
            </a:r>
            <a:r>
              <a:rPr sz="2400" spc="-13" dirty="0">
                <a:solidFill>
                  <a:srgbClr val="1F497D">
                    <a:lumMod val="75000"/>
                  </a:srgbClr>
                </a:solidFill>
                <a:latin typeface="Arial"/>
                <a:cs typeface="Arial"/>
              </a:rPr>
              <a:t>between </a:t>
            </a:r>
            <a:r>
              <a:rPr sz="2400" spc="-7" dirty="0">
                <a:solidFill>
                  <a:srgbClr val="124F5C"/>
                </a:solidFill>
                <a:latin typeface="Arial"/>
                <a:cs typeface="Arial"/>
              </a:rPr>
              <a:t>01/12/2010 and 09/12/2011 </a:t>
            </a:r>
            <a:r>
              <a:rPr sz="2400" spc="-20" dirty="0">
                <a:solidFill>
                  <a:srgbClr val="124F5C"/>
                </a:solidFill>
                <a:latin typeface="Arial"/>
                <a:cs typeface="Arial"/>
              </a:rPr>
              <a:t>with </a:t>
            </a:r>
            <a:r>
              <a:rPr sz="2400" spc="-7" dirty="0">
                <a:solidFill>
                  <a:srgbClr val="124F5C"/>
                </a:solidFill>
                <a:latin typeface="Arial"/>
                <a:cs typeface="Arial"/>
              </a:rPr>
              <a:t>541909  instances and 8</a:t>
            </a:r>
            <a:r>
              <a:rPr sz="2400" spc="20" dirty="0">
                <a:solidFill>
                  <a:srgbClr val="124F5C"/>
                </a:solidFill>
                <a:latin typeface="Arial"/>
                <a:cs typeface="Arial"/>
              </a:rPr>
              <a:t> </a:t>
            </a:r>
            <a:r>
              <a:rPr sz="2400" spc="-7" dirty="0">
                <a:solidFill>
                  <a:srgbClr val="1F497D">
                    <a:lumMod val="75000"/>
                  </a:srgbClr>
                </a:solidFill>
                <a:latin typeface="Arial"/>
                <a:cs typeface="Arial"/>
              </a:rPr>
              <a:t>features.</a:t>
            </a:r>
            <a:endParaRPr sz="2400" dirty="0">
              <a:solidFill>
                <a:srgbClr val="1F497D">
                  <a:lumMod val="75000"/>
                </a:srgbClr>
              </a:solidFill>
              <a:latin typeface="Arial"/>
              <a:cs typeface="Arial"/>
            </a:endParaRPr>
          </a:p>
          <a:p>
            <a:pPr marL="474121" indent="-457189" algn="just" defTabSz="1219170">
              <a:spcBef>
                <a:spcPts val="427"/>
              </a:spcBef>
              <a:buFont typeface="Arial"/>
              <a:buChar char="●"/>
              <a:tabLst>
                <a:tab pos="474121" algn="l"/>
              </a:tabLst>
            </a:pPr>
            <a:r>
              <a:rPr sz="2400" b="1" spc="-13" dirty="0">
                <a:solidFill>
                  <a:srgbClr val="124F5C"/>
                </a:solidFill>
                <a:uFill>
                  <a:solidFill>
                    <a:srgbClr val="124F5C"/>
                  </a:solidFill>
                </a:uFill>
                <a:latin typeface="Arial"/>
                <a:cs typeface="Arial"/>
              </a:rPr>
              <a:t>InvoiceNo</a:t>
            </a:r>
            <a:r>
              <a:rPr sz="2400" b="1" spc="-13" dirty="0">
                <a:solidFill>
                  <a:srgbClr val="124F5C"/>
                </a:solidFill>
                <a:latin typeface="Arial"/>
                <a:cs typeface="Arial"/>
              </a:rPr>
              <a:t>: </a:t>
            </a:r>
            <a:r>
              <a:rPr sz="2400" dirty="0">
                <a:solidFill>
                  <a:srgbClr val="124F5C"/>
                </a:solidFill>
                <a:latin typeface="Arial"/>
                <a:cs typeface="Arial"/>
              </a:rPr>
              <a:t>A </a:t>
            </a:r>
            <a:r>
              <a:rPr sz="2400" spc="-7" dirty="0">
                <a:solidFill>
                  <a:srgbClr val="124F5C"/>
                </a:solidFill>
                <a:latin typeface="Arial"/>
                <a:cs typeface="Arial"/>
              </a:rPr>
              <a:t>6-digit integral </a:t>
            </a:r>
            <a:r>
              <a:rPr sz="2400" spc="-13" dirty="0">
                <a:solidFill>
                  <a:srgbClr val="124F5C"/>
                </a:solidFill>
                <a:latin typeface="Arial"/>
                <a:cs typeface="Arial"/>
              </a:rPr>
              <a:t>number uniquely assigned </a:t>
            </a:r>
            <a:r>
              <a:rPr sz="2400" dirty="0">
                <a:solidFill>
                  <a:srgbClr val="124F5C"/>
                </a:solidFill>
                <a:latin typeface="Arial"/>
                <a:cs typeface="Arial"/>
              </a:rPr>
              <a:t>to </a:t>
            </a:r>
            <a:r>
              <a:rPr sz="2400" spc="-7" dirty="0">
                <a:solidFill>
                  <a:srgbClr val="124F5C"/>
                </a:solidFill>
                <a:latin typeface="Arial"/>
                <a:cs typeface="Arial"/>
              </a:rPr>
              <a:t>each transaction.</a:t>
            </a:r>
            <a:r>
              <a:rPr sz="2400" spc="313" dirty="0">
                <a:solidFill>
                  <a:srgbClr val="124F5C"/>
                </a:solidFill>
                <a:latin typeface="Arial"/>
                <a:cs typeface="Arial"/>
              </a:rPr>
              <a:t> </a:t>
            </a:r>
            <a:r>
              <a:rPr sz="2400" dirty="0">
                <a:solidFill>
                  <a:srgbClr val="124F5C"/>
                </a:solidFill>
                <a:latin typeface="Arial"/>
                <a:cs typeface="Arial"/>
              </a:rPr>
              <a:t>If</a:t>
            </a:r>
            <a:endParaRPr sz="2400" dirty="0">
              <a:solidFill>
                <a:prstClr val="black"/>
              </a:solidFill>
              <a:latin typeface="Arial"/>
              <a:cs typeface="Arial"/>
            </a:endParaRPr>
          </a:p>
          <a:p>
            <a:pPr marL="473275" algn="just" defTabSz="1219170">
              <a:spcBef>
                <a:spcPts val="440"/>
              </a:spcBef>
            </a:pPr>
            <a:r>
              <a:rPr sz="2400" dirty="0">
                <a:solidFill>
                  <a:srgbClr val="124F5C"/>
                </a:solidFill>
                <a:latin typeface="Arial"/>
                <a:cs typeface="Arial"/>
              </a:rPr>
              <a:t>this </a:t>
            </a:r>
            <a:r>
              <a:rPr sz="2400" spc="-7" dirty="0">
                <a:solidFill>
                  <a:srgbClr val="124F5C"/>
                </a:solidFill>
                <a:latin typeface="Arial"/>
                <a:cs typeface="Arial"/>
              </a:rPr>
              <a:t>code </a:t>
            </a:r>
            <a:r>
              <a:rPr sz="2400" dirty="0">
                <a:solidFill>
                  <a:srgbClr val="124F5C"/>
                </a:solidFill>
                <a:latin typeface="Arial"/>
                <a:cs typeface="Arial"/>
              </a:rPr>
              <a:t>starts </a:t>
            </a:r>
            <a:r>
              <a:rPr sz="2400" spc="-20" dirty="0">
                <a:solidFill>
                  <a:srgbClr val="124F5C"/>
                </a:solidFill>
                <a:latin typeface="Arial"/>
                <a:cs typeface="Arial"/>
              </a:rPr>
              <a:t>with </a:t>
            </a:r>
            <a:r>
              <a:rPr sz="2400" spc="-7" dirty="0">
                <a:solidFill>
                  <a:srgbClr val="124F5C"/>
                </a:solidFill>
                <a:latin typeface="Arial"/>
                <a:cs typeface="Arial"/>
              </a:rPr>
              <a:t>letter ‘c’, it indicates </a:t>
            </a:r>
            <a:r>
              <a:rPr sz="2400" dirty="0">
                <a:solidFill>
                  <a:srgbClr val="124F5C"/>
                </a:solidFill>
                <a:latin typeface="Arial"/>
                <a:cs typeface="Arial"/>
              </a:rPr>
              <a:t>a</a:t>
            </a:r>
            <a:r>
              <a:rPr sz="2400" spc="80" dirty="0">
                <a:solidFill>
                  <a:srgbClr val="124F5C"/>
                </a:solidFill>
                <a:latin typeface="Arial"/>
                <a:cs typeface="Arial"/>
              </a:rPr>
              <a:t> </a:t>
            </a:r>
            <a:r>
              <a:rPr sz="2400" spc="-13" dirty="0">
                <a:solidFill>
                  <a:srgbClr val="124F5C"/>
                </a:solidFill>
                <a:latin typeface="Arial"/>
                <a:cs typeface="Arial"/>
              </a:rPr>
              <a:t>cancellation.</a:t>
            </a:r>
            <a:endParaRPr sz="2400" dirty="0">
              <a:solidFill>
                <a:prstClr val="black"/>
              </a:solidFill>
              <a:latin typeface="Arial"/>
              <a:cs typeface="Arial"/>
            </a:endParaRPr>
          </a:p>
          <a:p>
            <a:pPr marL="474121" indent="-457189" defTabSz="1219170">
              <a:spcBef>
                <a:spcPts val="433"/>
              </a:spcBef>
              <a:buFont typeface="Arial"/>
              <a:buChar char="●"/>
              <a:tabLst>
                <a:tab pos="473275" algn="l"/>
                <a:tab pos="474121" algn="l"/>
              </a:tabLst>
            </a:pPr>
            <a:r>
              <a:rPr sz="2400" b="1" spc="-7" dirty="0">
                <a:solidFill>
                  <a:srgbClr val="1F497D">
                    <a:lumMod val="75000"/>
                  </a:srgbClr>
                </a:solidFill>
                <a:uFill>
                  <a:solidFill>
                    <a:srgbClr val="124F5C"/>
                  </a:solidFill>
                </a:uFill>
                <a:latin typeface="Arial"/>
                <a:cs typeface="Arial"/>
              </a:rPr>
              <a:t>StockCode</a:t>
            </a:r>
            <a:r>
              <a:rPr sz="2400" spc="-7" dirty="0">
                <a:solidFill>
                  <a:srgbClr val="1F497D">
                    <a:lumMod val="75000"/>
                  </a:srgbClr>
                </a:solidFill>
                <a:latin typeface="Arial"/>
                <a:cs typeface="Arial"/>
              </a:rPr>
              <a:t>: </a:t>
            </a:r>
            <a:r>
              <a:rPr sz="2400" dirty="0">
                <a:solidFill>
                  <a:srgbClr val="124F5C"/>
                </a:solidFill>
                <a:latin typeface="Arial"/>
                <a:cs typeface="Arial"/>
              </a:rPr>
              <a:t>It </a:t>
            </a:r>
            <a:r>
              <a:rPr sz="2400" spc="-7" dirty="0">
                <a:solidFill>
                  <a:srgbClr val="124F5C"/>
                </a:solidFill>
                <a:latin typeface="Arial"/>
                <a:cs typeface="Arial"/>
              </a:rPr>
              <a:t>is a 5-digit number assigned </a:t>
            </a:r>
            <a:r>
              <a:rPr sz="2400" dirty="0">
                <a:solidFill>
                  <a:srgbClr val="124F5C"/>
                </a:solidFill>
                <a:latin typeface="Arial"/>
                <a:cs typeface="Arial"/>
              </a:rPr>
              <a:t>to </a:t>
            </a:r>
            <a:r>
              <a:rPr sz="2400" spc="-7" dirty="0">
                <a:solidFill>
                  <a:srgbClr val="124F5C"/>
                </a:solidFill>
                <a:latin typeface="Arial"/>
                <a:cs typeface="Arial"/>
              </a:rPr>
              <a:t>each distinct</a:t>
            </a:r>
            <a:r>
              <a:rPr sz="2400" spc="113" dirty="0">
                <a:solidFill>
                  <a:srgbClr val="124F5C"/>
                </a:solidFill>
                <a:latin typeface="Arial"/>
                <a:cs typeface="Arial"/>
              </a:rPr>
              <a:t> </a:t>
            </a:r>
            <a:r>
              <a:rPr sz="2400" spc="-7" dirty="0">
                <a:solidFill>
                  <a:srgbClr val="124F5C"/>
                </a:solidFill>
                <a:latin typeface="Arial"/>
                <a:cs typeface="Arial"/>
              </a:rPr>
              <a:t>product.</a:t>
            </a:r>
            <a:endParaRPr sz="2400" dirty="0">
              <a:solidFill>
                <a:prstClr val="black"/>
              </a:solidFill>
              <a:latin typeface="Arial"/>
              <a:cs typeface="Arial"/>
            </a:endParaRPr>
          </a:p>
          <a:p>
            <a:pPr marL="474121" indent="-457189" defTabSz="1219170">
              <a:spcBef>
                <a:spcPts val="427"/>
              </a:spcBef>
              <a:buFont typeface="Arial"/>
              <a:buChar char="●"/>
              <a:tabLst>
                <a:tab pos="473275" algn="l"/>
                <a:tab pos="474121" algn="l"/>
              </a:tabLst>
            </a:pPr>
            <a:r>
              <a:rPr sz="2400" b="1" spc="-7" dirty="0">
                <a:solidFill>
                  <a:srgbClr val="124F5C"/>
                </a:solidFill>
                <a:uFill>
                  <a:solidFill>
                    <a:srgbClr val="124F5C"/>
                  </a:solidFill>
                </a:uFill>
                <a:latin typeface="Arial"/>
                <a:cs typeface="Arial"/>
              </a:rPr>
              <a:t>Descr</a:t>
            </a:r>
            <a:r>
              <a:rPr lang="en-US" sz="2400" b="1" spc="-7" dirty="0">
                <a:solidFill>
                  <a:srgbClr val="124F5C"/>
                </a:solidFill>
                <a:uFill>
                  <a:solidFill>
                    <a:srgbClr val="124F5C"/>
                  </a:solidFill>
                </a:uFill>
                <a:latin typeface="Arial"/>
                <a:cs typeface="Arial"/>
              </a:rPr>
              <a:t>i</a:t>
            </a:r>
            <a:r>
              <a:rPr sz="2400" b="1" spc="-7" dirty="0">
                <a:solidFill>
                  <a:srgbClr val="124F5C"/>
                </a:solidFill>
                <a:uFill>
                  <a:solidFill>
                    <a:srgbClr val="124F5C"/>
                  </a:solidFill>
                </a:uFill>
                <a:latin typeface="Arial"/>
                <a:cs typeface="Arial"/>
              </a:rPr>
              <a:t>ption:</a:t>
            </a:r>
            <a:r>
              <a:rPr sz="2400" b="1" spc="-7" dirty="0">
                <a:solidFill>
                  <a:srgbClr val="124F5C"/>
                </a:solidFill>
                <a:latin typeface="Arial"/>
                <a:cs typeface="Arial"/>
              </a:rPr>
              <a:t> </a:t>
            </a:r>
            <a:r>
              <a:rPr sz="2400" spc="-7" dirty="0">
                <a:solidFill>
                  <a:srgbClr val="124F5C"/>
                </a:solidFill>
                <a:latin typeface="Arial"/>
                <a:cs typeface="Arial"/>
              </a:rPr>
              <a:t>Name of each</a:t>
            </a:r>
            <a:r>
              <a:rPr sz="2400" spc="27" dirty="0">
                <a:solidFill>
                  <a:srgbClr val="124F5C"/>
                </a:solidFill>
                <a:latin typeface="Arial"/>
                <a:cs typeface="Arial"/>
              </a:rPr>
              <a:t> </a:t>
            </a:r>
            <a:r>
              <a:rPr sz="2400" spc="-7" dirty="0">
                <a:solidFill>
                  <a:srgbClr val="124F5C"/>
                </a:solidFill>
                <a:latin typeface="Arial"/>
                <a:cs typeface="Arial"/>
              </a:rPr>
              <a:t>product.</a:t>
            </a:r>
            <a:endParaRPr sz="2400" dirty="0">
              <a:solidFill>
                <a:prstClr val="black"/>
              </a:solidFill>
              <a:latin typeface="Arial"/>
              <a:cs typeface="Arial"/>
            </a:endParaRPr>
          </a:p>
          <a:p>
            <a:pPr marL="474121" indent="-457189" defTabSz="1219170">
              <a:spcBef>
                <a:spcPts val="440"/>
              </a:spcBef>
              <a:buFont typeface="Arial"/>
              <a:buChar char="●"/>
              <a:tabLst>
                <a:tab pos="473275" algn="l"/>
                <a:tab pos="474121" algn="l"/>
              </a:tabLst>
            </a:pPr>
            <a:r>
              <a:rPr sz="2400" b="1" spc="-7" dirty="0">
                <a:solidFill>
                  <a:srgbClr val="124F5C"/>
                </a:solidFill>
                <a:uFill>
                  <a:solidFill>
                    <a:srgbClr val="124F5C"/>
                  </a:solidFill>
                </a:uFill>
                <a:latin typeface="Arial"/>
                <a:cs typeface="Arial"/>
              </a:rPr>
              <a:t>Quantity:</a:t>
            </a:r>
            <a:r>
              <a:rPr sz="2400" b="1" spc="-7" dirty="0">
                <a:solidFill>
                  <a:srgbClr val="124F5C"/>
                </a:solidFill>
                <a:latin typeface="Arial"/>
                <a:cs typeface="Arial"/>
              </a:rPr>
              <a:t> </a:t>
            </a:r>
            <a:r>
              <a:rPr sz="2400" spc="-7" dirty="0">
                <a:solidFill>
                  <a:srgbClr val="124F5C"/>
                </a:solidFill>
                <a:latin typeface="Arial"/>
                <a:cs typeface="Arial"/>
              </a:rPr>
              <a:t>Number </a:t>
            </a:r>
            <a:r>
              <a:rPr sz="2400" dirty="0">
                <a:solidFill>
                  <a:srgbClr val="124F5C"/>
                </a:solidFill>
                <a:latin typeface="Arial"/>
                <a:cs typeface="Arial"/>
              </a:rPr>
              <a:t>of </a:t>
            </a:r>
            <a:r>
              <a:rPr sz="2400" spc="-7" dirty="0">
                <a:solidFill>
                  <a:srgbClr val="124F5C"/>
                </a:solidFill>
                <a:latin typeface="Arial"/>
                <a:cs typeface="Arial"/>
              </a:rPr>
              <a:t>a particular product sold </a:t>
            </a:r>
            <a:r>
              <a:rPr sz="2400" spc="-13" dirty="0">
                <a:solidFill>
                  <a:srgbClr val="124F5C"/>
                </a:solidFill>
                <a:latin typeface="Arial"/>
                <a:cs typeface="Arial"/>
              </a:rPr>
              <a:t>on </a:t>
            </a:r>
            <a:r>
              <a:rPr sz="2400" spc="-7" dirty="0">
                <a:solidFill>
                  <a:srgbClr val="124F5C"/>
                </a:solidFill>
                <a:latin typeface="Arial"/>
                <a:cs typeface="Arial"/>
              </a:rPr>
              <a:t>per</a:t>
            </a:r>
            <a:r>
              <a:rPr sz="2400" spc="127" dirty="0">
                <a:solidFill>
                  <a:srgbClr val="124F5C"/>
                </a:solidFill>
                <a:latin typeface="Arial"/>
                <a:cs typeface="Arial"/>
              </a:rPr>
              <a:t> </a:t>
            </a:r>
            <a:r>
              <a:rPr sz="2400" spc="-7" dirty="0">
                <a:solidFill>
                  <a:srgbClr val="124F5C"/>
                </a:solidFill>
                <a:latin typeface="Arial"/>
                <a:cs typeface="Arial"/>
              </a:rPr>
              <a:t>transaction.</a:t>
            </a:r>
            <a:endParaRPr sz="2400" dirty="0">
              <a:solidFill>
                <a:prstClr val="black"/>
              </a:solidFill>
              <a:latin typeface="Arial"/>
              <a:cs typeface="Arial"/>
            </a:endParaRPr>
          </a:p>
          <a:p>
            <a:pPr marL="473275" marR="183722" indent="-457189" defTabSz="1219170">
              <a:lnSpc>
                <a:spcPct val="114999"/>
              </a:lnSpc>
              <a:buFont typeface="Arial"/>
              <a:buChar char="●"/>
              <a:tabLst>
                <a:tab pos="473275" algn="l"/>
                <a:tab pos="474121" algn="l"/>
              </a:tabLst>
            </a:pPr>
            <a:r>
              <a:rPr sz="2400" b="1" spc="-7" dirty="0">
                <a:solidFill>
                  <a:srgbClr val="124F5C"/>
                </a:solidFill>
                <a:uFill>
                  <a:solidFill>
                    <a:srgbClr val="124F5C"/>
                  </a:solidFill>
                </a:uFill>
                <a:latin typeface="Arial"/>
                <a:cs typeface="Arial"/>
              </a:rPr>
              <a:t>InvoiceDate:</a:t>
            </a:r>
            <a:r>
              <a:rPr sz="2400" b="1" spc="-7" dirty="0">
                <a:solidFill>
                  <a:srgbClr val="124F5C"/>
                </a:solidFill>
                <a:latin typeface="Arial"/>
                <a:cs typeface="Arial"/>
              </a:rPr>
              <a:t> </a:t>
            </a:r>
            <a:r>
              <a:rPr sz="2400" dirty="0">
                <a:solidFill>
                  <a:srgbClr val="124F5C"/>
                </a:solidFill>
                <a:latin typeface="Arial"/>
                <a:cs typeface="Arial"/>
              </a:rPr>
              <a:t>It </a:t>
            </a:r>
            <a:r>
              <a:rPr sz="2400" spc="-7" dirty="0">
                <a:solidFill>
                  <a:srgbClr val="124F5C"/>
                </a:solidFill>
                <a:latin typeface="Arial"/>
                <a:cs typeface="Arial"/>
              </a:rPr>
              <a:t>holds </a:t>
            </a:r>
            <a:r>
              <a:rPr sz="2400" dirty="0">
                <a:solidFill>
                  <a:srgbClr val="124F5C"/>
                </a:solidFill>
                <a:latin typeface="Arial"/>
                <a:cs typeface="Arial"/>
              </a:rPr>
              <a:t>the </a:t>
            </a:r>
            <a:r>
              <a:rPr sz="2400" spc="-7" dirty="0">
                <a:solidFill>
                  <a:srgbClr val="124F5C"/>
                </a:solidFill>
                <a:latin typeface="Arial"/>
                <a:cs typeface="Arial"/>
              </a:rPr>
              <a:t>information </a:t>
            </a:r>
            <a:r>
              <a:rPr sz="2400" dirty="0">
                <a:solidFill>
                  <a:srgbClr val="124F5C"/>
                </a:solidFill>
                <a:latin typeface="Arial"/>
                <a:cs typeface="Arial"/>
              </a:rPr>
              <a:t>of </a:t>
            </a:r>
            <a:r>
              <a:rPr sz="2400" spc="-7" dirty="0">
                <a:solidFill>
                  <a:srgbClr val="124F5C"/>
                </a:solidFill>
                <a:latin typeface="Arial"/>
                <a:cs typeface="Arial"/>
              </a:rPr>
              <a:t>Date and </a:t>
            </a:r>
            <a:r>
              <a:rPr sz="2400" dirty="0">
                <a:solidFill>
                  <a:srgbClr val="124F5C"/>
                </a:solidFill>
                <a:latin typeface="Arial"/>
                <a:cs typeface="Arial"/>
              </a:rPr>
              <a:t>time </a:t>
            </a:r>
            <a:r>
              <a:rPr sz="2400" spc="-20" dirty="0">
                <a:solidFill>
                  <a:srgbClr val="124F5C"/>
                </a:solidFill>
                <a:latin typeface="Arial"/>
                <a:cs typeface="Arial"/>
              </a:rPr>
              <a:t>when </a:t>
            </a:r>
            <a:r>
              <a:rPr sz="2400" spc="-7" dirty="0">
                <a:solidFill>
                  <a:srgbClr val="124F5C"/>
                </a:solidFill>
                <a:latin typeface="Arial"/>
                <a:cs typeface="Arial"/>
              </a:rPr>
              <a:t>transaction </a:t>
            </a:r>
            <a:r>
              <a:rPr sz="2400" spc="-20" dirty="0">
                <a:solidFill>
                  <a:srgbClr val="124F5C"/>
                </a:solidFill>
                <a:latin typeface="Arial"/>
                <a:cs typeface="Arial"/>
              </a:rPr>
              <a:t>was  </a:t>
            </a:r>
            <a:r>
              <a:rPr sz="2400" spc="-7" dirty="0">
                <a:solidFill>
                  <a:srgbClr val="124F5C"/>
                </a:solidFill>
                <a:latin typeface="Arial"/>
                <a:cs typeface="Arial"/>
              </a:rPr>
              <a:t>generated.</a:t>
            </a:r>
            <a:endParaRPr sz="2400" dirty="0">
              <a:solidFill>
                <a:prstClr val="black"/>
              </a:solidFill>
              <a:latin typeface="Arial"/>
              <a:cs typeface="Arial"/>
            </a:endParaRPr>
          </a:p>
          <a:p>
            <a:pPr marL="474121" indent="-457189" defTabSz="1219170">
              <a:spcBef>
                <a:spcPts val="427"/>
              </a:spcBef>
              <a:buFont typeface="Arial"/>
              <a:buChar char="●"/>
              <a:tabLst>
                <a:tab pos="473275" algn="l"/>
                <a:tab pos="474121" algn="l"/>
              </a:tabLst>
            </a:pPr>
            <a:r>
              <a:rPr sz="2400" b="1" spc="-7" dirty="0">
                <a:solidFill>
                  <a:srgbClr val="124F5C"/>
                </a:solidFill>
                <a:uFill>
                  <a:solidFill>
                    <a:srgbClr val="124F5C"/>
                  </a:solidFill>
                </a:uFill>
                <a:latin typeface="Arial"/>
                <a:cs typeface="Arial"/>
              </a:rPr>
              <a:t>UnitPrice:</a:t>
            </a:r>
            <a:r>
              <a:rPr sz="2400" b="1" spc="-7" dirty="0">
                <a:solidFill>
                  <a:srgbClr val="124F5C"/>
                </a:solidFill>
                <a:latin typeface="Arial"/>
                <a:cs typeface="Arial"/>
              </a:rPr>
              <a:t> </a:t>
            </a:r>
            <a:r>
              <a:rPr sz="2400" spc="-7" dirty="0">
                <a:solidFill>
                  <a:srgbClr val="124F5C"/>
                </a:solidFill>
                <a:latin typeface="Arial"/>
                <a:cs typeface="Arial"/>
              </a:rPr>
              <a:t>Price per unit </a:t>
            </a:r>
            <a:r>
              <a:rPr sz="2400" dirty="0">
                <a:solidFill>
                  <a:srgbClr val="124F5C"/>
                </a:solidFill>
                <a:latin typeface="Arial"/>
                <a:cs typeface="Arial"/>
              </a:rPr>
              <a:t>of a </a:t>
            </a:r>
            <a:r>
              <a:rPr sz="2400" spc="-7" dirty="0">
                <a:solidFill>
                  <a:srgbClr val="124F5C"/>
                </a:solidFill>
                <a:latin typeface="Arial"/>
                <a:cs typeface="Arial"/>
              </a:rPr>
              <a:t>particular product</a:t>
            </a:r>
            <a:r>
              <a:rPr sz="2400" spc="60" dirty="0">
                <a:solidFill>
                  <a:srgbClr val="124F5C"/>
                </a:solidFill>
                <a:latin typeface="Arial"/>
                <a:cs typeface="Arial"/>
              </a:rPr>
              <a:t> </a:t>
            </a:r>
            <a:r>
              <a:rPr sz="2400" spc="-7" dirty="0">
                <a:solidFill>
                  <a:srgbClr val="124F5C"/>
                </a:solidFill>
                <a:latin typeface="Arial"/>
                <a:cs typeface="Arial"/>
              </a:rPr>
              <a:t>sold</a:t>
            </a:r>
            <a:endParaRPr sz="2400" dirty="0">
              <a:solidFill>
                <a:prstClr val="black"/>
              </a:solidFill>
              <a:latin typeface="Arial"/>
              <a:cs typeface="Arial"/>
            </a:endParaRPr>
          </a:p>
          <a:p>
            <a:pPr marL="474121" indent="-457189" defTabSz="1219170">
              <a:spcBef>
                <a:spcPts val="440"/>
              </a:spcBef>
              <a:buFont typeface="Arial"/>
              <a:buChar char="●"/>
              <a:tabLst>
                <a:tab pos="473275" algn="l"/>
                <a:tab pos="474121" algn="l"/>
              </a:tabLst>
            </a:pPr>
            <a:r>
              <a:rPr sz="2400" b="1" spc="-7" dirty="0">
                <a:solidFill>
                  <a:srgbClr val="124F5C"/>
                </a:solidFill>
                <a:uFill>
                  <a:solidFill>
                    <a:srgbClr val="124F5C"/>
                  </a:solidFill>
                </a:uFill>
                <a:latin typeface="Arial"/>
                <a:cs typeface="Arial"/>
              </a:rPr>
              <a:t>CustomerID:</a:t>
            </a:r>
            <a:r>
              <a:rPr sz="2400" b="1" spc="-7" dirty="0">
                <a:solidFill>
                  <a:srgbClr val="124F5C"/>
                </a:solidFill>
                <a:latin typeface="Arial"/>
                <a:cs typeface="Arial"/>
              </a:rPr>
              <a:t> </a:t>
            </a:r>
            <a:r>
              <a:rPr sz="2400" dirty="0">
                <a:solidFill>
                  <a:srgbClr val="124F5C"/>
                </a:solidFill>
                <a:latin typeface="Arial"/>
                <a:cs typeface="Arial"/>
              </a:rPr>
              <a:t>A </a:t>
            </a:r>
            <a:r>
              <a:rPr sz="2400" spc="-7" dirty="0">
                <a:solidFill>
                  <a:srgbClr val="124F5C"/>
                </a:solidFill>
                <a:latin typeface="Arial"/>
                <a:cs typeface="Arial"/>
              </a:rPr>
              <a:t>5-digit number uniquely assigned </a:t>
            </a:r>
            <a:r>
              <a:rPr sz="2400" dirty="0">
                <a:solidFill>
                  <a:srgbClr val="124F5C"/>
                </a:solidFill>
                <a:latin typeface="Arial"/>
                <a:cs typeface="Arial"/>
              </a:rPr>
              <a:t>to </a:t>
            </a:r>
            <a:r>
              <a:rPr sz="2400" spc="-7" dirty="0">
                <a:solidFill>
                  <a:srgbClr val="124F5C"/>
                </a:solidFill>
                <a:latin typeface="Arial"/>
                <a:cs typeface="Arial"/>
              </a:rPr>
              <a:t>each</a:t>
            </a:r>
            <a:r>
              <a:rPr sz="2400" spc="120" dirty="0">
                <a:solidFill>
                  <a:srgbClr val="124F5C"/>
                </a:solidFill>
                <a:latin typeface="Arial"/>
                <a:cs typeface="Arial"/>
              </a:rPr>
              <a:t> </a:t>
            </a:r>
            <a:r>
              <a:rPr sz="2400" spc="-7" dirty="0">
                <a:solidFill>
                  <a:srgbClr val="124F5C"/>
                </a:solidFill>
                <a:latin typeface="Arial"/>
                <a:cs typeface="Arial"/>
              </a:rPr>
              <a:t>customer.</a:t>
            </a:r>
            <a:endParaRPr sz="2400" dirty="0">
              <a:solidFill>
                <a:prstClr val="black"/>
              </a:solidFill>
              <a:latin typeface="Arial"/>
              <a:cs typeface="Arial"/>
            </a:endParaRPr>
          </a:p>
          <a:p>
            <a:pPr marL="474121" indent="-457189" defTabSz="1219170">
              <a:spcBef>
                <a:spcPts val="433"/>
              </a:spcBef>
              <a:buFont typeface="Arial"/>
              <a:buChar char="●"/>
              <a:tabLst>
                <a:tab pos="473275" algn="l"/>
                <a:tab pos="474121" algn="l"/>
              </a:tabLst>
            </a:pPr>
            <a:r>
              <a:rPr sz="2400" b="1" spc="-7" dirty="0">
                <a:solidFill>
                  <a:srgbClr val="124F5C"/>
                </a:solidFill>
                <a:uFill>
                  <a:solidFill>
                    <a:srgbClr val="124F5C"/>
                  </a:solidFill>
                </a:uFill>
                <a:latin typeface="Arial"/>
                <a:cs typeface="Arial"/>
              </a:rPr>
              <a:t>Country:</a:t>
            </a:r>
            <a:r>
              <a:rPr sz="2400" b="1" spc="-7" dirty="0">
                <a:solidFill>
                  <a:srgbClr val="124F5C"/>
                </a:solidFill>
                <a:latin typeface="Arial"/>
                <a:cs typeface="Arial"/>
              </a:rPr>
              <a:t> </a:t>
            </a:r>
            <a:r>
              <a:rPr sz="2400" dirty="0">
                <a:solidFill>
                  <a:srgbClr val="124F5C"/>
                </a:solidFill>
                <a:latin typeface="Arial"/>
                <a:cs typeface="Arial"/>
              </a:rPr>
              <a:t>The </a:t>
            </a:r>
            <a:r>
              <a:rPr sz="2400" spc="-7" dirty="0">
                <a:solidFill>
                  <a:srgbClr val="124F5C"/>
                </a:solidFill>
                <a:latin typeface="Arial"/>
                <a:cs typeface="Arial"/>
              </a:rPr>
              <a:t>name of </a:t>
            </a:r>
            <a:r>
              <a:rPr sz="2400" dirty="0">
                <a:solidFill>
                  <a:srgbClr val="124F5C"/>
                </a:solidFill>
                <a:latin typeface="Arial"/>
                <a:cs typeface="Arial"/>
              </a:rPr>
              <a:t>the </a:t>
            </a:r>
            <a:r>
              <a:rPr sz="2400" spc="-7" dirty="0">
                <a:solidFill>
                  <a:srgbClr val="124F5C"/>
                </a:solidFill>
                <a:latin typeface="Arial"/>
                <a:cs typeface="Arial"/>
              </a:rPr>
              <a:t>country </a:t>
            </a:r>
            <a:r>
              <a:rPr sz="2400" spc="-20" dirty="0">
                <a:solidFill>
                  <a:srgbClr val="124F5C"/>
                </a:solidFill>
                <a:latin typeface="Arial"/>
                <a:cs typeface="Arial"/>
              </a:rPr>
              <a:t>where </a:t>
            </a:r>
            <a:r>
              <a:rPr sz="2400" spc="-7" dirty="0">
                <a:solidFill>
                  <a:srgbClr val="124F5C"/>
                </a:solidFill>
                <a:latin typeface="Arial"/>
                <a:cs typeface="Arial"/>
              </a:rPr>
              <a:t>customer</a:t>
            </a:r>
            <a:r>
              <a:rPr sz="2400" spc="113" dirty="0">
                <a:solidFill>
                  <a:srgbClr val="124F5C"/>
                </a:solidFill>
                <a:latin typeface="Arial"/>
                <a:cs typeface="Arial"/>
              </a:rPr>
              <a:t> </a:t>
            </a:r>
            <a:r>
              <a:rPr sz="2400" spc="-7" dirty="0">
                <a:solidFill>
                  <a:srgbClr val="124F5C"/>
                </a:solidFill>
                <a:latin typeface="Arial"/>
                <a:cs typeface="Arial"/>
              </a:rPr>
              <a:t>resides</a:t>
            </a:r>
            <a:endParaRPr sz="2400" dirty="0">
              <a:solidFill>
                <a:prstClr val="black"/>
              </a:solidFill>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gf2e9da0c8b_1_46"/>
          <p:cNvSpPr txBox="1">
            <a:spLocks noGrp="1"/>
          </p:cNvSpPr>
          <p:nvPr>
            <p:ph type="title"/>
          </p:nvPr>
        </p:nvSpPr>
        <p:spPr>
          <a:xfrm>
            <a:off x="555466" y="249166"/>
            <a:ext cx="11360800" cy="763600"/>
          </a:xfrm>
          <a:prstGeom prst="rect">
            <a:avLst/>
          </a:prstGeom>
        </p:spPr>
        <p:txBody>
          <a:bodyPr spcFirstLastPara="1" wrap="square" lIns="121900" tIns="121900" rIns="121900" bIns="121900" anchor="t" anchorCtr="0">
            <a:noAutofit/>
          </a:bodyPr>
          <a:lstStyle/>
          <a:p>
            <a:r>
              <a:rPr lang="en-IN" sz="3600" b="1" dirty="0"/>
              <a:t>Data Pipeline</a:t>
            </a:r>
            <a:endParaRPr sz="3600" b="1" dirty="0"/>
          </a:p>
        </p:txBody>
      </p:sp>
      <p:sp>
        <p:nvSpPr>
          <p:cNvPr id="74" name="Google Shape;74;gf2e9da0c8b_1_46"/>
          <p:cNvSpPr txBox="1"/>
          <p:nvPr/>
        </p:nvSpPr>
        <p:spPr>
          <a:xfrm>
            <a:off x="415600" y="1235283"/>
            <a:ext cx="11360800" cy="5622717"/>
          </a:xfrm>
          <a:prstGeom prst="rect">
            <a:avLst/>
          </a:prstGeom>
          <a:noFill/>
          <a:ln>
            <a:noFill/>
          </a:ln>
        </p:spPr>
        <p:txBody>
          <a:bodyPr spcFirstLastPara="1" wrap="square" lIns="121900" tIns="121900" rIns="121900" bIns="121900" anchor="t" anchorCtr="0">
            <a:spAutoFit/>
          </a:bodyPr>
          <a:lstStyle/>
          <a:p>
            <a:pPr marL="609585" indent="-474121" algn="just" defTabSz="1219170">
              <a:buClr>
                <a:srgbClr val="000000"/>
              </a:buClr>
              <a:buSzPts val="2000"/>
              <a:buFont typeface="Arial"/>
              <a:buChar char="●"/>
              <a:defRPr/>
            </a:pPr>
            <a:r>
              <a:rPr lang="en-IN" sz="2667" b="1" kern="0" dirty="0">
                <a:solidFill>
                  <a:srgbClr val="134F5C"/>
                </a:solidFill>
                <a:latin typeface="Arial"/>
                <a:cs typeface="Arial"/>
                <a:sym typeface="Arial"/>
              </a:rPr>
              <a:t>Exploratory Data Analysis (EDA): </a:t>
            </a:r>
            <a:r>
              <a:rPr lang="en-IN" sz="2667" kern="0" dirty="0">
                <a:solidFill>
                  <a:srgbClr val="134F5C"/>
                </a:solidFill>
                <a:latin typeface="Arial"/>
                <a:cs typeface="Arial"/>
                <a:sym typeface="Arial"/>
              </a:rPr>
              <a:t>In this part we have done some EDA on the features to see the trend.</a:t>
            </a:r>
            <a:endParaRPr sz="2667" kern="0" dirty="0">
              <a:solidFill>
                <a:srgbClr val="134F5C"/>
              </a:solidFill>
              <a:latin typeface="Arial"/>
              <a:cs typeface="Arial"/>
              <a:sym typeface="Arial"/>
            </a:endParaRPr>
          </a:p>
          <a:p>
            <a:pPr marL="609585" algn="just" defTabSz="1219170">
              <a:buClr>
                <a:srgbClr val="000000"/>
              </a:buClr>
              <a:defRPr/>
            </a:pPr>
            <a:endParaRPr sz="2667" kern="0" dirty="0">
              <a:solidFill>
                <a:srgbClr val="134F5C"/>
              </a:solidFill>
              <a:latin typeface="Arial"/>
              <a:cs typeface="Arial"/>
              <a:sym typeface="Arial"/>
            </a:endParaRPr>
          </a:p>
          <a:p>
            <a:pPr marL="609585" indent="-474121" algn="just" defTabSz="1219170">
              <a:buClr>
                <a:srgbClr val="000000"/>
              </a:buClr>
              <a:buSzPts val="2000"/>
              <a:buFont typeface="Arial"/>
              <a:buChar char="●"/>
              <a:defRPr/>
            </a:pPr>
            <a:r>
              <a:rPr lang="en-IN" sz="2667" b="1" kern="0" dirty="0">
                <a:solidFill>
                  <a:srgbClr val="134F5C"/>
                </a:solidFill>
                <a:latin typeface="Arial"/>
                <a:cs typeface="Arial"/>
                <a:sym typeface="Arial"/>
              </a:rPr>
              <a:t>Data Processing</a:t>
            </a:r>
            <a:r>
              <a:rPr lang="en-IN" sz="2667" kern="0" dirty="0">
                <a:solidFill>
                  <a:srgbClr val="134F5C"/>
                </a:solidFill>
                <a:latin typeface="Arial"/>
                <a:cs typeface="Arial"/>
                <a:sym typeface="Arial"/>
              </a:rPr>
              <a:t>: In this part we went through each attributes and encoded the categorical features.</a:t>
            </a:r>
          </a:p>
          <a:p>
            <a:pPr marL="609585" indent="-474121" algn="just" defTabSz="1219170">
              <a:buClr>
                <a:srgbClr val="000000"/>
              </a:buClr>
              <a:buSzPts val="2000"/>
              <a:buFont typeface="Arial"/>
              <a:buChar char="●"/>
              <a:defRPr/>
            </a:pPr>
            <a:endParaRPr lang="en-IN" sz="2667" kern="0" dirty="0">
              <a:solidFill>
                <a:srgbClr val="134F5C"/>
              </a:solidFill>
              <a:latin typeface="Arial"/>
              <a:cs typeface="Arial"/>
              <a:sym typeface="Arial"/>
            </a:endParaRPr>
          </a:p>
          <a:p>
            <a:pPr marL="609585" indent="-474121" algn="just" defTabSz="1219170">
              <a:buClr>
                <a:srgbClr val="000000"/>
              </a:buClr>
              <a:buSzPts val="2000"/>
              <a:buFont typeface="Arial"/>
              <a:buChar char="●"/>
              <a:defRPr/>
            </a:pPr>
            <a:r>
              <a:rPr lang="en-IN" sz="2667" b="1" kern="0" dirty="0">
                <a:solidFill>
                  <a:srgbClr val="134F5C"/>
                </a:solidFill>
                <a:latin typeface="Arial"/>
                <a:cs typeface="Arial"/>
                <a:sym typeface="Arial"/>
              </a:rPr>
              <a:t>Data Transformation: </a:t>
            </a:r>
            <a:r>
              <a:rPr lang="en-IN" sz="2667" kern="0" dirty="0">
                <a:solidFill>
                  <a:srgbClr val="134F5C"/>
                </a:solidFill>
                <a:latin typeface="Arial"/>
                <a:cs typeface="Arial"/>
                <a:sym typeface="Arial"/>
              </a:rPr>
              <a:t>In this the </a:t>
            </a:r>
            <a:r>
              <a:rPr lang="en-US" sz="2800" spc="-7" dirty="0">
                <a:solidFill>
                  <a:srgbClr val="124F5C"/>
                </a:solidFill>
                <a:latin typeface="Arial"/>
                <a:cs typeface="Arial"/>
              </a:rPr>
              <a:t>Recency, Frequency and Monetary (RFM) of the given data set is created.</a:t>
            </a:r>
            <a:endParaRPr sz="2667" kern="0" dirty="0">
              <a:solidFill>
                <a:srgbClr val="134F5C"/>
              </a:solidFill>
              <a:latin typeface="Arial"/>
              <a:cs typeface="Arial"/>
              <a:sym typeface="Arial"/>
            </a:endParaRPr>
          </a:p>
          <a:p>
            <a:pPr marL="609585" algn="just" defTabSz="1219170">
              <a:buClr>
                <a:srgbClr val="000000"/>
              </a:buClr>
              <a:defRPr/>
            </a:pPr>
            <a:endParaRPr sz="2667" kern="0" dirty="0">
              <a:solidFill>
                <a:srgbClr val="134F5C"/>
              </a:solidFill>
              <a:latin typeface="Arial"/>
              <a:cs typeface="Arial"/>
              <a:sym typeface="Arial"/>
            </a:endParaRPr>
          </a:p>
          <a:p>
            <a:pPr marL="609585" indent="-474121" algn="just" defTabSz="1219170">
              <a:buClr>
                <a:srgbClr val="000000"/>
              </a:buClr>
              <a:buSzPts val="2000"/>
              <a:buFont typeface="Arial"/>
              <a:buChar char="●"/>
              <a:defRPr/>
            </a:pPr>
            <a:r>
              <a:rPr lang="en-IN" sz="2667" b="1" kern="0" dirty="0" err="1">
                <a:solidFill>
                  <a:srgbClr val="134F5C"/>
                </a:solidFill>
                <a:latin typeface="Arial"/>
                <a:cs typeface="Arial"/>
                <a:sym typeface="Arial"/>
              </a:rPr>
              <a:t>Modeling</a:t>
            </a:r>
            <a:r>
              <a:rPr lang="en-IN" sz="2667" kern="0" dirty="0">
                <a:solidFill>
                  <a:srgbClr val="134F5C"/>
                </a:solidFill>
                <a:latin typeface="Arial"/>
                <a:cs typeface="Arial"/>
                <a:sym typeface="Arial"/>
              </a:rPr>
              <a:t>: Finally in this part, created various clustering models. The optimal clusters obtained from each models were analysed.</a:t>
            </a:r>
            <a:endParaRPr sz="2667" kern="0" dirty="0">
              <a:solidFill>
                <a:srgbClr val="134F5C"/>
              </a:solidFill>
              <a:latin typeface="Arial"/>
              <a:cs typeface="Arial"/>
              <a:sym typeface="Arial"/>
            </a:endParaRPr>
          </a:p>
          <a:p>
            <a:pPr algn="just" defTabSz="1219170">
              <a:buClr>
                <a:srgbClr val="000000"/>
              </a:buClr>
              <a:defRPr/>
            </a:pPr>
            <a:endParaRPr sz="2667" kern="0" dirty="0">
              <a:solidFill>
                <a:srgbClr val="000000"/>
              </a:solidFill>
              <a:latin typeface="Arial"/>
              <a:cs typeface="Arial"/>
              <a:sym typeface="Arial"/>
            </a:endParaRPr>
          </a:p>
          <a:p>
            <a:pPr algn="just" defTabSz="1219170">
              <a:buClr>
                <a:srgbClr val="000000"/>
              </a:buClr>
              <a:defRPr/>
            </a:pPr>
            <a:endParaRPr sz="2667" kern="0" dirty="0">
              <a:solidFill>
                <a:srgbClr val="000000"/>
              </a:solidFill>
              <a:latin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0734" y="686478"/>
            <a:ext cx="3196167" cy="590697"/>
          </a:xfrm>
          <a:prstGeom prst="rect">
            <a:avLst/>
          </a:prstGeom>
        </p:spPr>
        <p:txBody>
          <a:bodyPr vert="horz" wrap="square" lIns="0" tIns="16087" rIns="0" bIns="0" rtlCol="0">
            <a:spAutoFit/>
          </a:bodyPr>
          <a:lstStyle/>
          <a:p>
            <a:pPr marL="16933">
              <a:spcBef>
                <a:spcPts val="127"/>
              </a:spcBef>
            </a:pPr>
            <a:r>
              <a:rPr sz="3733" u="none" spc="-7" dirty="0"/>
              <a:t>Data</a:t>
            </a:r>
            <a:r>
              <a:rPr sz="3733" u="none" spc="-47" dirty="0"/>
              <a:t> </a:t>
            </a:r>
            <a:r>
              <a:rPr sz="3733" u="none" spc="-7" dirty="0"/>
              <a:t>Cleaning</a:t>
            </a:r>
            <a:endParaRPr sz="3733" u="none" dirty="0"/>
          </a:p>
        </p:txBody>
      </p:sp>
      <p:sp>
        <p:nvSpPr>
          <p:cNvPr id="3" name="object 3"/>
          <p:cNvSpPr txBox="1"/>
          <p:nvPr/>
        </p:nvSpPr>
        <p:spPr>
          <a:xfrm>
            <a:off x="673134" y="1596585"/>
            <a:ext cx="10380133" cy="1255301"/>
          </a:xfrm>
          <a:prstGeom prst="rect">
            <a:avLst/>
          </a:prstGeom>
        </p:spPr>
        <p:txBody>
          <a:bodyPr vert="horz" wrap="square" lIns="0" tIns="71967" rIns="0" bIns="0" rtlCol="0">
            <a:spAutoFit/>
          </a:bodyPr>
          <a:lstStyle/>
          <a:p>
            <a:pPr marL="474121" indent="-457189" defTabSz="1219170">
              <a:spcBef>
                <a:spcPts val="567"/>
              </a:spcBef>
              <a:buFontTx/>
              <a:buChar char="●"/>
              <a:tabLst>
                <a:tab pos="473275" algn="l"/>
                <a:tab pos="474121" algn="l"/>
              </a:tabLst>
            </a:pPr>
            <a:r>
              <a:rPr sz="2400" dirty="0">
                <a:solidFill>
                  <a:srgbClr val="124F5C"/>
                </a:solidFill>
                <a:latin typeface="Arial"/>
                <a:cs typeface="Arial"/>
              </a:rPr>
              <a:t>The</a:t>
            </a:r>
            <a:r>
              <a:rPr lang="en-US" sz="2400" dirty="0">
                <a:solidFill>
                  <a:srgbClr val="124F5C"/>
                </a:solidFill>
                <a:latin typeface="Arial"/>
                <a:cs typeface="Arial"/>
              </a:rPr>
              <a:t> given</a:t>
            </a:r>
            <a:r>
              <a:rPr sz="2400" dirty="0">
                <a:solidFill>
                  <a:srgbClr val="124F5C"/>
                </a:solidFill>
                <a:latin typeface="Arial"/>
                <a:cs typeface="Arial"/>
              </a:rPr>
              <a:t> </a:t>
            </a:r>
            <a:r>
              <a:rPr sz="2400" spc="-7" dirty="0">
                <a:solidFill>
                  <a:srgbClr val="124F5C"/>
                </a:solidFill>
                <a:latin typeface="Arial"/>
                <a:cs typeface="Arial"/>
              </a:rPr>
              <a:t>dataset </a:t>
            </a:r>
            <a:r>
              <a:rPr sz="2400" spc="-13" dirty="0">
                <a:solidFill>
                  <a:srgbClr val="124F5C"/>
                </a:solidFill>
                <a:latin typeface="Arial"/>
                <a:cs typeface="Arial"/>
              </a:rPr>
              <a:t>has 541909 </a:t>
            </a:r>
            <a:r>
              <a:rPr sz="2400" spc="-20" dirty="0">
                <a:solidFill>
                  <a:srgbClr val="124F5C"/>
                </a:solidFill>
                <a:latin typeface="Arial"/>
                <a:cs typeface="Arial"/>
              </a:rPr>
              <a:t>rows </a:t>
            </a:r>
            <a:r>
              <a:rPr sz="2400" spc="-13" dirty="0">
                <a:solidFill>
                  <a:srgbClr val="124F5C"/>
                </a:solidFill>
                <a:latin typeface="Arial"/>
                <a:cs typeface="Arial"/>
              </a:rPr>
              <a:t>and </a:t>
            </a:r>
            <a:r>
              <a:rPr sz="2400" dirty="0">
                <a:solidFill>
                  <a:srgbClr val="124F5C"/>
                </a:solidFill>
                <a:latin typeface="Arial"/>
                <a:cs typeface="Arial"/>
              </a:rPr>
              <a:t>8</a:t>
            </a:r>
            <a:r>
              <a:rPr sz="2400" spc="120" dirty="0">
                <a:solidFill>
                  <a:srgbClr val="124F5C"/>
                </a:solidFill>
                <a:latin typeface="Arial"/>
                <a:cs typeface="Arial"/>
              </a:rPr>
              <a:t> </a:t>
            </a:r>
            <a:r>
              <a:rPr sz="2400" spc="-7" dirty="0">
                <a:solidFill>
                  <a:srgbClr val="124F5C"/>
                </a:solidFill>
                <a:latin typeface="Arial"/>
                <a:cs typeface="Arial"/>
              </a:rPr>
              <a:t>features(columns).</a:t>
            </a:r>
            <a:endParaRPr sz="2400" dirty="0">
              <a:solidFill>
                <a:prstClr val="black"/>
              </a:solidFill>
              <a:latin typeface="Arial"/>
              <a:cs typeface="Arial"/>
            </a:endParaRPr>
          </a:p>
          <a:p>
            <a:pPr marL="473275" marR="6773" indent="-457189" defTabSz="1219170">
              <a:lnSpc>
                <a:spcPct val="114999"/>
              </a:lnSpc>
              <a:spcBef>
                <a:spcPts val="7"/>
              </a:spcBef>
              <a:buFontTx/>
              <a:buChar char="●"/>
              <a:tabLst>
                <a:tab pos="473275" algn="l"/>
                <a:tab pos="474121" algn="l"/>
              </a:tabLst>
            </a:pPr>
            <a:r>
              <a:rPr lang="en-US" sz="2400" dirty="0">
                <a:solidFill>
                  <a:srgbClr val="124F5C"/>
                </a:solidFill>
                <a:latin typeface="Arial"/>
                <a:cs typeface="Arial"/>
              </a:rPr>
              <a:t>The dataset </a:t>
            </a:r>
            <a:r>
              <a:rPr sz="2400" spc="-7" dirty="0">
                <a:solidFill>
                  <a:srgbClr val="124F5C"/>
                </a:solidFill>
                <a:latin typeface="Arial"/>
                <a:cs typeface="Arial"/>
              </a:rPr>
              <a:t>possess high </a:t>
            </a:r>
            <a:r>
              <a:rPr lang="en-US" sz="2400" spc="-7" dirty="0">
                <a:solidFill>
                  <a:srgbClr val="124F5C"/>
                </a:solidFill>
                <a:latin typeface="Arial"/>
                <a:cs typeface="Arial"/>
              </a:rPr>
              <a:t>number of </a:t>
            </a:r>
            <a:r>
              <a:rPr sz="2400" spc="-7" dirty="0">
                <a:solidFill>
                  <a:srgbClr val="124F5C"/>
                </a:solidFill>
                <a:latin typeface="Arial"/>
                <a:cs typeface="Arial"/>
              </a:rPr>
              <a:t>null values in Description and CustomerID  columns:</a:t>
            </a:r>
            <a:endParaRPr sz="2400" dirty="0">
              <a:solidFill>
                <a:prstClr val="black"/>
              </a:solidFill>
              <a:latin typeface="Arial"/>
              <a:cs typeface="Arial"/>
            </a:endParaRPr>
          </a:p>
        </p:txBody>
      </p:sp>
      <p:sp>
        <p:nvSpPr>
          <p:cNvPr id="4" name="object 4"/>
          <p:cNvSpPr txBox="1"/>
          <p:nvPr/>
        </p:nvSpPr>
        <p:spPr>
          <a:xfrm>
            <a:off x="1282733" y="3139856"/>
            <a:ext cx="1757680" cy="980247"/>
          </a:xfrm>
          <a:prstGeom prst="rect">
            <a:avLst/>
          </a:prstGeom>
        </p:spPr>
        <p:txBody>
          <a:bodyPr vert="horz" wrap="square" lIns="0" tIns="16933" rIns="0" bIns="0" rtlCol="0">
            <a:spAutoFit/>
          </a:bodyPr>
          <a:lstStyle/>
          <a:p>
            <a:pPr marR="6773" defTabSz="1219170">
              <a:lnSpc>
                <a:spcPct val="115100"/>
              </a:lnSpc>
              <a:spcBef>
                <a:spcPts val="133"/>
              </a:spcBef>
              <a:tabLst>
                <a:tab pos="398770" algn="l"/>
                <a:tab pos="399617" algn="l"/>
              </a:tabLst>
            </a:pPr>
            <a:r>
              <a:rPr sz="1867" b="1" spc="-7" dirty="0">
                <a:solidFill>
                  <a:srgbClr val="124F5C"/>
                </a:solidFill>
                <a:latin typeface="Arial"/>
                <a:cs typeface="Arial"/>
              </a:rPr>
              <a:t>Feature  </a:t>
            </a:r>
            <a:r>
              <a:rPr sz="1867" dirty="0">
                <a:solidFill>
                  <a:srgbClr val="124F5C"/>
                </a:solidFill>
                <a:latin typeface="Arial"/>
                <a:cs typeface="Arial"/>
              </a:rPr>
              <a:t>Description  </a:t>
            </a:r>
            <a:r>
              <a:rPr sz="1867" spc="-13" dirty="0">
                <a:solidFill>
                  <a:srgbClr val="124F5C"/>
                </a:solidFill>
                <a:latin typeface="Arial"/>
                <a:cs typeface="Arial"/>
              </a:rPr>
              <a:t>C</a:t>
            </a:r>
            <a:r>
              <a:rPr sz="1867" dirty="0">
                <a:solidFill>
                  <a:srgbClr val="124F5C"/>
                </a:solidFill>
                <a:latin typeface="Arial"/>
                <a:cs typeface="Arial"/>
              </a:rPr>
              <a:t>usto</a:t>
            </a:r>
            <a:r>
              <a:rPr sz="1867" spc="-13" dirty="0">
                <a:solidFill>
                  <a:srgbClr val="124F5C"/>
                </a:solidFill>
                <a:latin typeface="Arial"/>
                <a:cs typeface="Arial"/>
              </a:rPr>
              <a:t>m</a:t>
            </a:r>
            <a:r>
              <a:rPr sz="1867" dirty="0">
                <a:solidFill>
                  <a:srgbClr val="124F5C"/>
                </a:solidFill>
                <a:latin typeface="Arial"/>
                <a:cs typeface="Arial"/>
              </a:rPr>
              <a:t>er</a:t>
            </a:r>
            <a:r>
              <a:rPr sz="1867" spc="-13" dirty="0">
                <a:solidFill>
                  <a:srgbClr val="124F5C"/>
                </a:solidFill>
                <a:latin typeface="Arial"/>
                <a:cs typeface="Arial"/>
              </a:rPr>
              <a:t>I</a:t>
            </a:r>
            <a:r>
              <a:rPr sz="1867" dirty="0">
                <a:solidFill>
                  <a:srgbClr val="124F5C"/>
                </a:solidFill>
                <a:latin typeface="Arial"/>
                <a:cs typeface="Arial"/>
              </a:rPr>
              <a:t>D</a:t>
            </a:r>
            <a:endParaRPr sz="1867" dirty="0">
              <a:solidFill>
                <a:prstClr val="black"/>
              </a:solidFill>
              <a:latin typeface="Arial"/>
              <a:cs typeface="Arial"/>
            </a:endParaRPr>
          </a:p>
        </p:txBody>
      </p:sp>
      <p:sp>
        <p:nvSpPr>
          <p:cNvPr id="5" name="object 5"/>
          <p:cNvSpPr txBox="1"/>
          <p:nvPr/>
        </p:nvSpPr>
        <p:spPr>
          <a:xfrm>
            <a:off x="5398346" y="3139855"/>
            <a:ext cx="2886287" cy="999611"/>
          </a:xfrm>
          <a:prstGeom prst="rect">
            <a:avLst/>
          </a:prstGeom>
        </p:spPr>
        <p:txBody>
          <a:bodyPr vert="horz" wrap="square" lIns="0" tIns="60113" rIns="0" bIns="0" rtlCol="0">
            <a:spAutoFit/>
          </a:bodyPr>
          <a:lstStyle/>
          <a:p>
            <a:pPr marL="16933" defTabSz="1219170">
              <a:spcBef>
                <a:spcPts val="473"/>
              </a:spcBef>
            </a:pPr>
            <a:r>
              <a:rPr sz="1867" b="1" dirty="0">
                <a:solidFill>
                  <a:srgbClr val="124F5C"/>
                </a:solidFill>
                <a:latin typeface="Arial"/>
                <a:cs typeface="Arial"/>
              </a:rPr>
              <a:t>Percentage </a:t>
            </a:r>
            <a:r>
              <a:rPr sz="1867" b="1" spc="-7" dirty="0">
                <a:solidFill>
                  <a:srgbClr val="124F5C"/>
                </a:solidFill>
                <a:latin typeface="Arial"/>
                <a:cs typeface="Arial"/>
              </a:rPr>
              <a:t>of null</a:t>
            </a:r>
            <a:r>
              <a:rPr sz="1867" b="1" spc="-127" dirty="0">
                <a:solidFill>
                  <a:srgbClr val="124F5C"/>
                </a:solidFill>
                <a:latin typeface="Arial"/>
                <a:cs typeface="Arial"/>
              </a:rPr>
              <a:t> </a:t>
            </a:r>
            <a:r>
              <a:rPr sz="1867" b="1" spc="-7" dirty="0">
                <a:solidFill>
                  <a:srgbClr val="124F5C"/>
                </a:solidFill>
                <a:latin typeface="Arial"/>
                <a:cs typeface="Arial"/>
              </a:rPr>
              <a:t>values</a:t>
            </a:r>
            <a:endParaRPr sz="1867">
              <a:solidFill>
                <a:prstClr val="black"/>
              </a:solidFill>
              <a:latin typeface="Arial"/>
              <a:cs typeface="Arial"/>
            </a:endParaRPr>
          </a:p>
          <a:p>
            <a:pPr marL="16933" defTabSz="1219170">
              <a:spcBef>
                <a:spcPts val="339"/>
              </a:spcBef>
            </a:pPr>
            <a:r>
              <a:rPr sz="1867" dirty="0">
                <a:solidFill>
                  <a:srgbClr val="124F5C"/>
                </a:solidFill>
                <a:latin typeface="Arial"/>
                <a:cs typeface="Arial"/>
              </a:rPr>
              <a:t>0.2683%</a:t>
            </a:r>
            <a:endParaRPr sz="1867">
              <a:solidFill>
                <a:prstClr val="black"/>
              </a:solidFill>
              <a:latin typeface="Arial"/>
              <a:cs typeface="Arial"/>
            </a:endParaRPr>
          </a:p>
          <a:p>
            <a:pPr marL="16933" defTabSz="1219170">
              <a:spcBef>
                <a:spcPts val="333"/>
              </a:spcBef>
            </a:pPr>
            <a:r>
              <a:rPr sz="1867" dirty="0">
                <a:solidFill>
                  <a:srgbClr val="124F5C"/>
                </a:solidFill>
                <a:latin typeface="Arial"/>
                <a:cs typeface="Arial"/>
              </a:rPr>
              <a:t>24.92%</a:t>
            </a:r>
            <a:endParaRPr sz="1867">
              <a:solidFill>
                <a:prstClr val="black"/>
              </a:solidFill>
              <a:latin typeface="Arial"/>
              <a:cs typeface="Arial"/>
            </a:endParaRPr>
          </a:p>
        </p:txBody>
      </p:sp>
      <p:sp>
        <p:nvSpPr>
          <p:cNvPr id="6" name="object 6"/>
          <p:cNvSpPr txBox="1"/>
          <p:nvPr/>
        </p:nvSpPr>
        <p:spPr>
          <a:xfrm>
            <a:off x="785707" y="4729819"/>
            <a:ext cx="10751820" cy="1494426"/>
          </a:xfrm>
          <a:prstGeom prst="rect">
            <a:avLst/>
          </a:prstGeom>
        </p:spPr>
        <p:txBody>
          <a:bodyPr vert="horz" wrap="square" lIns="0" tIns="16933" rIns="0" bIns="0" rtlCol="0">
            <a:spAutoFit/>
          </a:bodyPr>
          <a:lstStyle/>
          <a:p>
            <a:pPr marL="16933" marR="6773" defTabSz="1219170">
              <a:spcBef>
                <a:spcPts val="133"/>
              </a:spcBef>
            </a:pPr>
            <a:r>
              <a:rPr lang="en-US" sz="2400" spc="-7">
                <a:solidFill>
                  <a:srgbClr val="124F5C"/>
                </a:solidFill>
                <a:latin typeface="Arial"/>
                <a:cs typeface="Arial"/>
              </a:rPr>
              <a:t>D</a:t>
            </a:r>
            <a:r>
              <a:rPr sz="2400" spc="-7">
                <a:solidFill>
                  <a:srgbClr val="124F5C"/>
                </a:solidFill>
                <a:latin typeface="Arial"/>
                <a:cs typeface="Arial"/>
              </a:rPr>
              <a:t>rop</a:t>
            </a:r>
            <a:r>
              <a:rPr lang="en-US" sz="2400" spc="-7">
                <a:solidFill>
                  <a:srgbClr val="124F5C"/>
                </a:solidFill>
                <a:latin typeface="Arial"/>
                <a:cs typeface="Arial"/>
              </a:rPr>
              <a:t>ped</a:t>
            </a:r>
            <a:r>
              <a:rPr sz="2400" spc="-7">
                <a:solidFill>
                  <a:srgbClr val="124F5C"/>
                </a:solidFill>
                <a:latin typeface="Arial"/>
                <a:cs typeface="Arial"/>
              </a:rPr>
              <a:t> </a:t>
            </a:r>
            <a:r>
              <a:rPr sz="2400" spc="-7" dirty="0">
                <a:solidFill>
                  <a:srgbClr val="124F5C"/>
                </a:solidFill>
                <a:latin typeface="Arial"/>
                <a:cs typeface="Arial"/>
              </a:rPr>
              <a:t>all </a:t>
            </a:r>
            <a:r>
              <a:rPr lang="en-US" sz="2400" spc="-7" dirty="0">
                <a:solidFill>
                  <a:srgbClr val="124F5C"/>
                </a:solidFill>
                <a:latin typeface="Arial"/>
                <a:cs typeface="Arial"/>
              </a:rPr>
              <a:t>the </a:t>
            </a:r>
            <a:r>
              <a:rPr sz="2400" spc="-7" dirty="0">
                <a:solidFill>
                  <a:srgbClr val="124F5C"/>
                </a:solidFill>
                <a:latin typeface="Arial"/>
                <a:cs typeface="Arial"/>
              </a:rPr>
              <a:t>null values because each customer </a:t>
            </a:r>
            <a:r>
              <a:rPr sz="2400" dirty="0">
                <a:solidFill>
                  <a:srgbClr val="124F5C"/>
                </a:solidFill>
                <a:latin typeface="Arial"/>
                <a:cs typeface="Arial"/>
              </a:rPr>
              <a:t>IDs </a:t>
            </a:r>
            <a:r>
              <a:rPr sz="2400" spc="-7" dirty="0">
                <a:solidFill>
                  <a:srgbClr val="124F5C"/>
                </a:solidFill>
                <a:latin typeface="Arial"/>
                <a:cs typeface="Arial"/>
              </a:rPr>
              <a:t>are uniquely  </a:t>
            </a:r>
            <a:r>
              <a:rPr sz="2400" spc="-13" dirty="0">
                <a:solidFill>
                  <a:srgbClr val="124F5C"/>
                </a:solidFill>
                <a:latin typeface="Arial"/>
                <a:cs typeface="Arial"/>
              </a:rPr>
              <a:t>assigned </a:t>
            </a:r>
            <a:r>
              <a:rPr sz="2400" dirty="0">
                <a:solidFill>
                  <a:srgbClr val="124F5C"/>
                </a:solidFill>
                <a:latin typeface="Arial"/>
                <a:cs typeface="Arial"/>
              </a:rPr>
              <a:t>to a </a:t>
            </a:r>
            <a:r>
              <a:rPr sz="2400" spc="-7" dirty="0">
                <a:solidFill>
                  <a:srgbClr val="124F5C"/>
                </a:solidFill>
                <a:latin typeface="Arial"/>
                <a:cs typeface="Arial"/>
              </a:rPr>
              <a:t>customer</a:t>
            </a:r>
            <a:r>
              <a:rPr lang="en-US" sz="2400" spc="-7" dirty="0">
                <a:solidFill>
                  <a:srgbClr val="124F5C"/>
                </a:solidFill>
                <a:latin typeface="Arial"/>
                <a:cs typeface="Arial"/>
              </a:rPr>
              <a:t>. I</a:t>
            </a:r>
            <a:r>
              <a:rPr sz="2400" dirty="0">
                <a:solidFill>
                  <a:srgbClr val="124F5C"/>
                </a:solidFill>
                <a:latin typeface="Arial"/>
                <a:cs typeface="Arial"/>
              </a:rPr>
              <a:t>f it is </a:t>
            </a:r>
            <a:r>
              <a:rPr sz="2400" spc="-7" dirty="0">
                <a:solidFill>
                  <a:srgbClr val="124F5C"/>
                </a:solidFill>
                <a:latin typeface="Arial"/>
                <a:cs typeface="Arial"/>
              </a:rPr>
              <a:t>missing </a:t>
            </a:r>
            <a:r>
              <a:rPr sz="2400" dirty="0">
                <a:solidFill>
                  <a:srgbClr val="124F5C"/>
                </a:solidFill>
                <a:latin typeface="Arial"/>
                <a:cs typeface="Arial"/>
              </a:rPr>
              <a:t>from the </a:t>
            </a:r>
            <a:r>
              <a:rPr sz="2400" spc="-7" dirty="0">
                <a:solidFill>
                  <a:srgbClr val="124F5C"/>
                </a:solidFill>
                <a:latin typeface="Arial"/>
                <a:cs typeface="Arial"/>
              </a:rPr>
              <a:t>dataset</a:t>
            </a:r>
            <a:r>
              <a:rPr lang="en-US" sz="2400" spc="-7" dirty="0">
                <a:solidFill>
                  <a:srgbClr val="124F5C"/>
                </a:solidFill>
                <a:latin typeface="Arial"/>
                <a:cs typeface="Arial"/>
              </a:rPr>
              <a:t>, then</a:t>
            </a:r>
            <a:r>
              <a:rPr sz="2400" spc="-7" dirty="0">
                <a:solidFill>
                  <a:srgbClr val="124F5C"/>
                </a:solidFill>
                <a:latin typeface="Arial"/>
                <a:cs typeface="Arial"/>
              </a:rPr>
              <a:t> </a:t>
            </a:r>
            <a:r>
              <a:rPr sz="2400" spc="-33" dirty="0">
                <a:solidFill>
                  <a:srgbClr val="124F5C"/>
                </a:solidFill>
                <a:latin typeface="Arial"/>
                <a:cs typeface="Arial"/>
              </a:rPr>
              <a:t>we </a:t>
            </a:r>
            <a:r>
              <a:rPr sz="2400" spc="-7" dirty="0">
                <a:solidFill>
                  <a:srgbClr val="124F5C"/>
                </a:solidFill>
                <a:latin typeface="Arial"/>
                <a:cs typeface="Arial"/>
              </a:rPr>
              <a:t>can impute </a:t>
            </a:r>
            <a:r>
              <a:rPr sz="2400" dirty="0">
                <a:solidFill>
                  <a:srgbClr val="124F5C"/>
                </a:solidFill>
                <a:latin typeface="Arial"/>
                <a:cs typeface="Arial"/>
              </a:rPr>
              <a:t>it </a:t>
            </a:r>
            <a:r>
              <a:rPr sz="2400" spc="-20" dirty="0">
                <a:solidFill>
                  <a:srgbClr val="124F5C"/>
                </a:solidFill>
                <a:latin typeface="Arial"/>
                <a:cs typeface="Arial"/>
              </a:rPr>
              <a:t>with </a:t>
            </a:r>
            <a:r>
              <a:rPr sz="2400" spc="-7" dirty="0">
                <a:solidFill>
                  <a:srgbClr val="124F5C"/>
                </a:solidFill>
                <a:latin typeface="Arial"/>
                <a:cs typeface="Arial"/>
              </a:rPr>
              <a:t>other values</a:t>
            </a:r>
            <a:r>
              <a:rPr lang="en-US" sz="2400" spc="-7" dirty="0">
                <a:solidFill>
                  <a:srgbClr val="124F5C"/>
                </a:solidFill>
                <a:latin typeface="Arial"/>
                <a:cs typeface="Arial"/>
              </a:rPr>
              <a:t>, but </a:t>
            </a:r>
            <a:r>
              <a:rPr sz="2400" dirty="0">
                <a:solidFill>
                  <a:srgbClr val="124F5C"/>
                </a:solidFill>
                <a:latin typeface="Arial"/>
                <a:cs typeface="Arial"/>
              </a:rPr>
              <a:t>it </a:t>
            </a:r>
            <a:r>
              <a:rPr sz="2400" spc="-7" dirty="0">
                <a:solidFill>
                  <a:srgbClr val="124F5C"/>
                </a:solidFill>
                <a:latin typeface="Arial"/>
                <a:cs typeface="Arial"/>
              </a:rPr>
              <a:t>does not make any sense and </a:t>
            </a:r>
            <a:r>
              <a:rPr sz="2400" dirty="0">
                <a:solidFill>
                  <a:srgbClr val="124F5C"/>
                </a:solidFill>
                <a:latin typeface="Arial"/>
                <a:cs typeface="Arial"/>
              </a:rPr>
              <a:t>if </a:t>
            </a:r>
            <a:r>
              <a:rPr sz="2400" spc="-33" dirty="0">
                <a:solidFill>
                  <a:srgbClr val="124F5C"/>
                </a:solidFill>
                <a:latin typeface="Arial"/>
                <a:cs typeface="Arial"/>
              </a:rPr>
              <a:t>we </a:t>
            </a:r>
            <a:r>
              <a:rPr sz="2400" spc="-7" dirty="0">
                <a:solidFill>
                  <a:srgbClr val="124F5C"/>
                </a:solidFill>
                <a:latin typeface="Arial"/>
                <a:cs typeface="Arial"/>
              </a:rPr>
              <a:t>do then </a:t>
            </a:r>
            <a:r>
              <a:rPr sz="2400" spc="-33" dirty="0">
                <a:solidFill>
                  <a:srgbClr val="124F5C"/>
                </a:solidFill>
                <a:latin typeface="Arial"/>
                <a:cs typeface="Arial"/>
              </a:rPr>
              <a:t>we </a:t>
            </a:r>
            <a:r>
              <a:rPr lang="en-US" sz="2400" spc="-33" dirty="0">
                <a:solidFill>
                  <a:srgbClr val="124F5C"/>
                </a:solidFill>
                <a:latin typeface="Arial"/>
                <a:cs typeface="Arial"/>
              </a:rPr>
              <a:t>end </a:t>
            </a:r>
            <a:r>
              <a:rPr sz="2400" spc="-7" dirty="0">
                <a:solidFill>
                  <a:srgbClr val="124F5C"/>
                </a:solidFill>
                <a:latin typeface="Arial"/>
                <a:cs typeface="Arial"/>
              </a:rPr>
              <a:t>up </a:t>
            </a:r>
            <a:r>
              <a:rPr sz="2400" spc="-20" dirty="0">
                <a:solidFill>
                  <a:srgbClr val="124F5C"/>
                </a:solidFill>
                <a:latin typeface="Arial"/>
                <a:cs typeface="Arial"/>
              </a:rPr>
              <a:t>with </a:t>
            </a:r>
            <a:r>
              <a:rPr sz="2400" spc="-7" dirty="0">
                <a:solidFill>
                  <a:srgbClr val="124F5C"/>
                </a:solidFill>
                <a:latin typeface="Arial"/>
                <a:cs typeface="Arial"/>
              </a:rPr>
              <a:t>biased</a:t>
            </a:r>
            <a:r>
              <a:rPr sz="2400" spc="113" dirty="0">
                <a:solidFill>
                  <a:srgbClr val="124F5C"/>
                </a:solidFill>
                <a:latin typeface="Arial"/>
                <a:cs typeface="Arial"/>
              </a:rPr>
              <a:t> </a:t>
            </a:r>
            <a:r>
              <a:rPr sz="2400" spc="-7" dirty="0">
                <a:solidFill>
                  <a:srgbClr val="124F5C"/>
                </a:solidFill>
                <a:latin typeface="Arial"/>
                <a:cs typeface="Arial"/>
              </a:rPr>
              <a:t>results.</a:t>
            </a:r>
            <a:endParaRPr sz="2400" dirty="0">
              <a:solidFill>
                <a:prstClr val="black"/>
              </a:solidFill>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7533" y="415544"/>
            <a:ext cx="4616027" cy="590697"/>
          </a:xfrm>
          <a:prstGeom prst="rect">
            <a:avLst/>
          </a:prstGeom>
        </p:spPr>
        <p:txBody>
          <a:bodyPr vert="horz" wrap="square" lIns="0" tIns="16087" rIns="0" bIns="0" rtlCol="0">
            <a:spAutoFit/>
          </a:bodyPr>
          <a:lstStyle/>
          <a:p>
            <a:pPr marL="16933">
              <a:spcBef>
                <a:spcPts val="127"/>
              </a:spcBef>
            </a:pPr>
            <a:r>
              <a:rPr sz="3733" u="none" spc="-7" dirty="0"/>
              <a:t>Feature</a:t>
            </a:r>
            <a:r>
              <a:rPr sz="3733" u="none" spc="-40" dirty="0"/>
              <a:t> </a:t>
            </a:r>
            <a:r>
              <a:rPr sz="3733" u="none" spc="-7" dirty="0"/>
              <a:t>Engineering</a:t>
            </a:r>
            <a:endParaRPr sz="3733" u="none" dirty="0"/>
          </a:p>
        </p:txBody>
      </p:sp>
      <p:sp>
        <p:nvSpPr>
          <p:cNvPr id="3" name="object 3"/>
          <p:cNvSpPr txBox="1"/>
          <p:nvPr/>
        </p:nvSpPr>
        <p:spPr>
          <a:xfrm>
            <a:off x="673134" y="1596584"/>
            <a:ext cx="9577493" cy="862630"/>
          </a:xfrm>
          <a:prstGeom prst="rect">
            <a:avLst/>
          </a:prstGeom>
        </p:spPr>
        <p:txBody>
          <a:bodyPr vert="horz" wrap="square" lIns="0" tIns="71967" rIns="0" bIns="0" rtlCol="0">
            <a:spAutoFit/>
          </a:bodyPr>
          <a:lstStyle/>
          <a:p>
            <a:pPr marL="16933" defTabSz="1219170">
              <a:spcBef>
                <a:spcPts val="567"/>
              </a:spcBef>
            </a:pPr>
            <a:r>
              <a:rPr sz="2400" b="1" dirty="0">
                <a:solidFill>
                  <a:srgbClr val="124F5C"/>
                </a:solidFill>
                <a:uFill>
                  <a:solidFill>
                    <a:srgbClr val="124F5C"/>
                  </a:solidFill>
                </a:uFill>
                <a:latin typeface="Arial"/>
                <a:cs typeface="Arial"/>
              </a:rPr>
              <a:t>Introduced </a:t>
            </a:r>
            <a:r>
              <a:rPr sz="2400" b="1" spc="-7" dirty="0">
                <a:solidFill>
                  <a:srgbClr val="124F5C"/>
                </a:solidFill>
                <a:uFill>
                  <a:solidFill>
                    <a:srgbClr val="124F5C"/>
                  </a:solidFill>
                </a:uFill>
                <a:latin typeface="Arial"/>
                <a:cs typeface="Arial"/>
              </a:rPr>
              <a:t>new features</a:t>
            </a:r>
            <a:r>
              <a:rPr sz="2400" spc="-7" dirty="0">
                <a:solidFill>
                  <a:srgbClr val="124F5C"/>
                </a:solidFill>
                <a:latin typeface="Arial"/>
                <a:cs typeface="Arial"/>
              </a:rPr>
              <a:t>: Invoice_Year, Invoice_Month,</a:t>
            </a:r>
            <a:r>
              <a:rPr sz="2400" spc="80" dirty="0">
                <a:solidFill>
                  <a:srgbClr val="124F5C"/>
                </a:solidFill>
                <a:latin typeface="Arial"/>
                <a:cs typeface="Arial"/>
              </a:rPr>
              <a:t> </a:t>
            </a:r>
            <a:r>
              <a:rPr sz="2400" spc="-13" dirty="0">
                <a:solidFill>
                  <a:srgbClr val="124F5C"/>
                </a:solidFill>
                <a:latin typeface="Arial"/>
                <a:cs typeface="Arial"/>
              </a:rPr>
              <a:t>Invoice_Day,</a:t>
            </a:r>
            <a:endParaRPr sz="2400" dirty="0">
              <a:solidFill>
                <a:prstClr val="black"/>
              </a:solidFill>
              <a:latin typeface="Arial"/>
              <a:cs typeface="Arial"/>
            </a:endParaRPr>
          </a:p>
          <a:p>
            <a:pPr marL="16933" defTabSz="1219170">
              <a:spcBef>
                <a:spcPts val="440"/>
              </a:spcBef>
            </a:pPr>
            <a:r>
              <a:rPr sz="2400" spc="-7" dirty="0">
                <a:solidFill>
                  <a:srgbClr val="124F5C"/>
                </a:solidFill>
                <a:latin typeface="Arial"/>
                <a:cs typeface="Arial"/>
              </a:rPr>
              <a:t>Invoice_Hour </a:t>
            </a:r>
            <a:r>
              <a:rPr sz="2400" dirty="0">
                <a:solidFill>
                  <a:srgbClr val="124F5C"/>
                </a:solidFill>
                <a:latin typeface="Arial"/>
                <a:cs typeface="Arial"/>
              </a:rPr>
              <a:t>from </a:t>
            </a:r>
            <a:r>
              <a:rPr sz="2400" spc="-7" dirty="0">
                <a:solidFill>
                  <a:srgbClr val="124F5C"/>
                </a:solidFill>
                <a:latin typeface="Arial"/>
                <a:cs typeface="Arial"/>
              </a:rPr>
              <a:t>InvoiceDate feature </a:t>
            </a:r>
            <a:r>
              <a:rPr sz="2400" dirty="0">
                <a:solidFill>
                  <a:srgbClr val="124F5C"/>
                </a:solidFill>
                <a:latin typeface="Arial"/>
                <a:cs typeface="Arial"/>
              </a:rPr>
              <a:t>&amp;</a:t>
            </a:r>
            <a:r>
              <a:rPr sz="2400" spc="73" dirty="0">
                <a:solidFill>
                  <a:srgbClr val="124F5C"/>
                </a:solidFill>
                <a:latin typeface="Arial"/>
                <a:cs typeface="Arial"/>
              </a:rPr>
              <a:t> </a:t>
            </a:r>
            <a:r>
              <a:rPr sz="2400" spc="-7" dirty="0">
                <a:solidFill>
                  <a:srgbClr val="124F5C"/>
                </a:solidFill>
                <a:latin typeface="Arial"/>
                <a:cs typeface="Arial"/>
              </a:rPr>
              <a:t>Total_Amount</a:t>
            </a:r>
            <a:endParaRPr sz="2400" dirty="0">
              <a:solidFill>
                <a:prstClr val="black"/>
              </a:solidFill>
              <a:latin typeface="Arial"/>
              <a:cs typeface="Arial"/>
            </a:endParaRPr>
          </a:p>
        </p:txBody>
      </p:sp>
      <p:sp>
        <p:nvSpPr>
          <p:cNvPr id="4" name="object 4"/>
          <p:cNvSpPr/>
          <p:nvPr/>
        </p:nvSpPr>
        <p:spPr>
          <a:xfrm>
            <a:off x="934720" y="2609088"/>
            <a:ext cx="10322560" cy="1627112"/>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5" name="object 5"/>
          <p:cNvSpPr/>
          <p:nvPr/>
        </p:nvSpPr>
        <p:spPr>
          <a:xfrm>
            <a:off x="1046479" y="4644136"/>
            <a:ext cx="8737600" cy="1397000"/>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8790F-B4B8-4D6F-968D-29CC0E7EE0DB}"/>
              </a:ext>
            </a:extLst>
          </p:cNvPr>
          <p:cNvSpPr>
            <a:spLocks noGrp="1"/>
          </p:cNvSpPr>
          <p:nvPr>
            <p:ph type="title"/>
          </p:nvPr>
        </p:nvSpPr>
        <p:spPr>
          <a:xfrm>
            <a:off x="0" y="2514601"/>
            <a:ext cx="12192000" cy="574453"/>
          </a:xfrm>
        </p:spPr>
        <p:txBody>
          <a:bodyPr/>
          <a:lstStyle/>
          <a:p>
            <a:pPr algn="ctr"/>
            <a:r>
              <a:rPr lang="en-US" sz="3733" u="none" dirty="0"/>
              <a:t>Exploratory Data Analysis (EDA)</a:t>
            </a:r>
          </a:p>
        </p:txBody>
      </p:sp>
    </p:spTree>
    <p:extLst>
      <p:ext uri="{BB962C8B-B14F-4D97-AF65-F5344CB8AC3E}">
        <p14:creationId xmlns:p14="http://schemas.microsoft.com/office/powerpoint/2010/main" val="238375949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TotalTime>
  <Words>998</Words>
  <Application>Microsoft Office PowerPoint</Application>
  <PresentationFormat>Widescreen</PresentationFormat>
  <Paragraphs>98</Paragraphs>
  <Slides>26</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26</vt:i4>
      </vt:variant>
    </vt:vector>
  </HeadingPairs>
  <TitlesOfParts>
    <vt:vector size="32" baseType="lpstr">
      <vt:lpstr>Arial</vt:lpstr>
      <vt:lpstr>Calibri</vt:lpstr>
      <vt:lpstr>Montserrat</vt:lpstr>
      <vt:lpstr>Roboto</vt:lpstr>
      <vt:lpstr>1_Office Theme</vt:lpstr>
      <vt:lpstr>Simple Light</vt:lpstr>
      <vt:lpstr>PowerPoint Presentation</vt:lpstr>
      <vt:lpstr>Contents</vt:lpstr>
      <vt:lpstr>Introduction</vt:lpstr>
      <vt:lpstr>Problem Statement</vt:lpstr>
      <vt:lpstr>Data Description</vt:lpstr>
      <vt:lpstr>Data Pipeline</vt:lpstr>
      <vt:lpstr>Data Cleaning</vt:lpstr>
      <vt:lpstr>Feature Engineering</vt:lpstr>
      <vt:lpstr>Exploratory Data Analysis (EDA)</vt:lpstr>
      <vt:lpstr>PowerPoint Presentation</vt:lpstr>
      <vt:lpstr>Total Purchasing in Years</vt:lpstr>
      <vt:lpstr>PowerPoint Presentation</vt:lpstr>
      <vt:lpstr>PowerPoint Presentation</vt:lpstr>
      <vt:lpstr>PowerPoint Presentation</vt:lpstr>
      <vt:lpstr>Data Transformation</vt:lpstr>
      <vt:lpstr>Data Transformation (continued)</vt:lpstr>
      <vt:lpstr>PowerPoint Presentation</vt:lpstr>
      <vt:lpstr>PowerPoint Presentation</vt:lpstr>
      <vt:lpstr>Correlation among RFM</vt:lpstr>
      <vt:lpstr>Modeling</vt:lpstr>
      <vt:lpstr>K-Means Clustering</vt:lpstr>
      <vt:lpstr>K-means Clustering with Silhouette Analysis</vt:lpstr>
      <vt:lpstr>K-means with Elbow Method</vt:lpstr>
      <vt:lpstr>Pretty Table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21</cp:revision>
  <dcterms:created xsi:type="dcterms:W3CDTF">2022-03-04T21:45:32Z</dcterms:created>
  <dcterms:modified xsi:type="dcterms:W3CDTF">2022-03-08T19:17:33Z</dcterms:modified>
</cp:coreProperties>
</file>