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6" r:id="rId6"/>
    <p:sldId id="258" r:id="rId7"/>
    <p:sldId id="278" r:id="rId8"/>
    <p:sldId id="276" r:id="rId9"/>
    <p:sldId id="259" r:id="rId10"/>
    <p:sldId id="272" r:id="rId11"/>
    <p:sldId id="268" r:id="rId12"/>
    <p:sldId id="269" r:id="rId13"/>
    <p:sldId id="270" r:id="rId14"/>
    <p:sldId id="279" r:id="rId15"/>
  </p:sldIdLst>
  <p:sldSz cx="9144000" cy="5143500" type="screen16x9"/>
  <p:notesSz cx="6858000" cy="9144000"/>
  <p:embeddedFontLst>
    <p:embeddedFont>
      <p:font typeface="Dosis Light" charset="0"/>
      <p:regular r:id="rId17"/>
      <p:bold r:id="rId18"/>
    </p:embeddedFont>
    <p:embeddedFont>
      <p:font typeface="Pontano Sans" charset="0"/>
      <p:regular r:id="rId19"/>
    </p:embeddedFont>
    <p:embeddedFont>
      <p:font typeface="Dosis" pitchFamily="2" charset="0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D4A7F7C-B4C8-4992-B4AC-884A224222AF}">
  <a:tblStyle styleId="{9D4A7F7C-B4C8-4992-B4AC-884A224222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0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9BCF6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_2">
    <p:bg>
      <p:bgPr>
        <a:solidFill>
          <a:srgbClr val="9BCF6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51B148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7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sh24maal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Fresh24Maal</a:t>
            </a:r>
            <a:br>
              <a:rPr lang="en" b="1" dirty="0" smtClean="0"/>
            </a:br>
            <a:r>
              <a:rPr lang="en" b="1" dirty="0" smtClean="0"/>
              <a:t>-</a:t>
            </a:r>
            <a:r>
              <a:rPr lang="en" b="1" dirty="0" smtClean="0"/>
              <a:t>Startup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3857620" y="893225"/>
            <a:ext cx="642942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</a:t>
            </a:r>
            <a:r>
              <a:rPr lang="en" dirty="0" smtClean="0"/>
              <a:t>easy </a:t>
            </a:r>
            <a:br>
              <a:rPr lang="en" dirty="0" smtClean="0"/>
            </a:br>
            <a:r>
              <a:rPr lang="en" dirty="0" smtClean="0"/>
              <a:t>with Communication</a:t>
            </a:r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258" name="Google Shape;258;p30"/>
          <p:cNvGrpSpPr/>
          <p:nvPr/>
        </p:nvGrpSpPr>
        <p:grpSpPr>
          <a:xfrm>
            <a:off x="3222803" y="2048525"/>
            <a:ext cx="1675919" cy="1180591"/>
            <a:chOff x="1444833" y="1986811"/>
            <a:chExt cx="1830805" cy="1289700"/>
          </a:xfrm>
        </p:grpSpPr>
        <p:sp>
          <p:nvSpPr>
            <p:cNvPr id="259" name="Google Shape;259;p30"/>
            <p:cNvSpPr txBox="1"/>
            <p:nvPr/>
          </p:nvSpPr>
          <p:spPr>
            <a:xfrm>
              <a:off x="1444833" y="1986811"/>
              <a:ext cx="1086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" sz="1200" dirty="0" smtClean="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HRMS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0" name="Google Shape;260;p30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B8F567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61" name="Google Shape;261;p30"/>
          <p:cNvGrpSpPr/>
          <p:nvPr/>
        </p:nvGrpSpPr>
        <p:grpSpPr>
          <a:xfrm>
            <a:off x="6364488" y="1733850"/>
            <a:ext cx="2228277" cy="1180591"/>
            <a:chOff x="5209838" y="1060358"/>
            <a:chExt cx="2434212" cy="1289700"/>
          </a:xfrm>
        </p:grpSpPr>
        <p:sp>
          <p:nvSpPr>
            <p:cNvPr id="262" name="Google Shape;262;p30"/>
            <p:cNvSpPr txBox="1"/>
            <p:nvPr/>
          </p:nvSpPr>
          <p:spPr>
            <a:xfrm>
              <a:off x="6613249" y="1060358"/>
              <a:ext cx="1030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CRM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3" name="Google Shape;263;p30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51B148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64" name="Google Shape;264;p30"/>
          <p:cNvGrpSpPr/>
          <p:nvPr/>
        </p:nvGrpSpPr>
        <p:grpSpPr>
          <a:xfrm>
            <a:off x="6364488" y="3528125"/>
            <a:ext cx="2228281" cy="1180591"/>
            <a:chOff x="5209838" y="3020457"/>
            <a:chExt cx="2434216" cy="1289700"/>
          </a:xfrm>
        </p:grpSpPr>
        <p:sp>
          <p:nvSpPr>
            <p:cNvPr id="265" name="Google Shape;265;p30"/>
            <p:cNvSpPr txBox="1"/>
            <p:nvPr/>
          </p:nvSpPr>
          <p:spPr>
            <a:xfrm>
              <a:off x="6613254" y="3020457"/>
              <a:ext cx="1030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AD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6" name="Google Shape;266;p30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9BCF63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67" name="Google Shape;267;p30"/>
          <p:cNvGrpSpPr/>
          <p:nvPr/>
        </p:nvGrpSpPr>
        <p:grpSpPr>
          <a:xfrm>
            <a:off x="4260993" y="1430035"/>
            <a:ext cx="3492100" cy="3469912"/>
            <a:chOff x="2662213" y="676344"/>
            <a:chExt cx="3814835" cy="3790597"/>
          </a:xfrm>
        </p:grpSpPr>
        <p:sp>
          <p:nvSpPr>
            <p:cNvPr id="268" name="Google Shape;268;p30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9BCF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" name="Google Shape;271;p30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72" name="Google Shape;272;p3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B8F567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B8F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30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75" name="Google Shape;275;p30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51B148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51B1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30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78" name="Google Shape;278;p30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9BCF6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9BC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" name="Google Shape;280;p30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04</a:t>
              </a:r>
              <a:endParaRPr sz="1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81" name="Google Shape;281;p30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51B148"/>
                  </a:solidFill>
                  <a:latin typeface="Dosis"/>
                  <a:ea typeface="Dosis"/>
                  <a:cs typeface="Dosis"/>
                  <a:sym typeface="Dosis"/>
                </a:rPr>
                <a:t>01 </a:t>
              </a:r>
              <a:endParaRPr sz="1600">
                <a:solidFill>
                  <a:srgbClr val="51B148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82" name="Google Shape;282;p30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03 </a:t>
              </a:r>
              <a:endParaRPr sz="1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29" name="Google Shape;280;p30"/>
          <p:cNvSpPr txBox="1"/>
          <p:nvPr/>
        </p:nvSpPr>
        <p:spPr>
          <a:xfrm>
            <a:off x="5786446" y="2928940"/>
            <a:ext cx="466030" cy="24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02</a:t>
            </a:r>
            <a:endParaRPr lang="en" sz="1600" dirty="0" smtClean="0">
              <a:solidFill>
                <a:schemeClr val="tx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3929058" y="357172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smtClean="0"/>
              <a:t>Estimations</a:t>
            </a:r>
            <a:endParaRPr/>
          </a:p>
        </p:txBody>
      </p:sp>
      <p:graphicFrame>
        <p:nvGraphicFramePr>
          <p:cNvPr id="218" name="Google Shape;218;p26"/>
          <p:cNvGraphicFramePr/>
          <p:nvPr/>
        </p:nvGraphicFramePr>
        <p:xfrm>
          <a:off x="3714744" y="1285866"/>
          <a:ext cx="4190500" cy="2474750"/>
        </p:xfrm>
        <a:graphic>
          <a:graphicData uri="http://schemas.openxmlformats.org/drawingml/2006/table">
            <a:tbl>
              <a:tblPr>
                <a:noFill/>
                <a:tableStyleId>{9D4A7F7C-B4C8-4992-B4AC-884A224222AF}</a:tableStyleId>
              </a:tblPr>
              <a:tblGrid>
                <a:gridCol w="1214446"/>
                <a:gridCol w="880804"/>
                <a:gridCol w="1047625"/>
                <a:gridCol w="1047625"/>
              </a:tblGrid>
              <a:tr h="40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Stage</a:t>
                      </a:r>
                      <a:r>
                        <a:rPr lang="en" baseline="0" dirty="0" smtClean="0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 1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Stage</a:t>
                      </a:r>
                      <a:r>
                        <a:rPr lang="en" baseline="0" dirty="0" smtClean="0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 2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Stage</a:t>
                      </a:r>
                      <a:r>
                        <a:rPr lang="en" baseline="0" dirty="0" smtClean="0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 3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91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Management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Team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30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</a:tr>
              <a:tr h="691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Production</a:t>
                      </a:r>
                      <a:r>
                        <a:rPr lang="en" baseline="0" dirty="0" smtClean="0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 Team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5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15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25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91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Marketing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Team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5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25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50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8F56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BCF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1F3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 idx="4294967295"/>
          </p:nvPr>
        </p:nvSpPr>
        <p:spPr>
          <a:xfrm>
            <a:off x="0" y="207425"/>
            <a:ext cx="91440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84F56"/>
                </a:solidFill>
              </a:rPr>
              <a:t>Office Based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5884364" y="2428874"/>
            <a:ext cx="687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51B148"/>
                </a:solidFill>
                <a:latin typeface="Pontano Sans"/>
                <a:ea typeface="Pontano Sans"/>
                <a:cs typeface="Pontano Sans"/>
                <a:sym typeface="Pontano Sans"/>
              </a:rPr>
              <a:t>our office</a:t>
            </a:r>
            <a:endParaRPr sz="10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86314" y="433567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Expansion is our target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FFFFFF"/>
                </a:solidFill>
              </a:rPr>
              <a:t>Reach 10%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B8F567"/>
                </a:solidFill>
              </a:rPr>
              <a:t>Whoa! That’s a big number, aren’t you proud?</a:t>
            </a:r>
            <a:endParaRPr sz="1800">
              <a:solidFill>
                <a:srgbClr val="B8F567"/>
              </a:solidFill>
            </a:endParaRPr>
          </a:p>
        </p:txBody>
      </p:sp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51B148"/>
                </a:solidFill>
              </a:rPr>
              <a:t>Thanks!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4294967295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ANY QUESTIONS</a:t>
            </a:r>
            <a:r>
              <a:rPr lang="en" dirty="0" smtClean="0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endParaRPr lang="en" dirty="0" smtClean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endParaRPr lang="en" dirty="0" smtClean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endParaRPr lang="en" dirty="0" smtClean="0">
              <a:solidFill>
                <a:srgbClr val="FFFFFF"/>
              </a:solidFill>
            </a:endParaRPr>
          </a:p>
          <a:p>
            <a:pPr marL="457200" lvl="0" indent="-381000" algn="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 dirty="0" smtClean="0">
                <a:solidFill>
                  <a:srgbClr val="FFFFFF"/>
                </a:solidFill>
              </a:rPr>
              <a:t>Sharath</a:t>
            </a: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5020246" y="816383"/>
            <a:ext cx="2713515" cy="24682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 rot="2240807">
            <a:off x="6269797" y="3349126"/>
            <a:ext cx="1651746" cy="100249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 rot="-6741915">
            <a:off x="7586101" y="2562766"/>
            <a:ext cx="640976" cy="99833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3822000" y="5884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 smtClean="0"/>
              <a:t>Management </a:t>
            </a:r>
            <a:r>
              <a:rPr lang="en-GB" b="1" dirty="0" smtClean="0"/>
              <a:t>Summary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3822000" y="1268700"/>
            <a:ext cx="4679090" cy="23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b="1" dirty="0" smtClean="0"/>
              <a:t>We are </a:t>
            </a:r>
            <a:r>
              <a:rPr lang="en-GB" sz="1400" b="1" dirty="0" smtClean="0"/>
              <a:t>the Start-up company, </a:t>
            </a:r>
            <a:r>
              <a:rPr lang="en-GB" sz="1400" b="1" dirty="0" smtClean="0"/>
              <a:t>owned and operated by Srikanth as a corporation. Vijay is the Application Test Engineer and designer of the products, </a:t>
            </a:r>
            <a:r>
              <a:rPr lang="en-GB" sz="1400" b="1" dirty="0" smtClean="0"/>
              <a:t>and manages </a:t>
            </a:r>
            <a:r>
              <a:rPr lang="en-GB" sz="1400" b="1" dirty="0" smtClean="0"/>
              <a:t>the office.</a:t>
            </a:r>
          </a:p>
          <a:p>
            <a:r>
              <a:rPr lang="en-GB" sz="1400" b="1" dirty="0" smtClean="0"/>
              <a:t>Management style reflects the participation of the owners. The company respects its community of co-workers and treats all workers well.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484F56"/>
              </a:solidFill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2"/>
          </p:nvPr>
        </p:nvSpPr>
        <p:spPr>
          <a:xfrm>
            <a:off x="3822000" y="3829725"/>
            <a:ext cx="48648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51B148"/>
                </a:solidFill>
              </a:rPr>
              <a:t>Website : </a:t>
            </a:r>
            <a:r>
              <a:rPr lang="en" sz="1200" b="1" dirty="0" smtClean="0">
                <a:solidFill>
                  <a:srgbClr val="51B148"/>
                </a:solidFill>
                <a:hlinkClick r:id="rId3"/>
              </a:rPr>
              <a:t>www.fresh24maal.com</a:t>
            </a:r>
            <a:endParaRPr sz="1200">
              <a:solidFill>
                <a:srgbClr val="51B14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1B14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1B148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3929058" y="94900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 smtClean="0"/>
              <a:t>Organization Structure</a:t>
            </a:r>
            <a:endParaRPr lang="en-GB"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3929058" y="785800"/>
            <a:ext cx="4857783" cy="4071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smtClean="0"/>
              <a:t>CEO/Chair Person</a:t>
            </a:r>
          </a:p>
          <a:p>
            <a:r>
              <a:rPr lang="en-GB" dirty="0" smtClean="0"/>
              <a:t>Directors</a:t>
            </a:r>
          </a:p>
          <a:p>
            <a:r>
              <a:rPr lang="en-GB" dirty="0" smtClean="0"/>
              <a:t>Manger</a:t>
            </a:r>
          </a:p>
          <a:p>
            <a:r>
              <a:rPr lang="en-GB" dirty="0" smtClean="0"/>
              <a:t>Support (Voice and Non Voice) Members in 3</a:t>
            </a:r>
          </a:p>
          <a:p>
            <a:r>
              <a:rPr lang="en-GB" dirty="0" smtClean="0"/>
              <a:t>Digital Marketing | </a:t>
            </a:r>
            <a:r>
              <a:rPr lang="en-GB" dirty="0" smtClean="0"/>
              <a:t>Members </a:t>
            </a:r>
            <a:r>
              <a:rPr lang="en-GB" dirty="0" smtClean="0"/>
              <a:t>in 2</a:t>
            </a:r>
          </a:p>
          <a:p>
            <a:r>
              <a:rPr lang="en-GB" dirty="0" smtClean="0"/>
              <a:t>Designer | Member in 1</a:t>
            </a:r>
          </a:p>
          <a:p>
            <a:r>
              <a:rPr lang="en-GB" dirty="0" smtClean="0"/>
              <a:t>Developers | Members in 2</a:t>
            </a:r>
            <a:endParaRPr lang="en-GB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ctrTitle" idx="4294967295"/>
          </p:nvPr>
        </p:nvSpPr>
        <p:spPr>
          <a:xfrm>
            <a:off x="3571868" y="2192950"/>
            <a:ext cx="511485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GB" sz="7200" dirty="0" smtClean="0"/>
              <a:t>Management </a:t>
            </a:r>
            <a:r>
              <a:rPr lang="en-GB" sz="7200" dirty="0" smtClean="0"/>
              <a:t>    Tools</a:t>
            </a:r>
            <a:endParaRPr lang="en-GB" sz="7200" dirty="0"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294967295"/>
          </p:nvPr>
        </p:nvSpPr>
        <p:spPr>
          <a:xfrm>
            <a:off x="4143372" y="3335355"/>
            <a:ext cx="454335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000" dirty="0" smtClean="0">
                <a:solidFill>
                  <a:srgbClr val="FFFFFF"/>
                </a:solidFill>
              </a:rPr>
              <a:t>Manage entire office – clients, agent, project, record, time, information. All in all.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55" name="Google Shape;155;p2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0"/>
          <p:cNvSpPr/>
          <p:nvPr/>
        </p:nvSpPr>
        <p:spPr>
          <a:xfrm>
            <a:off x="2027271" y="916449"/>
            <a:ext cx="1417580" cy="80076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59" name="Google Shape;159;p2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0"/>
          <p:cNvSpPr/>
          <p:nvPr/>
        </p:nvSpPr>
        <p:spPr>
          <a:xfrm>
            <a:off x="1119751" y="2269155"/>
            <a:ext cx="1775404" cy="981322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3404615" y="595000"/>
            <a:ext cx="696695" cy="39359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 idx="4294967295"/>
          </p:nvPr>
        </p:nvSpPr>
        <p:spPr>
          <a:xfrm>
            <a:off x="928662" y="2542468"/>
            <a:ext cx="7215238" cy="8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400" b="1" dirty="0" smtClean="0">
                <a:solidFill>
                  <a:srgbClr val="FFFFFF"/>
                </a:solidFill>
              </a:rPr>
              <a:t>Well </a:t>
            </a:r>
            <a:r>
              <a:rPr lang="en-GB" sz="2400" b="1" dirty="0" smtClean="0">
                <a:solidFill>
                  <a:srgbClr val="FFFFFF"/>
                </a:solidFill>
              </a:rPr>
              <a:t>focused</a:t>
            </a:r>
            <a:r>
              <a:rPr lang="en" sz="2400" b="1" dirty="0" smtClean="0">
                <a:solidFill>
                  <a:srgbClr val="FFFFFF"/>
                </a:solidFill>
              </a:rPr>
              <a:t>  on and on </a:t>
            </a:r>
            <a:r>
              <a:rPr lang="en-GB" sz="2400" b="1" dirty="0" smtClean="0">
                <a:solidFill>
                  <a:srgbClr val="FFFFFF"/>
                </a:solidFill>
              </a:rPr>
              <a:t>infrastructure</a:t>
            </a:r>
            <a:r>
              <a:rPr lang="en" sz="2400" b="1" dirty="0" smtClean="0">
                <a:solidFill>
                  <a:srgbClr val="FFFFFF"/>
                </a:solidFill>
              </a:rPr>
              <a:t> for work environment with which it should comes under mangment control 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ctrTitle" idx="4294967295"/>
          </p:nvPr>
        </p:nvSpPr>
        <p:spPr>
          <a:xfrm>
            <a:off x="685800" y="928676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chemeClr val="bg1"/>
                </a:solidFill>
              </a:rPr>
              <a:t>1</a:t>
            </a:r>
            <a:endParaRPr sz="9600">
              <a:solidFill>
                <a:schemeClr val="bg1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571618"/>
            <a:ext cx="4390500" cy="3214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FF"/>
                </a:solidFill>
              </a:rPr>
              <a:t>HRMS – ( Human Resource Management System 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FFFF"/>
                </a:solidFill>
              </a:rPr>
              <a:t>Payroll and Attendances enrolment software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FF"/>
                </a:solidFill>
              </a:rPr>
              <a:t>Preferred  </a:t>
            </a:r>
            <a:r>
              <a:rPr lang="en-GB" b="1" dirty="0" smtClean="0">
                <a:solidFill>
                  <a:srgbClr val="FFFFFF"/>
                </a:solidFill>
              </a:rPr>
              <a:t>KREDLY 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24" name="Google Shape;124;p16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82894">
            <a:off x="5405999" y="774329"/>
            <a:ext cx="2702928" cy="2702928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6" name="Google Shape;126;p16"/>
          <p:cNvSpPr/>
          <p:nvPr/>
        </p:nvSpPr>
        <p:spPr>
          <a:xfrm rot="1553879">
            <a:off x="6337783" y="3906779"/>
            <a:ext cx="1651751" cy="1002497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 rot="-7428817">
            <a:off x="7606849" y="3029768"/>
            <a:ext cx="640974" cy="998333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1208001" y="1048025"/>
            <a:ext cx="3078248" cy="26667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51B1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725138" y="855568"/>
            <a:ext cx="3918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Fresh24Maal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Office Desktop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Signin | Signout</a:t>
            </a:r>
            <a:endParaRPr sz="1800" b="1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32" name="Google Shape;332;p3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body" idx="4294967295"/>
          </p:nvPr>
        </p:nvSpPr>
        <p:spPr>
          <a:xfrm>
            <a:off x="4357686" y="489750"/>
            <a:ext cx="4214842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GB" sz="3000" b="1" dirty="0" smtClean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rPr>
              <a:t>AD </a:t>
            </a:r>
            <a:r>
              <a:rPr lang="en-GB" sz="3000" b="1" dirty="0" smtClean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rPr>
              <a:t>Active </a:t>
            </a:r>
            <a:r>
              <a:rPr lang="en-GB" sz="3000" b="1" dirty="0" smtClean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rPr>
              <a:t>Directory </a:t>
            </a:r>
            <a:endParaRPr lang="en-GB" sz="3000" b="1" dirty="0" smtClean="0">
              <a:solidFill>
                <a:schemeClr val="bg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>
              <a:buNone/>
            </a:pPr>
            <a:endParaRPr lang="en-GB" sz="3000" b="1" dirty="0" smtClean="0">
              <a:solidFill>
                <a:schemeClr val="bg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System login activity monitoring </a:t>
            </a:r>
            <a:r>
              <a:rPr lang="en-GB" sz="2000" dirty="0" smtClean="0">
                <a:solidFill>
                  <a:schemeClr val="bg1"/>
                </a:solidFill>
              </a:rPr>
              <a:t>Software</a:t>
            </a:r>
          </a:p>
          <a:p>
            <a:pPr marL="0" lv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Preferred </a:t>
            </a:r>
            <a:r>
              <a:rPr lang="en-GB" sz="2000" b="1" dirty="0" smtClean="0">
                <a:solidFill>
                  <a:schemeClr val="bg1"/>
                </a:solidFill>
              </a:rPr>
              <a:t>Windows Administrator</a:t>
            </a:r>
            <a:endParaRPr sz="20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3571882"/>
            <a:ext cx="1857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BCF63"/>
              </a:buClr>
              <a:buSzPts val="3600"/>
            </a:pPr>
            <a:r>
              <a:rPr lang="en-US" sz="9600" dirty="0" smtClean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rPr>
              <a:t>2</a:t>
            </a:r>
            <a:endParaRPr lang="en-GB" sz="9600" dirty="0" smtClean="0">
              <a:solidFill>
                <a:schemeClr val="bg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/>
          <p:nvPr/>
        </p:nvSpPr>
        <p:spPr>
          <a:xfrm>
            <a:off x="1851136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51B1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/>
          <p:nvPr/>
        </p:nvSpPr>
        <p:spPr>
          <a:xfrm>
            <a:off x="1928794" y="1188850"/>
            <a:ext cx="1716967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Communication system</a:t>
            </a:r>
            <a:endParaRPr sz="18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body" idx="4294967295"/>
          </p:nvPr>
        </p:nvSpPr>
        <p:spPr>
          <a:xfrm>
            <a:off x="4712624" y="489750"/>
            <a:ext cx="3645589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GB" sz="3600" b="1" dirty="0" smtClean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rPr>
              <a:t>Messenger</a:t>
            </a:r>
          </a:p>
          <a:p>
            <a:pPr marL="0" lvl="0" indent="0">
              <a:buNone/>
            </a:pPr>
            <a:endParaRPr lang="en-GB" sz="3600" b="1" dirty="0" smtClean="0">
              <a:solidFill>
                <a:schemeClr val="bg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>
              <a:buNone/>
            </a:pPr>
            <a:r>
              <a:rPr lang="en-GB" sz="2000" dirty="0" smtClean="0">
                <a:solidFill>
                  <a:srgbClr val="FFFFFF"/>
                </a:solidFill>
              </a:rPr>
              <a:t>Module for  Communication between Employee to Employee Vs Management  </a:t>
            </a:r>
            <a:endParaRPr lang="en-GB" sz="2000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GB" sz="2000" dirty="0" smtClean="0">
                <a:solidFill>
                  <a:srgbClr val="FFFFFF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GB" sz="2000" dirty="0" smtClean="0">
                <a:solidFill>
                  <a:srgbClr val="FFFFFF"/>
                </a:solidFill>
              </a:rPr>
              <a:t>| </a:t>
            </a:r>
            <a:r>
              <a:rPr lang="en-GB" sz="2000" b="1" dirty="0" smtClean="0">
                <a:solidFill>
                  <a:srgbClr val="FFFFFF"/>
                </a:solidFill>
              </a:rPr>
              <a:t>Slack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48" y="2357436"/>
            <a:ext cx="5000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BCF63"/>
              </a:buClr>
              <a:buSzPts val="3600"/>
            </a:pPr>
            <a:r>
              <a:rPr lang="en-US" sz="8000" dirty="0" smtClean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rPr>
              <a:t>3</a:t>
            </a:r>
            <a:endParaRPr lang="en-GB" sz="8000" dirty="0" smtClean="0">
              <a:solidFill>
                <a:schemeClr val="bg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smtClean="0"/>
              <a:t>Customer relationship management (CRM)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4214810" y="3286130"/>
            <a:ext cx="4214842" cy="1713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 smtClean="0"/>
              <a:t>Client data </a:t>
            </a:r>
            <a:r>
              <a:rPr lang="en-GB" dirty="0" smtClean="0"/>
              <a:t>base | Follow-up </a:t>
            </a:r>
            <a:r>
              <a:rPr lang="en-GB" dirty="0" smtClean="0"/>
              <a:t>activity</a:t>
            </a:r>
          </a:p>
          <a:p>
            <a:pPr marL="0" lvl="0" indent="0"/>
            <a:r>
              <a:rPr lang="en-GB" dirty="0" smtClean="0"/>
              <a:t>Manage business </a:t>
            </a:r>
            <a:r>
              <a:rPr lang="en-GB" dirty="0" smtClean="0"/>
              <a:t>contacts | Contract </a:t>
            </a:r>
            <a:endParaRPr lang="en-GB" dirty="0" smtClean="0"/>
          </a:p>
          <a:p>
            <a:pPr marL="0" lvl="0" indent="0"/>
            <a:r>
              <a:rPr lang="en-GB" dirty="0" smtClean="0"/>
              <a:t>Sales leads</a:t>
            </a:r>
          </a:p>
          <a:p>
            <a:pPr marL="0" lvl="0" indent="0"/>
            <a:endParaRPr lang="en-GB" dirty="0" smtClean="0"/>
          </a:p>
          <a:p>
            <a:pPr marL="0" lvl="0" indent="0"/>
            <a:r>
              <a:rPr lang="en-GB" dirty="0" smtClean="0"/>
              <a:t>  Preferred </a:t>
            </a:r>
            <a:r>
              <a:rPr lang="en-GB" b="1" dirty="0" smtClean="0"/>
              <a:t>Bitrix24</a:t>
            </a:r>
            <a:endParaRPr b="1"/>
          </a:p>
        </p:txBody>
      </p:sp>
      <p:sp>
        <p:nvSpPr>
          <p:cNvPr id="4" name="Rectangle 3"/>
          <p:cNvSpPr/>
          <p:nvPr/>
        </p:nvSpPr>
        <p:spPr>
          <a:xfrm>
            <a:off x="500034" y="357172"/>
            <a:ext cx="5000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BCF63"/>
              </a:buClr>
              <a:buSzPts val="3600"/>
            </a:pPr>
            <a:r>
              <a:rPr lang="en-US" sz="8000" dirty="0" smtClean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rPr>
              <a:t>4</a:t>
            </a:r>
            <a:endParaRPr lang="en-GB" sz="8000" dirty="0" smtClean="0">
              <a:solidFill>
                <a:schemeClr val="bg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277</Words>
  <PresentationFormat>On-screen Show (16:9)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Dosis Light</vt:lpstr>
      <vt:lpstr>Pontano Sans</vt:lpstr>
      <vt:lpstr>Dosis</vt:lpstr>
      <vt:lpstr>Solanio template</vt:lpstr>
      <vt:lpstr>Fresh24Maal -Startup </vt:lpstr>
      <vt:lpstr>Management Summary</vt:lpstr>
      <vt:lpstr>Organization Structure</vt:lpstr>
      <vt:lpstr>Management     Tools</vt:lpstr>
      <vt:lpstr>Well focused  on and on infrastructure for work environment with which it should comes under mangment control </vt:lpstr>
      <vt:lpstr>1</vt:lpstr>
      <vt:lpstr>Slide 7</vt:lpstr>
      <vt:lpstr>Slide 8</vt:lpstr>
      <vt:lpstr>Customer relationship management (CRM)</vt:lpstr>
      <vt:lpstr>Our process is easy  with Communication</vt:lpstr>
      <vt:lpstr>Estimations</vt:lpstr>
      <vt:lpstr>Office Based</vt:lpstr>
      <vt:lpstr>Reach 10%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Sharath</dc:creator>
  <cp:lastModifiedBy>Sharath</cp:lastModifiedBy>
  <cp:revision>22</cp:revision>
  <dcterms:modified xsi:type="dcterms:W3CDTF">2019-07-16T08:49:35Z</dcterms:modified>
</cp:coreProperties>
</file>