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9/10/2024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9/10/2024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98A7-1FDD-9C13-551D-40BF04A22F00}"/>
              </a:ext>
            </a:extLst>
          </p:cNvPr>
          <p:cNvSpPr>
            <a:spLocks noGrp="1"/>
          </p:cNvSpPr>
          <p:nvPr>
            <p:ph type="ctrTitle"/>
          </p:nvPr>
        </p:nvSpPr>
        <p:spPr>
          <a:xfrm>
            <a:off x="410546" y="2154685"/>
            <a:ext cx="12192000" cy="3750906"/>
          </a:xfrm>
        </p:spPr>
        <p:txBody>
          <a:bodyPr>
            <a:normAutofit fontScale="90000"/>
          </a:bodyPr>
          <a:lstStyle/>
          <a:p>
            <a:r>
              <a:rPr lang="en-US" altLang="ko-KR" sz="3000" b="1" i="0" dirty="0">
                <a:latin typeface="Times New Roman" panose="02020603050405020304" pitchFamily="18" charset="0"/>
                <a:cs typeface="Times New Roman" panose="02020603050405020304" pitchFamily="18" charset="0"/>
              </a:rPr>
              <a:t>                                A MAJOR PROJECT</a:t>
            </a:r>
            <a:r>
              <a:rPr lang="en-US" sz="3200" dirty="0">
                <a:solidFill>
                  <a:srgbClr val="FF0000"/>
                </a:solidFill>
                <a:latin typeface="Times New Roman" panose="02020603050405020304" pitchFamily="18" charset="0"/>
                <a:cs typeface="Times New Roman" panose="02020603050405020304" pitchFamily="18" charset="0"/>
              </a:rPr>
              <a:t> </a:t>
            </a:r>
            <a:r>
              <a:rPr lang="en-US" sz="3300" b="1" i="0">
                <a:latin typeface="Times New Roman" panose="02020603050405020304" pitchFamily="18" charset="0"/>
                <a:cs typeface="Times New Roman" panose="02020603050405020304" pitchFamily="18" charset="0"/>
              </a:rPr>
              <a:t>(Review-1</a:t>
            </a:r>
            <a:r>
              <a:rPr lang="en-US" sz="3300" b="1" i="0" dirty="0">
                <a:latin typeface="Times New Roman" panose="02020603050405020304" pitchFamily="18" charset="0"/>
                <a:cs typeface="Times New Roman" panose="02020603050405020304" pitchFamily="18" charset="0"/>
              </a:rPr>
              <a:t>) </a:t>
            </a:r>
            <a:r>
              <a:rPr lang="en-US" altLang="ko-KR" sz="3000" b="1" i="0" dirty="0">
                <a:latin typeface="Times New Roman" panose="02020603050405020304" pitchFamily="18" charset="0"/>
                <a:cs typeface="Times New Roman" panose="02020603050405020304" pitchFamily="18" charset="0"/>
              </a:rPr>
              <a:t>ON</a:t>
            </a:r>
            <a:br>
              <a:rPr lang="en-US" altLang="ko-KR" sz="30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r>
              <a:rPr lang="en-US" altLang="ko-KR" sz="3000" b="1" i="0" dirty="0">
                <a:latin typeface="Times New Roman" panose="02020603050405020304" pitchFamily="18" charset="0"/>
                <a:cs typeface="Times New Roman" panose="02020603050405020304" pitchFamily="18" charset="0"/>
              </a:rPr>
              <a:t>          </a:t>
            </a:r>
            <a:r>
              <a:rPr lang="en-US" altLang="ko-KR" sz="3000" b="1" i="0" u="sng" dirty="0">
                <a:solidFill>
                  <a:srgbClr val="FF0000"/>
                </a:solidFill>
                <a:latin typeface="Times New Roman" panose="02020603050405020304" pitchFamily="18" charset="0"/>
                <a:cs typeface="Times New Roman" panose="02020603050405020304" pitchFamily="18" charset="0"/>
              </a:rPr>
              <a:t>CAR PRICE PREDICTION USING MACHINE LEARNING</a:t>
            </a:r>
            <a:br>
              <a:rPr lang="en-US" altLang="ko-KR" sz="3000" b="1" i="0" u="sng" dirty="0">
                <a:latin typeface="Times New Roman" panose="02020603050405020304" pitchFamily="18" charset="0"/>
                <a:cs typeface="Times New Roman" panose="02020603050405020304" pitchFamily="18" charset="0"/>
              </a:rPr>
            </a:br>
            <a:br>
              <a:rPr lang="en-US" altLang="ko-KR" sz="3000" b="1" i="0" u="sng" dirty="0">
                <a:latin typeface="Times New Roman" panose="02020603050405020304" pitchFamily="18" charset="0"/>
                <a:cs typeface="Times New Roman" panose="02020603050405020304" pitchFamily="18" charset="0"/>
              </a:rPr>
            </a:br>
            <a:r>
              <a:rPr lang="en-US" altLang="ko-KR" sz="3000" b="1" i="0" dirty="0">
                <a:latin typeface="Times New Roman" panose="02020603050405020304" pitchFamily="18" charset="0"/>
                <a:cs typeface="Times New Roman" panose="02020603050405020304" pitchFamily="18" charset="0"/>
              </a:rPr>
              <a:t>                                          </a:t>
            </a:r>
            <a:r>
              <a:rPr lang="en-US" sz="2200" b="1" i="0" dirty="0">
                <a:latin typeface="Times New Roman" panose="02020603050405020304" pitchFamily="18" charset="0"/>
                <a:cs typeface="Times New Roman" panose="02020603050405020304" pitchFamily="18" charset="0"/>
              </a:rPr>
              <a:t>BACHELOR OF TECHNOLOGY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i="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a:t>
            </a:r>
            <a:br>
              <a:rPr lang="en-US" sz="2200" b="1" i="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br>
            <a:r>
              <a:rPr lang="en-US" sz="2200" b="1" i="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COMPUTER SCIENCE AND  ENGINEERING </a:t>
            </a:r>
            <a:br>
              <a:rPr lang="en-US" sz="2200" b="1" i="0" u="none"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200" b="1" i="0" u="none"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US" sz="2200" b="1" dirty="0">
                <a:latin typeface="Times New Roman" panose="02020603050405020304"/>
                <a:ea typeface="Times New Roman" panose="02020603050405020304"/>
                <a:cs typeface="Times New Roman" panose="02020603050405020304"/>
                <a:sym typeface="Times New Roman" panose="02020603050405020304"/>
              </a:rPr>
              <a:t>By</a:t>
            </a:r>
            <a:br>
              <a:rPr lang="en-US" sz="2200" b="1"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200" b="1"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r>
              <a:rPr lang="en-US" sz="2200" b="1" i="0" dirty="0">
                <a:latin typeface="Times New Roman" panose="02020603050405020304" pitchFamily="18" charset="0"/>
                <a:cs typeface="Times New Roman" panose="02020603050405020304" pitchFamily="18" charset="0"/>
              </a:rPr>
              <a:t>B.SHARATH CHANDRA REDDY                 (19E41A05K4)</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CH. KARTHIK                                                  (19E41A05G2)</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Y.AKSHITH                                                       (19E41A05H9)</a:t>
            </a:r>
            <a:br>
              <a:rPr lang="en-US" sz="2200" b="1" i="0" dirty="0">
                <a:latin typeface="Times New Roman" panose="02020603050405020304" pitchFamily="18" charset="0"/>
                <a:cs typeface="Times New Roman" panose="02020603050405020304" pitchFamily="18" charset="0"/>
              </a:rPr>
            </a:br>
            <a:r>
              <a:rPr lang="en-US" sz="2200" b="1" i="0" dirty="0">
                <a:latin typeface="Times New Roman" panose="02020603050405020304" pitchFamily="18" charset="0"/>
                <a:cs typeface="Times New Roman" panose="02020603050405020304" pitchFamily="18" charset="0"/>
              </a:rPr>
              <a:t>                                        AC.ADARSH                                                      (19E41A05M0)</a:t>
            </a:r>
            <a:br>
              <a:rPr lang="en-IN" sz="2200" b="1" i="0" dirty="0">
                <a:latin typeface="Times New Roman" panose="02020603050405020304" pitchFamily="18" charset="0"/>
                <a:cs typeface="Times New Roman" panose="02020603050405020304" pitchFamily="18" charset="0"/>
              </a:rPr>
            </a:br>
            <a:br>
              <a:rPr lang="en-US" altLang="ko-KR" sz="1800" b="1" i="0" dirty="0">
                <a:latin typeface="Times New Roman" panose="02020603050405020304" pitchFamily="18" charset="0"/>
                <a:cs typeface="Times New Roman" panose="02020603050405020304" pitchFamily="18" charset="0"/>
              </a:rPr>
            </a:br>
            <a:br>
              <a:rPr lang="en-US" altLang="ko-KR" sz="3000" b="1" dirty="0">
                <a:latin typeface="Times New Roman" panose="02020603050405020304" pitchFamily="18" charset="0"/>
                <a:cs typeface="Times New Roman" panose="02020603050405020304" pitchFamily="18" charset="0"/>
              </a:rPr>
            </a:br>
            <a:br>
              <a:rPr lang="en-US" altLang="ko-KR" sz="3000" b="1" dirty="0">
                <a:latin typeface="Times New Roman" panose="02020603050405020304" pitchFamily="18" charset="0"/>
                <a:cs typeface="Times New Roman" panose="02020603050405020304" pitchFamily="18" charset="0"/>
              </a:rPr>
            </a:br>
            <a:endParaRPr lang="en-IN" sz="3000" b="1" dirty="0"/>
          </a:p>
        </p:txBody>
      </p:sp>
      <p:sp>
        <p:nvSpPr>
          <p:cNvPr id="5" name="TextBox 4">
            <a:extLst>
              <a:ext uri="{FF2B5EF4-FFF2-40B4-BE49-F238E27FC236}">
                <a16:creationId xmlns:a16="http://schemas.microsoft.com/office/drawing/2014/main" id="{5506A1C8-CD57-BAB6-ABF3-550FA99EE78B}"/>
              </a:ext>
            </a:extLst>
          </p:cNvPr>
          <p:cNvSpPr txBox="1"/>
          <p:nvPr/>
        </p:nvSpPr>
        <p:spPr>
          <a:xfrm>
            <a:off x="3076770" y="5397760"/>
            <a:ext cx="6284166" cy="1015663"/>
          </a:xfrm>
          <a:prstGeom prst="rect">
            <a:avLst/>
          </a:prstGeom>
          <a:noFill/>
        </p:spPr>
        <p:txBody>
          <a:bodyPr wrap="square">
            <a:spAutoFit/>
          </a:bodyPr>
          <a:lstStyle/>
          <a:p>
            <a:pPr algn="ctr"/>
            <a: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t>Under the Guidance of</a:t>
            </a:r>
            <a:br>
              <a:rPr lang="en-US" sz="2000" b="1" i="0" u="none" strike="noStrike" cap="none"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DEEPTHI KANDE</a:t>
            </a:r>
            <a:b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000" b="1" dirty="0">
                <a:latin typeface="Times New Roman" panose="02020603050405020304"/>
                <a:ea typeface="Libre Franklin" panose="00000500000000000000"/>
                <a:cs typeface="Times New Roman" panose="02020603050405020304"/>
                <a:sym typeface="Times New Roman" panose="02020603050405020304"/>
              </a:rPr>
              <a:t>ACADEMIC BATCH: 2019-2023</a:t>
            </a:r>
            <a:endParaRPr lang="en-IN" sz="2000" dirty="0"/>
          </a:p>
        </p:txBody>
      </p:sp>
    </p:spTree>
    <p:extLst>
      <p:ext uri="{BB962C8B-B14F-4D97-AF65-F5344CB8AC3E}">
        <p14:creationId xmlns:p14="http://schemas.microsoft.com/office/powerpoint/2010/main" val="118042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D94B-7183-18CA-AA44-CE4FA0602FE0}"/>
              </a:ext>
            </a:extLst>
          </p:cNvPr>
          <p:cNvSpPr>
            <a:spLocks noGrp="1"/>
          </p:cNvSpPr>
          <p:nvPr>
            <p:ph type="title"/>
          </p:nvPr>
        </p:nvSpPr>
        <p:spPr>
          <a:xfrm>
            <a:off x="-214603" y="338908"/>
            <a:ext cx="8976049" cy="1002924"/>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SOFTWARE &amp; HARDWARE REQUIREMENTS</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D56B0D88-1553-BB9D-E2C3-DF6C9FB69A63}"/>
              </a:ext>
            </a:extLst>
          </p:cNvPr>
          <p:cNvSpPr txBox="1"/>
          <p:nvPr/>
        </p:nvSpPr>
        <p:spPr>
          <a:xfrm>
            <a:off x="133739" y="1474073"/>
            <a:ext cx="5673012" cy="3909853"/>
          </a:xfrm>
          <a:prstGeom prst="rect">
            <a:avLst/>
          </a:prstGeom>
          <a:noFill/>
        </p:spPr>
        <p:txBody>
          <a:bodyPr wrap="square">
            <a:spAutoFit/>
          </a:bodyPr>
          <a:lstStyle/>
          <a:p>
            <a:pPr algn="just">
              <a:lnSpc>
                <a:spcPct val="150000"/>
              </a:lnSpc>
            </a:pPr>
            <a:r>
              <a:rPr lang="en-US" sz="2000" b="1" i="0" u="sng" dirty="0">
                <a:effectLst/>
                <a:latin typeface="Times New Roman" panose="02020603050405020304" pitchFamily="18" charset="0"/>
                <a:ea typeface="Times New Roman" panose="02020603050405020304" pitchFamily="18" charset="0"/>
              </a:rPr>
              <a:t>SOFTWARE REQUIREMENTS:</a:t>
            </a:r>
            <a:endParaRPr lang="en-IN" sz="2000" b="1" i="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Operating system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Windows 7 or Above.</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Coding Language</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Front-End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Back-End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Django.</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Designing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Html, </a:t>
            </a:r>
            <a:r>
              <a:rPr lang="en-US" sz="2000" i="0" dirty="0" err="1">
                <a:effectLst/>
                <a:latin typeface="Times New Roman" panose="02020603050405020304" pitchFamily="18" charset="0"/>
                <a:ea typeface="Times New Roman" panose="02020603050405020304" pitchFamily="18" charset="0"/>
              </a:rPr>
              <a:t>css</a:t>
            </a:r>
            <a:r>
              <a:rPr lang="en-US" sz="2000" i="0" dirty="0">
                <a:effectLst/>
                <a:latin typeface="Times New Roman" panose="02020603050405020304" pitchFamily="18" charset="0"/>
                <a:ea typeface="Times New Roman" panose="02020603050405020304" pitchFamily="18" charset="0"/>
              </a:rPr>
              <a:t>, </a:t>
            </a:r>
            <a:r>
              <a:rPr lang="en-US" sz="2000" i="0" dirty="0" err="1">
                <a:effectLst/>
                <a:latin typeface="Times New Roman" panose="02020603050405020304" pitchFamily="18" charset="0"/>
                <a:ea typeface="Times New Roman" panose="02020603050405020304" pitchFamily="18" charset="0"/>
              </a:rPr>
              <a:t>javascript</a:t>
            </a:r>
            <a:r>
              <a:rPr lang="en-US" sz="2000" i="0" dirty="0">
                <a:effectLst/>
                <a:latin typeface="Times New Roman" panose="02020603050405020304" pitchFamily="18" charset="0"/>
                <a:ea typeface="Times New Roman" panose="02020603050405020304" pitchFamily="18" charset="0"/>
              </a:rPr>
              <a:t>.</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Data Base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MySQL.</a:t>
            </a:r>
            <a:endParaRPr lang="en-IN" sz="2000" i="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4A9B0FB-CCC1-0834-45B2-8E852367FB24}"/>
              </a:ext>
            </a:extLst>
          </p:cNvPr>
          <p:cNvSpPr txBox="1"/>
          <p:nvPr/>
        </p:nvSpPr>
        <p:spPr>
          <a:xfrm>
            <a:off x="5806751" y="1474073"/>
            <a:ext cx="6385249" cy="5406608"/>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HARDWARE </a:t>
            </a:r>
            <a:r>
              <a:rPr lang="en-US" sz="2000" b="1" i="0" u="sng" dirty="0">
                <a:effectLst/>
                <a:latin typeface="Times New Roman" panose="02020603050405020304" pitchFamily="18" charset="0"/>
                <a:ea typeface="Times New Roman" panose="02020603050405020304" pitchFamily="18" charset="0"/>
              </a:rPr>
              <a:t>REQUIREMENTS:</a:t>
            </a:r>
            <a:endParaRPr lang="en-IN" sz="2000" b="1" i="0" u="sng" dirty="0">
              <a:effectLst/>
              <a:latin typeface="Times New Roman" panose="02020603050405020304" pitchFamily="18" charset="0"/>
              <a:ea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a:p>
            <a:endParaRPr lang="en-IN"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Processor                        -   i3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RAM                               -  4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Hard Disk                       -  100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Key Board                      -  Standard Window Keyboard.</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Mouse                             -   Optical Mouse. </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Monitor                            -  Monitor or Laptop.</a:t>
            </a:r>
          </a:p>
          <a:p>
            <a:pPr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80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6815-9264-407B-E7FF-B60FCD2D6A95}"/>
              </a:ext>
            </a:extLst>
          </p:cNvPr>
          <p:cNvSpPr>
            <a:spLocks noGrp="1"/>
          </p:cNvSpPr>
          <p:nvPr>
            <p:ph type="title"/>
          </p:nvPr>
        </p:nvSpPr>
        <p:spPr>
          <a:xfrm>
            <a:off x="190778" y="536209"/>
            <a:ext cx="1961481" cy="429208"/>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MODULES</a:t>
            </a:r>
            <a:br>
              <a:rPr lang="en-IN" sz="4000" u="sng" dirty="0"/>
            </a:br>
            <a:endParaRPr lang="en-IN" u="sng" dirty="0"/>
          </a:p>
        </p:txBody>
      </p:sp>
      <p:sp>
        <p:nvSpPr>
          <p:cNvPr id="4" name="TextBox 3">
            <a:extLst>
              <a:ext uri="{FF2B5EF4-FFF2-40B4-BE49-F238E27FC236}">
                <a16:creationId xmlns:a16="http://schemas.microsoft.com/office/drawing/2014/main" id="{848C661B-59A6-6603-C2AA-1F85D609AA62}"/>
              </a:ext>
            </a:extLst>
          </p:cNvPr>
          <p:cNvSpPr txBox="1"/>
          <p:nvPr/>
        </p:nvSpPr>
        <p:spPr>
          <a:xfrm>
            <a:off x="209440" y="800536"/>
            <a:ext cx="2512267"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USER MODULE :</a:t>
            </a:r>
            <a:endParaRPr lang="en-IN" sz="20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E7D36C-939D-B225-774C-779D7AD51B63}"/>
              </a:ext>
            </a:extLst>
          </p:cNvPr>
          <p:cNvSpPr txBox="1"/>
          <p:nvPr/>
        </p:nvSpPr>
        <p:spPr>
          <a:xfrm>
            <a:off x="1171518" y="1628507"/>
            <a:ext cx="6097554" cy="3600986"/>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Car Price Prediction</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company.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Model.</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year of Purchase.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Fuel Type.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Enter The Kilometers travelled.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6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6E59-7072-9C6A-56B6-CDA02BB0FEE0}"/>
              </a:ext>
            </a:extLst>
          </p:cNvPr>
          <p:cNvSpPr>
            <a:spLocks noGrp="1"/>
          </p:cNvSpPr>
          <p:nvPr>
            <p:ph type="title"/>
          </p:nvPr>
        </p:nvSpPr>
        <p:spPr>
          <a:xfrm>
            <a:off x="0" y="376292"/>
            <a:ext cx="3023118" cy="638587"/>
          </a:xfrm>
        </p:spPr>
        <p:txBody>
          <a:bodyPr>
            <a:normAutofit/>
          </a:bodyPr>
          <a:lstStyle/>
          <a:p>
            <a:r>
              <a:rPr lang="en-IN" sz="3000" b="1" i="0" u="sng" dirty="0">
                <a:latin typeface="Times New Roman" panose="02020603050405020304" pitchFamily="18" charset="0"/>
                <a:cs typeface="Times New Roman" panose="02020603050405020304" pitchFamily="18" charset="0"/>
              </a:rPr>
              <a:t>REFERENCES </a:t>
            </a:r>
            <a:endParaRPr lang="en-IN" sz="3000" i="0" dirty="0"/>
          </a:p>
        </p:txBody>
      </p:sp>
      <p:sp>
        <p:nvSpPr>
          <p:cNvPr id="4" name="TextBox 3">
            <a:extLst>
              <a:ext uri="{FF2B5EF4-FFF2-40B4-BE49-F238E27FC236}">
                <a16:creationId xmlns:a16="http://schemas.microsoft.com/office/drawing/2014/main" id="{BAED05EF-7ECE-F823-7433-EEF1721A16F0}"/>
              </a:ext>
            </a:extLst>
          </p:cNvPr>
          <p:cNvSpPr txBox="1"/>
          <p:nvPr/>
        </p:nvSpPr>
        <p:spPr>
          <a:xfrm>
            <a:off x="152400" y="1301083"/>
            <a:ext cx="11887200" cy="4212050"/>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Gegic</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Isakovic</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Keco</a:t>
            </a:r>
            <a:r>
              <a:rPr lang="en-US" dirty="0">
                <a:latin typeface="Times New Roman" panose="02020603050405020304" pitchFamily="18" charset="0"/>
                <a:cs typeface="Times New Roman" panose="02020603050405020304" pitchFamily="18" charset="0"/>
              </a:rPr>
              <a:t>, Z. </a:t>
            </a:r>
            <a:r>
              <a:rPr lang="en-US" dirty="0" err="1">
                <a:latin typeface="Times New Roman" panose="02020603050405020304" pitchFamily="18" charset="0"/>
                <a:cs typeface="Times New Roman" panose="02020603050405020304" pitchFamily="18" charset="0"/>
              </a:rPr>
              <a:t>Masetic</a:t>
            </a:r>
            <a:r>
              <a:rPr lang="en-US" dirty="0">
                <a:latin typeface="Times New Roman" panose="02020603050405020304" pitchFamily="18" charset="0"/>
                <a:cs typeface="Times New Roman" panose="02020603050405020304" pitchFamily="18" charset="0"/>
              </a:rPr>
              <a:t>, and J. </a:t>
            </a:r>
            <a:r>
              <a:rPr lang="en-US" dirty="0" err="1">
                <a:latin typeface="Times New Roman" panose="02020603050405020304" pitchFamily="18" charset="0"/>
                <a:cs typeface="Times New Roman" panose="02020603050405020304" pitchFamily="18" charset="0"/>
              </a:rPr>
              <a:t>Kevric</a:t>
            </a:r>
            <a:r>
              <a:rPr lang="en-US" dirty="0">
                <a:latin typeface="Times New Roman" panose="02020603050405020304" pitchFamily="18" charset="0"/>
                <a:cs typeface="Times New Roman" panose="02020603050405020304" pitchFamily="18" charset="0"/>
              </a:rPr>
              <a:t>,-Car price prediction using machine learning techniques,‖ 2019. </a:t>
            </a:r>
          </a:p>
          <a:p>
            <a:pPr marL="285750" indent="-285750">
              <a:lnSpc>
                <a:spcPct val="115000"/>
              </a:lnSpc>
              <a:spcAft>
                <a:spcPts val="10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N. Pal, P. Arora, P. Kohli, D. </a:t>
            </a:r>
            <a:r>
              <a:rPr lang="en-US" dirty="0" err="1">
                <a:latin typeface="Times New Roman" panose="02020603050405020304" pitchFamily="18" charset="0"/>
                <a:cs typeface="Times New Roman" panose="02020603050405020304" pitchFamily="18" charset="0"/>
              </a:rPr>
              <a:t>Sundararaman</a:t>
            </a:r>
            <a:r>
              <a:rPr lang="en-US" dirty="0">
                <a:latin typeface="Times New Roman" panose="02020603050405020304" pitchFamily="18" charset="0"/>
                <a:cs typeface="Times New Roman" panose="02020603050405020304" pitchFamily="18" charset="0"/>
              </a:rPr>
              <a:t>, and S. S. </a:t>
            </a:r>
            <a:r>
              <a:rPr lang="en-US" dirty="0" err="1">
                <a:latin typeface="Times New Roman" panose="02020603050405020304" pitchFamily="18" charset="0"/>
                <a:cs typeface="Times New Roman" panose="02020603050405020304" pitchFamily="18" charset="0"/>
              </a:rPr>
              <a:t>Palakurthy</a:t>
            </a:r>
            <a:r>
              <a:rPr lang="en-US" dirty="0">
                <a:latin typeface="Times New Roman" panose="02020603050405020304" pitchFamily="18" charset="0"/>
                <a:cs typeface="Times New Roman" panose="02020603050405020304" pitchFamily="18" charset="0"/>
              </a:rPr>
              <a:t>, ―How much is my car worth? a methodology for predicting used cars prices using random forest,‖ in Future of Information and Communication Conference. Springer, 2018, pp. 413–422. </a:t>
            </a:r>
          </a:p>
          <a:p>
            <a:pPr marL="285750" indent="-285750">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LISTIANI, M., 2009. Support Vector Regression Analysis for Price Prediction in a Car Leasing Application. Thesis (MSc). Hamburg University of Technology.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RICHARDSON, M., 2009. Determinants of Used Car Resale Value. Thesis (BSc). The Colorado College.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WU, J. D., HSU, C. C. AND CHEN, H. C., 2009. An expert system of price forecasting for used cars using adaptive neuro-fuzzy inference. Expert Systems with Applications. Vol. 36, Issue 4, pp. 7809-7817. </a:t>
            </a:r>
          </a:p>
          <a:p>
            <a:pPr marL="285750" indent="-285750">
              <a:lnSpc>
                <a:spcPct val="115000"/>
              </a:lnSpc>
              <a:spcAft>
                <a:spcPts val="10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K. Noor and S. Jan, ―Vehicle price prediction system using machine learning techniques,‖ International Journal of Computer Applications, vol. 167, no. 9, pp. 27–31, 2017.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789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Question Ppt Powerpoint Presentation File Pictures | PPT Images Gallery |  PowerPoint Slide Show | PowerPoint Presentation Templates">
            <a:extLst>
              <a:ext uri="{FF2B5EF4-FFF2-40B4-BE49-F238E27FC236}">
                <a16:creationId xmlns:a16="http://schemas.microsoft.com/office/drawing/2014/main" id="{E1438A32-03A1-4682-87CB-4EC22197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89" y="1754049"/>
            <a:ext cx="6349741" cy="304927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A885-C837-870E-986A-9ACC5BA70800}"/>
              </a:ext>
            </a:extLst>
          </p:cNvPr>
          <p:cNvSpPr>
            <a:spLocks noGrp="1"/>
          </p:cNvSpPr>
          <p:nvPr>
            <p:ph type="title"/>
          </p:nvPr>
        </p:nvSpPr>
        <p:spPr>
          <a:xfrm>
            <a:off x="4338735" y="335902"/>
            <a:ext cx="3340358" cy="597159"/>
          </a:xfrm>
        </p:spPr>
        <p:txBody>
          <a:bodyPr>
            <a:normAutofit fontScale="90000"/>
          </a:bodyPr>
          <a:lstStyle/>
          <a:p>
            <a:r>
              <a:rPr lang="en-US" altLang="ko-KR" sz="4000" b="1" i="0" u="sng" dirty="0">
                <a:latin typeface="Times New Roman" panose="02020603050405020304" pitchFamily="18" charset="0"/>
                <a:ea typeface="맑은 고딕" panose="020B0503020000020004" pitchFamily="50" charset="-127"/>
                <a:cs typeface="Times New Roman" panose="02020603050405020304" pitchFamily="18" charset="0"/>
              </a:rPr>
              <a:t>CONTENTS</a:t>
            </a:r>
            <a:br>
              <a:rPr lang="ko-KR" altLang="en-US" sz="4000" b="1" u="sng" dirty="0">
                <a:solidFill>
                  <a:srgbClr val="FF0000"/>
                </a:solidFill>
                <a:latin typeface="Times New Roman" panose="02020603050405020304" pitchFamily="18" charset="0"/>
                <a:ea typeface="맑은 고딕" panose="020B0503020000020004" pitchFamily="50" charset="-127"/>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B6F65842-58E1-8D72-4368-ED8D41E59726}"/>
              </a:ext>
            </a:extLst>
          </p:cNvPr>
          <p:cNvSpPr txBox="1"/>
          <p:nvPr/>
        </p:nvSpPr>
        <p:spPr>
          <a:xfrm>
            <a:off x="578498" y="742396"/>
            <a:ext cx="9675844" cy="5547929"/>
          </a:xfrm>
          <a:prstGeom prst="rect">
            <a:avLst/>
          </a:prstGeom>
          <a:noFill/>
        </p:spPr>
        <p:txBody>
          <a:bodyPr wrap="square">
            <a:spAutoFit/>
          </a:bodyPr>
          <a:lstStyle/>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ABSTRACT</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PROBLEM STATEMENT</a:t>
            </a:r>
            <a:endPar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endParaRP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LITERATURE SURVEY</a:t>
            </a: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EXISTING SYSTEM </a:t>
            </a: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DRAWBACK OF EXISTING SYSTEM</a:t>
            </a: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PROPOSED SYSTEM</a:t>
            </a: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ADVANTAGES OF PROPOSED</a:t>
            </a: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SOFTWARE &amp; HARDWARE REQUIREMENTS</a:t>
            </a:r>
          </a:p>
          <a:p>
            <a:pPr marL="285750" indent="-285750" defTabSz="995491">
              <a:lnSpc>
                <a:spcPct val="200000"/>
              </a:lnSpc>
              <a:buFont typeface="Wingdings" panose="05000000000000000000" pitchFamily="2" charset="2"/>
              <a:buChar char="Ø"/>
              <a:defRPr/>
            </a:pPr>
            <a:r>
              <a:rPr lang="en-US" altLang="ko-KR" b="1" dirty="0">
                <a:latin typeface="Times New Roman" panose="02020603050405020304" pitchFamily="18" charset="0"/>
                <a:ea typeface="맑은 고딕" panose="020B0503020000020004" pitchFamily="50" charset="-127"/>
                <a:cs typeface="Times New Roman" panose="02020603050405020304" pitchFamily="18" charset="0"/>
              </a:rPr>
              <a:t>MODULES</a:t>
            </a:r>
            <a:endPar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endParaRPr>
          </a:p>
          <a:p>
            <a:pPr marL="285750" indent="-285750" defTabSz="995491">
              <a:lnSpc>
                <a:spcPct val="200000"/>
              </a:lnSpc>
              <a:buFont typeface="Wingdings" panose="05000000000000000000" pitchFamily="2" charset="2"/>
              <a:buChar char="Ø"/>
              <a:defRPr/>
            </a:pPr>
            <a:r>
              <a:rPr lang="en-US" altLang="ko-KR" sz="1800" b="1" dirty="0">
                <a:latin typeface="Times New Roman" panose="02020603050405020304" pitchFamily="18" charset="0"/>
                <a:ea typeface="맑은 고딕" panose="020B0503020000020004" pitchFamily="50" charset="-127"/>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09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F917-06AE-5236-4A9E-C9FBFDF9F535}"/>
              </a:ext>
            </a:extLst>
          </p:cNvPr>
          <p:cNvSpPr>
            <a:spLocks noGrp="1"/>
          </p:cNvSpPr>
          <p:nvPr>
            <p:ph type="title"/>
          </p:nvPr>
        </p:nvSpPr>
        <p:spPr>
          <a:xfrm>
            <a:off x="0" y="0"/>
            <a:ext cx="3019013" cy="806538"/>
          </a:xfrm>
        </p:spPr>
        <p:txBody>
          <a:bodyPr>
            <a:normAutofit/>
          </a:bodyPr>
          <a:lstStyle/>
          <a:p>
            <a:r>
              <a:rPr lang="en-US" sz="3000" b="1" i="0" u="sng" dirty="0">
                <a:latin typeface="Times New Roman" panose="02020603050405020304" pitchFamily="18" charset="0"/>
                <a:cs typeface="Times New Roman" panose="02020603050405020304" pitchFamily="18" charset="0"/>
              </a:rPr>
              <a:t>ABSTRACT</a:t>
            </a:r>
            <a:endParaRPr lang="en-IN" sz="3000" b="1" i="0" dirty="0"/>
          </a:p>
        </p:txBody>
      </p:sp>
      <p:sp>
        <p:nvSpPr>
          <p:cNvPr id="5" name="TextBox 4">
            <a:extLst>
              <a:ext uri="{FF2B5EF4-FFF2-40B4-BE49-F238E27FC236}">
                <a16:creationId xmlns:a16="http://schemas.microsoft.com/office/drawing/2014/main" id="{CF96CBCD-D4DA-C4C8-802F-F1D38823499C}"/>
              </a:ext>
            </a:extLst>
          </p:cNvPr>
          <p:cNvSpPr txBox="1"/>
          <p:nvPr/>
        </p:nvSpPr>
        <p:spPr>
          <a:xfrm>
            <a:off x="113581" y="550209"/>
            <a:ext cx="11964838" cy="5724644"/>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car price prediction to build a model to predict used cars reasonable prices based on multiple aspects, including vehicle mileage, year of manufacturing, fuel type, transmission type, fuel type, and engine Cc.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model can benefit sellers, buyers, and car manufacturers in the used cars market.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model building process involves machine learning Concept.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dataset was used from listings of used cars.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COLLECTING THE DATA</a:t>
            </a:r>
            <a:r>
              <a:rPr lang="en-US" sz="2000" b="1" i="0" u="sng" dirty="0">
                <a:effectLst/>
                <a:latin typeface="Times New Roman" panose="02020603050405020304" pitchFamily="18" charset="0"/>
                <a:cs typeface="Times New Roman" panose="02020603050405020304" pitchFamily="18" charset="0"/>
              </a:rPr>
              <a:t>:</a:t>
            </a:r>
          </a:p>
          <a:p>
            <a:pPr algn="l"/>
            <a:endParaRPr lang="en-US" sz="2000" b="1" i="0" u="sng"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We have </a:t>
            </a:r>
            <a:r>
              <a:rPr lang="en-US" dirty="0">
                <a:latin typeface="Times New Roman" panose="02020603050405020304" pitchFamily="18" charset="0"/>
                <a:cs typeface="Times New Roman" panose="02020603050405020304" pitchFamily="18" charset="0"/>
              </a:rPr>
              <a:t>Collected </a:t>
            </a:r>
            <a:r>
              <a:rPr lang="en-US" b="0" i="0" dirty="0">
                <a:effectLst/>
                <a:latin typeface="Times New Roman" panose="02020603050405020304" pitchFamily="18" charset="0"/>
                <a:cs typeface="Times New Roman" panose="02020603050405020304" pitchFamily="18" charset="0"/>
              </a:rPr>
              <a:t>the data for over 5000 cars using Selenium script from 4 different websites from different locations around the country. The websites are as followed:</a:t>
            </a:r>
            <a:br>
              <a:rPr lang="en-US" b="0" i="0" dirty="0">
                <a:solidFill>
                  <a:srgbClr val="333333"/>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OLX.</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Cars24.</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Car </a:t>
            </a:r>
            <a:r>
              <a:rPr lang="en-US" b="0" i="0">
                <a:solidFill>
                  <a:srgbClr val="333333"/>
                </a:solidFill>
                <a:effectLst/>
                <a:latin typeface="Times New Roman" panose="02020603050405020304" pitchFamily="18" charset="0"/>
                <a:cs typeface="Times New Roman" panose="02020603050405020304" pitchFamily="18" charset="0"/>
              </a:rPr>
              <a:t>Dekho.com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51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1383-1679-9587-8DA8-A432B7B3A5EB}"/>
              </a:ext>
            </a:extLst>
          </p:cNvPr>
          <p:cNvSpPr>
            <a:spLocks noGrp="1"/>
          </p:cNvSpPr>
          <p:nvPr>
            <p:ph type="title"/>
          </p:nvPr>
        </p:nvSpPr>
        <p:spPr>
          <a:xfrm>
            <a:off x="0" y="419285"/>
            <a:ext cx="5029200" cy="563942"/>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PROBLEM STATEMENT</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067C563A-6D66-9769-10E2-14EAA44D5C70}"/>
              </a:ext>
            </a:extLst>
          </p:cNvPr>
          <p:cNvSpPr txBox="1"/>
          <p:nvPr/>
        </p:nvSpPr>
        <p:spPr>
          <a:xfrm>
            <a:off x="246483" y="917912"/>
            <a:ext cx="11699033"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used car market is a huge and important market for car manufacturers.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second-hand car market is also very likely linked to new car sales. </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require good decision support systems to maintain the profit of the used car business.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Selling used cars at new car retail and handling lease returns and fleet returns from car rental companies require car manufacturers to be involved in the used car market.</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project is all about predicting the used car's prices. In our day to life, everyone wants a car, but budget is the problem, so in this project build a model that will take certain parameters as arguments and result or predict the price of the car based on given parameters.</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THIS CAR PRICE PREDICTION IS BASED ON THIS ALGORITHM</a:t>
            </a:r>
            <a:endPar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REGISSION.</a:t>
            </a:r>
          </a:p>
        </p:txBody>
      </p:sp>
    </p:spTree>
    <p:extLst>
      <p:ext uri="{BB962C8B-B14F-4D97-AF65-F5344CB8AC3E}">
        <p14:creationId xmlns:p14="http://schemas.microsoft.com/office/powerpoint/2010/main" val="199838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D64E-88F4-69E6-4C55-0820048E9D50}"/>
              </a:ext>
            </a:extLst>
          </p:cNvPr>
          <p:cNvSpPr>
            <a:spLocks noGrp="1"/>
          </p:cNvSpPr>
          <p:nvPr>
            <p:ph type="title"/>
          </p:nvPr>
        </p:nvSpPr>
        <p:spPr>
          <a:xfrm>
            <a:off x="0" y="340461"/>
            <a:ext cx="4648698" cy="731893"/>
          </a:xfrm>
        </p:spPr>
        <p:txBody>
          <a:bodyPr>
            <a:normAutofit/>
          </a:bodyPr>
          <a:lstStyle/>
          <a:p>
            <a:r>
              <a:rPr lang="en-US" sz="3000" b="1" i="0" u="sng" dirty="0">
                <a:latin typeface="Times New Roman" panose="02020603050405020304" pitchFamily="18" charset="0"/>
                <a:cs typeface="Times New Roman" panose="02020603050405020304" pitchFamily="18" charset="0"/>
              </a:rPr>
              <a:t>LITERATURE SURVEY</a:t>
            </a:r>
            <a:endParaRPr lang="en-IN" sz="3000" b="1" i="0" u="sng" dirty="0"/>
          </a:p>
        </p:txBody>
      </p:sp>
      <p:sp>
        <p:nvSpPr>
          <p:cNvPr id="4" name="TextBox 3">
            <a:extLst>
              <a:ext uri="{FF2B5EF4-FFF2-40B4-BE49-F238E27FC236}">
                <a16:creationId xmlns:a16="http://schemas.microsoft.com/office/drawing/2014/main" id="{7BC86BED-5499-45F2-7F7A-8061FBCDC347}"/>
              </a:ext>
            </a:extLst>
          </p:cNvPr>
          <p:cNvSpPr txBox="1"/>
          <p:nvPr/>
        </p:nvSpPr>
        <p:spPr>
          <a:xfrm>
            <a:off x="317241" y="1193004"/>
            <a:ext cx="11010123" cy="5324535"/>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"Used Car Price Prediction Using Machine Learning Techniques" by Anusree M. Nair, Vidya Raj, and S. Sreejith. </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study compares the performance of different machine learning algorithms, including linear regression, decision tree regression, and random forest regression, for predicting used car prices. The authors used features such as car age, mileage, fuel type, and engine size to build their models.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"Car Price Prediction using Machine Learning Techniques" by </a:t>
            </a:r>
            <a:r>
              <a:rPr lang="en-US" sz="2000" dirty="0" err="1">
                <a:latin typeface="Times New Roman" panose="02020603050405020304" pitchFamily="18" charset="0"/>
                <a:cs typeface="Times New Roman" panose="02020603050405020304" pitchFamily="18" charset="0"/>
              </a:rPr>
              <a:t>Abdulhamid</a:t>
            </a:r>
            <a:r>
              <a:rPr lang="en-US" sz="2000" dirty="0">
                <a:latin typeface="Times New Roman" panose="02020603050405020304" pitchFamily="18" charset="0"/>
                <a:cs typeface="Times New Roman" panose="02020603050405020304" pitchFamily="18" charset="0"/>
              </a:rPr>
              <a:t> H. Ali and Mustafa M. Abayomi.</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research focuses on predicting car prices using regression models and compares the performance of linear regression, support vector regression, and artificial neural networks. The study considers features such as car age, mileage, brand, and model as inputs to the models.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"Car Price Prediction using Machine Learning Algorithms" by Abhishek Raghunath and Dr. S. </a:t>
            </a:r>
            <a:r>
              <a:rPr lang="en-US" sz="2000" dirty="0" err="1">
                <a:latin typeface="Times New Roman" panose="02020603050405020304" pitchFamily="18" charset="0"/>
                <a:cs typeface="Times New Roman" panose="02020603050405020304" pitchFamily="18" charset="0"/>
              </a:rPr>
              <a:t>Ajitha</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study explores the effectiveness of various machine learning algorithms, including decision tree, random forest, and gradient boosting, for car price prediction. The authors use features such as car age, mileage, engine power, and brand to build their models.</a:t>
            </a:r>
            <a:endParaRPr lang="en-IN"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81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EF6C-FB92-CCD7-351A-6417E7DFFAA4}"/>
              </a:ext>
            </a:extLst>
          </p:cNvPr>
          <p:cNvSpPr>
            <a:spLocks noGrp="1"/>
          </p:cNvSpPr>
          <p:nvPr>
            <p:ph type="title"/>
          </p:nvPr>
        </p:nvSpPr>
        <p:spPr>
          <a:xfrm>
            <a:off x="0" y="471756"/>
            <a:ext cx="3920910" cy="843861"/>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EXISTING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7114131-E35D-001E-6670-233418E9F8F8}"/>
              </a:ext>
            </a:extLst>
          </p:cNvPr>
          <p:cNvSpPr txBox="1"/>
          <p:nvPr/>
        </p:nvSpPr>
        <p:spPr>
          <a:xfrm>
            <a:off x="488302" y="1429244"/>
            <a:ext cx="11215396" cy="4401205"/>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existing system, to predict the price of vehicles for four wheeler, a lot of data mining algorithms and machine learning algorithms were widely used.</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major drawback of this existing system is they need more attributes in order to predict the vehicle price.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comparison techniques must be used to get the result more efficiently.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highly complicated to get sufficient data sets that were spread widely all over the world.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datasets can be collected only through online.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not on the offline mode. It is not possible for everyone to collect the data sets through online mode particularly in rural areas. </a:t>
            </a:r>
          </a:p>
        </p:txBody>
      </p:sp>
    </p:spTree>
    <p:extLst>
      <p:ext uri="{BB962C8B-B14F-4D97-AF65-F5344CB8AC3E}">
        <p14:creationId xmlns:p14="http://schemas.microsoft.com/office/powerpoint/2010/main" val="271996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E308-E732-AA03-B87B-8FD1257A67EA}"/>
              </a:ext>
            </a:extLst>
          </p:cNvPr>
          <p:cNvSpPr>
            <a:spLocks noGrp="1"/>
          </p:cNvSpPr>
          <p:nvPr>
            <p:ph type="title"/>
          </p:nvPr>
        </p:nvSpPr>
        <p:spPr>
          <a:xfrm>
            <a:off x="0" y="443763"/>
            <a:ext cx="6839339" cy="666579"/>
          </a:xfrm>
        </p:spPr>
        <p:txBody>
          <a:bodyPr>
            <a:normAutofit/>
          </a:bodyPr>
          <a:lstStyle/>
          <a:p>
            <a:r>
              <a:rPr lang="en-US" sz="3000" b="1" i="0" u="sng" dirty="0">
                <a:latin typeface="Times New Roman" panose="02020603050405020304" pitchFamily="18" charset="0"/>
                <a:cs typeface="Times New Roman" panose="02020603050405020304" pitchFamily="18" charset="0"/>
              </a:rPr>
              <a:t>DRAWBACK OF EXISTING SYSTEM</a:t>
            </a:r>
            <a:endParaRPr lang="en-IN" sz="3000" b="1" i="0" dirty="0"/>
          </a:p>
        </p:txBody>
      </p:sp>
      <p:sp>
        <p:nvSpPr>
          <p:cNvPr id="4" name="TextBox 3">
            <a:extLst>
              <a:ext uri="{FF2B5EF4-FFF2-40B4-BE49-F238E27FC236}">
                <a16:creationId xmlns:a16="http://schemas.microsoft.com/office/drawing/2014/main" id="{36D6FCBB-D5BB-E516-5CFF-CF5FAC0E9974}"/>
              </a:ext>
            </a:extLst>
          </p:cNvPr>
          <p:cNvSpPr txBox="1"/>
          <p:nvPr/>
        </p:nvSpPr>
        <p:spPr>
          <a:xfrm>
            <a:off x="1008484" y="1809768"/>
            <a:ext cx="6125546" cy="347787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Limited data availability.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quality issues.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Lack of real-time updates.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Loss the user money.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Dependency on historical data.</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and scalability.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07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E3D7-B5E3-8A5F-544A-13A554EAD222}"/>
              </a:ext>
            </a:extLst>
          </p:cNvPr>
          <p:cNvSpPr>
            <a:spLocks noGrp="1"/>
          </p:cNvSpPr>
          <p:nvPr>
            <p:ph type="title"/>
          </p:nvPr>
        </p:nvSpPr>
        <p:spPr>
          <a:xfrm>
            <a:off x="0" y="770335"/>
            <a:ext cx="3976894" cy="535950"/>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PROPOSED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521714CB-96E1-CDAC-B54A-6A57A1AB87A1}"/>
              </a:ext>
            </a:extLst>
          </p:cNvPr>
          <p:cNvSpPr txBox="1"/>
          <p:nvPr/>
        </p:nvSpPr>
        <p:spPr>
          <a:xfrm>
            <a:off x="311020" y="1849277"/>
            <a:ext cx="11569960" cy="319933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overcome this problem we have developed a model which will be highly effective.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are used because they provide us with continuous value as an output and not a categorized value.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Because of which it will be possible to predict the actual price a car rather than the price range of a car.</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Interface has also been developed which acquires input from any user and displays the Price of a car according to user’s inputs.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DEF6-DE6F-3CFA-9577-DE86489F3CC9}"/>
              </a:ext>
            </a:extLst>
          </p:cNvPr>
          <p:cNvSpPr>
            <a:spLocks noGrp="1"/>
          </p:cNvSpPr>
          <p:nvPr>
            <p:ph type="title"/>
          </p:nvPr>
        </p:nvSpPr>
        <p:spPr>
          <a:xfrm>
            <a:off x="0" y="518410"/>
            <a:ext cx="7305869" cy="591934"/>
          </a:xfrm>
        </p:spPr>
        <p:txBody>
          <a:bodyPr>
            <a:normAutofit/>
          </a:bodyPr>
          <a:lstStyle/>
          <a:p>
            <a:r>
              <a:rPr lang="en-US" sz="3000" b="1" i="0" u="sng" dirty="0">
                <a:latin typeface="Times New Roman" panose="02020603050405020304" pitchFamily="18" charset="0"/>
                <a:cs typeface="Times New Roman" panose="02020603050405020304" pitchFamily="18" charset="0"/>
              </a:rPr>
              <a:t>ADVANTAGES OF PROPOSED SYSTEM</a:t>
            </a:r>
            <a:endParaRPr lang="en-IN" sz="3000" b="1" i="0" dirty="0"/>
          </a:p>
        </p:txBody>
      </p:sp>
      <p:sp>
        <p:nvSpPr>
          <p:cNvPr id="4" name="TextBox 3">
            <a:extLst>
              <a:ext uri="{FF2B5EF4-FFF2-40B4-BE49-F238E27FC236}">
                <a16:creationId xmlns:a16="http://schemas.microsoft.com/office/drawing/2014/main" id="{0653057C-A093-4587-0A6E-B8D917A2A3CF}"/>
              </a:ext>
            </a:extLst>
          </p:cNvPr>
          <p:cNvSpPr txBox="1"/>
          <p:nvPr/>
        </p:nvSpPr>
        <p:spPr>
          <a:xfrm>
            <a:off x="712237" y="1704906"/>
            <a:ext cx="5194041" cy="3448188"/>
          </a:xfrm>
          <a:prstGeom prst="rect">
            <a:avLst/>
          </a:prstGeom>
          <a:noFill/>
        </p:spPr>
        <p:txBody>
          <a:bodyPr wrap="square">
            <a:spAutoFit/>
          </a:bodyPr>
          <a:lstStyle/>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Highly effective.</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a:t>
            </a:r>
            <a:r>
              <a:rPr lang="en-US" sz="2000" dirty="0">
                <a:latin typeface="Times New Roman" panose="02020603050405020304" pitchFamily="18" charset="0"/>
                <a:ea typeface="Calibri" panose="020F0502020204030204" pitchFamily="34" charset="0"/>
                <a:cs typeface="Times New Roman" panose="02020603050405020304" pitchFamily="18" charset="0"/>
              </a:rPr>
              <a:t>mated price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Accuracy.</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Real-time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There is no third party.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49938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295</TotalTime>
  <Words>1210</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Elephant</vt:lpstr>
      <vt:lpstr>Times New Roman</vt:lpstr>
      <vt:lpstr>Wingdings</vt:lpstr>
      <vt:lpstr>BrushVTI</vt:lpstr>
      <vt:lpstr>                                A MAJOR PROJECT (Review-1) ON            CAR PRICE PREDICTION USING MACHINE LEARNING                                            BACHELOR OF TECHNOLOGY                                                                                                          IN                                                 COMPUTER SCIENCE AND  ENGINEERING                                                                                  By                                         B.SHARATH CHANDRA REDDY                 (19E41A05K4)                                         CH. KARTHIK                                                  (19E41A05G2)                                         Y.AKSHITH                                                       (19E41A05H9)                                         AC.ADARSH                                                      (19E41A05M0)    </vt:lpstr>
      <vt:lpstr>CONTENTS </vt:lpstr>
      <vt:lpstr>ABSTRACT</vt:lpstr>
      <vt:lpstr>PROBLEM STATEMENT </vt:lpstr>
      <vt:lpstr>LITERATURE SURVEY</vt:lpstr>
      <vt:lpstr>EXISTING SYSTEM </vt:lpstr>
      <vt:lpstr>DRAWBACK OF EXISTING SYSTEM</vt:lpstr>
      <vt:lpstr>PROPOSED SYSTEM </vt:lpstr>
      <vt:lpstr>ADVANTAGES OF PROPOSED SYSTEM</vt:lpstr>
      <vt:lpstr>SOFTWARE &amp; HARDWARE REQUIREMENTS </vt:lpstr>
      <vt:lpstr>MODULES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MAJOR PROJECT                                                                   ON        CAR PURCHASE RECOMMENDATION USING MACHINE LEARNING            DEPARTMENT:- COMPUTER SCIENCE AND ENGINEERING  </dc:title>
  <dc:creator>sharathreddy balaiahgari</dc:creator>
  <cp:lastModifiedBy>Sharath Chandra Reddy Balaiahgari</cp:lastModifiedBy>
  <cp:revision>35</cp:revision>
  <dcterms:created xsi:type="dcterms:W3CDTF">2023-05-18T12:35:00Z</dcterms:created>
  <dcterms:modified xsi:type="dcterms:W3CDTF">2024-09-10T09:48:46Z</dcterms:modified>
</cp:coreProperties>
</file>