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 id="2147483673" r:id="rId2"/>
  </p:sldMasterIdLst>
  <p:sldIdLst>
    <p:sldId id="256" r:id="rId3"/>
    <p:sldId id="257" r:id="rId4"/>
    <p:sldId id="259" r:id="rId5"/>
    <p:sldId id="258" r:id="rId6"/>
    <p:sldId id="260" r:id="rId7"/>
    <p:sldId id="261" r:id="rId8"/>
    <p:sldId id="262" r:id="rId9"/>
    <p:sldId id="263" r:id="rId10"/>
    <p:sldId id="264" r:id="rId11"/>
    <p:sldId id="265" r:id="rId12"/>
    <p:sldId id="269" r:id="rId13"/>
    <p:sldId id="270" r:id="rId14"/>
    <p:sldId id="274" r:id="rId15"/>
    <p:sldId id="276" r:id="rId16"/>
    <p:sldId id="275" r:id="rId17"/>
    <p:sldId id="271" r:id="rId18"/>
    <p:sldId id="272" r:id="rId19"/>
    <p:sldId id="278" r:id="rId20"/>
    <p:sldId id="277" r:id="rId21"/>
    <p:sldId id="273" r:id="rId22"/>
    <p:sldId id="279" r:id="rId23"/>
    <p:sldId id="280" r:id="rId24"/>
    <p:sldId id="267" r:id="rId25"/>
    <p:sldId id="26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9" d="100"/>
          <a:sy n="89" d="100"/>
        </p:scale>
        <p:origin x="61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6/20/2023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070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6/20/2023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94221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6/20/2023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15308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6/20/2023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46937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6/20/2023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1845F5A-061D-4825-9AE9-D7794091C6CF}"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0600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226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4E684-10F4-4CC3-A0B9-F03AA7BE37CF}"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2236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04E684-10F4-4CC3-A0B9-F03AA7BE37CF}" type="datetimeFigureOut">
              <a:rPr lang="en-US" smtClean="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5920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04E684-10F4-4CC3-A0B9-F03AA7BE37CF}" type="datetimeFigureOut">
              <a:rPr lang="en-US" smtClean="0"/>
              <a:t>6/20/2023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45F5A-061D-4825-9AE9-D7794091C6C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7740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04E684-10F4-4CC3-A0B9-F03AA7BE37CF}" type="datetimeFigureOut">
              <a:rPr lang="en-US" smtClean="0"/>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45F5A-061D-4825-9AE9-D7794091C6C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315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4E684-10F4-4CC3-A0B9-F03AA7BE37CF}" type="datetimeFigureOut">
              <a:rPr lang="en-US" smtClean="0"/>
              <a:t>6/20/2023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74278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6/20/2023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512645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48212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C04E684-10F4-4CC3-A0B9-F03AA7BE37CF}" type="datetimeFigureOut">
              <a:rPr lang="en-US" smtClean="0"/>
              <a:t>6/20/2023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29459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6214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6251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6/20/2023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16541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6/20/2023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4237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6/20/2023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93314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6/20/2023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58780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6/20/2023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53981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6/20/2023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01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6/20/2023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83775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2">
                <a:tint val="94000"/>
                <a:satMod val="80000"/>
                <a:lumMod val="106000"/>
              </a:schemeClr>
            </a:gs>
            <a:gs pos="100000">
              <a:schemeClr val="bg2">
                <a:shade val="80000"/>
              </a:schemeClr>
            </a:gs>
          </a:gsLst>
          <a:path path="circle">
            <a:fillToRect l="43000" r="43000" b="10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6/20/2023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5518429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4000"/>
                <a:satMod val="80000"/>
                <a:lumMod val="106000"/>
              </a:schemeClr>
            </a:gs>
            <a:gs pos="100000">
              <a:schemeClr val="bg2">
                <a:shade val="80000"/>
              </a:schemeClr>
            </a:gs>
          </a:gsLst>
          <a:path path="circle">
            <a:fillToRect l="43000" r="43000" b="100000"/>
          </a:path>
          <a:tileRect/>
        </a:grad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C04E684-10F4-4CC3-A0B9-F03AA7BE37CF}" type="datetimeFigureOut">
              <a:rPr lang="en-US" smtClean="0"/>
              <a:t>6/20/2023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1845F5A-061D-4825-9AE9-D7794091C6CF}"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156493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A98A7-1FDD-9C13-551D-40BF04A22F00}"/>
              </a:ext>
            </a:extLst>
          </p:cNvPr>
          <p:cNvSpPr>
            <a:spLocks noGrp="1"/>
          </p:cNvSpPr>
          <p:nvPr>
            <p:ph type="ctrTitle"/>
          </p:nvPr>
        </p:nvSpPr>
        <p:spPr>
          <a:xfrm>
            <a:off x="160380" y="2154685"/>
            <a:ext cx="11330005" cy="3750906"/>
          </a:xfrm>
        </p:spPr>
        <p:txBody>
          <a:bodyPr>
            <a:normAutofit fontScale="90000"/>
          </a:bodyPr>
          <a:lstStyle/>
          <a:p>
            <a:r>
              <a:rPr lang="en-US" altLang="ko-KR" sz="3000" b="1" i="0" dirty="0">
                <a:latin typeface="Times New Roman" panose="02020603050405020304" pitchFamily="18" charset="0"/>
                <a:cs typeface="Times New Roman" panose="02020603050405020304" pitchFamily="18" charset="0"/>
              </a:rPr>
              <a:t>                                </a:t>
            </a:r>
            <a:r>
              <a:rPr lang="en-US" altLang="ko-KR" sz="2700" b="1" i="0" dirty="0">
                <a:latin typeface="Times New Roman" panose="02020603050405020304" pitchFamily="18" charset="0"/>
                <a:cs typeface="Times New Roman" panose="02020603050405020304" pitchFamily="18" charset="0"/>
              </a:rPr>
              <a:t>A MAJOR PROJECT</a:t>
            </a:r>
            <a:r>
              <a:rPr lang="en-US" sz="2700" dirty="0">
                <a:solidFill>
                  <a:srgbClr val="FF0000"/>
                </a:solidFill>
                <a:latin typeface="Times New Roman" panose="02020603050405020304" pitchFamily="18" charset="0"/>
                <a:cs typeface="Times New Roman" panose="02020603050405020304" pitchFamily="18" charset="0"/>
              </a:rPr>
              <a:t> </a:t>
            </a:r>
            <a:r>
              <a:rPr lang="en-US" sz="2700" b="1" i="0" dirty="0">
                <a:latin typeface="Times New Roman" panose="02020603050405020304" pitchFamily="18" charset="0"/>
                <a:cs typeface="Times New Roman" panose="02020603050405020304" pitchFamily="18" charset="0"/>
              </a:rPr>
              <a:t>(Review-3) </a:t>
            </a:r>
            <a:r>
              <a:rPr lang="en-US" altLang="ko-KR" sz="2700" b="1" i="0" dirty="0">
                <a:latin typeface="Times New Roman" panose="02020603050405020304" pitchFamily="18" charset="0"/>
                <a:cs typeface="Times New Roman" panose="02020603050405020304" pitchFamily="18" charset="0"/>
              </a:rPr>
              <a:t>ON</a:t>
            </a:r>
            <a:br>
              <a:rPr lang="en-US" altLang="ko-KR" sz="3000" b="1" i="0" dirty="0">
                <a:latin typeface="Times New Roman" panose="02020603050405020304" pitchFamily="18" charset="0"/>
                <a:cs typeface="Times New Roman" panose="02020603050405020304" pitchFamily="18" charset="0"/>
              </a:rPr>
            </a:br>
            <a:br>
              <a:rPr lang="en-US" altLang="ko-KR" sz="3000" b="1" i="0" dirty="0">
                <a:latin typeface="Times New Roman" panose="02020603050405020304" pitchFamily="18" charset="0"/>
                <a:cs typeface="Times New Roman" panose="02020603050405020304" pitchFamily="18" charset="0"/>
              </a:rPr>
            </a:br>
            <a:r>
              <a:rPr lang="en-US" altLang="ko-KR" sz="3000" b="1" i="0" dirty="0">
                <a:latin typeface="Times New Roman" panose="02020603050405020304" pitchFamily="18" charset="0"/>
                <a:cs typeface="Times New Roman" panose="02020603050405020304" pitchFamily="18" charset="0"/>
              </a:rPr>
              <a:t>          </a:t>
            </a:r>
            <a:r>
              <a:rPr lang="en-US" altLang="ko-KR" sz="3300" b="1" i="0" u="sng" dirty="0">
                <a:solidFill>
                  <a:srgbClr val="FF0000"/>
                </a:solidFill>
                <a:latin typeface="Times New Roman" panose="02020603050405020304" pitchFamily="18" charset="0"/>
                <a:cs typeface="Times New Roman" panose="02020603050405020304" pitchFamily="18" charset="0"/>
              </a:rPr>
              <a:t>CAR PRICE PREDICTION USING MACHINE LEARNING</a:t>
            </a:r>
            <a:br>
              <a:rPr lang="en-US" altLang="ko-KR" sz="3000" b="1" i="0" u="sng" dirty="0">
                <a:latin typeface="Times New Roman" panose="02020603050405020304" pitchFamily="18" charset="0"/>
                <a:cs typeface="Times New Roman" panose="02020603050405020304" pitchFamily="18" charset="0"/>
              </a:rPr>
            </a:br>
            <a:br>
              <a:rPr lang="en-US" altLang="ko-KR" sz="3000" b="1" i="0" u="sng" dirty="0">
                <a:latin typeface="Times New Roman" panose="02020603050405020304" pitchFamily="18" charset="0"/>
                <a:cs typeface="Times New Roman" panose="02020603050405020304" pitchFamily="18" charset="0"/>
              </a:rPr>
            </a:br>
            <a:r>
              <a:rPr lang="en-US" altLang="ko-KR" sz="3000" b="1" i="0" dirty="0">
                <a:latin typeface="Times New Roman" panose="02020603050405020304" pitchFamily="18" charset="0"/>
                <a:cs typeface="Times New Roman" panose="02020603050405020304" pitchFamily="18" charset="0"/>
              </a:rPr>
              <a:t>                                       </a:t>
            </a:r>
            <a:r>
              <a:rPr lang="en-US" sz="2700" b="1" i="0" dirty="0">
                <a:latin typeface="Times New Roman" panose="02020603050405020304" pitchFamily="18" charset="0"/>
                <a:cs typeface="Times New Roman" panose="02020603050405020304" pitchFamily="18" charset="0"/>
              </a:rPr>
              <a:t>BACHELOR OF TECHNOLOGY                         </a:t>
            </a:r>
            <a:br>
              <a:rPr lang="en-US" sz="2700" b="1" i="0" dirty="0">
                <a:latin typeface="Times New Roman" panose="02020603050405020304" pitchFamily="18" charset="0"/>
                <a:cs typeface="Times New Roman" panose="02020603050405020304" pitchFamily="18" charset="0"/>
              </a:rPr>
            </a:br>
            <a:r>
              <a:rPr lang="en-US" sz="2700" b="1" i="0" dirty="0">
                <a:latin typeface="Times New Roman" panose="02020603050405020304" pitchFamily="18" charset="0"/>
                <a:cs typeface="Times New Roman" panose="02020603050405020304" pitchFamily="18" charset="0"/>
              </a:rPr>
              <a:t>                                                                     </a:t>
            </a:r>
            <a:r>
              <a:rPr lang="en-US" sz="2700" b="1" i="0" strike="noStrike" cap="none" dirty="0">
                <a:latin typeface="Times New Roman" panose="02020603050405020304"/>
                <a:ea typeface="Times New Roman" panose="02020603050405020304"/>
                <a:cs typeface="Times New Roman" panose="02020603050405020304"/>
                <a:sym typeface="Times New Roman" panose="02020603050405020304"/>
              </a:rPr>
              <a:t>IN</a:t>
            </a:r>
            <a:br>
              <a:rPr lang="en-US" sz="2700" b="1" i="0" strike="noStrike" cap="none" dirty="0">
                <a:latin typeface="Times New Roman" panose="02020603050405020304"/>
                <a:ea typeface="Times New Roman" panose="02020603050405020304"/>
                <a:cs typeface="Times New Roman" panose="02020603050405020304"/>
                <a:sym typeface="Times New Roman" panose="02020603050405020304"/>
              </a:rPr>
            </a:br>
            <a:r>
              <a:rPr lang="en-US" sz="2700" b="1" i="0" strike="noStrike" cap="none" dirty="0">
                <a:latin typeface="Times New Roman" panose="02020603050405020304"/>
                <a:ea typeface="Times New Roman" panose="02020603050405020304"/>
                <a:cs typeface="Times New Roman" panose="02020603050405020304"/>
                <a:sym typeface="Times New Roman" panose="02020603050405020304"/>
              </a:rPr>
              <a:t>                                COMPUTER SCIENCE AND  ENGINEERING </a:t>
            </a:r>
            <a:br>
              <a:rPr lang="en-US" sz="2700" b="1" i="0" strike="noStrike" cap="none" dirty="0">
                <a:latin typeface="Times New Roman" panose="02020603050405020304"/>
                <a:ea typeface="Times New Roman" panose="02020603050405020304"/>
                <a:cs typeface="Times New Roman" panose="02020603050405020304"/>
                <a:sym typeface="Times New Roman" panose="02020603050405020304"/>
              </a:rPr>
            </a:br>
            <a:r>
              <a:rPr lang="en-US" sz="2700" b="1" i="0" strike="noStrike" cap="none" dirty="0">
                <a:latin typeface="Times New Roman" panose="02020603050405020304"/>
                <a:ea typeface="Times New Roman" panose="02020603050405020304"/>
                <a:cs typeface="Times New Roman" panose="02020603050405020304"/>
                <a:sym typeface="Times New Roman" panose="02020603050405020304"/>
              </a:rPr>
              <a:t>                                                                    </a:t>
            </a:r>
            <a:r>
              <a:rPr lang="en-US" sz="2700" b="1" i="0" dirty="0">
                <a:latin typeface="Times New Roman" panose="02020603050405020304"/>
                <a:ea typeface="Times New Roman" panose="02020603050405020304"/>
                <a:cs typeface="Times New Roman" panose="02020603050405020304"/>
                <a:sym typeface="Times New Roman" panose="02020603050405020304"/>
              </a:rPr>
              <a:t>By</a:t>
            </a:r>
            <a:br>
              <a:rPr lang="en-US" sz="2700" b="1" i="0" dirty="0">
                <a:solidFill>
                  <a:srgbClr val="00B050"/>
                </a:solidFill>
                <a:latin typeface="Times New Roman" panose="02020603050405020304"/>
                <a:ea typeface="Times New Roman" panose="02020603050405020304"/>
                <a:cs typeface="Times New Roman" panose="02020603050405020304"/>
                <a:sym typeface="Times New Roman" panose="02020603050405020304"/>
              </a:rPr>
            </a:br>
            <a:r>
              <a:rPr lang="en-US" sz="2700" b="1" i="0" dirty="0">
                <a:solidFill>
                  <a:srgbClr val="00B050"/>
                </a:solidFill>
                <a:latin typeface="Times New Roman" panose="02020603050405020304"/>
                <a:ea typeface="Times New Roman" panose="02020603050405020304"/>
                <a:cs typeface="Times New Roman" panose="02020603050405020304"/>
                <a:sym typeface="Times New Roman" panose="02020603050405020304"/>
              </a:rPr>
              <a:t>                       </a:t>
            </a:r>
            <a:r>
              <a:rPr lang="en-US" sz="2700" b="1" i="0" dirty="0">
                <a:latin typeface="Times New Roman" panose="02020603050405020304" pitchFamily="18" charset="0"/>
                <a:cs typeface="Times New Roman" panose="02020603050405020304" pitchFamily="18" charset="0"/>
              </a:rPr>
              <a:t>B.SHARATH CHANDRA REDDY                 (19E41A05K4)</a:t>
            </a:r>
            <a:br>
              <a:rPr lang="en-US" sz="2700" b="1" i="0" dirty="0">
                <a:latin typeface="Times New Roman" panose="02020603050405020304" pitchFamily="18" charset="0"/>
                <a:cs typeface="Times New Roman" panose="02020603050405020304" pitchFamily="18" charset="0"/>
              </a:rPr>
            </a:br>
            <a:r>
              <a:rPr lang="en-US" sz="2700" b="1" i="0" dirty="0">
                <a:latin typeface="Times New Roman" panose="02020603050405020304" pitchFamily="18" charset="0"/>
                <a:cs typeface="Times New Roman" panose="02020603050405020304" pitchFamily="18" charset="0"/>
              </a:rPr>
              <a:t>                       CH. KARTHIK                                                  (19E41A05G2)</a:t>
            </a:r>
            <a:br>
              <a:rPr lang="en-US" sz="2700" b="1" i="0" dirty="0">
                <a:latin typeface="Times New Roman" panose="02020603050405020304" pitchFamily="18" charset="0"/>
                <a:cs typeface="Times New Roman" panose="02020603050405020304" pitchFamily="18" charset="0"/>
              </a:rPr>
            </a:br>
            <a:r>
              <a:rPr lang="en-US" sz="2700" b="1" i="0" dirty="0">
                <a:latin typeface="Times New Roman" panose="02020603050405020304" pitchFamily="18" charset="0"/>
                <a:cs typeface="Times New Roman" panose="02020603050405020304" pitchFamily="18" charset="0"/>
              </a:rPr>
              <a:t>                       Y.AKSHITH                                                       (19E41A05H9)</a:t>
            </a:r>
            <a:br>
              <a:rPr lang="en-US" sz="2700" b="1" i="0" dirty="0">
                <a:latin typeface="Times New Roman" panose="02020603050405020304" pitchFamily="18" charset="0"/>
                <a:cs typeface="Times New Roman" panose="02020603050405020304" pitchFamily="18" charset="0"/>
              </a:rPr>
            </a:br>
            <a:r>
              <a:rPr lang="en-US" sz="2700" b="1" i="0" dirty="0">
                <a:latin typeface="Times New Roman" panose="02020603050405020304" pitchFamily="18" charset="0"/>
                <a:cs typeface="Times New Roman" panose="02020603050405020304" pitchFamily="18" charset="0"/>
              </a:rPr>
              <a:t>                       AC.ADARSH                                                      (19E41A05M0)</a:t>
            </a:r>
            <a:br>
              <a:rPr lang="en-IN" sz="2700" b="1" i="0" dirty="0">
                <a:latin typeface="Times New Roman" panose="02020603050405020304" pitchFamily="18" charset="0"/>
                <a:cs typeface="Times New Roman" panose="02020603050405020304" pitchFamily="18" charset="0"/>
              </a:rPr>
            </a:br>
            <a:br>
              <a:rPr lang="en-US" altLang="ko-KR" sz="1800" b="1" i="0" dirty="0">
                <a:latin typeface="Times New Roman" panose="02020603050405020304" pitchFamily="18" charset="0"/>
                <a:cs typeface="Times New Roman" panose="02020603050405020304" pitchFamily="18" charset="0"/>
              </a:rPr>
            </a:br>
            <a:br>
              <a:rPr lang="en-US" altLang="ko-KR" sz="3000" b="1" i="0" dirty="0">
                <a:latin typeface="Times New Roman" panose="02020603050405020304" pitchFamily="18" charset="0"/>
                <a:cs typeface="Times New Roman" panose="02020603050405020304" pitchFamily="18" charset="0"/>
              </a:rPr>
            </a:br>
            <a:br>
              <a:rPr lang="en-US" altLang="ko-KR" sz="3000" b="1" i="0" dirty="0">
                <a:latin typeface="Times New Roman" panose="02020603050405020304" pitchFamily="18" charset="0"/>
                <a:cs typeface="Times New Roman" panose="02020603050405020304" pitchFamily="18" charset="0"/>
              </a:rPr>
            </a:br>
            <a:endParaRPr lang="en-IN" sz="3000" b="1" i="0" dirty="0"/>
          </a:p>
        </p:txBody>
      </p:sp>
      <p:sp>
        <p:nvSpPr>
          <p:cNvPr id="5" name="TextBox 4">
            <a:extLst>
              <a:ext uri="{FF2B5EF4-FFF2-40B4-BE49-F238E27FC236}">
                <a16:creationId xmlns:a16="http://schemas.microsoft.com/office/drawing/2014/main" id="{5506A1C8-CD57-BAB6-ABF3-550FA99EE78B}"/>
              </a:ext>
            </a:extLst>
          </p:cNvPr>
          <p:cNvSpPr txBox="1"/>
          <p:nvPr/>
        </p:nvSpPr>
        <p:spPr>
          <a:xfrm>
            <a:off x="2953917" y="5397759"/>
            <a:ext cx="6284166" cy="1015663"/>
          </a:xfrm>
          <a:prstGeom prst="rect">
            <a:avLst/>
          </a:prstGeom>
          <a:noFill/>
        </p:spPr>
        <p:txBody>
          <a:bodyPr wrap="square">
            <a:spAutoFit/>
          </a:bodyPr>
          <a:lstStyle/>
          <a:p>
            <a:pPr algn="ctr"/>
            <a:r>
              <a:rPr lang="en-US" sz="2000" b="1" i="0" u="none" strike="noStrike" cap="none" dirty="0">
                <a:latin typeface="Times New Roman" panose="02020603050405020304"/>
                <a:ea typeface="Times New Roman" panose="02020603050405020304"/>
                <a:cs typeface="Times New Roman" panose="02020603050405020304"/>
                <a:sym typeface="Times New Roman" panose="02020603050405020304"/>
              </a:rPr>
              <a:t>Under the Guidance of</a:t>
            </a:r>
            <a:br>
              <a:rPr lang="en-US" sz="2000" b="1" i="0" u="none" strike="noStrike" cap="none" dirty="0">
                <a:solidFill>
                  <a:srgbClr val="00B050"/>
                </a:solidFill>
                <a:latin typeface="Times New Roman" panose="02020603050405020304"/>
                <a:ea typeface="Times New Roman" panose="02020603050405020304"/>
                <a:cs typeface="Times New Roman" panose="02020603050405020304"/>
                <a:sym typeface="Times New Roman" panose="02020603050405020304"/>
              </a:rPr>
            </a:br>
            <a:r>
              <a:rPr lang="en-US" sz="2000" b="1" dirty="0">
                <a:solidFill>
                  <a:srgbClr val="FF0000"/>
                </a:solidFill>
                <a:latin typeface="Times New Roman" panose="02020603050405020304"/>
                <a:ea typeface="Times New Roman" panose="02020603050405020304"/>
                <a:cs typeface="Times New Roman" panose="02020603050405020304"/>
                <a:sym typeface="Times New Roman" panose="02020603050405020304"/>
              </a:rPr>
              <a:t>DEEPTHI KANDE</a:t>
            </a:r>
            <a:br>
              <a:rPr lang="en-US" sz="2000" b="1" i="0" u="none" strike="noStrike" cap="none" dirty="0">
                <a:latin typeface="Times New Roman" panose="02020603050405020304"/>
                <a:ea typeface="Times New Roman" panose="02020603050405020304"/>
                <a:cs typeface="Times New Roman" panose="02020603050405020304"/>
                <a:sym typeface="Times New Roman" panose="02020603050405020304"/>
              </a:rPr>
            </a:br>
            <a:r>
              <a:rPr lang="en-US" sz="2000" b="1" dirty="0">
                <a:latin typeface="Times New Roman" panose="02020603050405020304"/>
                <a:ea typeface="Libre Franklin" panose="00000500000000000000"/>
                <a:cs typeface="Times New Roman" panose="02020603050405020304"/>
                <a:sym typeface="Times New Roman" panose="02020603050405020304"/>
              </a:rPr>
              <a:t>ACADEMIC BATCH: 2019-2023</a:t>
            </a:r>
            <a:endParaRPr lang="en-IN" sz="2000" dirty="0"/>
          </a:p>
        </p:txBody>
      </p:sp>
    </p:spTree>
    <p:extLst>
      <p:ext uri="{BB962C8B-B14F-4D97-AF65-F5344CB8AC3E}">
        <p14:creationId xmlns:p14="http://schemas.microsoft.com/office/powerpoint/2010/main" val="1180425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8D94B-7183-18CA-AA44-CE4FA0602FE0}"/>
              </a:ext>
            </a:extLst>
          </p:cNvPr>
          <p:cNvSpPr>
            <a:spLocks noGrp="1"/>
          </p:cNvSpPr>
          <p:nvPr>
            <p:ph type="title"/>
          </p:nvPr>
        </p:nvSpPr>
        <p:spPr>
          <a:xfrm>
            <a:off x="133739" y="229272"/>
            <a:ext cx="8976049" cy="1002924"/>
          </a:xfrm>
        </p:spPr>
        <p:txBody>
          <a:bodyPr>
            <a:normAutofit fontScale="90000"/>
          </a:bodyPr>
          <a:lstStyle/>
          <a:p>
            <a:r>
              <a:rPr lang="en-US" sz="3300" b="1" i="0" u="sng" dirty="0">
                <a:latin typeface="Times New Roman" panose="02020603050405020304" pitchFamily="18" charset="0"/>
                <a:cs typeface="Times New Roman" panose="02020603050405020304" pitchFamily="18" charset="0"/>
              </a:rPr>
              <a:t>SOFTWARE &amp; HARDWARE REQUIREMENTS</a:t>
            </a:r>
            <a:br>
              <a:rPr lang="en-IN" sz="4000" b="1" u="sng" dirty="0">
                <a:solidFill>
                  <a:srgbClr val="FF0000"/>
                </a:solidFill>
                <a:latin typeface="Times New Roman" panose="02020603050405020304" pitchFamily="18" charset="0"/>
                <a:cs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D56B0D88-1553-BB9D-E2C3-DF6C9FB69A63}"/>
              </a:ext>
            </a:extLst>
          </p:cNvPr>
          <p:cNvSpPr txBox="1"/>
          <p:nvPr/>
        </p:nvSpPr>
        <p:spPr>
          <a:xfrm>
            <a:off x="340773" y="1416365"/>
            <a:ext cx="5673012" cy="4025269"/>
          </a:xfrm>
          <a:prstGeom prst="rect">
            <a:avLst/>
          </a:prstGeom>
          <a:noFill/>
        </p:spPr>
        <p:txBody>
          <a:bodyPr wrap="square">
            <a:spAutoFit/>
          </a:bodyPr>
          <a:lstStyle/>
          <a:p>
            <a:pPr algn="just">
              <a:lnSpc>
                <a:spcPct val="150000"/>
              </a:lnSpc>
            </a:pPr>
            <a:r>
              <a:rPr lang="en-US" sz="2500" b="1" i="0" u="sng" dirty="0">
                <a:effectLst/>
                <a:latin typeface="Times New Roman" panose="02020603050405020304" pitchFamily="18" charset="0"/>
                <a:ea typeface="Times New Roman" panose="02020603050405020304" pitchFamily="18" charset="0"/>
              </a:rPr>
              <a:t>SOFTWARE REQUIREMENTS:</a:t>
            </a:r>
            <a:endParaRPr lang="en-IN" sz="2500" b="1" i="0" u="sng"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Ø"/>
              <a:tabLst>
                <a:tab pos="457200" algn="l"/>
              </a:tabLst>
            </a:pPr>
            <a:r>
              <a:rPr lang="en-US" sz="2000" i="0" dirty="0">
                <a:effectLst/>
                <a:latin typeface="Times New Roman" panose="02020603050405020304" pitchFamily="18" charset="0"/>
                <a:ea typeface="Times New Roman" panose="02020603050405020304" pitchFamily="18" charset="0"/>
              </a:rPr>
              <a:t>Operating system </a:t>
            </a:r>
            <a:r>
              <a:rPr lang="en-US" sz="2000" i="0" dirty="0">
                <a:latin typeface="Times New Roman" panose="02020603050405020304" pitchFamily="18" charset="0"/>
                <a:ea typeface="Times New Roman" panose="02020603050405020304" pitchFamily="18" charset="0"/>
              </a:rPr>
              <a:t>        </a:t>
            </a:r>
            <a:r>
              <a:rPr lang="en-US" sz="2000" i="0" dirty="0">
                <a:effectLst/>
                <a:latin typeface="Times New Roman" panose="02020603050405020304" pitchFamily="18" charset="0"/>
                <a:ea typeface="Times New Roman" panose="02020603050405020304" pitchFamily="18" charset="0"/>
              </a:rPr>
              <a:t>:   Windows 7 or Above.</a:t>
            </a:r>
            <a:endParaRPr lang="en-IN" sz="2000" i="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Ø"/>
              <a:tabLst>
                <a:tab pos="457200" algn="l"/>
              </a:tabLst>
            </a:pPr>
            <a:r>
              <a:rPr lang="en-US" sz="2000" i="0" dirty="0">
                <a:effectLst/>
                <a:latin typeface="Times New Roman" panose="02020603050405020304" pitchFamily="18" charset="0"/>
                <a:ea typeface="Times New Roman" panose="02020603050405020304" pitchFamily="18" charset="0"/>
              </a:rPr>
              <a:t>Coding Language</a:t>
            </a:r>
            <a:r>
              <a:rPr lang="en-US" sz="2000" i="0" dirty="0">
                <a:latin typeface="Times New Roman" panose="02020603050405020304" pitchFamily="18" charset="0"/>
                <a:ea typeface="Times New Roman" panose="02020603050405020304" pitchFamily="18" charset="0"/>
              </a:rPr>
              <a:t>        </a:t>
            </a:r>
            <a:r>
              <a:rPr lang="en-US" sz="2000" i="0" dirty="0">
                <a:effectLst/>
                <a:latin typeface="Times New Roman" panose="02020603050405020304" pitchFamily="18" charset="0"/>
                <a:ea typeface="Times New Roman" panose="02020603050405020304" pitchFamily="18" charset="0"/>
              </a:rPr>
              <a:t>:   Python.</a:t>
            </a:r>
            <a:endParaRPr lang="en-IN" sz="2000" i="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Ø"/>
              <a:tabLst>
                <a:tab pos="457200" algn="l"/>
              </a:tabLst>
            </a:pPr>
            <a:r>
              <a:rPr lang="en-US" sz="2000" i="0" dirty="0">
                <a:effectLst/>
                <a:latin typeface="Times New Roman" panose="02020603050405020304" pitchFamily="18" charset="0"/>
                <a:ea typeface="Times New Roman" panose="02020603050405020304" pitchFamily="18" charset="0"/>
              </a:rPr>
              <a:t>Front-End	</a:t>
            </a:r>
            <a:r>
              <a:rPr lang="en-US" sz="2000" i="0" dirty="0">
                <a:latin typeface="Times New Roman" panose="02020603050405020304" pitchFamily="18" charset="0"/>
                <a:ea typeface="Times New Roman" panose="02020603050405020304" pitchFamily="18" charset="0"/>
              </a:rPr>
              <a:t>             </a:t>
            </a:r>
            <a:r>
              <a:rPr lang="en-US" sz="2000" i="0" dirty="0">
                <a:effectLst/>
                <a:latin typeface="Times New Roman" panose="02020603050405020304" pitchFamily="18" charset="0"/>
                <a:ea typeface="Times New Roman" panose="02020603050405020304" pitchFamily="18" charset="0"/>
              </a:rPr>
              <a:t>:   Python.</a:t>
            </a:r>
            <a:endParaRPr lang="en-IN" sz="2000" i="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Ø"/>
              <a:tabLst>
                <a:tab pos="457200" algn="l"/>
              </a:tabLst>
            </a:pPr>
            <a:r>
              <a:rPr lang="en-US" sz="2000" i="0" dirty="0">
                <a:effectLst/>
                <a:latin typeface="Times New Roman" panose="02020603050405020304" pitchFamily="18" charset="0"/>
                <a:ea typeface="Times New Roman" panose="02020603050405020304" pitchFamily="18" charset="0"/>
              </a:rPr>
              <a:t>Back-End	</a:t>
            </a:r>
            <a:r>
              <a:rPr lang="en-US" sz="2000" i="0" dirty="0">
                <a:latin typeface="Times New Roman" panose="02020603050405020304" pitchFamily="18" charset="0"/>
                <a:ea typeface="Times New Roman" panose="02020603050405020304" pitchFamily="18" charset="0"/>
              </a:rPr>
              <a:t>              </a:t>
            </a:r>
            <a:r>
              <a:rPr lang="en-US" sz="2000" i="0" dirty="0">
                <a:effectLst/>
                <a:latin typeface="Times New Roman" panose="02020603050405020304" pitchFamily="18" charset="0"/>
                <a:ea typeface="Times New Roman" panose="02020603050405020304" pitchFamily="18" charset="0"/>
              </a:rPr>
              <a:t>:   Django.</a:t>
            </a:r>
            <a:endParaRPr lang="en-IN" sz="2000" i="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Ø"/>
              <a:tabLst>
                <a:tab pos="457200" algn="l"/>
              </a:tabLst>
            </a:pPr>
            <a:r>
              <a:rPr lang="en-US" sz="2000" i="0" dirty="0">
                <a:effectLst/>
                <a:latin typeface="Times New Roman" panose="02020603050405020304" pitchFamily="18" charset="0"/>
                <a:ea typeface="Times New Roman" panose="02020603050405020304" pitchFamily="18" charset="0"/>
              </a:rPr>
              <a:t>Designing	</a:t>
            </a:r>
            <a:r>
              <a:rPr lang="en-US" sz="2000" i="0" dirty="0">
                <a:latin typeface="Times New Roman" panose="02020603050405020304" pitchFamily="18" charset="0"/>
                <a:ea typeface="Times New Roman" panose="02020603050405020304" pitchFamily="18" charset="0"/>
              </a:rPr>
              <a:t>              </a:t>
            </a:r>
            <a:r>
              <a:rPr lang="en-US" sz="2000" i="0" dirty="0">
                <a:effectLst/>
                <a:latin typeface="Times New Roman" panose="02020603050405020304" pitchFamily="18" charset="0"/>
                <a:ea typeface="Times New Roman" panose="02020603050405020304" pitchFamily="18" charset="0"/>
              </a:rPr>
              <a:t>:   Html, </a:t>
            </a:r>
            <a:r>
              <a:rPr lang="en-US" sz="2000" i="0" dirty="0" err="1">
                <a:effectLst/>
                <a:latin typeface="Times New Roman" panose="02020603050405020304" pitchFamily="18" charset="0"/>
                <a:ea typeface="Times New Roman" panose="02020603050405020304" pitchFamily="18" charset="0"/>
              </a:rPr>
              <a:t>css</a:t>
            </a:r>
            <a:r>
              <a:rPr lang="en-US" sz="2000" i="0" dirty="0">
                <a:effectLst/>
                <a:latin typeface="Times New Roman" panose="02020603050405020304" pitchFamily="18" charset="0"/>
                <a:ea typeface="Times New Roman" panose="02020603050405020304" pitchFamily="18" charset="0"/>
              </a:rPr>
              <a:t>, </a:t>
            </a:r>
            <a:r>
              <a:rPr lang="en-US" sz="2000" i="0" dirty="0" err="1">
                <a:effectLst/>
                <a:latin typeface="Times New Roman" panose="02020603050405020304" pitchFamily="18" charset="0"/>
                <a:ea typeface="Times New Roman" panose="02020603050405020304" pitchFamily="18" charset="0"/>
              </a:rPr>
              <a:t>javascript</a:t>
            </a:r>
            <a:r>
              <a:rPr lang="en-US" sz="2000" i="0" dirty="0">
                <a:effectLst/>
                <a:latin typeface="Times New Roman" panose="02020603050405020304" pitchFamily="18" charset="0"/>
                <a:ea typeface="Times New Roman" panose="02020603050405020304" pitchFamily="18" charset="0"/>
              </a:rPr>
              <a:t>.</a:t>
            </a:r>
            <a:endParaRPr lang="en-IN" sz="2000" i="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Ø"/>
              <a:tabLst>
                <a:tab pos="457200" algn="l"/>
              </a:tabLst>
            </a:pPr>
            <a:r>
              <a:rPr lang="en-US" sz="2000" i="0" dirty="0">
                <a:effectLst/>
                <a:latin typeface="Times New Roman" panose="02020603050405020304" pitchFamily="18" charset="0"/>
                <a:ea typeface="Times New Roman" panose="02020603050405020304" pitchFamily="18" charset="0"/>
              </a:rPr>
              <a:t>Data Base	</a:t>
            </a:r>
            <a:r>
              <a:rPr lang="en-US" sz="2000" i="0" dirty="0">
                <a:latin typeface="Times New Roman" panose="02020603050405020304" pitchFamily="18" charset="0"/>
                <a:ea typeface="Times New Roman" panose="02020603050405020304" pitchFamily="18" charset="0"/>
              </a:rPr>
              <a:t>              </a:t>
            </a:r>
            <a:r>
              <a:rPr lang="en-US" sz="2000" i="0" dirty="0">
                <a:effectLst/>
                <a:latin typeface="Times New Roman" panose="02020603050405020304" pitchFamily="18" charset="0"/>
                <a:ea typeface="Times New Roman" panose="02020603050405020304" pitchFamily="18" charset="0"/>
              </a:rPr>
              <a:t>:  MySQL.</a:t>
            </a:r>
            <a:endParaRPr lang="en-IN" sz="2000" i="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D4A9B0FB-CCC1-0834-45B2-8E852367FB24}"/>
              </a:ext>
            </a:extLst>
          </p:cNvPr>
          <p:cNvSpPr txBox="1"/>
          <p:nvPr/>
        </p:nvSpPr>
        <p:spPr>
          <a:xfrm>
            <a:off x="5806751" y="1416365"/>
            <a:ext cx="6385249" cy="5214248"/>
          </a:xfrm>
          <a:prstGeom prst="rect">
            <a:avLst/>
          </a:prstGeom>
          <a:noFill/>
        </p:spPr>
        <p:txBody>
          <a:bodyPr wrap="square">
            <a:spAutoFit/>
          </a:bodyPr>
          <a:lstStyle/>
          <a:p>
            <a:r>
              <a:rPr lang="en-IN" sz="2500" b="1" u="sng" dirty="0">
                <a:latin typeface="Times New Roman" panose="02020603050405020304" pitchFamily="18" charset="0"/>
                <a:cs typeface="Times New Roman" panose="02020603050405020304" pitchFamily="18" charset="0"/>
              </a:rPr>
              <a:t>HARDWARE </a:t>
            </a:r>
            <a:r>
              <a:rPr lang="en-US" sz="2500" b="1" i="0" u="sng" dirty="0">
                <a:effectLst/>
                <a:latin typeface="Times New Roman" panose="02020603050405020304" pitchFamily="18" charset="0"/>
                <a:ea typeface="Times New Roman" panose="02020603050405020304" pitchFamily="18" charset="0"/>
              </a:rPr>
              <a:t>REQUIREMENTS:</a:t>
            </a:r>
            <a:endParaRPr lang="en-IN" sz="2500" b="1" i="0" u="sng" dirty="0">
              <a:effectLst/>
              <a:latin typeface="Times New Roman" panose="02020603050405020304" pitchFamily="18" charset="0"/>
              <a:ea typeface="Times New Roman" panose="02020603050405020304" pitchFamily="18" charset="0"/>
            </a:endParaRPr>
          </a:p>
          <a:p>
            <a:endParaRPr lang="en-IN" sz="2000" u="sng"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Processor                        -   i3 or Above.</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RAM                               -  4 GB or Above.</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Hard Disk                       -  50 GB or Above.</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Key Board                      -  Standard Window Keyboard.</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Mouse                             -   Optical Mouse. </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Monitor                            -  Monitor or Laptop.</a:t>
            </a:r>
          </a:p>
          <a:p>
            <a:pPr algn="just">
              <a:lnSpc>
                <a:spcPct val="150000"/>
              </a:lnSpc>
              <a:spcAft>
                <a:spcPts val="10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8808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56815-9264-407B-E7FF-B60FCD2D6A95}"/>
              </a:ext>
            </a:extLst>
          </p:cNvPr>
          <p:cNvSpPr>
            <a:spLocks noGrp="1"/>
          </p:cNvSpPr>
          <p:nvPr>
            <p:ph type="title"/>
          </p:nvPr>
        </p:nvSpPr>
        <p:spPr>
          <a:xfrm>
            <a:off x="190777" y="273229"/>
            <a:ext cx="3906769" cy="429208"/>
          </a:xfrm>
        </p:spPr>
        <p:txBody>
          <a:bodyPr>
            <a:noAutofit/>
          </a:bodyPr>
          <a:lstStyle/>
          <a:p>
            <a:r>
              <a:rPr lang="en-US" sz="3000" b="1" u="sng" dirty="0">
                <a:latin typeface="Times New Roman" panose="02020603050405020304" pitchFamily="18" charset="0"/>
                <a:cs typeface="Times New Roman" panose="02020603050405020304" pitchFamily="18" charset="0"/>
              </a:rPr>
              <a:t>IMPLEMENTATION</a:t>
            </a:r>
            <a:br>
              <a:rPr lang="en-IN" sz="3000" u="sng" dirty="0"/>
            </a:br>
            <a:endParaRPr lang="en-IN" sz="3000" u="sng" dirty="0"/>
          </a:p>
        </p:txBody>
      </p:sp>
      <p:sp>
        <p:nvSpPr>
          <p:cNvPr id="4" name="TextBox 3">
            <a:extLst>
              <a:ext uri="{FF2B5EF4-FFF2-40B4-BE49-F238E27FC236}">
                <a16:creationId xmlns:a16="http://schemas.microsoft.com/office/drawing/2014/main" id="{848C661B-59A6-6603-C2AA-1F85D609AA62}"/>
              </a:ext>
            </a:extLst>
          </p:cNvPr>
          <p:cNvSpPr txBox="1"/>
          <p:nvPr/>
        </p:nvSpPr>
        <p:spPr>
          <a:xfrm>
            <a:off x="190778" y="861900"/>
            <a:ext cx="2845720" cy="477054"/>
          </a:xfrm>
          <a:prstGeom prst="rect">
            <a:avLst/>
          </a:prstGeom>
          <a:noFill/>
        </p:spPr>
        <p:txBody>
          <a:bodyPr wrap="square">
            <a:spAutoFit/>
          </a:bodyPr>
          <a:lstStyle/>
          <a:p>
            <a:r>
              <a:rPr lang="en-US" sz="2500" b="1" u="sng" dirty="0">
                <a:latin typeface="Times New Roman" panose="02020603050405020304" pitchFamily="18" charset="0"/>
                <a:cs typeface="Times New Roman" panose="02020603050405020304" pitchFamily="18" charset="0"/>
              </a:rPr>
              <a:t>USER MODULE :</a:t>
            </a:r>
            <a:endParaRPr lang="en-IN" sz="2500" b="1" u="sng"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9E7D36C-939D-B225-774C-779D7AD51B63}"/>
              </a:ext>
            </a:extLst>
          </p:cNvPr>
          <p:cNvSpPr txBox="1"/>
          <p:nvPr/>
        </p:nvSpPr>
        <p:spPr>
          <a:xfrm>
            <a:off x="1691276" y="1338954"/>
            <a:ext cx="6097554" cy="5386090"/>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Car Price Prediction</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Register page. </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Sign up page.</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Select company.</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Select Model.</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Select year of Manufacture.</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Select Fuel Type.</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Enter The Kilometers travelled.</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Predict Price.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5665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DD45F-0A7C-D75F-D7C9-8382AF36F3FD}"/>
              </a:ext>
            </a:extLst>
          </p:cNvPr>
          <p:cNvSpPr>
            <a:spLocks noGrp="1"/>
          </p:cNvSpPr>
          <p:nvPr>
            <p:ph type="title"/>
          </p:nvPr>
        </p:nvSpPr>
        <p:spPr>
          <a:xfrm>
            <a:off x="307618" y="261553"/>
            <a:ext cx="3927952" cy="514824"/>
          </a:xfrm>
        </p:spPr>
        <p:txBody>
          <a:bodyPr>
            <a:noAutofit/>
          </a:bodyPr>
          <a:lstStyle/>
          <a:p>
            <a:r>
              <a:rPr lang="en-US" sz="3000" b="1" i="0" u="sng" dirty="0">
                <a:effectLst/>
                <a:latin typeface="Times New Roman" panose="02020603050405020304" pitchFamily="18" charset="0"/>
                <a:ea typeface="Calibri" panose="020F0502020204030204" pitchFamily="34" charset="0"/>
              </a:rPr>
              <a:t>DESIGN:                                 </a:t>
            </a:r>
            <a:br>
              <a:rPr lang="en-US" sz="3000" b="1" i="0" u="sng" dirty="0">
                <a:effectLst/>
                <a:latin typeface="Times New Roman" panose="02020603050405020304" pitchFamily="18" charset="0"/>
                <a:ea typeface="Calibri" panose="020F0502020204030204" pitchFamily="34" charset="0"/>
              </a:rPr>
            </a:br>
            <a:br>
              <a:rPr lang="en-US" sz="3000" b="1" i="0" u="sng" dirty="0">
                <a:effectLst/>
                <a:latin typeface="Times New Roman" panose="02020603050405020304" pitchFamily="18" charset="0"/>
                <a:ea typeface="Calibri" panose="020F0502020204030204" pitchFamily="34" charset="0"/>
              </a:rPr>
            </a:br>
            <a:r>
              <a:rPr lang="en-US" sz="3000" b="1" i="0" u="sng" dirty="0">
                <a:effectLst/>
                <a:latin typeface="Times New Roman" panose="02020603050405020304" pitchFamily="18" charset="0"/>
                <a:ea typeface="Calibri" panose="020F0502020204030204" pitchFamily="34" charset="0"/>
              </a:rPr>
              <a:t>SYSTEM ARCHITECTURE:</a:t>
            </a:r>
            <a:endParaRPr lang="en-IN" sz="3000" i="0" u="sng" dirty="0"/>
          </a:p>
        </p:txBody>
      </p:sp>
      <p:sp>
        <p:nvSpPr>
          <p:cNvPr id="4" name="Rectangle: Rounded Corners 3">
            <a:extLst>
              <a:ext uri="{FF2B5EF4-FFF2-40B4-BE49-F238E27FC236}">
                <a16:creationId xmlns:a16="http://schemas.microsoft.com/office/drawing/2014/main" id="{75070DC5-642D-D76A-17C5-327E29444FB0}"/>
              </a:ext>
            </a:extLst>
          </p:cNvPr>
          <p:cNvSpPr/>
          <p:nvPr/>
        </p:nvSpPr>
        <p:spPr>
          <a:xfrm>
            <a:off x="4986066" y="623165"/>
            <a:ext cx="1940943" cy="612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DATA SET</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8F9671B2-813F-5680-34CA-6ACD238FEF4E}"/>
              </a:ext>
            </a:extLst>
          </p:cNvPr>
          <p:cNvSpPr/>
          <p:nvPr/>
        </p:nvSpPr>
        <p:spPr>
          <a:xfrm>
            <a:off x="4606503" y="1769415"/>
            <a:ext cx="2700068" cy="5865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FEATURE EXTRACTION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7C4B5516-D5F7-3F31-B76E-D946EF89700B}"/>
              </a:ext>
            </a:extLst>
          </p:cNvPr>
          <p:cNvSpPr/>
          <p:nvPr/>
        </p:nvSpPr>
        <p:spPr>
          <a:xfrm>
            <a:off x="4860983" y="2886623"/>
            <a:ext cx="2212677" cy="7246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TRAINING DATASET</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C75FEE42-24E5-EF25-2CD6-F6EB40E7995C}"/>
              </a:ext>
            </a:extLst>
          </p:cNvPr>
          <p:cNvSpPr/>
          <p:nvPr/>
        </p:nvSpPr>
        <p:spPr>
          <a:xfrm>
            <a:off x="4533178" y="4163436"/>
            <a:ext cx="2846717" cy="5865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TEST DATASET</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1851F467-2544-3F41-F8B7-81241157B08A}"/>
              </a:ext>
            </a:extLst>
          </p:cNvPr>
          <p:cNvSpPr/>
          <p:nvPr/>
        </p:nvSpPr>
        <p:spPr>
          <a:xfrm>
            <a:off x="4638852" y="5302226"/>
            <a:ext cx="2656936" cy="5865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RESULT FOR PRICE PREDICTION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9" name="Arrow: Down 8">
            <a:extLst>
              <a:ext uri="{FF2B5EF4-FFF2-40B4-BE49-F238E27FC236}">
                <a16:creationId xmlns:a16="http://schemas.microsoft.com/office/drawing/2014/main" id="{43E69D1D-05AE-6D00-74C9-BB7FCC0122C1}"/>
              </a:ext>
            </a:extLst>
          </p:cNvPr>
          <p:cNvSpPr/>
          <p:nvPr/>
        </p:nvSpPr>
        <p:spPr>
          <a:xfrm>
            <a:off x="5667546" y="1304718"/>
            <a:ext cx="431321" cy="3889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997E1EB2-D5E3-2F1E-34C3-55DD63756EDB}"/>
              </a:ext>
            </a:extLst>
          </p:cNvPr>
          <p:cNvSpPr/>
          <p:nvPr/>
        </p:nvSpPr>
        <p:spPr>
          <a:xfrm>
            <a:off x="5684803" y="2416240"/>
            <a:ext cx="396816" cy="3954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Down 10">
            <a:extLst>
              <a:ext uri="{FF2B5EF4-FFF2-40B4-BE49-F238E27FC236}">
                <a16:creationId xmlns:a16="http://schemas.microsoft.com/office/drawing/2014/main" id="{C604200F-1E83-DCF3-07A5-B0E22CDD6549}"/>
              </a:ext>
            </a:extLst>
          </p:cNvPr>
          <p:cNvSpPr/>
          <p:nvPr/>
        </p:nvSpPr>
        <p:spPr>
          <a:xfrm>
            <a:off x="5714994" y="3702578"/>
            <a:ext cx="366625" cy="379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F05010F2-1F2B-9282-8FFD-4EA21316CFF5}"/>
              </a:ext>
            </a:extLst>
          </p:cNvPr>
          <p:cNvSpPr/>
          <p:nvPr/>
        </p:nvSpPr>
        <p:spPr>
          <a:xfrm>
            <a:off x="5684803" y="4840661"/>
            <a:ext cx="396816" cy="3709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67948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64C5-2329-2D68-F422-18CC324E9BF6}"/>
              </a:ext>
            </a:extLst>
          </p:cNvPr>
          <p:cNvSpPr>
            <a:spLocks noGrp="1"/>
          </p:cNvSpPr>
          <p:nvPr>
            <p:ph type="title"/>
          </p:nvPr>
        </p:nvSpPr>
        <p:spPr>
          <a:xfrm>
            <a:off x="160968" y="175289"/>
            <a:ext cx="3022178" cy="411307"/>
          </a:xfrm>
        </p:spPr>
        <p:txBody>
          <a:bodyPr>
            <a:noAutofit/>
          </a:bodyPr>
          <a:lstStyle/>
          <a:p>
            <a:r>
              <a:rPr lang="en-US" sz="3000" b="1" i="0" u="sng" dirty="0">
                <a:effectLst/>
                <a:latin typeface="Times New Roman" panose="02020603050405020304" pitchFamily="18" charset="0"/>
                <a:ea typeface="Calibri" panose="020F0502020204030204" pitchFamily="34" charset="0"/>
              </a:rPr>
              <a:t>DATA FLOW DIAGRAM:</a:t>
            </a:r>
            <a:endParaRPr lang="en-IN" sz="3000" i="0" u="sng" dirty="0"/>
          </a:p>
        </p:txBody>
      </p:sp>
      <p:pic>
        <p:nvPicPr>
          <p:cNvPr id="31" name="Picture 30">
            <a:extLst>
              <a:ext uri="{FF2B5EF4-FFF2-40B4-BE49-F238E27FC236}">
                <a16:creationId xmlns:a16="http://schemas.microsoft.com/office/drawing/2014/main" id="{5F523F49-1191-8EE1-879B-AC011D47F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8604" y="310552"/>
            <a:ext cx="5620252" cy="6418052"/>
          </a:xfrm>
          <a:prstGeom prst="rect">
            <a:avLst/>
          </a:prstGeom>
        </p:spPr>
      </p:pic>
    </p:spTree>
    <p:extLst>
      <p:ext uri="{BB962C8B-B14F-4D97-AF65-F5344CB8AC3E}">
        <p14:creationId xmlns:p14="http://schemas.microsoft.com/office/powerpoint/2010/main" val="1374479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94B26-57E9-4D56-E65A-76721C88945A}"/>
              </a:ext>
            </a:extLst>
          </p:cNvPr>
          <p:cNvSpPr>
            <a:spLocks noGrp="1"/>
          </p:cNvSpPr>
          <p:nvPr>
            <p:ph type="title"/>
          </p:nvPr>
        </p:nvSpPr>
        <p:spPr>
          <a:xfrm>
            <a:off x="91957" y="163903"/>
            <a:ext cx="3194707" cy="431320"/>
          </a:xfrm>
        </p:spPr>
        <p:txBody>
          <a:bodyPr>
            <a:noAutofit/>
          </a:bodyPr>
          <a:lstStyle/>
          <a:p>
            <a:r>
              <a:rPr lang="en-US" sz="3000" b="1" i="0" u="sng" dirty="0">
                <a:effectLst/>
                <a:latin typeface="Times New Roman" panose="02020603050405020304" pitchFamily="18" charset="0"/>
                <a:ea typeface="Calibri" panose="020F0502020204030204" pitchFamily="34" charset="0"/>
                <a:cs typeface="Times New Roman" panose="02020603050405020304" pitchFamily="18" charset="0"/>
              </a:rPr>
              <a:t>USE CASE DIAGRAM:</a:t>
            </a:r>
            <a:br>
              <a:rPr lang="en-IN" sz="30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A281612-A1F2-C0B5-14AD-7FCA48136805}"/>
              </a:ext>
            </a:extLst>
          </p:cNvPr>
          <p:cNvPicPr>
            <a:picLocks noChangeAspect="1"/>
          </p:cNvPicPr>
          <p:nvPr/>
        </p:nvPicPr>
        <p:blipFill>
          <a:blip r:embed="rId2"/>
          <a:stretch>
            <a:fillRect/>
          </a:stretch>
        </p:blipFill>
        <p:spPr>
          <a:xfrm>
            <a:off x="3033621" y="835262"/>
            <a:ext cx="7453223" cy="5549785"/>
          </a:xfrm>
          <a:prstGeom prst="rect">
            <a:avLst/>
          </a:prstGeom>
        </p:spPr>
      </p:pic>
    </p:spTree>
    <p:extLst>
      <p:ext uri="{BB962C8B-B14F-4D97-AF65-F5344CB8AC3E}">
        <p14:creationId xmlns:p14="http://schemas.microsoft.com/office/powerpoint/2010/main" val="147791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A9FEF-249B-E1D0-AAB9-3845DD5324A7}"/>
              </a:ext>
            </a:extLst>
          </p:cNvPr>
          <p:cNvSpPr>
            <a:spLocks noGrp="1"/>
          </p:cNvSpPr>
          <p:nvPr>
            <p:ph type="title"/>
          </p:nvPr>
        </p:nvSpPr>
        <p:spPr>
          <a:xfrm>
            <a:off x="0" y="468588"/>
            <a:ext cx="2815144" cy="411307"/>
          </a:xfrm>
        </p:spPr>
        <p:txBody>
          <a:bodyPr>
            <a:noAutofit/>
          </a:bodyPr>
          <a:lstStyle/>
          <a:p>
            <a:r>
              <a:rPr lang="en-US" sz="3000" b="1" i="0" u="sng" dirty="0">
                <a:effectLst/>
                <a:latin typeface="Times New Roman" panose="02020603050405020304" pitchFamily="18" charset="0"/>
                <a:ea typeface="Calibri" panose="020F0502020204030204" pitchFamily="34" charset="0"/>
                <a:cs typeface="Times New Roman" panose="02020603050405020304" pitchFamily="18" charset="0"/>
              </a:rPr>
              <a:t>CLASS DIAGRAM: </a:t>
            </a:r>
            <a:br>
              <a:rPr lang="en-IN" sz="30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B49036-48B2-0F41-61A2-934F02CE49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9849" y="879895"/>
            <a:ext cx="8514272" cy="5559724"/>
          </a:xfrm>
          <a:prstGeom prst="rect">
            <a:avLst/>
          </a:prstGeom>
        </p:spPr>
      </p:pic>
    </p:spTree>
    <p:extLst>
      <p:ext uri="{BB962C8B-B14F-4D97-AF65-F5344CB8AC3E}">
        <p14:creationId xmlns:p14="http://schemas.microsoft.com/office/powerpoint/2010/main" val="3169460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9F29C-A252-D447-D589-50D955E3DE87}"/>
              </a:ext>
            </a:extLst>
          </p:cNvPr>
          <p:cNvSpPr>
            <a:spLocks noGrp="1"/>
          </p:cNvSpPr>
          <p:nvPr>
            <p:ph type="title"/>
          </p:nvPr>
        </p:nvSpPr>
        <p:spPr>
          <a:xfrm>
            <a:off x="0" y="207033"/>
            <a:ext cx="4658264" cy="540704"/>
          </a:xfrm>
        </p:spPr>
        <p:txBody>
          <a:bodyPr>
            <a:normAutofit fontScale="90000"/>
          </a:bodyPr>
          <a:lstStyle/>
          <a:p>
            <a:r>
              <a:rPr lang="en-US" sz="3300" b="1" i="0" u="sng" dirty="0">
                <a:effectLst/>
                <a:latin typeface="Times New Roman" panose="02020603050405020304" pitchFamily="18" charset="0"/>
                <a:ea typeface="Calibri" panose="020F0502020204030204" pitchFamily="34" charset="0"/>
                <a:cs typeface="Times New Roman" panose="02020603050405020304" pitchFamily="18" charset="0"/>
              </a:rPr>
              <a:t>SEQUENCE DIAGRAM: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3" name="Picture 2">
            <a:extLst>
              <a:ext uri="{FF2B5EF4-FFF2-40B4-BE49-F238E27FC236}">
                <a16:creationId xmlns:a16="http://schemas.microsoft.com/office/drawing/2014/main" id="{38D2FA6A-E995-9AE0-1828-4D5BF4459ABF}"/>
              </a:ext>
            </a:extLst>
          </p:cNvPr>
          <p:cNvPicPr/>
          <p:nvPr/>
        </p:nvPicPr>
        <p:blipFill>
          <a:blip r:embed="rId2" cstate="print"/>
          <a:srcRect/>
          <a:stretch>
            <a:fillRect/>
          </a:stretch>
        </p:blipFill>
        <p:spPr bwMode="auto">
          <a:xfrm>
            <a:off x="2278811" y="888521"/>
            <a:ext cx="9066363" cy="5715000"/>
          </a:xfrm>
          <a:prstGeom prst="rect">
            <a:avLst/>
          </a:prstGeom>
          <a:noFill/>
          <a:ln w="9525">
            <a:noFill/>
            <a:miter lim="800000"/>
            <a:headEnd/>
            <a:tailEnd/>
          </a:ln>
        </p:spPr>
      </p:pic>
    </p:spTree>
    <p:extLst>
      <p:ext uri="{BB962C8B-B14F-4D97-AF65-F5344CB8AC3E}">
        <p14:creationId xmlns:p14="http://schemas.microsoft.com/office/powerpoint/2010/main" val="1709701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4D7C-CA34-1F3A-1D9B-29C9A1C1E6B0}"/>
              </a:ext>
            </a:extLst>
          </p:cNvPr>
          <p:cNvSpPr>
            <a:spLocks noGrp="1"/>
          </p:cNvSpPr>
          <p:nvPr>
            <p:ph type="title"/>
          </p:nvPr>
        </p:nvSpPr>
        <p:spPr>
          <a:xfrm>
            <a:off x="186847" y="183914"/>
            <a:ext cx="3695039" cy="428560"/>
          </a:xfrm>
        </p:spPr>
        <p:txBody>
          <a:bodyPr>
            <a:noAutofit/>
          </a:bodyPr>
          <a:lstStyle/>
          <a:p>
            <a:r>
              <a:rPr lang="en-US" sz="3000" b="1" i="0" u="sng" dirty="0">
                <a:latin typeface="Times New Roman" panose="02020603050405020304" pitchFamily="18" charset="0"/>
                <a:cs typeface="Times New Roman" panose="02020603050405020304" pitchFamily="18" charset="0"/>
              </a:rPr>
              <a:t>CODING:</a:t>
            </a:r>
            <a:br>
              <a:rPr lang="en-US" sz="3000" b="1" i="0" u="sng" dirty="0">
                <a:latin typeface="Times New Roman" panose="02020603050405020304" pitchFamily="18" charset="0"/>
                <a:cs typeface="Times New Roman" panose="02020603050405020304" pitchFamily="18" charset="0"/>
              </a:rPr>
            </a:br>
            <a:r>
              <a:rPr lang="en-US" sz="2500" b="1" i="0" u="sng" dirty="0">
                <a:latin typeface="Times New Roman" panose="02020603050405020304" pitchFamily="18" charset="0"/>
                <a:cs typeface="Times New Roman" panose="02020603050405020304" pitchFamily="18" charset="0"/>
              </a:rPr>
              <a:t>SOURCE CODE:</a:t>
            </a:r>
            <a:endParaRPr lang="en-IN" sz="2500" b="1" i="0"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710C142-8EC0-D0FB-116B-D4ED88A09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1699404"/>
            <a:ext cx="5460521" cy="4753154"/>
          </a:xfrm>
          <a:prstGeom prst="rect">
            <a:avLst/>
          </a:prstGeom>
        </p:spPr>
      </p:pic>
      <p:pic>
        <p:nvPicPr>
          <p:cNvPr id="6" name="Picture 5">
            <a:extLst>
              <a:ext uri="{FF2B5EF4-FFF2-40B4-BE49-F238E27FC236}">
                <a16:creationId xmlns:a16="http://schemas.microsoft.com/office/drawing/2014/main" id="{195AE74E-9097-D4C4-A048-204E9728D9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679" y="1699404"/>
            <a:ext cx="5564037" cy="4666891"/>
          </a:xfrm>
          <a:prstGeom prst="rect">
            <a:avLst/>
          </a:prstGeom>
        </p:spPr>
      </p:pic>
    </p:spTree>
    <p:extLst>
      <p:ext uri="{BB962C8B-B14F-4D97-AF65-F5344CB8AC3E}">
        <p14:creationId xmlns:p14="http://schemas.microsoft.com/office/powerpoint/2010/main" val="712699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A8FD23-DED3-8202-74E6-47C86177CC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00" y="1216326"/>
            <a:ext cx="5227605" cy="4666890"/>
          </a:xfrm>
          <a:prstGeom prst="rect">
            <a:avLst/>
          </a:prstGeom>
        </p:spPr>
      </p:pic>
      <p:pic>
        <p:nvPicPr>
          <p:cNvPr id="4" name="Picture 3">
            <a:extLst>
              <a:ext uri="{FF2B5EF4-FFF2-40B4-BE49-F238E27FC236}">
                <a16:creationId xmlns:a16="http://schemas.microsoft.com/office/drawing/2014/main" id="{19092CB4-5EFD-4B49-57B0-E3ED096320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3023" y="1216326"/>
            <a:ext cx="5749506" cy="4666890"/>
          </a:xfrm>
          <a:prstGeom prst="rect">
            <a:avLst/>
          </a:prstGeom>
        </p:spPr>
      </p:pic>
    </p:spTree>
    <p:extLst>
      <p:ext uri="{BB962C8B-B14F-4D97-AF65-F5344CB8AC3E}">
        <p14:creationId xmlns:p14="http://schemas.microsoft.com/office/powerpoint/2010/main" val="2830192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404827-7490-5164-83FD-5061038B64C0}"/>
              </a:ext>
            </a:extLst>
          </p:cNvPr>
          <p:cNvSpPr txBox="1"/>
          <p:nvPr/>
        </p:nvSpPr>
        <p:spPr>
          <a:xfrm>
            <a:off x="700895" y="644924"/>
            <a:ext cx="8494862" cy="4478149"/>
          </a:xfrm>
          <a:prstGeom prst="rect">
            <a:avLst/>
          </a:prstGeom>
          <a:noFill/>
        </p:spPr>
        <p:txBody>
          <a:bodyPr wrap="square">
            <a:spAutoFit/>
          </a:bodyPr>
          <a:lstStyle/>
          <a:p>
            <a:r>
              <a:rPr lang="en-US" sz="3000" b="1" u="sng" dirty="0">
                <a:latin typeface="Times New Roman" panose="02020603050405020304" pitchFamily="18" charset="0"/>
                <a:cs typeface="Times New Roman" panose="02020603050405020304" pitchFamily="18" charset="0"/>
              </a:rPr>
              <a:t>TESTING:</a:t>
            </a:r>
          </a:p>
          <a:p>
            <a:endParaRPr lang="en-US" sz="3000" b="1" u="sng" dirty="0">
              <a:latin typeface="Times New Roman" panose="02020603050405020304" pitchFamily="18" charset="0"/>
              <a:cs typeface="Times New Roman" panose="02020603050405020304" pitchFamily="18" charset="0"/>
            </a:endParaRPr>
          </a:p>
          <a:p>
            <a:r>
              <a:rPr lang="en-US" sz="2500" b="1" u="sng" dirty="0">
                <a:latin typeface="Times New Roman" panose="02020603050405020304" pitchFamily="18" charset="0"/>
                <a:cs typeface="Times New Roman" panose="02020603050405020304" pitchFamily="18" charset="0"/>
              </a:rPr>
              <a:t>TEST PLAN:</a:t>
            </a:r>
          </a:p>
          <a:p>
            <a:endParaRPr lang="en-US" sz="2000" dirty="0">
              <a:latin typeface="Times New Roman" panose="02020603050405020304" pitchFamily="18" charset="0"/>
              <a:cs typeface="Times New Roman" panose="02020603050405020304" pitchFamily="18" charset="0"/>
            </a:endParaRPr>
          </a:p>
          <a:p>
            <a:pPr marL="342900" indent="-342900">
              <a:buAutoNum type="arabicPeriod"/>
            </a:pPr>
            <a:r>
              <a:rPr lang="en-US" sz="2000" dirty="0">
                <a:latin typeface="Times New Roman" panose="02020603050405020304" pitchFamily="18" charset="0"/>
                <a:cs typeface="Times New Roman" panose="02020603050405020304" pitchFamily="18" charset="0"/>
              </a:rPr>
              <a:t>Launching Home Page</a:t>
            </a:r>
          </a:p>
          <a:p>
            <a:pPr marL="342900" indent="-342900">
              <a:buAutoNum type="arabicPeriod"/>
            </a:pPr>
            <a:r>
              <a:rPr lang="en-US" sz="2000" dirty="0">
                <a:latin typeface="Times New Roman" panose="02020603050405020304" pitchFamily="18" charset="0"/>
                <a:cs typeface="Times New Roman" panose="02020603050405020304" pitchFamily="18" charset="0"/>
              </a:rPr>
              <a:t>Registration of user details</a:t>
            </a:r>
          </a:p>
          <a:p>
            <a:pPr marL="342900" indent="-342900">
              <a:buAutoNum type="arabicPeriod"/>
            </a:pPr>
            <a:r>
              <a:rPr lang="en-US" sz="2000" dirty="0">
                <a:latin typeface="Times New Roman" panose="02020603050405020304" pitchFamily="18" charset="0"/>
                <a:cs typeface="Times New Roman" panose="02020603050405020304" pitchFamily="18" charset="0"/>
              </a:rPr>
              <a:t>login Positive Test Case </a:t>
            </a:r>
          </a:p>
          <a:p>
            <a:pPr marL="342900" indent="-342900">
              <a:buAutoNum type="arabicPeriod"/>
            </a:pPr>
            <a:r>
              <a:rPr lang="en-US" sz="2000" dirty="0">
                <a:latin typeface="Times New Roman" panose="02020603050405020304" pitchFamily="18" charset="0"/>
                <a:cs typeface="Times New Roman" panose="02020603050405020304" pitchFamily="18" charset="0"/>
              </a:rPr>
              <a:t>Displaying attributes </a:t>
            </a:r>
          </a:p>
          <a:p>
            <a:pPr marL="342900" indent="-342900">
              <a:buAutoNum type="arabicPeriod"/>
            </a:pPr>
            <a:r>
              <a:rPr lang="en-US" sz="2000" dirty="0">
                <a:latin typeface="Times New Roman" panose="02020603050405020304" pitchFamily="18" charset="0"/>
                <a:cs typeface="Times New Roman" panose="02020603050405020304" pitchFamily="18" charset="0"/>
              </a:rPr>
              <a:t>Selecting attributes </a:t>
            </a:r>
          </a:p>
          <a:p>
            <a:pPr marL="342900" indent="-342900">
              <a:buAutoNum type="arabicPeriod"/>
            </a:pPr>
            <a:r>
              <a:rPr lang="en-US" sz="2000" dirty="0">
                <a:latin typeface="Times New Roman" panose="02020603050405020304" pitchFamily="18" charset="0"/>
                <a:cs typeface="Times New Roman" panose="02020603050405020304" pitchFamily="18" charset="0"/>
              </a:rPr>
              <a:t>Price Prediction Test case with selecting correct attributes </a:t>
            </a:r>
          </a:p>
          <a:p>
            <a:pPr marL="342900" indent="-342900">
              <a:buAutoNum type="arabicPeriod"/>
            </a:pPr>
            <a:r>
              <a:rPr lang="en-US" sz="2000" dirty="0">
                <a:latin typeface="Times New Roman" panose="02020603050405020304" pitchFamily="18" charset="0"/>
                <a:cs typeface="Times New Roman" panose="02020603050405020304" pitchFamily="18" charset="0"/>
              </a:rPr>
              <a:t>Price Prediction Test case without selecting one or more attributes.</a:t>
            </a:r>
          </a:p>
          <a:p>
            <a:pPr marL="342900" indent="-342900">
              <a:buAutoNum type="arabicPeriod"/>
            </a:pPr>
            <a:r>
              <a:rPr lang="en-US" sz="2000" dirty="0">
                <a:latin typeface="Times New Roman" panose="02020603050405020304" pitchFamily="18" charset="0"/>
                <a:cs typeface="Times New Roman" panose="02020603050405020304" pitchFamily="18" charset="0"/>
              </a:rPr>
              <a:t>Home button Test case </a:t>
            </a:r>
          </a:p>
          <a:p>
            <a:pPr marL="342900" indent="-342900">
              <a:buAutoNum type="arabicPeriod"/>
            </a:pPr>
            <a:r>
              <a:rPr lang="en-US" sz="2000" dirty="0">
                <a:latin typeface="Times New Roman" panose="02020603050405020304" pitchFamily="18" charset="0"/>
                <a:cs typeface="Times New Roman" panose="02020603050405020304" pitchFamily="18" charset="0"/>
              </a:rPr>
              <a:t>Logout button Test case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9416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BA885-C837-870E-986A-9ACC5BA70800}"/>
              </a:ext>
            </a:extLst>
          </p:cNvPr>
          <p:cNvSpPr>
            <a:spLocks noGrp="1"/>
          </p:cNvSpPr>
          <p:nvPr>
            <p:ph type="title"/>
          </p:nvPr>
        </p:nvSpPr>
        <p:spPr>
          <a:xfrm>
            <a:off x="4554395" y="102989"/>
            <a:ext cx="3340358" cy="597159"/>
          </a:xfrm>
        </p:spPr>
        <p:txBody>
          <a:bodyPr>
            <a:normAutofit fontScale="90000"/>
          </a:bodyPr>
          <a:lstStyle/>
          <a:p>
            <a:r>
              <a:rPr lang="en-US" altLang="ko-KR" sz="3300" b="1" i="0" u="sng" dirty="0">
                <a:latin typeface="Times New Roman" panose="02020603050405020304" pitchFamily="18" charset="0"/>
                <a:ea typeface="맑은 고딕" panose="020B0503020000020004" pitchFamily="50" charset="-127"/>
                <a:cs typeface="Times New Roman" panose="02020603050405020304" pitchFamily="18" charset="0"/>
              </a:rPr>
              <a:t>CONTENTS</a:t>
            </a:r>
            <a:br>
              <a:rPr lang="ko-KR" altLang="en-US" sz="4000" b="1" u="sng" dirty="0">
                <a:solidFill>
                  <a:srgbClr val="FF0000"/>
                </a:solidFill>
                <a:latin typeface="Times New Roman" panose="02020603050405020304" pitchFamily="18" charset="0"/>
                <a:ea typeface="맑은 고딕" panose="020B0503020000020004" pitchFamily="50" charset="-127"/>
                <a:cs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B6F65842-58E1-8D72-4368-ED8D41E59726}"/>
              </a:ext>
            </a:extLst>
          </p:cNvPr>
          <p:cNvSpPr txBox="1"/>
          <p:nvPr/>
        </p:nvSpPr>
        <p:spPr>
          <a:xfrm>
            <a:off x="371464" y="438935"/>
            <a:ext cx="9675844" cy="6419065"/>
          </a:xfrm>
          <a:prstGeom prst="rect">
            <a:avLst/>
          </a:prstGeom>
          <a:noFill/>
        </p:spPr>
        <p:txBody>
          <a:bodyPr wrap="square">
            <a:spAutoFit/>
          </a:bodyPr>
          <a:lstStyle/>
          <a:p>
            <a:pPr marL="285750" indent="-285750" defTabSz="995491">
              <a:lnSpc>
                <a:spcPct val="200000"/>
              </a:lnSpc>
              <a:buFont typeface="Wingdings" panose="05000000000000000000" pitchFamily="2" charset="2"/>
              <a:buChar char="Ø"/>
              <a:defRPr/>
            </a:pPr>
            <a:r>
              <a:rPr lang="en-US" altLang="ko-KR" sz="1600" b="1" dirty="0">
                <a:latin typeface="Times New Roman" panose="02020603050405020304" pitchFamily="18" charset="0"/>
                <a:ea typeface="맑은 고딕" panose="020B0503020000020004" pitchFamily="50" charset="-127"/>
                <a:cs typeface="Times New Roman" panose="02020603050405020304" pitchFamily="18" charset="0"/>
              </a:rPr>
              <a:t>ABSTRACT</a:t>
            </a:r>
          </a:p>
          <a:p>
            <a:pPr marL="285750" indent="-285750" defTabSz="995491">
              <a:lnSpc>
                <a:spcPct val="200000"/>
              </a:lnSpc>
              <a:buFont typeface="Wingdings" panose="05000000000000000000" pitchFamily="2" charset="2"/>
              <a:buChar char="Ø"/>
              <a:defRPr/>
            </a:pPr>
            <a:r>
              <a:rPr lang="en-US" altLang="ko-KR" sz="1600" b="1" dirty="0">
                <a:latin typeface="Times New Roman" panose="02020603050405020304" pitchFamily="18" charset="0"/>
                <a:ea typeface="맑은 고딕" panose="020B0503020000020004" pitchFamily="50" charset="-127"/>
                <a:cs typeface="Times New Roman" panose="02020603050405020304" pitchFamily="18" charset="0"/>
              </a:rPr>
              <a:t>PROBLEM STATEMENT</a:t>
            </a:r>
          </a:p>
          <a:p>
            <a:pPr marL="285750" indent="-285750" defTabSz="995491">
              <a:lnSpc>
                <a:spcPct val="200000"/>
              </a:lnSpc>
              <a:buFont typeface="Wingdings" panose="05000000000000000000" pitchFamily="2" charset="2"/>
              <a:buChar char="Ø"/>
              <a:defRPr/>
            </a:pPr>
            <a:r>
              <a:rPr lang="en-US" altLang="ko-KR" sz="1600" b="1" dirty="0">
                <a:latin typeface="Times New Roman" panose="02020603050405020304" pitchFamily="18" charset="0"/>
                <a:ea typeface="맑은 고딕" panose="020B0503020000020004" pitchFamily="50" charset="-127"/>
                <a:cs typeface="Times New Roman" panose="02020603050405020304" pitchFamily="18" charset="0"/>
              </a:rPr>
              <a:t>LITERATURE SURVEY</a:t>
            </a:r>
          </a:p>
          <a:p>
            <a:pPr marL="285750" indent="-285750" defTabSz="995491">
              <a:lnSpc>
                <a:spcPct val="200000"/>
              </a:lnSpc>
              <a:buFont typeface="Wingdings" panose="05000000000000000000" pitchFamily="2" charset="2"/>
              <a:buChar char="Ø"/>
              <a:defRPr/>
            </a:pPr>
            <a:r>
              <a:rPr lang="en-US" altLang="ko-KR" sz="1600" b="1" dirty="0">
                <a:latin typeface="Times New Roman" panose="02020603050405020304" pitchFamily="18" charset="0"/>
                <a:ea typeface="맑은 고딕" panose="020B0503020000020004" pitchFamily="50" charset="-127"/>
                <a:cs typeface="Times New Roman" panose="02020603050405020304" pitchFamily="18" charset="0"/>
              </a:rPr>
              <a:t>EXISTING SYSTEM &amp; DRAWBACK OF EXISTING SYSTEM</a:t>
            </a:r>
          </a:p>
          <a:p>
            <a:pPr marL="285750" indent="-285750" defTabSz="995491">
              <a:lnSpc>
                <a:spcPct val="200000"/>
              </a:lnSpc>
              <a:buFont typeface="Wingdings" panose="05000000000000000000" pitchFamily="2" charset="2"/>
              <a:buChar char="Ø"/>
              <a:defRPr/>
            </a:pPr>
            <a:r>
              <a:rPr lang="en-US" altLang="ko-KR" sz="1600" b="1" dirty="0">
                <a:latin typeface="Times New Roman" panose="02020603050405020304" pitchFamily="18" charset="0"/>
                <a:ea typeface="맑은 고딕" panose="020B0503020000020004" pitchFamily="50" charset="-127"/>
                <a:cs typeface="Times New Roman" panose="02020603050405020304" pitchFamily="18" charset="0"/>
              </a:rPr>
              <a:t>PROPOSED SYSTEM &amp; ADVANTAGES OF PROPOSED</a:t>
            </a:r>
          </a:p>
          <a:p>
            <a:pPr marL="285750" indent="-285750" defTabSz="995491">
              <a:lnSpc>
                <a:spcPct val="200000"/>
              </a:lnSpc>
              <a:buFont typeface="Wingdings" panose="05000000000000000000" pitchFamily="2" charset="2"/>
              <a:buChar char="Ø"/>
              <a:defRPr/>
            </a:pPr>
            <a:r>
              <a:rPr lang="en-US" altLang="ko-KR" sz="1600" b="1" dirty="0">
                <a:latin typeface="Times New Roman" panose="02020603050405020304" pitchFamily="18" charset="0"/>
                <a:ea typeface="맑은 고딕" panose="020B0503020000020004" pitchFamily="50" charset="-127"/>
                <a:cs typeface="Times New Roman" panose="02020603050405020304" pitchFamily="18" charset="0"/>
              </a:rPr>
              <a:t>SOFTWARE &amp; HARDWARE REQUIREMENTS</a:t>
            </a:r>
          </a:p>
          <a:p>
            <a:pPr marL="285750" indent="-285750" defTabSz="995491">
              <a:lnSpc>
                <a:spcPct val="200000"/>
              </a:lnSpc>
              <a:buFont typeface="Wingdings" panose="05000000000000000000" pitchFamily="2" charset="2"/>
              <a:buChar char="Ø"/>
              <a:defRPr/>
            </a:pPr>
            <a:r>
              <a:rPr lang="en-US" altLang="ko-KR" sz="1600" b="1" dirty="0">
                <a:latin typeface="Times New Roman" panose="02020603050405020304" pitchFamily="18" charset="0"/>
                <a:ea typeface="맑은 고딕" panose="020B0503020000020004" pitchFamily="50" charset="-127"/>
                <a:cs typeface="Times New Roman" panose="02020603050405020304" pitchFamily="18" charset="0"/>
              </a:rPr>
              <a:t>IMPLEMENTATION</a:t>
            </a:r>
          </a:p>
          <a:p>
            <a:pPr marL="285750" indent="-285750" defTabSz="995491">
              <a:lnSpc>
                <a:spcPct val="200000"/>
              </a:lnSpc>
              <a:buFont typeface="Wingdings" panose="05000000000000000000" pitchFamily="2" charset="2"/>
              <a:buChar char="Ø"/>
              <a:defRPr/>
            </a:pPr>
            <a:r>
              <a:rPr lang="en-US" sz="1600" b="1" i="0" dirty="0">
                <a:effectLst/>
                <a:latin typeface="Times New Roman" panose="02020603050405020304" pitchFamily="18" charset="0"/>
                <a:ea typeface="Calibri" panose="020F0502020204030204" pitchFamily="34" charset="0"/>
              </a:rPr>
              <a:t>SYSTEM ARCHITECTURE</a:t>
            </a:r>
          </a:p>
          <a:p>
            <a:pPr marL="285750" indent="-285750" defTabSz="995491">
              <a:lnSpc>
                <a:spcPct val="200000"/>
              </a:lnSpc>
              <a:buFont typeface="Wingdings" panose="05000000000000000000" pitchFamily="2" charset="2"/>
              <a:buChar char="Ø"/>
              <a:defRPr/>
            </a:pPr>
            <a:r>
              <a:rPr lang="en-US" sz="1600" b="1" i="0" dirty="0">
                <a:effectLst/>
                <a:latin typeface="Times New Roman" panose="02020603050405020304" pitchFamily="18" charset="0"/>
                <a:ea typeface="Calibri" panose="020F0502020204030204" pitchFamily="34" charset="0"/>
              </a:rPr>
              <a:t>CODING</a:t>
            </a:r>
          </a:p>
          <a:p>
            <a:pPr marL="285750" indent="-285750" defTabSz="995491">
              <a:lnSpc>
                <a:spcPct val="200000"/>
              </a:lnSpc>
              <a:buFont typeface="Wingdings" panose="05000000000000000000" pitchFamily="2" charset="2"/>
              <a:buChar char="Ø"/>
              <a:defRPr/>
            </a:pPr>
            <a:r>
              <a:rPr lang="en-US" sz="1600" b="1" dirty="0">
                <a:latin typeface="Times New Roman" panose="02020603050405020304" pitchFamily="18" charset="0"/>
                <a:cs typeface="Times New Roman" panose="02020603050405020304" pitchFamily="18" charset="0"/>
              </a:rPr>
              <a:t>TESTING (TEST PLAN / TEST CASES)</a:t>
            </a:r>
          </a:p>
          <a:p>
            <a:pPr marL="285750" indent="-285750" defTabSz="995491">
              <a:lnSpc>
                <a:spcPct val="200000"/>
              </a:lnSpc>
              <a:buFont typeface="Wingdings" panose="05000000000000000000" pitchFamily="2" charset="2"/>
              <a:buChar char="Ø"/>
              <a:defRPr/>
            </a:pPr>
            <a:r>
              <a:rPr lang="en-US" altLang="ko-KR" sz="1600" b="1" dirty="0">
                <a:latin typeface="Times New Roman" panose="02020603050405020304" pitchFamily="18" charset="0"/>
                <a:ea typeface="맑은 고딕" panose="020B0503020000020004" pitchFamily="50" charset="-127"/>
                <a:cs typeface="Times New Roman" panose="02020603050405020304" pitchFamily="18" charset="0"/>
              </a:rPr>
              <a:t>FUTURE SCOPE</a:t>
            </a:r>
          </a:p>
          <a:p>
            <a:pPr marL="285750" indent="-285750" defTabSz="995491">
              <a:lnSpc>
                <a:spcPct val="200000"/>
              </a:lnSpc>
              <a:buFont typeface="Wingdings" panose="05000000000000000000" pitchFamily="2" charset="2"/>
              <a:buChar char="Ø"/>
              <a:defRPr/>
            </a:pPr>
            <a:r>
              <a:rPr lang="en-US" altLang="ko-KR" sz="1600" b="1" dirty="0">
                <a:latin typeface="Times New Roman" panose="02020603050405020304" pitchFamily="18" charset="0"/>
                <a:ea typeface="맑은 고딕" panose="020B0503020000020004" pitchFamily="50" charset="-127"/>
                <a:cs typeface="Times New Roman" panose="02020603050405020304" pitchFamily="18" charset="0"/>
              </a:rPr>
              <a:t>CONCLUSION</a:t>
            </a:r>
          </a:p>
          <a:p>
            <a:pPr marL="285750" indent="-285750" defTabSz="995491">
              <a:lnSpc>
                <a:spcPct val="200000"/>
              </a:lnSpc>
              <a:buFont typeface="Wingdings" panose="05000000000000000000" pitchFamily="2" charset="2"/>
              <a:buChar char="Ø"/>
              <a:defRPr/>
            </a:pPr>
            <a:r>
              <a:rPr lang="en-US" altLang="ko-KR" sz="1600" b="1" dirty="0">
                <a:latin typeface="Times New Roman" panose="02020603050405020304" pitchFamily="18" charset="0"/>
                <a:ea typeface="맑은 고딕" panose="020B0503020000020004" pitchFamily="50" charset="-127"/>
                <a:cs typeface="Times New Roman" panose="02020603050405020304" pitchFamily="18" charset="0"/>
              </a:rPr>
              <a:t>REFERENCES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4099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B60B6DDC-FF48-E180-1D7D-72A6ADB9243B}"/>
              </a:ext>
            </a:extLst>
          </p:cNvPr>
          <p:cNvGraphicFramePr>
            <a:graphicFrameLocks noGrp="1"/>
          </p:cNvGraphicFramePr>
          <p:nvPr>
            <p:extLst>
              <p:ext uri="{D42A27DB-BD31-4B8C-83A1-F6EECF244321}">
                <p14:modId xmlns:p14="http://schemas.microsoft.com/office/powerpoint/2010/main" val="1543984207"/>
              </p:ext>
            </p:extLst>
          </p:nvPr>
        </p:nvGraphicFramePr>
        <p:xfrm>
          <a:off x="1026851" y="1317974"/>
          <a:ext cx="10138298" cy="4683856"/>
        </p:xfrm>
        <a:graphic>
          <a:graphicData uri="http://schemas.openxmlformats.org/drawingml/2006/table">
            <a:tbl>
              <a:tblPr firstRow="1" firstCol="1" bandRow="1">
                <a:tableStyleId>{5C22544A-7EE6-4342-B048-85BDC9FD1C3A}</a:tableStyleId>
              </a:tblPr>
              <a:tblGrid>
                <a:gridCol w="3330284">
                  <a:extLst>
                    <a:ext uri="{9D8B030D-6E8A-4147-A177-3AD203B41FA5}">
                      <a16:colId xmlns:a16="http://schemas.microsoft.com/office/drawing/2014/main" val="856358131"/>
                    </a:ext>
                  </a:extLst>
                </a:gridCol>
                <a:gridCol w="6808014">
                  <a:extLst>
                    <a:ext uri="{9D8B030D-6E8A-4147-A177-3AD203B41FA5}">
                      <a16:colId xmlns:a16="http://schemas.microsoft.com/office/drawing/2014/main" val="2273244395"/>
                    </a:ext>
                  </a:extLst>
                </a:gridCol>
              </a:tblGrid>
              <a:tr h="638428">
                <a:tc>
                  <a:txBody>
                    <a:bodyPr/>
                    <a:lstStyle/>
                    <a:p>
                      <a:pPr algn="l">
                        <a:lnSpc>
                          <a:spcPct val="115000"/>
                        </a:lnSpc>
                        <a:spcAft>
                          <a:spcPts val="1000"/>
                        </a:spcAft>
                      </a:pPr>
                      <a:r>
                        <a:rPr lang="en-US" sz="1800" dirty="0">
                          <a:effectLst/>
                          <a:latin typeface="Times New Roman" panose="02020603050405020304" pitchFamily="18" charset="0"/>
                          <a:cs typeface="Times New Roman" panose="02020603050405020304" pitchFamily="18" charset="0"/>
                        </a:rPr>
                        <a:t>Use case ID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CAR PRICE PREDICTION  USING MACHINE LEARNING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2051932"/>
                  </a:ext>
                </a:extLst>
              </a:tr>
              <a:tr h="308559">
                <a:tc>
                  <a:txBody>
                    <a:bodyPr/>
                    <a:lstStyle/>
                    <a:p>
                      <a:pPr algn="l">
                        <a:lnSpc>
                          <a:spcPct val="115000"/>
                        </a:lnSpc>
                        <a:spcAft>
                          <a:spcPts val="1000"/>
                        </a:spcAft>
                      </a:pPr>
                      <a:r>
                        <a:rPr lang="en-US" sz="1500" dirty="0">
                          <a:effectLst/>
                          <a:latin typeface="Times New Roman" panose="02020603050405020304" pitchFamily="18" charset="0"/>
                          <a:cs typeface="Times New Roman" panose="02020603050405020304" pitchFamily="18" charset="0"/>
                        </a:rPr>
                        <a:t>Use case Name</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500" dirty="0">
                          <a:effectLst/>
                          <a:latin typeface="Times New Roman" panose="02020603050405020304" pitchFamily="18" charset="0"/>
                          <a:cs typeface="Times New Roman" panose="02020603050405020304" pitchFamily="18" charset="0"/>
                        </a:rPr>
                        <a:t>Home button</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8099540"/>
                  </a:ext>
                </a:extLst>
              </a:tr>
              <a:tr h="308559">
                <a:tc>
                  <a:txBody>
                    <a:bodyPr/>
                    <a:lstStyle/>
                    <a:p>
                      <a:pPr algn="l">
                        <a:lnSpc>
                          <a:spcPct val="115000"/>
                        </a:lnSpc>
                        <a:spcAft>
                          <a:spcPts val="1000"/>
                        </a:spcAft>
                      </a:pPr>
                      <a:r>
                        <a:rPr lang="en-US" sz="1500">
                          <a:effectLst/>
                          <a:latin typeface="Times New Roman" panose="02020603050405020304" pitchFamily="18" charset="0"/>
                          <a:cs typeface="Times New Roman" panose="02020603050405020304" pitchFamily="18" charset="0"/>
                        </a:rPr>
                        <a:t>Description</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500" dirty="0">
                          <a:effectLst/>
                          <a:latin typeface="Times New Roman" panose="02020603050405020304" pitchFamily="18" charset="0"/>
                          <a:cs typeface="Times New Roman" panose="02020603050405020304" pitchFamily="18" charset="0"/>
                        </a:rPr>
                        <a:t>Display home page of application</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5075382"/>
                  </a:ext>
                </a:extLst>
              </a:tr>
              <a:tr h="308559">
                <a:tc>
                  <a:txBody>
                    <a:bodyPr/>
                    <a:lstStyle/>
                    <a:p>
                      <a:pPr algn="l">
                        <a:lnSpc>
                          <a:spcPct val="115000"/>
                        </a:lnSpc>
                        <a:spcAft>
                          <a:spcPts val="1000"/>
                        </a:spcAft>
                      </a:pPr>
                      <a:r>
                        <a:rPr lang="en-US" sz="1500">
                          <a:effectLst/>
                          <a:latin typeface="Times New Roman" panose="02020603050405020304" pitchFamily="18" charset="0"/>
                          <a:cs typeface="Times New Roman" panose="02020603050405020304" pitchFamily="18" charset="0"/>
                        </a:rPr>
                        <a:t>Primary actor </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500" dirty="0">
                          <a:effectLst/>
                          <a:latin typeface="Times New Roman" panose="02020603050405020304" pitchFamily="18" charset="0"/>
                          <a:cs typeface="Times New Roman" panose="02020603050405020304" pitchFamily="18" charset="0"/>
                        </a:rPr>
                        <a:t>User</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9528142"/>
                  </a:ext>
                </a:extLst>
              </a:tr>
              <a:tr h="384904">
                <a:tc>
                  <a:txBody>
                    <a:bodyPr/>
                    <a:lstStyle/>
                    <a:p>
                      <a:pPr algn="l">
                        <a:lnSpc>
                          <a:spcPct val="115000"/>
                        </a:lnSpc>
                        <a:spcAft>
                          <a:spcPts val="1000"/>
                        </a:spcAft>
                      </a:pPr>
                      <a:r>
                        <a:rPr lang="en-US" sz="1500">
                          <a:effectLst/>
                          <a:latin typeface="Times New Roman" panose="02020603050405020304" pitchFamily="18" charset="0"/>
                          <a:cs typeface="Times New Roman" panose="02020603050405020304" pitchFamily="18" charset="0"/>
                        </a:rPr>
                        <a:t>Precondition</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500" dirty="0">
                          <a:effectLst/>
                          <a:latin typeface="Times New Roman" panose="02020603050405020304" pitchFamily="18" charset="0"/>
                          <a:cs typeface="Times New Roman" panose="02020603050405020304" pitchFamily="18" charset="0"/>
                        </a:rPr>
                        <a:t>User must open application</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7113422"/>
                  </a:ext>
                </a:extLst>
              </a:tr>
              <a:tr h="308559">
                <a:tc>
                  <a:txBody>
                    <a:bodyPr/>
                    <a:lstStyle/>
                    <a:p>
                      <a:pPr algn="l">
                        <a:lnSpc>
                          <a:spcPct val="115000"/>
                        </a:lnSpc>
                        <a:spcAft>
                          <a:spcPts val="1000"/>
                        </a:spcAft>
                      </a:pPr>
                      <a:r>
                        <a:rPr lang="en-US" sz="1500" dirty="0">
                          <a:effectLst/>
                          <a:latin typeface="Times New Roman" panose="02020603050405020304" pitchFamily="18" charset="0"/>
                          <a:cs typeface="Times New Roman" panose="02020603050405020304" pitchFamily="18" charset="0"/>
                        </a:rPr>
                        <a:t>Post condition</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500" dirty="0">
                          <a:effectLst/>
                          <a:latin typeface="Times New Roman" panose="02020603050405020304" pitchFamily="18" charset="0"/>
                          <a:cs typeface="Times New Roman" panose="02020603050405020304" pitchFamily="18" charset="0"/>
                        </a:rPr>
                        <a:t>Display the Home Page of an application</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0322229"/>
                  </a:ext>
                </a:extLst>
              </a:tr>
              <a:tr h="308559">
                <a:tc>
                  <a:txBody>
                    <a:bodyPr/>
                    <a:lstStyle/>
                    <a:p>
                      <a:pPr algn="l">
                        <a:lnSpc>
                          <a:spcPct val="115000"/>
                        </a:lnSpc>
                        <a:spcAft>
                          <a:spcPts val="1000"/>
                        </a:spcAft>
                      </a:pPr>
                      <a:r>
                        <a:rPr lang="en-US" sz="1500">
                          <a:effectLst/>
                          <a:latin typeface="Times New Roman" panose="02020603050405020304" pitchFamily="18" charset="0"/>
                          <a:cs typeface="Times New Roman" panose="02020603050405020304" pitchFamily="18" charset="0"/>
                        </a:rPr>
                        <a:t>Frequency of Use case</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500" dirty="0">
                          <a:effectLst/>
                          <a:latin typeface="Times New Roman" panose="02020603050405020304" pitchFamily="18" charset="0"/>
                          <a:cs typeface="Times New Roman" panose="02020603050405020304" pitchFamily="18" charset="0"/>
                        </a:rPr>
                        <a:t>Many times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4661799"/>
                  </a:ext>
                </a:extLst>
              </a:tr>
              <a:tr h="308559">
                <a:tc>
                  <a:txBody>
                    <a:bodyPr/>
                    <a:lstStyle/>
                    <a:p>
                      <a:pPr algn="l">
                        <a:lnSpc>
                          <a:spcPct val="115000"/>
                        </a:lnSpc>
                        <a:spcAft>
                          <a:spcPts val="1000"/>
                        </a:spcAft>
                      </a:pPr>
                      <a:r>
                        <a:rPr lang="en-US" sz="1500">
                          <a:effectLst/>
                          <a:latin typeface="Times New Roman" panose="02020603050405020304" pitchFamily="18" charset="0"/>
                          <a:cs typeface="Times New Roman" panose="02020603050405020304" pitchFamily="18" charset="0"/>
                        </a:rPr>
                        <a:t>Alternative use case</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500" dirty="0">
                          <a:effectLst/>
                          <a:latin typeface="Times New Roman" panose="02020603050405020304" pitchFamily="18" charset="0"/>
                          <a:cs typeface="Times New Roman" panose="02020603050405020304" pitchFamily="18" charset="0"/>
                        </a:rPr>
                        <a:t>N/A</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2604061"/>
                  </a:ext>
                </a:extLst>
              </a:tr>
              <a:tr h="602332">
                <a:tc>
                  <a:txBody>
                    <a:bodyPr/>
                    <a:lstStyle/>
                    <a:p>
                      <a:pPr algn="l">
                        <a:lnSpc>
                          <a:spcPct val="115000"/>
                        </a:lnSpc>
                        <a:spcAft>
                          <a:spcPts val="1000"/>
                        </a:spcAft>
                      </a:pPr>
                      <a:r>
                        <a:rPr lang="en-US" sz="1500" dirty="0">
                          <a:effectLst/>
                          <a:latin typeface="Times New Roman" panose="02020603050405020304" pitchFamily="18" charset="0"/>
                          <a:cs typeface="Times New Roman" panose="02020603050405020304" pitchFamily="18" charset="0"/>
                        </a:rPr>
                        <a:t>Use case Diagrams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500" dirty="0">
                          <a:effectLst/>
                          <a:latin typeface="Times New Roman" panose="02020603050405020304" pitchFamily="18" charset="0"/>
                          <a:cs typeface="Times New Roman" panose="02020603050405020304" pitchFamily="18" charset="0"/>
                        </a:rPr>
                        <a:t>Diagram in below slide</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8481327"/>
                  </a:ext>
                </a:extLst>
              </a:tr>
              <a:tr h="1206838">
                <a:tc>
                  <a:txBody>
                    <a:bodyPr/>
                    <a:lstStyle/>
                    <a:p>
                      <a:pPr algn="l">
                        <a:lnSpc>
                          <a:spcPct val="115000"/>
                        </a:lnSpc>
                        <a:spcAft>
                          <a:spcPts val="1000"/>
                        </a:spcAft>
                      </a:pPr>
                      <a:r>
                        <a:rPr lang="en-US" sz="1500">
                          <a:effectLst/>
                          <a:latin typeface="Times New Roman" panose="02020603050405020304" pitchFamily="18" charset="0"/>
                          <a:cs typeface="Times New Roman" panose="02020603050405020304" pitchFamily="18" charset="0"/>
                        </a:rPr>
                        <a:t>Attachments</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500" dirty="0">
                          <a:effectLst/>
                          <a:latin typeface="Times New Roman" panose="02020603050405020304" pitchFamily="18" charset="0"/>
                          <a:cs typeface="Times New Roman" panose="02020603050405020304" pitchFamily="18" charset="0"/>
                        </a:rPr>
                        <a:t>N/A</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000476"/>
                  </a:ext>
                </a:extLst>
              </a:tr>
            </a:tbl>
          </a:graphicData>
        </a:graphic>
      </p:graphicFrame>
      <p:sp>
        <p:nvSpPr>
          <p:cNvPr id="6" name="Rectangle 2">
            <a:extLst>
              <a:ext uri="{FF2B5EF4-FFF2-40B4-BE49-F238E27FC236}">
                <a16:creationId xmlns:a16="http://schemas.microsoft.com/office/drawing/2014/main" id="{6C9AB317-7873-284B-E28A-D78CBF9B29F0}"/>
              </a:ext>
            </a:extLst>
          </p:cNvPr>
          <p:cNvSpPr>
            <a:spLocks noChangeArrowheads="1"/>
          </p:cNvSpPr>
          <p:nvPr/>
        </p:nvSpPr>
        <p:spPr bwMode="auto">
          <a:xfrm>
            <a:off x="3192463" y="26511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TextBox 7">
            <a:extLst>
              <a:ext uri="{FF2B5EF4-FFF2-40B4-BE49-F238E27FC236}">
                <a16:creationId xmlns:a16="http://schemas.microsoft.com/office/drawing/2014/main" id="{3F4735A8-D578-268D-AEA1-26CEEFE3601C}"/>
              </a:ext>
            </a:extLst>
          </p:cNvPr>
          <p:cNvSpPr txBox="1"/>
          <p:nvPr/>
        </p:nvSpPr>
        <p:spPr>
          <a:xfrm>
            <a:off x="346231" y="284445"/>
            <a:ext cx="5353233" cy="580672"/>
          </a:xfrm>
          <a:prstGeom prst="rect">
            <a:avLst/>
          </a:prstGeom>
          <a:noFill/>
        </p:spPr>
        <p:txBody>
          <a:bodyPr wrap="square">
            <a:spAutoFit/>
          </a:bodyPr>
          <a:lstStyle/>
          <a:p>
            <a:pPr algn="just">
              <a:lnSpc>
                <a:spcPct val="115000"/>
              </a:lnSpc>
              <a:spcAft>
                <a:spcPts val="1000"/>
              </a:spcAft>
            </a:pPr>
            <a:r>
              <a:rPr lang="en-US" sz="3000" b="1" u="sng" dirty="0">
                <a:effectLst/>
                <a:latin typeface="Times New Roman" panose="02020603050405020304" pitchFamily="18" charset="0"/>
                <a:ea typeface="Calibri" panose="020F0502020204030204" pitchFamily="34" charset="0"/>
                <a:cs typeface="Times New Roman" panose="02020603050405020304" pitchFamily="18" charset="0"/>
              </a:rPr>
              <a:t>TEST CASES:</a:t>
            </a:r>
            <a:endParaRPr lang="en-IN" sz="3000" b="1" u="sng"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4882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0A6D0D-420C-68C1-9237-9D6F756500E3}"/>
              </a:ext>
            </a:extLst>
          </p:cNvPr>
          <p:cNvSpPr txBox="1"/>
          <p:nvPr/>
        </p:nvSpPr>
        <p:spPr>
          <a:xfrm>
            <a:off x="290423" y="1682013"/>
            <a:ext cx="11611153" cy="2984215"/>
          </a:xfrm>
          <a:prstGeom prst="rect">
            <a:avLst/>
          </a:prstGeom>
          <a:noFill/>
        </p:spPr>
        <p:txBody>
          <a:bodyPr wrap="square">
            <a:spAutoFit/>
          </a:bodyPr>
          <a:lstStyle/>
          <a:p>
            <a:pPr algn="just">
              <a:lnSpc>
                <a:spcPct val="115000"/>
              </a:lnSpc>
              <a:spcAft>
                <a:spcPts val="10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15000"/>
              </a:lnSpc>
              <a:spcAft>
                <a:spcPts val="1000"/>
              </a:spcAft>
              <a:buFont typeface="Wingdings" panose="05000000000000000000" pitchFamily="2" charset="2"/>
              <a:buChar char="Ø"/>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15000"/>
              </a:lnSpc>
              <a:spcAft>
                <a:spcPts val="1000"/>
              </a:spcAf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In future we extend to add certain extra features like Bike, Heavy vehicle transport also.</a:t>
            </a:r>
          </a:p>
          <a:p>
            <a:pPr marL="342900" indent="-342900" algn="just">
              <a:lnSpc>
                <a:spcPct val="115000"/>
              </a:lnSpc>
              <a:spcAft>
                <a:spcPts val="10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main limitation of this study is the low number of records that have been used.</a:t>
            </a:r>
          </a:p>
          <a:p>
            <a:pPr marL="342900" indent="-342900" algn="just">
              <a:lnSpc>
                <a:spcPct val="115000"/>
              </a:lnSpc>
              <a:spcAft>
                <a:spcPts val="10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As future work, we intend to collect more data and to use more advanced techniques like artificial neural networks, fuzzy logic and genetic algorithms to predict car prices.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3D11AD8A-2815-699F-8C87-204243C4F4FB}"/>
              </a:ext>
            </a:extLst>
          </p:cNvPr>
          <p:cNvSpPr txBox="1"/>
          <p:nvPr/>
        </p:nvSpPr>
        <p:spPr>
          <a:xfrm>
            <a:off x="191936" y="432123"/>
            <a:ext cx="3293135" cy="553998"/>
          </a:xfrm>
          <a:prstGeom prst="rect">
            <a:avLst/>
          </a:prstGeom>
          <a:noFill/>
        </p:spPr>
        <p:txBody>
          <a:bodyPr wrap="square">
            <a:spAutoFit/>
          </a:bodyPr>
          <a:lstStyle/>
          <a:p>
            <a:r>
              <a:rPr lang="en-US" sz="3000" b="1" u="sng" dirty="0">
                <a:effectLst/>
                <a:latin typeface="Times New Roman" panose="02020603050405020304" pitchFamily="18" charset="0"/>
                <a:ea typeface="Calibri" panose="020F0502020204030204" pitchFamily="34" charset="0"/>
                <a:cs typeface="Times New Roman" panose="02020603050405020304" pitchFamily="18" charset="0"/>
              </a:rPr>
              <a:t>FUTURE SCOPE</a:t>
            </a:r>
            <a:endParaRPr lang="en-IN" sz="3000" u="sng" dirty="0"/>
          </a:p>
        </p:txBody>
      </p:sp>
    </p:spTree>
    <p:extLst>
      <p:ext uri="{BB962C8B-B14F-4D97-AF65-F5344CB8AC3E}">
        <p14:creationId xmlns:p14="http://schemas.microsoft.com/office/powerpoint/2010/main" val="1377578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C9F3D6-F6D8-B4EE-F826-CAB7E271C7BA}"/>
              </a:ext>
            </a:extLst>
          </p:cNvPr>
          <p:cNvSpPr txBox="1"/>
          <p:nvPr/>
        </p:nvSpPr>
        <p:spPr>
          <a:xfrm>
            <a:off x="103517" y="1053125"/>
            <a:ext cx="11671540" cy="4731423"/>
          </a:xfrm>
          <a:prstGeom prst="rect">
            <a:avLst/>
          </a:prstGeom>
          <a:noFill/>
        </p:spPr>
        <p:txBody>
          <a:bodyPr wrap="square">
            <a:spAutoFit/>
          </a:bodyPr>
          <a:lstStyle/>
          <a:p>
            <a:pPr algn="ctr">
              <a:lnSpc>
                <a:spcPct val="115000"/>
              </a:lnSpc>
              <a:spcAft>
                <a:spcPts val="10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spcAft>
                <a:spcPts val="10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Car price prediction can be a challenging task due to the high number of attributes that should be considered for the accurate prediction.</a:t>
            </a:r>
          </a:p>
          <a:p>
            <a:pPr marL="342900" indent="-342900" algn="just">
              <a:lnSpc>
                <a:spcPct val="150000"/>
              </a:lnSpc>
              <a:spcAft>
                <a:spcPts val="10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major step in the prediction process is collection and preprocessing of the data. </a:t>
            </a:r>
          </a:p>
          <a:p>
            <a:pPr marL="342900" indent="-342900" algn="just">
              <a:lnSpc>
                <a:spcPct val="150000"/>
              </a:lnSpc>
              <a:spcAft>
                <a:spcPts val="10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this paper, we check out the software of supervised device learning strategies to are expecting the charge of used automobiles. </a:t>
            </a:r>
          </a:p>
          <a:p>
            <a:pPr marL="342900" indent="-342900" algn="just">
              <a:lnSpc>
                <a:spcPct val="150000"/>
              </a:lnSpc>
              <a:spcAft>
                <a:spcPts val="10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Different strategies (Regression Algorithms) are used to make the predictions. </a:t>
            </a:r>
          </a:p>
          <a:p>
            <a:pPr marL="342900" indent="-342900" algn="just">
              <a:lnSpc>
                <a:spcPct val="150000"/>
              </a:lnSpc>
              <a:spcAft>
                <a:spcPts val="10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predictions are then evaluated and in comparison on the way to discover the ones which offer the best performances.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81393AF0-C909-5A2A-F8F9-0ED9257BB6EE}"/>
              </a:ext>
            </a:extLst>
          </p:cNvPr>
          <p:cNvSpPr txBox="1"/>
          <p:nvPr/>
        </p:nvSpPr>
        <p:spPr>
          <a:xfrm>
            <a:off x="103517" y="273695"/>
            <a:ext cx="3096883" cy="589649"/>
          </a:xfrm>
          <a:prstGeom prst="rect">
            <a:avLst/>
          </a:prstGeom>
          <a:noFill/>
        </p:spPr>
        <p:txBody>
          <a:bodyPr wrap="square">
            <a:spAutoFit/>
          </a:bodyPr>
          <a:lstStyle/>
          <a:p>
            <a:pPr algn="ctr">
              <a:lnSpc>
                <a:spcPct val="115000"/>
              </a:lnSpc>
              <a:spcAft>
                <a:spcPts val="1000"/>
              </a:spcAft>
            </a:pPr>
            <a:r>
              <a:rPr lang="en-US" sz="3000" b="1" u="sng"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3000" u="sng"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744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6E59-7072-9C6A-56B6-CDA02BB0FEE0}"/>
              </a:ext>
            </a:extLst>
          </p:cNvPr>
          <p:cNvSpPr>
            <a:spLocks noGrp="1"/>
          </p:cNvSpPr>
          <p:nvPr>
            <p:ph type="title"/>
          </p:nvPr>
        </p:nvSpPr>
        <p:spPr>
          <a:xfrm>
            <a:off x="0" y="376292"/>
            <a:ext cx="3023118" cy="638587"/>
          </a:xfrm>
        </p:spPr>
        <p:txBody>
          <a:bodyPr>
            <a:normAutofit/>
          </a:bodyPr>
          <a:lstStyle/>
          <a:p>
            <a:r>
              <a:rPr lang="en-IN" sz="3000" b="1" i="0" u="sng" dirty="0">
                <a:latin typeface="Times New Roman" panose="02020603050405020304" pitchFamily="18" charset="0"/>
                <a:cs typeface="Times New Roman" panose="02020603050405020304" pitchFamily="18" charset="0"/>
              </a:rPr>
              <a:t>REFERENCES </a:t>
            </a:r>
            <a:endParaRPr lang="en-IN" sz="3000" i="0" dirty="0"/>
          </a:p>
        </p:txBody>
      </p:sp>
      <p:sp>
        <p:nvSpPr>
          <p:cNvPr id="4" name="TextBox 3">
            <a:extLst>
              <a:ext uri="{FF2B5EF4-FFF2-40B4-BE49-F238E27FC236}">
                <a16:creationId xmlns:a16="http://schemas.microsoft.com/office/drawing/2014/main" id="{BAED05EF-7ECE-F823-7433-EEF1721A16F0}"/>
              </a:ext>
            </a:extLst>
          </p:cNvPr>
          <p:cNvSpPr txBox="1"/>
          <p:nvPr/>
        </p:nvSpPr>
        <p:spPr>
          <a:xfrm>
            <a:off x="152400" y="1301083"/>
            <a:ext cx="11887200" cy="5515421"/>
          </a:xfrm>
          <a:prstGeom prst="rect">
            <a:avLst/>
          </a:prstGeom>
          <a:noFill/>
        </p:spPr>
        <p:txBody>
          <a:bodyPr wrap="square">
            <a:spAutoFit/>
          </a:bodyPr>
          <a:lstStyle/>
          <a:p>
            <a:pPr marL="285750" indent="-285750">
              <a:lnSpc>
                <a:spcPct val="115000"/>
              </a:lnSpc>
              <a:spcAft>
                <a:spcPts val="10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E. </a:t>
            </a:r>
            <a:r>
              <a:rPr lang="en-US" sz="2000" dirty="0" err="1">
                <a:latin typeface="Times New Roman" panose="02020603050405020304" pitchFamily="18" charset="0"/>
                <a:cs typeface="Times New Roman" panose="02020603050405020304" pitchFamily="18" charset="0"/>
              </a:rPr>
              <a:t>Gegic</a:t>
            </a:r>
            <a:r>
              <a:rPr lang="en-US" sz="2000" dirty="0">
                <a:latin typeface="Times New Roman" panose="02020603050405020304" pitchFamily="18" charset="0"/>
                <a:cs typeface="Times New Roman" panose="02020603050405020304" pitchFamily="18" charset="0"/>
              </a:rPr>
              <a:t>, B. </a:t>
            </a:r>
            <a:r>
              <a:rPr lang="en-US" sz="2000" dirty="0" err="1">
                <a:latin typeface="Times New Roman" panose="02020603050405020304" pitchFamily="18" charset="0"/>
                <a:cs typeface="Times New Roman" panose="02020603050405020304" pitchFamily="18" charset="0"/>
              </a:rPr>
              <a:t>Isakovic</a:t>
            </a:r>
            <a:r>
              <a:rPr lang="en-US" sz="2000" dirty="0">
                <a:latin typeface="Times New Roman" panose="02020603050405020304" pitchFamily="18" charset="0"/>
                <a:cs typeface="Times New Roman" panose="02020603050405020304" pitchFamily="18" charset="0"/>
              </a:rPr>
              <a:t>, D. </a:t>
            </a:r>
            <a:r>
              <a:rPr lang="en-US" sz="2000" dirty="0" err="1">
                <a:latin typeface="Times New Roman" panose="02020603050405020304" pitchFamily="18" charset="0"/>
                <a:cs typeface="Times New Roman" panose="02020603050405020304" pitchFamily="18" charset="0"/>
              </a:rPr>
              <a:t>Keco</a:t>
            </a:r>
            <a:r>
              <a:rPr lang="en-US" sz="2000" dirty="0">
                <a:latin typeface="Times New Roman" panose="02020603050405020304" pitchFamily="18" charset="0"/>
                <a:cs typeface="Times New Roman" panose="02020603050405020304" pitchFamily="18" charset="0"/>
              </a:rPr>
              <a:t>, Z. </a:t>
            </a:r>
            <a:r>
              <a:rPr lang="en-US" sz="2000" dirty="0" err="1">
                <a:latin typeface="Times New Roman" panose="02020603050405020304" pitchFamily="18" charset="0"/>
                <a:cs typeface="Times New Roman" panose="02020603050405020304" pitchFamily="18" charset="0"/>
              </a:rPr>
              <a:t>Masetic</a:t>
            </a:r>
            <a:r>
              <a:rPr lang="en-US" sz="2000" dirty="0">
                <a:latin typeface="Times New Roman" panose="02020603050405020304" pitchFamily="18" charset="0"/>
                <a:cs typeface="Times New Roman" panose="02020603050405020304" pitchFamily="18" charset="0"/>
              </a:rPr>
              <a:t>, and J. </a:t>
            </a:r>
            <a:r>
              <a:rPr lang="en-US" sz="2000" dirty="0" err="1">
                <a:latin typeface="Times New Roman" panose="02020603050405020304" pitchFamily="18" charset="0"/>
                <a:cs typeface="Times New Roman" panose="02020603050405020304" pitchFamily="18" charset="0"/>
              </a:rPr>
              <a:t>Kevric</a:t>
            </a:r>
            <a:r>
              <a:rPr lang="en-US" sz="2000" dirty="0">
                <a:latin typeface="Times New Roman" panose="02020603050405020304" pitchFamily="18" charset="0"/>
                <a:cs typeface="Times New Roman" panose="02020603050405020304" pitchFamily="18" charset="0"/>
              </a:rPr>
              <a:t>,-Car price prediction using machine learning techniques,‖ 2019. </a:t>
            </a:r>
          </a:p>
          <a:p>
            <a:pPr marL="285750" indent="-285750">
              <a:lnSpc>
                <a:spcPct val="115000"/>
              </a:lnSpc>
              <a:spcAft>
                <a:spcPts val="10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N. Pal, P. Arora, P. Kohli, D. </a:t>
            </a:r>
            <a:r>
              <a:rPr lang="en-US" sz="2000" dirty="0" err="1">
                <a:latin typeface="Times New Roman" panose="02020603050405020304" pitchFamily="18" charset="0"/>
                <a:cs typeface="Times New Roman" panose="02020603050405020304" pitchFamily="18" charset="0"/>
              </a:rPr>
              <a:t>Sundararaman</a:t>
            </a:r>
            <a:r>
              <a:rPr lang="en-US" sz="2000" dirty="0">
                <a:latin typeface="Times New Roman" panose="02020603050405020304" pitchFamily="18" charset="0"/>
                <a:cs typeface="Times New Roman" panose="02020603050405020304" pitchFamily="18" charset="0"/>
              </a:rPr>
              <a:t>, and S. S. </a:t>
            </a:r>
            <a:r>
              <a:rPr lang="en-US" sz="2000" dirty="0" err="1">
                <a:latin typeface="Times New Roman" panose="02020603050405020304" pitchFamily="18" charset="0"/>
                <a:cs typeface="Times New Roman" panose="02020603050405020304" pitchFamily="18" charset="0"/>
              </a:rPr>
              <a:t>Palakurthy</a:t>
            </a:r>
            <a:r>
              <a:rPr lang="en-US" sz="2000" dirty="0">
                <a:latin typeface="Times New Roman" panose="02020603050405020304" pitchFamily="18" charset="0"/>
                <a:cs typeface="Times New Roman" panose="02020603050405020304" pitchFamily="18" charset="0"/>
              </a:rPr>
              <a:t>, ―How much is my car worth? a methodology for predicting used cars prices using random forest,‖ in Future of Information and Communication Conference. Springer, 2018, pp. 413–422. </a:t>
            </a:r>
          </a:p>
          <a:p>
            <a:pPr marL="285750" indent="-285750">
              <a:lnSpc>
                <a:spcPct val="115000"/>
              </a:lnSpc>
              <a:spcAft>
                <a:spcPts val="10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LISTIANI, M., 2009. Support Vector Regression Analysis for Price Prediction in a Car Leasing Application. Thesis (MSc). Hamburg University of Technology.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RICHARDSON, M., 2009. Determinants of Used Car Resale Value. Thesis (BSc). The Colorado College.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WU, J. D., HSU, C. C. AND CHEN, H. C., 2009. An expert system of price forecasting for used cars using adaptive neuro-fuzzy inference. Expert Systems with Applications. Vol. 36, Issue 4, pp. 7809-7817. </a:t>
            </a:r>
          </a:p>
          <a:p>
            <a:pPr marL="285750" indent="-285750">
              <a:lnSpc>
                <a:spcPct val="115000"/>
              </a:lnSpc>
              <a:spcAft>
                <a:spcPts val="10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K. Noor and S. Jan, ―Vehicle price prediction system using machine learning techniques,‖ International Journal of Computer Applications, vol. 167, no. 9, pp. 27–31, 2017.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97894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Question Ppt Powerpoint Presentation File Pictures | PPT Images Gallery |  PowerPoint Slide Show | PowerPoint Presentation Templates">
            <a:extLst>
              <a:ext uri="{FF2B5EF4-FFF2-40B4-BE49-F238E27FC236}">
                <a16:creationId xmlns:a16="http://schemas.microsoft.com/office/drawing/2014/main" id="{E1438A32-03A1-4682-87CB-4EC22197D8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7389" y="1754049"/>
            <a:ext cx="6349741" cy="304927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F917-06AE-5236-4A9E-C9FBFDF9F535}"/>
              </a:ext>
            </a:extLst>
          </p:cNvPr>
          <p:cNvSpPr>
            <a:spLocks noGrp="1"/>
          </p:cNvSpPr>
          <p:nvPr>
            <p:ph type="title"/>
          </p:nvPr>
        </p:nvSpPr>
        <p:spPr>
          <a:xfrm>
            <a:off x="-60385" y="0"/>
            <a:ext cx="3019013" cy="806538"/>
          </a:xfrm>
        </p:spPr>
        <p:txBody>
          <a:bodyPr>
            <a:normAutofit/>
          </a:bodyPr>
          <a:lstStyle/>
          <a:p>
            <a:r>
              <a:rPr lang="en-US" sz="3000" b="1" i="0" u="sng" dirty="0">
                <a:latin typeface="Times New Roman" panose="02020603050405020304" pitchFamily="18" charset="0"/>
                <a:cs typeface="Times New Roman" panose="02020603050405020304" pitchFamily="18" charset="0"/>
              </a:rPr>
              <a:t>ABSTRACT</a:t>
            </a:r>
            <a:endParaRPr lang="en-IN" sz="3000" b="1" i="0" dirty="0"/>
          </a:p>
        </p:txBody>
      </p:sp>
      <p:sp>
        <p:nvSpPr>
          <p:cNvPr id="5" name="TextBox 4">
            <a:extLst>
              <a:ext uri="{FF2B5EF4-FFF2-40B4-BE49-F238E27FC236}">
                <a16:creationId xmlns:a16="http://schemas.microsoft.com/office/drawing/2014/main" id="{CF96CBCD-D4DA-C4C8-802F-F1D38823499C}"/>
              </a:ext>
            </a:extLst>
          </p:cNvPr>
          <p:cNvSpPr txBox="1"/>
          <p:nvPr/>
        </p:nvSpPr>
        <p:spPr>
          <a:xfrm>
            <a:off x="292359" y="589707"/>
            <a:ext cx="11607282" cy="6263253"/>
          </a:xfrm>
          <a:prstGeom prst="rect">
            <a:avLst/>
          </a:prstGeom>
          <a:noFill/>
        </p:spPr>
        <p:txBody>
          <a:bodyPr wrap="square">
            <a:spAutoFit/>
          </a:bodyPr>
          <a:lstStyle/>
          <a:p>
            <a:endParaRPr lang="en-US" dirty="0"/>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 car price prediction to build a model to predict used cars reasonable prices based on multiple aspects, including vehicle mileage, year of manufacturing, fuel type, transmission type, fuel type, and engine Cc. </a:t>
            </a: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This model can benefit sellers, buyers, and car manufacturers in the used cars market.</a:t>
            </a: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model building process involves machine learning Concept.</a:t>
            </a: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The dataset was used from listings of used cars. </a:t>
            </a: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algn="l"/>
            <a:r>
              <a:rPr lang="en-US" sz="2500" b="1" u="sng" dirty="0">
                <a:latin typeface="Times New Roman" panose="02020603050405020304" pitchFamily="18" charset="0"/>
                <a:cs typeface="Times New Roman" panose="02020603050405020304" pitchFamily="18" charset="0"/>
              </a:rPr>
              <a:t>COLLECTING THE DATA</a:t>
            </a:r>
            <a:r>
              <a:rPr lang="en-US" sz="2500" b="1" i="0" u="sng" dirty="0">
                <a:effectLst/>
                <a:latin typeface="Times New Roman" panose="02020603050405020304" pitchFamily="18" charset="0"/>
                <a:cs typeface="Times New Roman" panose="02020603050405020304" pitchFamily="18" charset="0"/>
              </a:rPr>
              <a:t>:</a:t>
            </a:r>
          </a:p>
          <a:p>
            <a:pPr algn="l"/>
            <a:endParaRPr lang="en-US" sz="2000" b="1" i="0" u="sng" dirty="0">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We have </a:t>
            </a:r>
            <a:r>
              <a:rPr lang="en-US" sz="2000" dirty="0">
                <a:latin typeface="Times New Roman" panose="02020603050405020304" pitchFamily="18" charset="0"/>
                <a:cs typeface="Times New Roman" panose="02020603050405020304" pitchFamily="18" charset="0"/>
              </a:rPr>
              <a:t>Collected </a:t>
            </a:r>
            <a:r>
              <a:rPr lang="en-US" sz="2000" b="0" i="0" dirty="0">
                <a:effectLst/>
                <a:latin typeface="Times New Roman" panose="02020603050405020304" pitchFamily="18" charset="0"/>
                <a:cs typeface="Times New Roman" panose="02020603050405020304" pitchFamily="18" charset="0"/>
              </a:rPr>
              <a:t>the data for over 5000 cars using Selenium script from 4 different websites from different locations around the country. The websites are as followed:</a:t>
            </a:r>
            <a:br>
              <a:rPr lang="en-US" sz="2000" b="0" i="0" dirty="0">
                <a:solidFill>
                  <a:srgbClr val="333333"/>
                </a:solidFill>
                <a:effectLst/>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0" i="0" dirty="0">
                <a:solidFill>
                  <a:srgbClr val="333333"/>
                </a:solidFill>
                <a:effectLst/>
                <a:latin typeface="Times New Roman" panose="02020603050405020304" pitchFamily="18" charset="0"/>
                <a:cs typeface="Times New Roman" panose="02020603050405020304" pitchFamily="18" charset="0"/>
              </a:rPr>
              <a:t>Olx.com.</a:t>
            </a:r>
          </a:p>
          <a:p>
            <a:pPr marL="285750" indent="-285750">
              <a:buFont typeface="Wingdings" panose="05000000000000000000" pitchFamily="2" charset="2"/>
              <a:buChar char="Ø"/>
            </a:pPr>
            <a:r>
              <a:rPr lang="en-US" sz="2000" b="0" i="0" dirty="0">
                <a:solidFill>
                  <a:srgbClr val="333333"/>
                </a:solidFill>
                <a:effectLst/>
                <a:latin typeface="Times New Roman" panose="02020603050405020304" pitchFamily="18" charset="0"/>
                <a:cs typeface="Times New Roman" panose="02020603050405020304" pitchFamily="18" charset="0"/>
              </a:rPr>
              <a:t>Cars24.com.</a:t>
            </a:r>
          </a:p>
          <a:p>
            <a:pPr marL="285750" indent="-285750">
              <a:buFont typeface="Wingdings" panose="05000000000000000000" pitchFamily="2" charset="2"/>
              <a:buChar char="Ø"/>
            </a:pPr>
            <a:r>
              <a:rPr lang="en-US" sz="2000" b="0" i="0" dirty="0">
                <a:solidFill>
                  <a:srgbClr val="333333"/>
                </a:solidFill>
                <a:effectLst/>
                <a:latin typeface="Times New Roman" panose="02020603050405020304" pitchFamily="18" charset="0"/>
                <a:cs typeface="Times New Roman" panose="02020603050405020304" pitchFamily="18" charset="0"/>
              </a:rPr>
              <a:t>CarDekho.com.</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820514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B1383-1679-9587-8DA8-A432B7B3A5EB}"/>
              </a:ext>
            </a:extLst>
          </p:cNvPr>
          <p:cNvSpPr>
            <a:spLocks noGrp="1"/>
          </p:cNvSpPr>
          <p:nvPr>
            <p:ph type="title"/>
          </p:nvPr>
        </p:nvSpPr>
        <p:spPr>
          <a:xfrm>
            <a:off x="0" y="419285"/>
            <a:ext cx="5029200" cy="563942"/>
          </a:xfrm>
        </p:spPr>
        <p:txBody>
          <a:bodyPr>
            <a:normAutofit fontScale="90000"/>
          </a:bodyPr>
          <a:lstStyle/>
          <a:p>
            <a:r>
              <a:rPr lang="en-US" sz="3300" b="1" i="0" u="sng" dirty="0">
                <a:latin typeface="Times New Roman" panose="02020603050405020304" pitchFamily="18" charset="0"/>
                <a:cs typeface="Times New Roman" panose="02020603050405020304" pitchFamily="18" charset="0"/>
              </a:rPr>
              <a:t>PROBLEM STATEMENT</a:t>
            </a:r>
            <a:br>
              <a:rPr lang="en-IN" sz="4000" b="1" u="sng" dirty="0">
                <a:solidFill>
                  <a:srgbClr val="FF0000"/>
                </a:solidFill>
                <a:latin typeface="Times New Roman" panose="02020603050405020304" pitchFamily="18" charset="0"/>
                <a:cs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067C563A-6D66-9769-10E2-14EAA44D5C70}"/>
              </a:ext>
            </a:extLst>
          </p:cNvPr>
          <p:cNvSpPr txBox="1"/>
          <p:nvPr/>
        </p:nvSpPr>
        <p:spPr>
          <a:xfrm>
            <a:off x="246483" y="917912"/>
            <a:ext cx="11699033" cy="5093702"/>
          </a:xfrm>
          <a:prstGeom prst="rect">
            <a:avLst/>
          </a:prstGeom>
          <a:noFill/>
        </p:spPr>
        <p:txBody>
          <a:bodyPr wrap="square">
            <a:spAutoFit/>
          </a:bodyPr>
          <a:lstStyle/>
          <a:p>
            <a:pPr marL="342900" indent="-342900">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The used car market is a huge and important market for car manufacturers.</a:t>
            </a:r>
          </a:p>
          <a:p>
            <a:pPr marL="342900" indent="-342900">
              <a:buFont typeface="Wingdings" panose="05000000000000000000" pitchFamily="2" charset="2"/>
              <a:buChar char="Ø"/>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The second-hand car market is also very likely linked to new car sales. </a:t>
            </a:r>
          </a:p>
          <a:p>
            <a:pPr marL="342900" indent="-342900">
              <a:buFont typeface="Wingdings" panose="05000000000000000000" pitchFamily="2" charset="2"/>
              <a:buChar char="Ø"/>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Therefore, require good decision support systems to maintain the profit of the used car business.</a:t>
            </a:r>
          </a:p>
          <a:p>
            <a:pPr marL="342900" indent="-342900">
              <a:buFont typeface="Wingdings" panose="05000000000000000000" pitchFamily="2" charset="2"/>
              <a:buChar char="Ø"/>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Selling used cars at new car retail and handling lease returns and fleet returns from car rental companies require car manufacturers to be involved in the used car market.</a:t>
            </a:r>
          </a:p>
          <a:p>
            <a:pPr marL="342900" indent="-342900">
              <a:buFont typeface="Wingdings" panose="05000000000000000000" pitchFamily="2" charset="2"/>
              <a:buChar char="Ø"/>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This project is all about predicting the used car's prices. In our day to life, everyone wants a car, but budget is the problem, so in this project build a model that will take certain parameters as arguments and result or predict the price of the car based on given parameters.</a:t>
            </a:r>
          </a:p>
          <a:p>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sz="2500" b="1" u="sng" dirty="0">
                <a:latin typeface="Times New Roman" panose="02020603050405020304" pitchFamily="18" charset="0"/>
                <a:ea typeface="Times New Roman" panose="02020603050405020304" pitchFamily="18" charset="0"/>
                <a:cs typeface="Times New Roman" panose="02020603050405020304" pitchFamily="18" charset="0"/>
              </a:rPr>
              <a:t>THIS CAR PRICE PREDICTION IS BASED ON THIS ALGORITHM</a:t>
            </a:r>
            <a:endParaRPr lang="en-US" sz="2500" b="1"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b="1"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LINEAR REGISSION ALGORITHM.</a:t>
            </a:r>
          </a:p>
        </p:txBody>
      </p:sp>
    </p:spTree>
    <p:extLst>
      <p:ext uri="{BB962C8B-B14F-4D97-AF65-F5344CB8AC3E}">
        <p14:creationId xmlns:p14="http://schemas.microsoft.com/office/powerpoint/2010/main" val="1998385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CD64E-88F4-69E6-4C55-0820048E9D50}"/>
              </a:ext>
            </a:extLst>
          </p:cNvPr>
          <p:cNvSpPr>
            <a:spLocks noGrp="1"/>
          </p:cNvSpPr>
          <p:nvPr>
            <p:ph type="title"/>
          </p:nvPr>
        </p:nvSpPr>
        <p:spPr>
          <a:xfrm>
            <a:off x="0" y="340461"/>
            <a:ext cx="4648698" cy="731893"/>
          </a:xfrm>
        </p:spPr>
        <p:txBody>
          <a:bodyPr>
            <a:normAutofit/>
          </a:bodyPr>
          <a:lstStyle/>
          <a:p>
            <a:r>
              <a:rPr lang="en-US" sz="3000" b="1" i="0" u="sng" dirty="0">
                <a:latin typeface="Times New Roman" panose="02020603050405020304" pitchFamily="18" charset="0"/>
                <a:cs typeface="Times New Roman" panose="02020603050405020304" pitchFamily="18" charset="0"/>
              </a:rPr>
              <a:t>LITERATURE SURVEY</a:t>
            </a:r>
            <a:endParaRPr lang="en-IN" sz="3000" b="1" i="0" u="sng" dirty="0"/>
          </a:p>
        </p:txBody>
      </p:sp>
      <p:sp>
        <p:nvSpPr>
          <p:cNvPr id="4" name="TextBox 3">
            <a:extLst>
              <a:ext uri="{FF2B5EF4-FFF2-40B4-BE49-F238E27FC236}">
                <a16:creationId xmlns:a16="http://schemas.microsoft.com/office/drawing/2014/main" id="{7BC86BED-5499-45F2-7F7A-8061FBCDC347}"/>
              </a:ext>
            </a:extLst>
          </p:cNvPr>
          <p:cNvSpPr txBox="1"/>
          <p:nvPr/>
        </p:nvSpPr>
        <p:spPr>
          <a:xfrm>
            <a:off x="317241" y="1193004"/>
            <a:ext cx="11010123" cy="5324535"/>
          </a:xfrm>
          <a:prstGeom prst="rect">
            <a:avLst/>
          </a:prstGeom>
          <a:noFill/>
        </p:spPr>
        <p:txBody>
          <a:bodyPr wrap="square">
            <a:spAutoFit/>
          </a:bodyPr>
          <a:lstStyle/>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"Used Car Price Prediction Using Machine Learning Techniques" by Anusree M. Nair, Vidya Raj, and S. Sreejith. </a:t>
            </a: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This study compares the performance of different machine learning algorithms, including linear regression, decision tree regression, and random forest regression, for predicting used car prices. The authors used features such as car age, mileage, fuel type, and engine size to build their models.</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"Car Price Prediction using Machine Learning Techniques" by </a:t>
            </a:r>
            <a:r>
              <a:rPr lang="en-US" sz="2000" dirty="0" err="1">
                <a:latin typeface="Times New Roman" panose="02020603050405020304" pitchFamily="18" charset="0"/>
                <a:cs typeface="Times New Roman" panose="02020603050405020304" pitchFamily="18" charset="0"/>
              </a:rPr>
              <a:t>Abdulhamid</a:t>
            </a:r>
            <a:r>
              <a:rPr lang="en-US" sz="2000" dirty="0">
                <a:latin typeface="Times New Roman" panose="02020603050405020304" pitchFamily="18" charset="0"/>
                <a:cs typeface="Times New Roman" panose="02020603050405020304" pitchFamily="18" charset="0"/>
              </a:rPr>
              <a:t> H. Ali and Mustafa M. Abayomi.</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research focuses on predicting car prices using regression models and compares the performance of linear regression, support vector regression, and artificial neural networks. The study considers features such as car age, mileage, brand, and model as inputs to the models.</a:t>
            </a: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"Car Price Prediction using Machine Learning Algorithms" by Abhishek Raghunath and Dr. S. </a:t>
            </a:r>
            <a:r>
              <a:rPr lang="en-US" sz="2000" dirty="0" err="1">
                <a:latin typeface="Times New Roman" panose="02020603050405020304" pitchFamily="18" charset="0"/>
                <a:cs typeface="Times New Roman" panose="02020603050405020304" pitchFamily="18" charset="0"/>
              </a:rPr>
              <a:t>Ajitha</a:t>
            </a:r>
            <a:r>
              <a:rPr lang="en-US" sz="20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study explores the effectiveness of various machine learning algorithms, including decision tree, random forest, and gradient boosting, for car price prediction. The authors use features such as car age, mileage, engine power, and brand to build their models.</a:t>
            </a:r>
            <a:endParaRPr lang="en-IN" sz="2000" dirty="0">
              <a:latin typeface="Times New Roman" panose="02020603050405020304" pitchFamily="18" charset="0"/>
              <a:cs typeface="Times New Roman" panose="02020603050405020304" pitchFamily="18" charset="0"/>
            </a:endParaRPr>
          </a:p>
          <a:p>
            <a:pPr marL="457200" indent="-457200">
              <a:buAutoNum type="arabicPeriod"/>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6812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0EF6C-FB92-CCD7-351A-6417E7DFFAA4}"/>
              </a:ext>
            </a:extLst>
          </p:cNvPr>
          <p:cNvSpPr>
            <a:spLocks noGrp="1"/>
          </p:cNvSpPr>
          <p:nvPr>
            <p:ph type="title"/>
          </p:nvPr>
        </p:nvSpPr>
        <p:spPr>
          <a:xfrm>
            <a:off x="0" y="471756"/>
            <a:ext cx="3920910" cy="843861"/>
          </a:xfrm>
        </p:spPr>
        <p:txBody>
          <a:bodyPr>
            <a:normAutofit fontScale="90000"/>
          </a:bodyPr>
          <a:lstStyle/>
          <a:p>
            <a:r>
              <a:rPr lang="en-US" sz="3000" b="1" i="0" u="sng" dirty="0">
                <a:latin typeface="Times New Roman" panose="02020603050405020304" pitchFamily="18" charset="0"/>
                <a:cs typeface="Times New Roman" panose="02020603050405020304" pitchFamily="18" charset="0"/>
              </a:rPr>
              <a:t>EXISTING SYSTEM</a:t>
            </a:r>
            <a:br>
              <a:rPr lang="en-IN" sz="4000" b="1" u="sng" dirty="0">
                <a:solidFill>
                  <a:srgbClr val="FF0000"/>
                </a:solidFill>
                <a:latin typeface="Times New Roman" panose="02020603050405020304" pitchFamily="18" charset="0"/>
                <a:cs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C7114131-E35D-001E-6670-233418E9F8F8}"/>
              </a:ext>
            </a:extLst>
          </p:cNvPr>
          <p:cNvSpPr txBox="1"/>
          <p:nvPr/>
        </p:nvSpPr>
        <p:spPr>
          <a:xfrm>
            <a:off x="488302" y="1429244"/>
            <a:ext cx="11215396" cy="4401205"/>
          </a:xfrm>
          <a:prstGeom prst="rect">
            <a:avLst/>
          </a:prstGeom>
          <a:noFill/>
        </p:spPr>
        <p:txBody>
          <a:bodyPr wrap="square">
            <a:spAutoFit/>
          </a:bodyPr>
          <a:lstStyle/>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the existing system, to predict the price of vehicles for four wheeler, a lot of data mining algorithms and machine learning algorithms were widely used.</a:t>
            </a:r>
          </a:p>
          <a:p>
            <a:r>
              <a:rPr lang="en-US" sz="20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major drawback of this existing system is they need more attributes in order to predict the vehicle price. </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More comparison techniques must be used to get the result more efficiently. </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highly complicated to get sufficient data sets that were spread widely all over the world. </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datasets can be collected only through online. </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But not on the offline mode. It is not possible for everyone to collect the data sets through online mode particularly in rural areas. </a:t>
            </a:r>
          </a:p>
        </p:txBody>
      </p:sp>
    </p:spTree>
    <p:extLst>
      <p:ext uri="{BB962C8B-B14F-4D97-AF65-F5344CB8AC3E}">
        <p14:creationId xmlns:p14="http://schemas.microsoft.com/office/powerpoint/2010/main" val="2719967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6E308-E732-AA03-B87B-8FD1257A67EA}"/>
              </a:ext>
            </a:extLst>
          </p:cNvPr>
          <p:cNvSpPr>
            <a:spLocks noGrp="1"/>
          </p:cNvSpPr>
          <p:nvPr>
            <p:ph type="title"/>
          </p:nvPr>
        </p:nvSpPr>
        <p:spPr>
          <a:xfrm>
            <a:off x="0" y="443763"/>
            <a:ext cx="6839339" cy="666579"/>
          </a:xfrm>
        </p:spPr>
        <p:txBody>
          <a:bodyPr>
            <a:normAutofit/>
          </a:bodyPr>
          <a:lstStyle/>
          <a:p>
            <a:r>
              <a:rPr lang="en-US" sz="3000" b="1" i="0" u="sng" dirty="0">
                <a:latin typeface="Times New Roman" panose="02020603050405020304" pitchFamily="18" charset="0"/>
                <a:cs typeface="Times New Roman" panose="02020603050405020304" pitchFamily="18" charset="0"/>
              </a:rPr>
              <a:t>DRAWBACK OF EXISTING SYSTEM</a:t>
            </a:r>
            <a:endParaRPr lang="en-IN" sz="3000" b="1" i="0" dirty="0"/>
          </a:p>
        </p:txBody>
      </p:sp>
      <p:sp>
        <p:nvSpPr>
          <p:cNvPr id="4" name="TextBox 3">
            <a:extLst>
              <a:ext uri="{FF2B5EF4-FFF2-40B4-BE49-F238E27FC236}">
                <a16:creationId xmlns:a16="http://schemas.microsoft.com/office/drawing/2014/main" id="{36D6FCBB-D5BB-E516-5CFF-CF5FAC0E9974}"/>
              </a:ext>
            </a:extLst>
          </p:cNvPr>
          <p:cNvSpPr txBox="1"/>
          <p:nvPr/>
        </p:nvSpPr>
        <p:spPr>
          <a:xfrm>
            <a:off x="1008484" y="1809768"/>
            <a:ext cx="6125546" cy="3477875"/>
          </a:xfrm>
          <a:prstGeom prst="rect">
            <a:avLst/>
          </a:prstGeom>
          <a:noFill/>
        </p:spPr>
        <p:txBody>
          <a:bodyPr wrap="square">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Limited data availability.</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Data quality issues.</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Lack of real-time updates.</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Loss the user money.</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Dependency on historical data.</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Performance and scalability.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7071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FE3D7-B5E3-8A5F-544A-13A554EAD222}"/>
              </a:ext>
            </a:extLst>
          </p:cNvPr>
          <p:cNvSpPr>
            <a:spLocks noGrp="1"/>
          </p:cNvSpPr>
          <p:nvPr>
            <p:ph type="title"/>
          </p:nvPr>
        </p:nvSpPr>
        <p:spPr>
          <a:xfrm>
            <a:off x="0" y="770335"/>
            <a:ext cx="3976894" cy="535950"/>
          </a:xfrm>
        </p:spPr>
        <p:txBody>
          <a:bodyPr>
            <a:normAutofit fontScale="90000"/>
          </a:bodyPr>
          <a:lstStyle/>
          <a:p>
            <a:r>
              <a:rPr lang="en-US" sz="2700" b="1" i="0" u="sng" dirty="0">
                <a:latin typeface="Times New Roman" panose="02020603050405020304" pitchFamily="18" charset="0"/>
                <a:cs typeface="Times New Roman" panose="02020603050405020304" pitchFamily="18" charset="0"/>
              </a:rPr>
              <a:t>PROPOSED SYSTEM</a:t>
            </a:r>
            <a:br>
              <a:rPr lang="en-IN" sz="4000" b="1" u="sng" dirty="0">
                <a:solidFill>
                  <a:srgbClr val="FF0000"/>
                </a:solidFill>
                <a:latin typeface="Times New Roman" panose="02020603050405020304" pitchFamily="18" charset="0"/>
                <a:cs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521714CB-96E1-CDAC-B54A-6A57A1AB87A1}"/>
              </a:ext>
            </a:extLst>
          </p:cNvPr>
          <p:cNvSpPr txBox="1"/>
          <p:nvPr/>
        </p:nvSpPr>
        <p:spPr>
          <a:xfrm>
            <a:off x="311020" y="1849277"/>
            <a:ext cx="11569960" cy="3199337"/>
          </a:xfrm>
          <a:prstGeom prst="rect">
            <a:avLst/>
          </a:prstGeom>
          <a:noFill/>
        </p:spPr>
        <p:txBody>
          <a:bodyPr wrap="square">
            <a:spAutoFit/>
          </a:bodyPr>
          <a:lstStyle/>
          <a:p>
            <a:pPr marL="285750" indent="-285750" algn="just">
              <a:lnSpc>
                <a:spcPct val="150000"/>
              </a:lnSpc>
              <a:spcAft>
                <a:spcPts val="10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overcome this problem we have developed a model which will be highly effective. </a:t>
            </a:r>
          </a:p>
          <a:p>
            <a:pPr marL="285750" indent="-285750" algn="just">
              <a:lnSpc>
                <a:spcPct val="150000"/>
              </a:lnSpc>
              <a:spcAft>
                <a:spcPts val="10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Machine learning Algorithms are used because they provide us with continuous value as an output and not a categorized value. </a:t>
            </a:r>
          </a:p>
          <a:p>
            <a:pPr marL="285750" indent="-285750" algn="just">
              <a:lnSpc>
                <a:spcPct val="150000"/>
              </a:lnSpc>
              <a:spcAft>
                <a:spcPts val="10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Because of which it will be possible to predict the actual price a car rather than the price range of a car.</a:t>
            </a:r>
          </a:p>
          <a:p>
            <a:pPr marL="285750" indent="-285750" algn="just">
              <a:lnSpc>
                <a:spcPct val="150000"/>
              </a:lnSpc>
              <a:spcAft>
                <a:spcPts val="10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User Interface has also been developed which acquires input from any user and displays the Price of a car according to user’s inputs.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9055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ADEF6-DE6F-3CFA-9577-DE86489F3CC9}"/>
              </a:ext>
            </a:extLst>
          </p:cNvPr>
          <p:cNvSpPr>
            <a:spLocks noGrp="1"/>
          </p:cNvSpPr>
          <p:nvPr>
            <p:ph type="title"/>
          </p:nvPr>
        </p:nvSpPr>
        <p:spPr>
          <a:xfrm>
            <a:off x="0" y="518410"/>
            <a:ext cx="7305869" cy="591934"/>
          </a:xfrm>
        </p:spPr>
        <p:txBody>
          <a:bodyPr>
            <a:normAutofit/>
          </a:bodyPr>
          <a:lstStyle/>
          <a:p>
            <a:r>
              <a:rPr lang="en-US" sz="2400" b="1" i="0" u="sng" dirty="0">
                <a:latin typeface="Times New Roman" panose="02020603050405020304" pitchFamily="18" charset="0"/>
                <a:cs typeface="Times New Roman" panose="02020603050405020304" pitchFamily="18" charset="0"/>
              </a:rPr>
              <a:t>ADVANTAGES OF PROPOSED SYSTEM</a:t>
            </a:r>
            <a:endParaRPr lang="en-IN" sz="2400" b="1" i="0" dirty="0"/>
          </a:p>
        </p:txBody>
      </p:sp>
      <p:sp>
        <p:nvSpPr>
          <p:cNvPr id="4" name="TextBox 3">
            <a:extLst>
              <a:ext uri="{FF2B5EF4-FFF2-40B4-BE49-F238E27FC236}">
                <a16:creationId xmlns:a16="http://schemas.microsoft.com/office/drawing/2014/main" id="{0653057C-A093-4587-0A6E-B8D917A2A3CF}"/>
              </a:ext>
            </a:extLst>
          </p:cNvPr>
          <p:cNvSpPr txBox="1"/>
          <p:nvPr/>
        </p:nvSpPr>
        <p:spPr>
          <a:xfrm>
            <a:off x="712237" y="1704906"/>
            <a:ext cx="5194041" cy="3448188"/>
          </a:xfrm>
          <a:prstGeom prst="rect">
            <a:avLst/>
          </a:prstGeom>
          <a:noFill/>
        </p:spPr>
        <p:txBody>
          <a:bodyPr wrap="square">
            <a:spAutoFit/>
          </a:bodyPr>
          <a:lstStyle/>
          <a:p>
            <a:pPr marL="342900" indent="-342900" algn="just">
              <a:lnSpc>
                <a:spcPct val="150000"/>
              </a:lnSpc>
              <a:spcAft>
                <a:spcPts val="1000"/>
              </a:spcAft>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Highly effective.</a:t>
            </a:r>
          </a:p>
          <a:p>
            <a:pPr marL="342900" indent="-342900" algn="just">
              <a:lnSpc>
                <a:spcPct val="150000"/>
              </a:lnSpc>
              <a:spcAft>
                <a:spcPts val="10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Auto</a:t>
            </a:r>
            <a:r>
              <a:rPr lang="en-US" sz="2000" dirty="0">
                <a:latin typeface="Times New Roman" panose="02020603050405020304" pitchFamily="18" charset="0"/>
                <a:ea typeface="Calibri" panose="020F0502020204030204" pitchFamily="34" charset="0"/>
                <a:cs typeface="Times New Roman" panose="02020603050405020304" pitchFamily="18" charset="0"/>
              </a:rPr>
              <a:t>mated price prediction.</a:t>
            </a:r>
          </a:p>
          <a:p>
            <a:pPr marL="342900" indent="-342900" algn="just">
              <a:lnSpc>
                <a:spcPct val="150000"/>
              </a:lnSpc>
              <a:spcAft>
                <a:spcPts val="10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Improved Accuracy.</a:t>
            </a:r>
          </a:p>
          <a:p>
            <a:pPr marL="342900" indent="-342900" algn="just">
              <a:lnSpc>
                <a:spcPct val="150000"/>
              </a:lnSpc>
              <a:spcAft>
                <a:spcPts val="1000"/>
              </a:spcAft>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Real-time prediction.</a:t>
            </a:r>
          </a:p>
          <a:p>
            <a:pPr marL="342900" indent="-342900" algn="just">
              <a:lnSpc>
                <a:spcPct val="150000"/>
              </a:lnSpc>
              <a:spcAft>
                <a:spcPts val="10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User-friendly interface.</a:t>
            </a:r>
          </a:p>
          <a:p>
            <a:pPr marL="342900" indent="-342900" algn="just">
              <a:lnSpc>
                <a:spcPct val="150000"/>
              </a:lnSpc>
              <a:spcAft>
                <a:spcPts val="1000"/>
              </a:spcAft>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There is no third party.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8499384"/>
      </p:ext>
    </p:extLst>
  </p:cSld>
  <p:clrMapOvr>
    <a:masterClrMapping/>
  </p:clrMapOvr>
</p:sld>
</file>

<file path=ppt/theme/theme1.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Gallery">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560</TotalTime>
  <Words>1561</Words>
  <Application>Microsoft Office PowerPoint</Application>
  <PresentationFormat>Widescreen</PresentationFormat>
  <Paragraphs>198</Paragraphs>
  <Slides>24</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Century Gothic</vt:lpstr>
      <vt:lpstr>Elephant</vt:lpstr>
      <vt:lpstr>Gill Sans MT</vt:lpstr>
      <vt:lpstr>Times New Roman</vt:lpstr>
      <vt:lpstr>Wingdings</vt:lpstr>
      <vt:lpstr>BrushVTI</vt:lpstr>
      <vt:lpstr>Gallery</vt:lpstr>
      <vt:lpstr>                                A MAJOR PROJECT (Review-3) ON            CAR PRICE PREDICTION USING MACHINE LEARNING                                         BACHELOR OF TECHNOLOGY                                                                                               IN                                 COMPUTER SCIENCE AND  ENGINEERING                                                                      By                        B.SHARATH CHANDRA REDDY                 (19E41A05K4)                        CH. KARTHIK                                                  (19E41A05G2)                        Y.AKSHITH                                                       (19E41A05H9)                        AC.ADARSH                                                      (19E41A05M0)    </vt:lpstr>
      <vt:lpstr>CONTENTS </vt:lpstr>
      <vt:lpstr>ABSTRACT</vt:lpstr>
      <vt:lpstr>PROBLEM STATEMENT </vt:lpstr>
      <vt:lpstr>LITERATURE SURVEY</vt:lpstr>
      <vt:lpstr>EXISTING SYSTEM </vt:lpstr>
      <vt:lpstr>DRAWBACK OF EXISTING SYSTEM</vt:lpstr>
      <vt:lpstr>PROPOSED SYSTEM </vt:lpstr>
      <vt:lpstr>ADVANTAGES OF PROPOSED SYSTEM</vt:lpstr>
      <vt:lpstr>SOFTWARE &amp; HARDWARE REQUIREMENTS </vt:lpstr>
      <vt:lpstr>IMPLEMENTATION </vt:lpstr>
      <vt:lpstr>DESIGN:                                   SYSTEM ARCHITECTURE:</vt:lpstr>
      <vt:lpstr>DATA FLOW DIAGRAM:</vt:lpstr>
      <vt:lpstr>USE CASE DIAGRAM: </vt:lpstr>
      <vt:lpstr>CLASS DIAGRAM:  </vt:lpstr>
      <vt:lpstr>SEQUENCE DIAGRAM:  </vt:lpstr>
      <vt:lpstr>CODING: SOURCE CODE:</vt:lpstr>
      <vt:lpstr>PowerPoint Presentation</vt:lpstr>
      <vt:lpstr>PowerPoint Presentation</vt:lpstr>
      <vt:lpstr>PowerPoint Presentation</vt:lpstr>
      <vt:lpstr>PowerPoint Presentation</vt:lpstr>
      <vt:lpstr>PowerPoint Presentation</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 MAJOR PROJECT                                                                   ON        CAR PURCHASE RECOMMENDATION USING MACHINE LEARNING            DEPARTMENT:- COMPUTER SCIENCE AND ENGINEERING  </dc:title>
  <dc:creator>sharathreddy balaiahgari</dc:creator>
  <cp:lastModifiedBy>sharathreddy balaiahgari</cp:lastModifiedBy>
  <cp:revision>69</cp:revision>
  <dcterms:created xsi:type="dcterms:W3CDTF">2023-05-18T12:35:00Z</dcterms:created>
  <dcterms:modified xsi:type="dcterms:W3CDTF">2023-06-20T18:20:52Z</dcterms:modified>
</cp:coreProperties>
</file>