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60" r:id="rId3"/>
    <p:sldId id="261" r:id="rId4"/>
    <p:sldId id="263" r:id="rId5"/>
    <p:sldId id="265" r:id="rId6"/>
    <p:sldId id="264" r:id="rId7"/>
    <p:sldId id="267" r:id="rId8"/>
    <p:sldId id="266" r:id="rId9"/>
    <p:sldId id="268" r:id="rId10"/>
    <p:sldId id="272" r:id="rId11"/>
    <p:sldId id="271" r:id="rId12"/>
    <p:sldId id="270" r:id="rId13"/>
    <p:sldId id="274" r:id="rId14"/>
    <p:sldId id="269"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078366-A97B-B349-B1F5-C8540492E2C2}" v="32" dt="2021-11-22T00:01:58.4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761"/>
  </p:normalViewPr>
  <p:slideViewPr>
    <p:cSldViewPr snapToGrid="0" snapToObjects="1">
      <p:cViewPr varScale="1">
        <p:scale>
          <a:sx n="90" d="100"/>
          <a:sy n="90" d="100"/>
        </p:scale>
        <p:origin x="232"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ath Chandra Tummanapally" userId="2fd7bdad-0361-4a66-9198-2eda8621582f" providerId="ADAL" clId="{82078366-A97B-B349-B1F5-C8540492E2C2}"/>
    <pc:docChg chg="custSel modSld">
      <pc:chgData name="Sharath Chandra Tummanapally" userId="2fd7bdad-0361-4a66-9198-2eda8621582f" providerId="ADAL" clId="{82078366-A97B-B349-B1F5-C8540492E2C2}" dt="2021-11-22T00:01:58.441" v="99" actId="1036"/>
      <pc:docMkLst>
        <pc:docMk/>
      </pc:docMkLst>
      <pc:sldChg chg="modSp mod">
        <pc:chgData name="Sharath Chandra Tummanapally" userId="2fd7bdad-0361-4a66-9198-2eda8621582f" providerId="ADAL" clId="{82078366-A97B-B349-B1F5-C8540492E2C2}" dt="2021-11-21T14:39:24.372" v="67" actId="20577"/>
        <pc:sldMkLst>
          <pc:docMk/>
          <pc:sldMk cId="1045123150" sldId="261"/>
        </pc:sldMkLst>
        <pc:spChg chg="mod">
          <ac:chgData name="Sharath Chandra Tummanapally" userId="2fd7bdad-0361-4a66-9198-2eda8621582f" providerId="ADAL" clId="{82078366-A97B-B349-B1F5-C8540492E2C2}" dt="2021-11-21T14:39:24.372" v="67" actId="20577"/>
          <ac:spMkLst>
            <pc:docMk/>
            <pc:sldMk cId="1045123150" sldId="261"/>
            <ac:spMk id="10" creationId="{7F471D46-54F0-9C40-BA38-2024F7671DD2}"/>
          </ac:spMkLst>
        </pc:spChg>
      </pc:sldChg>
      <pc:sldChg chg="addSp delSp modSp">
        <pc:chgData name="Sharath Chandra Tummanapally" userId="2fd7bdad-0361-4a66-9198-2eda8621582f" providerId="ADAL" clId="{82078366-A97B-B349-B1F5-C8540492E2C2}" dt="2021-11-22T00:01:31.791" v="70" actId="1076"/>
        <pc:sldMkLst>
          <pc:docMk/>
          <pc:sldMk cId="3312225347" sldId="264"/>
        </pc:sldMkLst>
        <pc:picChg chg="add mod">
          <ac:chgData name="Sharath Chandra Tummanapally" userId="2fd7bdad-0361-4a66-9198-2eda8621582f" providerId="ADAL" clId="{82078366-A97B-B349-B1F5-C8540492E2C2}" dt="2021-11-22T00:01:31.791" v="70" actId="1076"/>
          <ac:picMkLst>
            <pc:docMk/>
            <pc:sldMk cId="3312225347" sldId="264"/>
            <ac:picMk id="1026" creationId="{06021ABC-6293-594B-98BC-4E0A79CC0950}"/>
          </ac:picMkLst>
        </pc:picChg>
        <pc:picChg chg="del">
          <ac:chgData name="Sharath Chandra Tummanapally" userId="2fd7bdad-0361-4a66-9198-2eda8621582f" providerId="ADAL" clId="{82078366-A97B-B349-B1F5-C8540492E2C2}" dt="2021-11-22T00:01:25.245" v="68" actId="478"/>
          <ac:picMkLst>
            <pc:docMk/>
            <pc:sldMk cId="3312225347" sldId="264"/>
            <ac:picMk id="9218" creationId="{3549A56E-C6A0-FD43-8AA6-C1916ED8E5EB}"/>
          </ac:picMkLst>
        </pc:picChg>
      </pc:sldChg>
      <pc:sldChg chg="addSp delSp modSp">
        <pc:chgData name="Sharath Chandra Tummanapally" userId="2fd7bdad-0361-4a66-9198-2eda8621582f" providerId="ADAL" clId="{82078366-A97B-B349-B1F5-C8540492E2C2}" dt="2021-11-22T00:01:58.441" v="99" actId="1036"/>
        <pc:sldMkLst>
          <pc:docMk/>
          <pc:sldMk cId="3332193740" sldId="267"/>
        </pc:sldMkLst>
        <pc:picChg chg="add mod">
          <ac:chgData name="Sharath Chandra Tummanapally" userId="2fd7bdad-0361-4a66-9198-2eda8621582f" providerId="ADAL" clId="{82078366-A97B-B349-B1F5-C8540492E2C2}" dt="2021-11-22T00:01:58.441" v="99" actId="1036"/>
          <ac:picMkLst>
            <pc:docMk/>
            <pc:sldMk cId="3332193740" sldId="267"/>
            <ac:picMk id="2050" creationId="{4398543C-7457-354D-B77E-315F187F3590}"/>
          </ac:picMkLst>
        </pc:picChg>
        <pc:picChg chg="del">
          <ac:chgData name="Sharath Chandra Tummanapally" userId="2fd7bdad-0361-4a66-9198-2eda8621582f" providerId="ADAL" clId="{82078366-A97B-B349-B1F5-C8540492E2C2}" dt="2021-11-22T00:01:38.280" v="71" actId="478"/>
          <ac:picMkLst>
            <pc:docMk/>
            <pc:sldMk cId="3332193740" sldId="267"/>
            <ac:picMk id="6146" creationId="{F6FC0351-274D-D94C-A07B-33584C65A206}"/>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11/21/21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00054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3195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9751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2238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744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2081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7066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9744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1779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362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1581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0029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9896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687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11/21/21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9476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4675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171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11/21/21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127568"/>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D6EC45-6FA6-4879-9BDB-CB1428A77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s and plots layered on a blue digital screen">
            <a:extLst>
              <a:ext uri="{FF2B5EF4-FFF2-40B4-BE49-F238E27FC236}">
                <a16:creationId xmlns:a16="http://schemas.microsoft.com/office/drawing/2014/main" id="{799E6684-B940-4466-9100-00AEDDBC88D3}"/>
              </a:ext>
            </a:extLst>
          </p:cNvPr>
          <p:cNvPicPr>
            <a:picLocks noChangeAspect="1"/>
          </p:cNvPicPr>
          <p:nvPr/>
        </p:nvPicPr>
        <p:blipFill rotWithShape="1">
          <a:blip r:embed="rId3">
            <a:alphaModFix amt="20000"/>
          </a:blip>
          <a:srcRect t="6893" b="18107"/>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19511F09-9DF0-4B11-9EC1-F6DC66B0FA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1C2A7EF1-21A4-AC4F-A891-5E3E2DDE89C1}"/>
              </a:ext>
            </a:extLst>
          </p:cNvPr>
          <p:cNvSpPr>
            <a:spLocks noGrp="1"/>
          </p:cNvSpPr>
          <p:nvPr>
            <p:ph type="ctrTitle"/>
          </p:nvPr>
        </p:nvSpPr>
        <p:spPr>
          <a:xfrm>
            <a:off x="3962399" y="1964267"/>
            <a:ext cx="7197726" cy="2421464"/>
          </a:xfrm>
        </p:spPr>
        <p:txBody>
          <a:bodyPr>
            <a:normAutofit/>
          </a:bodyPr>
          <a:lstStyle/>
          <a:p>
            <a:r>
              <a:rPr lang="en-US" cap="none">
                <a:latin typeface="Candara" panose="020E0502030303020204" pitchFamily="34" charset="0"/>
                <a:cs typeface="Apple Chancery" panose="03020702040506060504" pitchFamily="66" charset="-79"/>
              </a:rPr>
              <a:t>Exploratory Data Analysis</a:t>
            </a:r>
          </a:p>
        </p:txBody>
      </p:sp>
      <p:sp>
        <p:nvSpPr>
          <p:cNvPr id="3" name="Subtitle 2">
            <a:extLst>
              <a:ext uri="{FF2B5EF4-FFF2-40B4-BE49-F238E27FC236}">
                <a16:creationId xmlns:a16="http://schemas.microsoft.com/office/drawing/2014/main" id="{123CA14F-3B15-E946-AE34-DFB5484EA0B7}"/>
              </a:ext>
            </a:extLst>
          </p:cNvPr>
          <p:cNvSpPr>
            <a:spLocks noGrp="1"/>
          </p:cNvSpPr>
          <p:nvPr>
            <p:ph type="subTitle" idx="1"/>
          </p:nvPr>
        </p:nvSpPr>
        <p:spPr>
          <a:xfrm>
            <a:off x="3962399" y="4385732"/>
            <a:ext cx="7197726" cy="1405467"/>
          </a:xfrm>
        </p:spPr>
        <p:txBody>
          <a:bodyPr>
            <a:normAutofit/>
          </a:bodyPr>
          <a:lstStyle/>
          <a:p>
            <a:pPr>
              <a:lnSpc>
                <a:spcPct val="90000"/>
              </a:lnSpc>
            </a:pPr>
            <a:r>
              <a:rPr lang="en-US" sz="1700" cap="none">
                <a:latin typeface="Candara" panose="020E0502030303020204" pitchFamily="34" charset="0"/>
                <a:cs typeface="Cordia New" panose="020B0304020202020204" pitchFamily="34" charset="-34"/>
              </a:rPr>
              <a:t>Final Term Project</a:t>
            </a:r>
          </a:p>
          <a:p>
            <a:pPr>
              <a:lnSpc>
                <a:spcPct val="90000"/>
              </a:lnSpc>
            </a:pPr>
            <a:r>
              <a:rPr lang="en-US" sz="1700" cap="none">
                <a:latin typeface="Candara" panose="020E0502030303020204" pitchFamily="34" charset="0"/>
                <a:cs typeface="Calibri" panose="020F0502020204030204" pitchFamily="34" charset="0"/>
              </a:rPr>
              <a:t>DSC</a:t>
            </a:r>
            <a:r>
              <a:rPr lang="en-US" sz="1700" cap="none">
                <a:latin typeface="Calibri" panose="020F0502020204030204" pitchFamily="34" charset="0"/>
                <a:cs typeface="Calibri" panose="020F0502020204030204" pitchFamily="34" charset="0"/>
              </a:rPr>
              <a:t>530</a:t>
            </a:r>
          </a:p>
          <a:p>
            <a:pPr>
              <a:lnSpc>
                <a:spcPct val="90000"/>
              </a:lnSpc>
            </a:pPr>
            <a:r>
              <a:rPr lang="en-US" sz="1700" cap="none">
                <a:latin typeface="Candara" panose="020E0502030303020204" pitchFamily="34" charset="0"/>
                <a:cs typeface="Cordia New" panose="020B0304020202020204" pitchFamily="34" charset="-34"/>
              </a:rPr>
              <a:t>Sharath Chandra Tummanapally</a:t>
            </a:r>
          </a:p>
          <a:p>
            <a:pPr>
              <a:lnSpc>
                <a:spcPct val="90000"/>
              </a:lnSpc>
            </a:pPr>
            <a:r>
              <a:rPr lang="en-US" sz="1700" cap="none">
                <a:latin typeface="Candara" panose="020E0502030303020204" pitchFamily="34" charset="0"/>
                <a:cs typeface="Cordia New" panose="020B0304020202020204" pitchFamily="34" charset="-34"/>
              </a:rPr>
              <a:t>Nov </a:t>
            </a:r>
            <a:r>
              <a:rPr lang="en-US" sz="1700" cap="none">
                <a:latin typeface="Calibri" panose="020F0502020204030204" pitchFamily="34" charset="0"/>
                <a:cs typeface="Calibri" panose="020F0502020204030204" pitchFamily="34" charset="0"/>
              </a:rPr>
              <a:t>18</a:t>
            </a:r>
            <a:r>
              <a:rPr lang="en-US" sz="1700" cap="none">
                <a:latin typeface="Candara" panose="020E0502030303020204" pitchFamily="34" charset="0"/>
                <a:cs typeface="Cordia New" panose="020B0304020202020204" pitchFamily="34" charset="-34"/>
              </a:rPr>
              <a:t>, </a:t>
            </a:r>
            <a:r>
              <a:rPr lang="en-US" sz="1700" cap="none">
                <a:latin typeface="Calibri" panose="020F0502020204030204" pitchFamily="34" charset="0"/>
                <a:cs typeface="Calibri" panose="020F0502020204030204" pitchFamily="34" charset="0"/>
              </a:rPr>
              <a:t>2021</a:t>
            </a:r>
          </a:p>
        </p:txBody>
      </p:sp>
    </p:spTree>
    <p:extLst>
      <p:ext uri="{BB962C8B-B14F-4D97-AF65-F5344CB8AC3E}">
        <p14:creationId xmlns:p14="http://schemas.microsoft.com/office/powerpoint/2010/main" val="1711865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B6C4-BF47-324A-BFF3-7E7D7EB6AFCC}"/>
              </a:ext>
            </a:extLst>
          </p:cNvPr>
          <p:cNvSpPr>
            <a:spLocks noGrp="1"/>
          </p:cNvSpPr>
          <p:nvPr>
            <p:ph type="title"/>
          </p:nvPr>
        </p:nvSpPr>
        <p:spPr>
          <a:xfrm>
            <a:off x="888999" y="685801"/>
            <a:ext cx="10131425" cy="747712"/>
          </a:xfrm>
        </p:spPr>
        <p:txBody>
          <a:bodyPr>
            <a:noAutofit/>
          </a:bodyPr>
          <a:lstStyle/>
          <a:p>
            <a:r>
              <a:rPr lang="en-US" sz="2400" cap="none" dirty="0"/>
              <a:t>Using pg. 29 of your text as an example, compare two scenarios in your data using a PMF</a:t>
            </a:r>
          </a:p>
        </p:txBody>
      </p:sp>
      <p:pic>
        <p:nvPicPr>
          <p:cNvPr id="11265" name="Picture 1" descr="page7image47536432">
            <a:extLst>
              <a:ext uri="{FF2B5EF4-FFF2-40B4-BE49-F238E27FC236}">
                <a16:creationId xmlns:a16="http://schemas.microsoft.com/office/drawing/2014/main" id="{61002678-F8B7-4044-8C0B-6E0B33512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298" y="1519238"/>
            <a:ext cx="7960826" cy="41005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5801703-31D7-214A-A3AB-605930589A61}"/>
              </a:ext>
            </a:extLst>
          </p:cNvPr>
          <p:cNvSpPr txBox="1"/>
          <p:nvPr/>
        </p:nvSpPr>
        <p:spPr>
          <a:xfrm>
            <a:off x="1241821" y="5534022"/>
            <a:ext cx="9708357" cy="646331"/>
          </a:xfrm>
          <a:prstGeom prst="rect">
            <a:avLst/>
          </a:prstGeom>
          <a:noFill/>
        </p:spPr>
        <p:txBody>
          <a:bodyPr wrap="square">
            <a:spAutoFit/>
          </a:bodyPr>
          <a:lstStyle/>
          <a:p>
            <a:r>
              <a:rPr lang="en-US" dirty="0">
                <a:latin typeface="+mj-lt"/>
              </a:rPr>
              <a:t>H</a:t>
            </a:r>
            <a:r>
              <a:rPr lang="en-US" dirty="0">
                <a:effectLst/>
                <a:latin typeface="+mj-lt"/>
              </a:rPr>
              <a:t>ere by looking at the above PMF plot we can say that </a:t>
            </a:r>
            <a:r>
              <a:rPr lang="en-US" dirty="0">
                <a:ln w="3175" cmpd="sng">
                  <a:noFill/>
                </a:ln>
                <a:latin typeface="+mj-lt"/>
                <a:ea typeface="+mj-ea"/>
                <a:cs typeface="+mj-cs"/>
              </a:rPr>
              <a:t>within</a:t>
            </a:r>
            <a:r>
              <a:rPr lang="en-US" dirty="0">
                <a:effectLst/>
                <a:latin typeface="+mj-lt"/>
              </a:rPr>
              <a:t> the customers with less No. of Web purchases, the Complains are more compared to the customers with more No. of Web Purchases. </a:t>
            </a:r>
          </a:p>
        </p:txBody>
      </p:sp>
    </p:spTree>
    <p:extLst>
      <p:ext uri="{BB962C8B-B14F-4D97-AF65-F5344CB8AC3E}">
        <p14:creationId xmlns:p14="http://schemas.microsoft.com/office/powerpoint/2010/main" val="3372183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B6C4-BF47-324A-BFF3-7E7D7EB6AFCC}"/>
              </a:ext>
            </a:extLst>
          </p:cNvPr>
          <p:cNvSpPr>
            <a:spLocks noGrp="1"/>
          </p:cNvSpPr>
          <p:nvPr>
            <p:ph type="title"/>
          </p:nvPr>
        </p:nvSpPr>
        <p:spPr>
          <a:xfrm>
            <a:off x="888999" y="628649"/>
            <a:ext cx="10131425" cy="1185862"/>
          </a:xfrm>
        </p:spPr>
        <p:txBody>
          <a:bodyPr>
            <a:noAutofit/>
          </a:bodyPr>
          <a:lstStyle/>
          <a:p>
            <a:r>
              <a:rPr lang="en-US" sz="2400" cap="none" dirty="0"/>
              <a:t>Create 1 CDF with one of your variables, using page 41-44 as your guide, what does this tell you about your variable and how does it address the question you are trying to answer</a:t>
            </a:r>
          </a:p>
        </p:txBody>
      </p:sp>
      <p:pic>
        <p:nvPicPr>
          <p:cNvPr id="12289" name="Picture 1" descr="page8image47536848">
            <a:extLst>
              <a:ext uri="{FF2B5EF4-FFF2-40B4-BE49-F238E27FC236}">
                <a16:creationId xmlns:a16="http://schemas.microsoft.com/office/drawing/2014/main" id="{BA8CE33F-9439-D147-B0E5-4CD75392E0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39" y="2009641"/>
            <a:ext cx="5630864" cy="38251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0F9C00C-A580-B746-97D6-93718464F0B3}"/>
              </a:ext>
            </a:extLst>
          </p:cNvPr>
          <p:cNvSpPr txBox="1"/>
          <p:nvPr/>
        </p:nvSpPr>
        <p:spPr>
          <a:xfrm>
            <a:off x="6863153" y="2843212"/>
            <a:ext cx="4392208" cy="1938992"/>
          </a:xfrm>
          <a:prstGeom prst="rect">
            <a:avLst/>
          </a:prstGeom>
          <a:noFill/>
        </p:spPr>
        <p:txBody>
          <a:bodyPr wrap="square">
            <a:spAutoFit/>
          </a:bodyPr>
          <a:lstStyle/>
          <a:p>
            <a:r>
              <a:rPr lang="en-US" sz="2000" dirty="0">
                <a:effectLst/>
                <a:latin typeface="+mj-lt"/>
              </a:rPr>
              <a:t>From the above CDF plot of No. of web purchases, we can see only 10% of the population makes no purchases below 1 and above 12. Most of the population make the no. of web purchases between 1 to 10. </a:t>
            </a:r>
          </a:p>
        </p:txBody>
      </p:sp>
    </p:spTree>
    <p:extLst>
      <p:ext uri="{BB962C8B-B14F-4D97-AF65-F5344CB8AC3E}">
        <p14:creationId xmlns:p14="http://schemas.microsoft.com/office/powerpoint/2010/main" val="2013081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B6C4-BF47-324A-BFF3-7E7D7EB6AFCC}"/>
              </a:ext>
            </a:extLst>
          </p:cNvPr>
          <p:cNvSpPr>
            <a:spLocks noGrp="1"/>
          </p:cNvSpPr>
          <p:nvPr>
            <p:ph type="title"/>
          </p:nvPr>
        </p:nvSpPr>
        <p:spPr>
          <a:xfrm>
            <a:off x="888999" y="685801"/>
            <a:ext cx="10131425" cy="747712"/>
          </a:xfrm>
        </p:spPr>
        <p:txBody>
          <a:bodyPr>
            <a:noAutofit/>
          </a:bodyPr>
          <a:lstStyle/>
          <a:p>
            <a:r>
              <a:rPr lang="en-US" sz="2400" cap="none" dirty="0"/>
              <a:t>Plot 1 analytical distribution and provide your analysis on how it applies to the dataset you have chosen</a:t>
            </a:r>
          </a:p>
        </p:txBody>
      </p:sp>
      <p:pic>
        <p:nvPicPr>
          <p:cNvPr id="13313" name="Picture 1" descr="page8image47536224">
            <a:extLst>
              <a:ext uri="{FF2B5EF4-FFF2-40B4-BE49-F238E27FC236}">
                <a16:creationId xmlns:a16="http://schemas.microsoft.com/office/drawing/2014/main" id="{B0145D8A-8C50-FD4E-8E93-077541FD3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0" y="1872748"/>
            <a:ext cx="5754688" cy="39092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ECE9413-1753-B14B-BC7A-906BB04BA3F0}"/>
              </a:ext>
            </a:extLst>
          </p:cNvPr>
          <p:cNvSpPr txBox="1"/>
          <p:nvPr/>
        </p:nvSpPr>
        <p:spPr>
          <a:xfrm>
            <a:off x="6945313" y="2551837"/>
            <a:ext cx="4357687" cy="1631216"/>
          </a:xfrm>
          <a:prstGeom prst="rect">
            <a:avLst/>
          </a:prstGeom>
          <a:noFill/>
        </p:spPr>
        <p:txBody>
          <a:bodyPr wrap="square">
            <a:spAutoFit/>
          </a:bodyPr>
          <a:lstStyle/>
          <a:p>
            <a:r>
              <a:rPr lang="en-US" sz="2000" dirty="0">
                <a:effectLst/>
                <a:latin typeface="+mj-lt"/>
              </a:rPr>
              <a:t>From the above plot of complementary CDF on a log-y scale we can see it is not a perfect straight line. So</a:t>
            </a:r>
            <a:r>
              <a:rPr lang="en-US" sz="2000" dirty="0">
                <a:latin typeface="+mj-lt"/>
              </a:rPr>
              <a:t>, </a:t>
            </a:r>
            <a:r>
              <a:rPr lang="en-US" sz="2000" dirty="0">
                <a:effectLst/>
                <a:latin typeface="+mj-lt"/>
              </a:rPr>
              <a:t>we can say the exponential distribution model is not a perfect fit for No. of web purchases. </a:t>
            </a:r>
          </a:p>
        </p:txBody>
      </p:sp>
    </p:spTree>
    <p:extLst>
      <p:ext uri="{BB962C8B-B14F-4D97-AF65-F5344CB8AC3E}">
        <p14:creationId xmlns:p14="http://schemas.microsoft.com/office/powerpoint/2010/main" val="1260120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B6C4-BF47-324A-BFF3-7E7D7EB6AFCC}"/>
              </a:ext>
            </a:extLst>
          </p:cNvPr>
          <p:cNvSpPr>
            <a:spLocks noGrp="1"/>
          </p:cNvSpPr>
          <p:nvPr>
            <p:ph type="title"/>
          </p:nvPr>
        </p:nvSpPr>
        <p:spPr>
          <a:xfrm>
            <a:off x="888999" y="571497"/>
            <a:ext cx="10131425" cy="1357312"/>
          </a:xfrm>
        </p:spPr>
        <p:txBody>
          <a:bodyPr>
            <a:noAutofit/>
          </a:bodyPr>
          <a:lstStyle/>
          <a:p>
            <a:r>
              <a:rPr lang="en-US" sz="2400" cap="none" dirty="0"/>
              <a:t>Create two scatter plots comparing two variables and provide your analysis on correlation and causation. Remember, covariance, </a:t>
            </a:r>
            <a:r>
              <a:rPr lang="en-US" sz="2400" cap="none" dirty="0" err="1"/>
              <a:t>pearson’s</a:t>
            </a:r>
            <a:r>
              <a:rPr lang="en-US" sz="2400" cap="none" dirty="0"/>
              <a:t> correlation, and non-linear relationships should also be considered during your analysis </a:t>
            </a:r>
          </a:p>
        </p:txBody>
      </p:sp>
      <p:pic>
        <p:nvPicPr>
          <p:cNvPr id="14337" name="Picture 1" descr="page9image47693040">
            <a:extLst>
              <a:ext uri="{FF2B5EF4-FFF2-40B4-BE49-F238E27FC236}">
                <a16:creationId xmlns:a16="http://schemas.microsoft.com/office/drawing/2014/main" id="{43903140-5F94-9A4B-BB71-CA52F0C44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999" y="1970545"/>
            <a:ext cx="5411685" cy="35301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3285828-0247-184F-B5DA-094E5552AFC4}"/>
              </a:ext>
            </a:extLst>
          </p:cNvPr>
          <p:cNvSpPr txBox="1"/>
          <p:nvPr/>
        </p:nvSpPr>
        <p:spPr>
          <a:xfrm>
            <a:off x="1090726" y="5499554"/>
            <a:ext cx="5008230" cy="646331"/>
          </a:xfrm>
          <a:prstGeom prst="rect">
            <a:avLst/>
          </a:prstGeom>
          <a:noFill/>
        </p:spPr>
        <p:txBody>
          <a:bodyPr wrap="none" rtlCol="0">
            <a:spAutoFit/>
          </a:bodyPr>
          <a:lstStyle/>
          <a:p>
            <a:r>
              <a:rPr lang="en-US" dirty="0"/>
              <a:t>Scatterplot comparing </a:t>
            </a:r>
            <a:r>
              <a:rPr lang="en-US" dirty="0" err="1"/>
              <a:t>NumWebPurchases</a:t>
            </a:r>
            <a:r>
              <a:rPr lang="en-US" dirty="0"/>
              <a:t>, Income </a:t>
            </a:r>
          </a:p>
          <a:p>
            <a:endParaRPr lang="en-US" dirty="0"/>
          </a:p>
        </p:txBody>
      </p:sp>
      <p:sp>
        <p:nvSpPr>
          <p:cNvPr id="4" name="TextBox 3">
            <a:extLst>
              <a:ext uri="{FF2B5EF4-FFF2-40B4-BE49-F238E27FC236}">
                <a16:creationId xmlns:a16="http://schemas.microsoft.com/office/drawing/2014/main" id="{4CDB3B94-73A9-7049-8E9D-6084F31E937B}"/>
              </a:ext>
            </a:extLst>
          </p:cNvPr>
          <p:cNvSpPr txBox="1"/>
          <p:nvPr/>
        </p:nvSpPr>
        <p:spPr>
          <a:xfrm>
            <a:off x="6543675" y="1985952"/>
            <a:ext cx="3647351" cy="646331"/>
          </a:xfrm>
          <a:prstGeom prst="rect">
            <a:avLst/>
          </a:prstGeom>
          <a:noFill/>
        </p:spPr>
        <p:txBody>
          <a:bodyPr wrap="square" rtlCol="0">
            <a:spAutoFit/>
          </a:bodyPr>
          <a:lstStyle/>
          <a:p>
            <a:r>
              <a:rPr lang="en-US" dirty="0"/>
              <a:t>Covariance</a:t>
            </a:r>
            <a:r>
              <a:rPr lang="en-US" i="1" dirty="0"/>
              <a:t>: </a:t>
            </a:r>
            <a:r>
              <a:rPr lang="en-US" dirty="0"/>
              <a:t>0.012560000000000002</a:t>
            </a:r>
          </a:p>
          <a:p>
            <a:r>
              <a:rPr lang="en-US" dirty="0"/>
              <a:t>Correlation</a:t>
            </a:r>
            <a:r>
              <a:rPr lang="en-US" i="1" dirty="0"/>
              <a:t>: </a:t>
            </a:r>
            <a:r>
              <a:rPr lang="en-US" dirty="0"/>
              <a:t>0.0399892725226043 </a:t>
            </a:r>
          </a:p>
        </p:txBody>
      </p:sp>
      <p:sp>
        <p:nvSpPr>
          <p:cNvPr id="5" name="TextBox 4">
            <a:extLst>
              <a:ext uri="{FF2B5EF4-FFF2-40B4-BE49-F238E27FC236}">
                <a16:creationId xmlns:a16="http://schemas.microsoft.com/office/drawing/2014/main" id="{FAA50068-C7ED-0B45-B53D-414E5F6D98A4}"/>
              </a:ext>
            </a:extLst>
          </p:cNvPr>
          <p:cNvSpPr txBox="1"/>
          <p:nvPr/>
        </p:nvSpPr>
        <p:spPr>
          <a:xfrm>
            <a:off x="6543675" y="2607110"/>
            <a:ext cx="4759326" cy="3416320"/>
          </a:xfrm>
          <a:prstGeom prst="rect">
            <a:avLst/>
          </a:prstGeom>
          <a:noFill/>
        </p:spPr>
        <p:txBody>
          <a:bodyPr wrap="square" rtlCol="0">
            <a:spAutoFit/>
          </a:bodyPr>
          <a:lstStyle/>
          <a:p>
            <a:r>
              <a:rPr lang="en-US" dirty="0"/>
              <a:t>From the correlation and covariance value we can see there is a positive correlation between Income of the customer and the Number of Web purchases. The more the income of the customer, the more they tend to purchase on web and vice versa. </a:t>
            </a:r>
            <a:br>
              <a:rPr lang="en-US" dirty="0"/>
            </a:br>
            <a:endParaRPr lang="en-US" dirty="0"/>
          </a:p>
          <a:p>
            <a:r>
              <a:rPr lang="en-US" dirty="0"/>
              <a:t>And from the correlation test, we got p-value &lt; 0.05 most of the times. So, we can say that Income's impact on Number of web purchases is statistically significant. </a:t>
            </a:r>
          </a:p>
          <a:p>
            <a:endParaRPr lang="en-US" dirty="0"/>
          </a:p>
        </p:txBody>
      </p:sp>
    </p:spTree>
    <p:extLst>
      <p:ext uri="{BB962C8B-B14F-4D97-AF65-F5344CB8AC3E}">
        <p14:creationId xmlns:p14="http://schemas.microsoft.com/office/powerpoint/2010/main" val="1537917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B6C4-BF47-324A-BFF3-7E7D7EB6AFCC}"/>
              </a:ext>
            </a:extLst>
          </p:cNvPr>
          <p:cNvSpPr>
            <a:spLocks noGrp="1"/>
          </p:cNvSpPr>
          <p:nvPr>
            <p:ph type="title"/>
          </p:nvPr>
        </p:nvSpPr>
        <p:spPr>
          <a:xfrm>
            <a:off x="888999" y="685801"/>
            <a:ext cx="10131425" cy="747712"/>
          </a:xfrm>
        </p:spPr>
        <p:txBody>
          <a:bodyPr>
            <a:noAutofit/>
          </a:bodyPr>
          <a:lstStyle/>
          <a:p>
            <a:r>
              <a:rPr lang="en-US" sz="2400" cap="none" dirty="0"/>
              <a:t>For this project, conduct a regression analysis on either one dependent and one explanatory variable, or multiple explanatory variables </a:t>
            </a:r>
          </a:p>
        </p:txBody>
      </p:sp>
      <p:pic>
        <p:nvPicPr>
          <p:cNvPr id="5" name="Picture 4">
            <a:extLst>
              <a:ext uri="{FF2B5EF4-FFF2-40B4-BE49-F238E27FC236}">
                <a16:creationId xmlns:a16="http://schemas.microsoft.com/office/drawing/2014/main" id="{61E8C2ED-0CFE-EC49-A0EA-AB50EAE704CF}"/>
              </a:ext>
            </a:extLst>
          </p:cNvPr>
          <p:cNvPicPr>
            <a:picLocks noChangeAspect="1"/>
          </p:cNvPicPr>
          <p:nvPr/>
        </p:nvPicPr>
        <p:blipFill>
          <a:blip r:embed="rId3"/>
          <a:stretch>
            <a:fillRect/>
          </a:stretch>
        </p:blipFill>
        <p:spPr>
          <a:xfrm>
            <a:off x="3928780" y="1433513"/>
            <a:ext cx="4334440" cy="4886471"/>
          </a:xfrm>
          <a:prstGeom prst="rect">
            <a:avLst/>
          </a:prstGeom>
        </p:spPr>
      </p:pic>
    </p:spTree>
    <p:extLst>
      <p:ext uri="{BB962C8B-B14F-4D97-AF65-F5344CB8AC3E}">
        <p14:creationId xmlns:p14="http://schemas.microsoft.com/office/powerpoint/2010/main" val="2444742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B6C4-BF47-324A-BFF3-7E7D7EB6AFCC}"/>
              </a:ext>
            </a:extLst>
          </p:cNvPr>
          <p:cNvSpPr>
            <a:spLocks noGrp="1"/>
          </p:cNvSpPr>
          <p:nvPr>
            <p:ph type="title"/>
          </p:nvPr>
        </p:nvSpPr>
        <p:spPr>
          <a:xfrm>
            <a:off x="1030287" y="657225"/>
            <a:ext cx="10131425" cy="5543549"/>
          </a:xfrm>
        </p:spPr>
        <p:txBody>
          <a:bodyPr>
            <a:noAutofit/>
          </a:bodyPr>
          <a:lstStyle/>
          <a:p>
            <a:pPr algn="ctr"/>
            <a:r>
              <a:rPr lang="en-US" sz="2400" cap="none" dirty="0"/>
              <a:t>Thank You!!</a:t>
            </a:r>
          </a:p>
        </p:txBody>
      </p:sp>
    </p:spTree>
    <p:extLst>
      <p:ext uri="{BB962C8B-B14F-4D97-AF65-F5344CB8AC3E}">
        <p14:creationId xmlns:p14="http://schemas.microsoft.com/office/powerpoint/2010/main" val="723834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6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6FBCA1-B4E5-AD4F-AE7F-BA64B284F67D}"/>
              </a:ext>
            </a:extLst>
          </p:cNvPr>
          <p:cNvSpPr txBox="1">
            <a:spLocks/>
          </p:cNvSpPr>
          <p:nvPr/>
        </p:nvSpPr>
        <p:spPr>
          <a:xfrm>
            <a:off x="3614738" y="2551062"/>
            <a:ext cx="8223656" cy="261659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a:t>Is it possible for a company to develop its business by researching the personality of its ideal customers? </a:t>
            </a:r>
            <a:endParaRPr lang="en-US" cap="none" dirty="0"/>
          </a:p>
        </p:txBody>
      </p:sp>
      <p:pic>
        <p:nvPicPr>
          <p:cNvPr id="5" name="Graphic 4" descr="Person with Idea">
            <a:extLst>
              <a:ext uri="{FF2B5EF4-FFF2-40B4-BE49-F238E27FC236}">
                <a16:creationId xmlns:a16="http://schemas.microsoft.com/office/drawing/2014/main" id="{38234726-43CB-1F49-8391-9C854F38FE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519" y="1969447"/>
            <a:ext cx="2919106" cy="291910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itle 1">
            <a:extLst>
              <a:ext uri="{FF2B5EF4-FFF2-40B4-BE49-F238E27FC236}">
                <a16:creationId xmlns:a16="http://schemas.microsoft.com/office/drawing/2014/main" id="{964A78E2-3249-8B4B-8C19-EA760EC241C2}"/>
              </a:ext>
            </a:extLst>
          </p:cNvPr>
          <p:cNvSpPr txBox="1">
            <a:spLocks/>
          </p:cNvSpPr>
          <p:nvPr/>
        </p:nvSpPr>
        <p:spPr>
          <a:xfrm>
            <a:off x="5736963" y="1690345"/>
            <a:ext cx="3979205" cy="14533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Research topic</a:t>
            </a:r>
            <a:r>
              <a:rPr lang="en-US" dirty="0"/>
              <a:t>: </a:t>
            </a:r>
          </a:p>
        </p:txBody>
      </p:sp>
    </p:spTree>
    <p:extLst>
      <p:ext uri="{BB962C8B-B14F-4D97-AF65-F5344CB8AC3E}">
        <p14:creationId xmlns:p14="http://schemas.microsoft.com/office/powerpoint/2010/main" val="2790304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6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6FBCA1-B4E5-AD4F-AE7F-BA64B284F67D}"/>
              </a:ext>
            </a:extLst>
          </p:cNvPr>
          <p:cNvSpPr txBox="1">
            <a:spLocks/>
          </p:cNvSpPr>
          <p:nvPr/>
        </p:nvSpPr>
        <p:spPr>
          <a:xfrm>
            <a:off x="828676" y="719138"/>
            <a:ext cx="10131425" cy="9667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cap="none" dirty="0"/>
              <a:t>Merge at least two datasets. Consider a minimum of 5 numeric variables in your dataset. What variables you think could have an impact on your question? </a:t>
            </a:r>
            <a:endParaRPr lang="en-US" sz="2400" cap="none" dirty="0"/>
          </a:p>
        </p:txBody>
      </p:sp>
      <p:sp>
        <p:nvSpPr>
          <p:cNvPr id="10" name="TextBox 9">
            <a:extLst>
              <a:ext uri="{FF2B5EF4-FFF2-40B4-BE49-F238E27FC236}">
                <a16:creationId xmlns:a16="http://schemas.microsoft.com/office/drawing/2014/main" id="{7F471D46-54F0-9C40-BA38-2024F7671DD2}"/>
              </a:ext>
            </a:extLst>
          </p:cNvPr>
          <p:cNvSpPr txBox="1"/>
          <p:nvPr/>
        </p:nvSpPr>
        <p:spPr>
          <a:xfrm>
            <a:off x="828676" y="2924184"/>
            <a:ext cx="10345737" cy="2585323"/>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mj-lt"/>
              </a:rPr>
              <a:t>NumWebPurchases</a:t>
            </a:r>
            <a:r>
              <a:rPr lang="en-US" dirty="0">
                <a:latin typeface="+mj-lt"/>
              </a:rPr>
              <a:t>, </a:t>
            </a:r>
            <a:r>
              <a:rPr lang="en-US" dirty="0" err="1">
                <a:latin typeface="+mj-lt"/>
              </a:rPr>
              <a:t>NumStorePurchases</a:t>
            </a:r>
            <a:r>
              <a:rPr lang="en-US" dirty="0">
                <a:latin typeface="+mj-lt"/>
              </a:rPr>
              <a:t>, Income, Complain, </a:t>
            </a:r>
            <a:r>
              <a:rPr lang="en-US" dirty="0" err="1">
                <a:latin typeface="+mj-lt"/>
              </a:rPr>
              <a:t>NumWebVisitsMonth</a:t>
            </a:r>
            <a:r>
              <a:rPr lang="en-US" dirty="0">
                <a:latin typeface="+mj-lt"/>
              </a:rPr>
              <a:t> are the variables that have impact on my research question. </a:t>
            </a:r>
          </a:p>
          <a:p>
            <a:endParaRPr lang="en-US" dirty="0">
              <a:latin typeface="+mj-lt"/>
            </a:endParaRPr>
          </a:p>
          <a:p>
            <a:pPr marL="285750" indent="-285750">
              <a:buFont typeface="Arial" panose="020B0604020202020204" pitchFamily="34" charset="0"/>
              <a:buChar char="•"/>
            </a:pPr>
            <a:r>
              <a:rPr lang="en-US" b="1" dirty="0">
                <a:latin typeface="+mj-lt"/>
              </a:rPr>
              <a:t>Describe what the 5 variables mean in the dataset (Chapter 1) </a:t>
            </a:r>
            <a:endParaRPr lang="en-US" dirty="0">
              <a:latin typeface="+mj-lt"/>
            </a:endParaRPr>
          </a:p>
          <a:p>
            <a:pPr lvl="1"/>
            <a:r>
              <a:rPr lang="en-US" b="1" dirty="0" err="1">
                <a:latin typeface="+mj-lt"/>
              </a:rPr>
              <a:t>NumWebPurchases</a:t>
            </a:r>
            <a:r>
              <a:rPr lang="en-US" b="1" dirty="0">
                <a:latin typeface="+mj-lt"/>
              </a:rPr>
              <a:t> </a:t>
            </a:r>
            <a:r>
              <a:rPr lang="en-US" dirty="0">
                <a:latin typeface="+mj-lt"/>
              </a:rPr>
              <a:t>is the integer ID of the Customer number of purchases on internet. </a:t>
            </a:r>
          </a:p>
          <a:p>
            <a:pPr lvl="1"/>
            <a:r>
              <a:rPr lang="en-US" b="1" dirty="0" err="1">
                <a:latin typeface="+mj-lt"/>
              </a:rPr>
              <a:t>NumStorePurchases</a:t>
            </a:r>
            <a:r>
              <a:rPr lang="en-US" b="1" dirty="0">
                <a:latin typeface="+mj-lt"/>
              </a:rPr>
              <a:t> </a:t>
            </a:r>
            <a:r>
              <a:rPr lang="en-US" dirty="0">
                <a:latin typeface="+mj-lt"/>
              </a:rPr>
              <a:t>is the integer ID of the Customer number of purchases in store. </a:t>
            </a:r>
          </a:p>
          <a:p>
            <a:pPr lvl="1"/>
            <a:r>
              <a:rPr lang="en-US" b="1" dirty="0">
                <a:latin typeface="+mj-lt"/>
              </a:rPr>
              <a:t>Income </a:t>
            </a:r>
            <a:r>
              <a:rPr lang="en-US" dirty="0">
                <a:latin typeface="+mj-lt"/>
              </a:rPr>
              <a:t>is the integer ID of Customer's yearly household income.</a:t>
            </a:r>
            <a:br>
              <a:rPr lang="en-US" dirty="0">
                <a:latin typeface="+mj-lt"/>
              </a:rPr>
            </a:br>
            <a:r>
              <a:rPr lang="en-US" b="1" dirty="0">
                <a:latin typeface="+mj-lt"/>
              </a:rPr>
              <a:t>Complain </a:t>
            </a:r>
            <a:r>
              <a:rPr lang="en-US" dirty="0">
                <a:latin typeface="+mj-lt"/>
              </a:rPr>
              <a:t>is Boolean of 1 if customer complained in the last 2 years, 0 otherwise. </a:t>
            </a:r>
          </a:p>
          <a:p>
            <a:pPr lvl="1"/>
            <a:r>
              <a:rPr lang="en-US" b="1" dirty="0" err="1">
                <a:latin typeface="+mj-lt"/>
              </a:rPr>
              <a:t>NumWebVisitsMonth</a:t>
            </a:r>
            <a:r>
              <a:rPr lang="en-US" b="1" dirty="0">
                <a:latin typeface="+mj-lt"/>
              </a:rPr>
              <a:t> </a:t>
            </a:r>
            <a:r>
              <a:rPr lang="en-US" dirty="0">
                <a:latin typeface="+mj-lt"/>
              </a:rPr>
              <a:t>is the integer ID of Number of visits to company’s web site in the last month.</a:t>
            </a:r>
          </a:p>
        </p:txBody>
      </p:sp>
      <p:sp>
        <p:nvSpPr>
          <p:cNvPr id="11" name="TextBox 10">
            <a:extLst>
              <a:ext uri="{FF2B5EF4-FFF2-40B4-BE49-F238E27FC236}">
                <a16:creationId xmlns:a16="http://schemas.microsoft.com/office/drawing/2014/main" id="{84954CF3-E855-BF4C-8595-BBAC438DDC01}"/>
              </a:ext>
            </a:extLst>
          </p:cNvPr>
          <p:cNvSpPr txBox="1"/>
          <p:nvPr/>
        </p:nvSpPr>
        <p:spPr>
          <a:xfrm>
            <a:off x="828676" y="1885957"/>
            <a:ext cx="3277757" cy="923330"/>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mj-lt"/>
              </a:rPr>
              <a:t>Dataset 1: </a:t>
            </a:r>
            <a:r>
              <a:rPr lang="en-US" dirty="0" err="1">
                <a:latin typeface="+mj-lt"/>
              </a:rPr>
              <a:t>cust_prof_df</a:t>
            </a:r>
            <a:endParaRPr lang="en-US" dirty="0">
              <a:latin typeface="+mj-lt"/>
            </a:endParaRPr>
          </a:p>
          <a:p>
            <a:pPr marL="285750" indent="-285750">
              <a:buFont typeface="Arial" panose="020B0604020202020204" pitchFamily="34" charset="0"/>
              <a:buChar char="•"/>
            </a:pPr>
            <a:r>
              <a:rPr lang="en-US" dirty="0">
                <a:latin typeface="+mj-lt"/>
              </a:rPr>
              <a:t>Dataset 2: </a:t>
            </a:r>
            <a:r>
              <a:rPr lang="en-US" dirty="0" err="1">
                <a:latin typeface="+mj-lt"/>
              </a:rPr>
              <a:t>cust_mkt_df</a:t>
            </a:r>
            <a:endParaRPr lang="en-US" dirty="0">
              <a:latin typeface="+mj-lt"/>
            </a:endParaRPr>
          </a:p>
          <a:p>
            <a:pPr marL="285750" indent="-285750">
              <a:buFont typeface="Arial" panose="020B0604020202020204" pitchFamily="34" charset="0"/>
              <a:buChar char="•"/>
            </a:pPr>
            <a:r>
              <a:rPr lang="en-US" dirty="0">
                <a:latin typeface="+mj-lt"/>
              </a:rPr>
              <a:t>Both merged to form ‘</a:t>
            </a:r>
            <a:r>
              <a:rPr lang="en-US" dirty="0" err="1">
                <a:latin typeface="+mj-lt"/>
              </a:rPr>
              <a:t>cust_df</a:t>
            </a:r>
            <a:r>
              <a:rPr lang="en-US" dirty="0">
                <a:latin typeface="+mj-lt"/>
              </a:rPr>
              <a:t>’</a:t>
            </a:r>
          </a:p>
        </p:txBody>
      </p:sp>
    </p:spTree>
    <p:extLst>
      <p:ext uri="{BB962C8B-B14F-4D97-AF65-F5344CB8AC3E}">
        <p14:creationId xmlns:p14="http://schemas.microsoft.com/office/powerpoint/2010/main" val="1045123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B6C4-BF47-324A-BFF3-7E7D7EB6AFCC}"/>
              </a:ext>
            </a:extLst>
          </p:cNvPr>
          <p:cNvSpPr>
            <a:spLocks noGrp="1"/>
          </p:cNvSpPr>
          <p:nvPr>
            <p:ph type="title"/>
          </p:nvPr>
        </p:nvSpPr>
        <p:spPr>
          <a:xfrm>
            <a:off x="888999" y="685801"/>
            <a:ext cx="10131425" cy="747712"/>
          </a:xfrm>
        </p:spPr>
        <p:txBody>
          <a:bodyPr>
            <a:normAutofit/>
          </a:bodyPr>
          <a:lstStyle/>
          <a:p>
            <a:r>
              <a:rPr lang="en-US" sz="2400" b="1" cap="none" dirty="0"/>
              <a:t>Include a histogram of each of the 5 variables</a:t>
            </a:r>
            <a:endParaRPr lang="en-US" sz="2400" cap="none" dirty="0"/>
          </a:p>
        </p:txBody>
      </p:sp>
      <p:pic>
        <p:nvPicPr>
          <p:cNvPr id="1026" name="Picture 2">
            <a:extLst>
              <a:ext uri="{FF2B5EF4-FFF2-40B4-BE49-F238E27FC236}">
                <a16:creationId xmlns:a16="http://schemas.microsoft.com/office/drawing/2014/main" id="{99E1C515-584F-FF44-AA90-3D7F78698A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4711" y="1765300"/>
            <a:ext cx="4940300" cy="3327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117FCD8-5261-004F-8394-3EFDF6DCF829}"/>
              </a:ext>
            </a:extLst>
          </p:cNvPr>
          <p:cNvSpPr txBox="1"/>
          <p:nvPr/>
        </p:nvSpPr>
        <p:spPr>
          <a:xfrm>
            <a:off x="888999" y="1765300"/>
            <a:ext cx="6100762" cy="369332"/>
          </a:xfrm>
          <a:prstGeom prst="rect">
            <a:avLst/>
          </a:prstGeom>
          <a:noFill/>
        </p:spPr>
        <p:txBody>
          <a:bodyPr wrap="square">
            <a:spAutoFit/>
          </a:bodyPr>
          <a:lstStyle/>
          <a:p>
            <a:pPr marL="342900" indent="-342900">
              <a:buFont typeface="+mj-lt"/>
              <a:buAutoNum type="arabicPeriod"/>
            </a:pPr>
            <a:r>
              <a:rPr lang="en-US" dirty="0" err="1"/>
              <a:t>NumWebPurchases</a:t>
            </a:r>
            <a:r>
              <a:rPr lang="en-US" dirty="0"/>
              <a:t> - No. of Web purchases</a:t>
            </a:r>
          </a:p>
        </p:txBody>
      </p:sp>
    </p:spTree>
    <p:extLst>
      <p:ext uri="{BB962C8B-B14F-4D97-AF65-F5344CB8AC3E}">
        <p14:creationId xmlns:p14="http://schemas.microsoft.com/office/powerpoint/2010/main" val="2763384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B6C4-BF47-324A-BFF3-7E7D7EB6AFCC}"/>
              </a:ext>
            </a:extLst>
          </p:cNvPr>
          <p:cNvSpPr>
            <a:spLocks noGrp="1"/>
          </p:cNvSpPr>
          <p:nvPr>
            <p:ph type="title"/>
          </p:nvPr>
        </p:nvSpPr>
        <p:spPr>
          <a:xfrm>
            <a:off x="888999" y="685801"/>
            <a:ext cx="10131425" cy="747712"/>
          </a:xfrm>
        </p:spPr>
        <p:txBody>
          <a:bodyPr>
            <a:normAutofit/>
          </a:bodyPr>
          <a:lstStyle/>
          <a:p>
            <a:r>
              <a:rPr lang="en-US" sz="2400" b="1" cap="none" dirty="0"/>
              <a:t>Include a histogram of each of the 5 variables</a:t>
            </a:r>
            <a:endParaRPr lang="en-US" sz="2400" cap="none" dirty="0"/>
          </a:p>
        </p:txBody>
      </p:sp>
      <p:sp>
        <p:nvSpPr>
          <p:cNvPr id="6" name="TextBox 5">
            <a:extLst>
              <a:ext uri="{FF2B5EF4-FFF2-40B4-BE49-F238E27FC236}">
                <a16:creationId xmlns:a16="http://schemas.microsoft.com/office/drawing/2014/main" id="{B117FCD8-5261-004F-8394-3EFDF6DCF829}"/>
              </a:ext>
            </a:extLst>
          </p:cNvPr>
          <p:cNvSpPr txBox="1"/>
          <p:nvPr/>
        </p:nvSpPr>
        <p:spPr>
          <a:xfrm>
            <a:off x="888999" y="1765300"/>
            <a:ext cx="6100762" cy="369332"/>
          </a:xfrm>
          <a:prstGeom prst="rect">
            <a:avLst/>
          </a:prstGeom>
          <a:noFill/>
        </p:spPr>
        <p:txBody>
          <a:bodyPr wrap="square">
            <a:spAutoFit/>
          </a:bodyPr>
          <a:lstStyle/>
          <a:p>
            <a:r>
              <a:rPr lang="en-US" dirty="0"/>
              <a:t>2.  </a:t>
            </a:r>
            <a:r>
              <a:rPr lang="en-US" dirty="0" err="1"/>
              <a:t>NumStorePurchases</a:t>
            </a:r>
            <a:r>
              <a:rPr lang="en-US" dirty="0"/>
              <a:t> - No. of Store purchases</a:t>
            </a:r>
          </a:p>
        </p:txBody>
      </p:sp>
      <p:pic>
        <p:nvPicPr>
          <p:cNvPr id="8194" name="Picture 2">
            <a:extLst>
              <a:ext uri="{FF2B5EF4-FFF2-40B4-BE49-F238E27FC236}">
                <a16:creationId xmlns:a16="http://schemas.microsoft.com/office/drawing/2014/main" id="{84F90513-116E-B649-A63D-0D8E02CBDD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4711" y="1765300"/>
            <a:ext cx="49784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280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B6C4-BF47-324A-BFF3-7E7D7EB6AFCC}"/>
              </a:ext>
            </a:extLst>
          </p:cNvPr>
          <p:cNvSpPr>
            <a:spLocks noGrp="1"/>
          </p:cNvSpPr>
          <p:nvPr>
            <p:ph type="title"/>
          </p:nvPr>
        </p:nvSpPr>
        <p:spPr>
          <a:xfrm>
            <a:off x="888999" y="685801"/>
            <a:ext cx="10131425" cy="747712"/>
          </a:xfrm>
        </p:spPr>
        <p:txBody>
          <a:bodyPr>
            <a:normAutofit/>
          </a:bodyPr>
          <a:lstStyle/>
          <a:p>
            <a:r>
              <a:rPr lang="en-US" sz="2400" b="1" cap="none" dirty="0"/>
              <a:t>Include a histogram of each of the 5 variables</a:t>
            </a:r>
            <a:endParaRPr lang="en-US" sz="2400" cap="none" dirty="0"/>
          </a:p>
        </p:txBody>
      </p:sp>
      <p:sp>
        <p:nvSpPr>
          <p:cNvPr id="6" name="TextBox 5">
            <a:extLst>
              <a:ext uri="{FF2B5EF4-FFF2-40B4-BE49-F238E27FC236}">
                <a16:creationId xmlns:a16="http://schemas.microsoft.com/office/drawing/2014/main" id="{B117FCD8-5261-004F-8394-3EFDF6DCF829}"/>
              </a:ext>
            </a:extLst>
          </p:cNvPr>
          <p:cNvSpPr txBox="1"/>
          <p:nvPr/>
        </p:nvSpPr>
        <p:spPr>
          <a:xfrm>
            <a:off x="888999" y="1765300"/>
            <a:ext cx="6100762" cy="369332"/>
          </a:xfrm>
          <a:prstGeom prst="rect">
            <a:avLst/>
          </a:prstGeom>
          <a:noFill/>
        </p:spPr>
        <p:txBody>
          <a:bodyPr wrap="square">
            <a:spAutoFit/>
          </a:bodyPr>
          <a:lstStyle/>
          <a:p>
            <a:r>
              <a:rPr lang="en-US" dirty="0"/>
              <a:t>3.  Income</a:t>
            </a:r>
          </a:p>
        </p:txBody>
      </p:sp>
      <p:pic>
        <p:nvPicPr>
          <p:cNvPr id="1026" name="Picture 2">
            <a:extLst>
              <a:ext uri="{FF2B5EF4-FFF2-40B4-BE49-F238E27FC236}">
                <a16:creationId xmlns:a16="http://schemas.microsoft.com/office/drawing/2014/main" id="{06021ABC-6293-594B-98BC-4E0A79CC09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4711" y="1765300"/>
            <a:ext cx="48641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225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B6C4-BF47-324A-BFF3-7E7D7EB6AFCC}"/>
              </a:ext>
            </a:extLst>
          </p:cNvPr>
          <p:cNvSpPr>
            <a:spLocks noGrp="1"/>
          </p:cNvSpPr>
          <p:nvPr>
            <p:ph type="title"/>
          </p:nvPr>
        </p:nvSpPr>
        <p:spPr>
          <a:xfrm>
            <a:off x="888999" y="685801"/>
            <a:ext cx="10131425" cy="747712"/>
          </a:xfrm>
        </p:spPr>
        <p:txBody>
          <a:bodyPr>
            <a:normAutofit/>
          </a:bodyPr>
          <a:lstStyle/>
          <a:p>
            <a:r>
              <a:rPr lang="en-US" sz="2400" b="1" cap="none" dirty="0"/>
              <a:t>Include a histogram of each of the 5 variables</a:t>
            </a:r>
            <a:endParaRPr lang="en-US" sz="2400" cap="none" dirty="0"/>
          </a:p>
        </p:txBody>
      </p:sp>
      <p:sp>
        <p:nvSpPr>
          <p:cNvPr id="6" name="TextBox 5">
            <a:extLst>
              <a:ext uri="{FF2B5EF4-FFF2-40B4-BE49-F238E27FC236}">
                <a16:creationId xmlns:a16="http://schemas.microsoft.com/office/drawing/2014/main" id="{B117FCD8-5261-004F-8394-3EFDF6DCF829}"/>
              </a:ext>
            </a:extLst>
          </p:cNvPr>
          <p:cNvSpPr txBox="1"/>
          <p:nvPr/>
        </p:nvSpPr>
        <p:spPr>
          <a:xfrm>
            <a:off x="888999" y="1765300"/>
            <a:ext cx="6100762" cy="369332"/>
          </a:xfrm>
          <a:prstGeom prst="rect">
            <a:avLst/>
          </a:prstGeom>
          <a:noFill/>
        </p:spPr>
        <p:txBody>
          <a:bodyPr wrap="square">
            <a:spAutoFit/>
          </a:bodyPr>
          <a:lstStyle/>
          <a:p>
            <a:r>
              <a:rPr lang="en-US" dirty="0"/>
              <a:t>4.  Complain</a:t>
            </a:r>
          </a:p>
        </p:txBody>
      </p:sp>
      <p:pic>
        <p:nvPicPr>
          <p:cNvPr id="2050" name="Picture 2">
            <a:extLst>
              <a:ext uri="{FF2B5EF4-FFF2-40B4-BE49-F238E27FC236}">
                <a16:creationId xmlns:a16="http://schemas.microsoft.com/office/drawing/2014/main" id="{4398543C-7457-354D-B77E-315F187F3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983" y="1851034"/>
            <a:ext cx="50165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193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B6C4-BF47-324A-BFF3-7E7D7EB6AFCC}"/>
              </a:ext>
            </a:extLst>
          </p:cNvPr>
          <p:cNvSpPr>
            <a:spLocks noGrp="1"/>
          </p:cNvSpPr>
          <p:nvPr>
            <p:ph type="title"/>
          </p:nvPr>
        </p:nvSpPr>
        <p:spPr>
          <a:xfrm>
            <a:off x="888999" y="685801"/>
            <a:ext cx="10131425" cy="747712"/>
          </a:xfrm>
        </p:spPr>
        <p:txBody>
          <a:bodyPr>
            <a:normAutofit/>
          </a:bodyPr>
          <a:lstStyle/>
          <a:p>
            <a:r>
              <a:rPr lang="en-US" sz="2400" b="1" cap="none" dirty="0"/>
              <a:t>Include a histogram of each of the 5 variables</a:t>
            </a:r>
            <a:endParaRPr lang="en-US" sz="2400" cap="none" dirty="0"/>
          </a:p>
        </p:txBody>
      </p:sp>
      <p:sp>
        <p:nvSpPr>
          <p:cNvPr id="6" name="TextBox 5">
            <a:extLst>
              <a:ext uri="{FF2B5EF4-FFF2-40B4-BE49-F238E27FC236}">
                <a16:creationId xmlns:a16="http://schemas.microsoft.com/office/drawing/2014/main" id="{B117FCD8-5261-004F-8394-3EFDF6DCF829}"/>
              </a:ext>
            </a:extLst>
          </p:cNvPr>
          <p:cNvSpPr txBox="1"/>
          <p:nvPr/>
        </p:nvSpPr>
        <p:spPr>
          <a:xfrm>
            <a:off x="846135" y="1765300"/>
            <a:ext cx="6100762" cy="369332"/>
          </a:xfrm>
          <a:prstGeom prst="rect">
            <a:avLst/>
          </a:prstGeom>
          <a:noFill/>
        </p:spPr>
        <p:txBody>
          <a:bodyPr wrap="square">
            <a:spAutoFit/>
          </a:bodyPr>
          <a:lstStyle/>
          <a:p>
            <a:r>
              <a:rPr lang="en-US" dirty="0"/>
              <a:t>5.  </a:t>
            </a:r>
            <a:r>
              <a:rPr lang="en-US" dirty="0" err="1"/>
              <a:t>NumWebVisitsMonth</a:t>
            </a:r>
            <a:r>
              <a:rPr lang="en-US" dirty="0"/>
              <a:t> - No. of Web visits in last month</a:t>
            </a:r>
          </a:p>
        </p:txBody>
      </p:sp>
      <p:pic>
        <p:nvPicPr>
          <p:cNvPr id="5" name="Picture 4">
            <a:extLst>
              <a:ext uri="{FF2B5EF4-FFF2-40B4-BE49-F238E27FC236}">
                <a16:creationId xmlns:a16="http://schemas.microsoft.com/office/drawing/2014/main" id="{B6279201-AB59-4142-A754-35FC53096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4711" y="1765300"/>
            <a:ext cx="49403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883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B6C4-BF47-324A-BFF3-7E7D7EB6AFCC}"/>
              </a:ext>
            </a:extLst>
          </p:cNvPr>
          <p:cNvSpPr>
            <a:spLocks noGrp="1"/>
          </p:cNvSpPr>
          <p:nvPr>
            <p:ph type="title"/>
          </p:nvPr>
        </p:nvSpPr>
        <p:spPr>
          <a:xfrm>
            <a:off x="888999" y="685801"/>
            <a:ext cx="10131425" cy="747712"/>
          </a:xfrm>
        </p:spPr>
        <p:txBody>
          <a:bodyPr>
            <a:noAutofit/>
          </a:bodyPr>
          <a:lstStyle/>
          <a:p>
            <a:r>
              <a:rPr lang="en-US" sz="2400" cap="none" dirty="0"/>
              <a:t>Include the other descriptive characteristics about the variables: mean, mode, spread, and tails </a:t>
            </a:r>
          </a:p>
        </p:txBody>
      </p:sp>
      <p:sp>
        <p:nvSpPr>
          <p:cNvPr id="4" name="TextBox 3">
            <a:extLst>
              <a:ext uri="{FF2B5EF4-FFF2-40B4-BE49-F238E27FC236}">
                <a16:creationId xmlns:a16="http://schemas.microsoft.com/office/drawing/2014/main" id="{2637C193-F5E0-A04C-AF6D-72EFEB849C0E}"/>
              </a:ext>
            </a:extLst>
          </p:cNvPr>
          <p:cNvSpPr txBox="1"/>
          <p:nvPr/>
        </p:nvSpPr>
        <p:spPr>
          <a:xfrm>
            <a:off x="888999" y="1514467"/>
            <a:ext cx="10269539" cy="4770537"/>
          </a:xfrm>
          <a:prstGeom prst="rect">
            <a:avLst/>
          </a:prstGeom>
          <a:noFill/>
        </p:spPr>
        <p:txBody>
          <a:bodyPr wrap="square" rtlCol="0">
            <a:spAutoFit/>
          </a:bodyPr>
          <a:lstStyle/>
          <a:p>
            <a:r>
              <a:rPr lang="en-US" sz="1600" dirty="0"/>
              <a:t>No. of Web purchases mean is: 4.084821428571429</a:t>
            </a:r>
          </a:p>
          <a:p>
            <a:r>
              <a:rPr lang="en-US" sz="1600" dirty="0"/>
              <a:t>No. of Web purchases variance is: 7.7212523128948245</a:t>
            </a:r>
          </a:p>
          <a:p>
            <a:r>
              <a:rPr lang="en-US" sz="1600" dirty="0"/>
              <a:t>No. of Web purchases standard deviation is: 2.7787141473881087</a:t>
            </a:r>
            <a:br>
              <a:rPr lang="en-US" sz="1600" dirty="0"/>
            </a:br>
            <a:endParaRPr lang="en-US" sz="1600" dirty="0"/>
          </a:p>
          <a:p>
            <a:r>
              <a:rPr lang="en-US" sz="1600" dirty="0"/>
              <a:t>No. of Store purchases mean is: 5.790178571428571</a:t>
            </a:r>
          </a:p>
          <a:p>
            <a:r>
              <a:rPr lang="en-US" sz="1600" dirty="0"/>
              <a:t>No. of Store purchases variance is: 10.568728864926845</a:t>
            </a:r>
          </a:p>
          <a:p>
            <a:r>
              <a:rPr lang="en-US" sz="1600" dirty="0"/>
              <a:t>No. of Store purchases standard deviation is: 3.250958145674417</a:t>
            </a:r>
          </a:p>
          <a:p>
            <a:endParaRPr lang="en-US" sz="1600" dirty="0"/>
          </a:p>
          <a:p>
            <a:r>
              <a:rPr lang="en-US" sz="1600" dirty="0"/>
              <a:t>Income mean is: 52247.25135379061</a:t>
            </a:r>
          </a:p>
          <a:p>
            <a:r>
              <a:rPr lang="en-US" sz="1600" dirty="0"/>
              <a:t>Income variance is: 633683788.5756192</a:t>
            </a:r>
          </a:p>
          <a:p>
            <a:r>
              <a:rPr lang="en-US" sz="1600" dirty="0"/>
              <a:t>Income standard deviation is: 25173.07666090141</a:t>
            </a:r>
          </a:p>
          <a:p>
            <a:endParaRPr lang="en-US" sz="1600" dirty="0"/>
          </a:p>
          <a:p>
            <a:r>
              <a:rPr lang="en-US" sz="1600" dirty="0"/>
              <a:t>Complain mean is: 0.009375</a:t>
            </a:r>
          </a:p>
          <a:p>
            <a:r>
              <a:rPr lang="en-US" sz="1600" dirty="0"/>
              <a:t>Complain variance is: 0.009291257257704457</a:t>
            </a:r>
          </a:p>
          <a:p>
            <a:r>
              <a:rPr lang="en-US" sz="1600" dirty="0"/>
              <a:t>Complain standard deviation is: 0.0963911679444982</a:t>
            </a:r>
            <a:br>
              <a:rPr lang="en-US" sz="1600" dirty="0"/>
            </a:br>
            <a:endParaRPr lang="en-US" sz="1600" dirty="0"/>
          </a:p>
          <a:p>
            <a:r>
              <a:rPr lang="en-US" sz="1600" dirty="0"/>
              <a:t>No. of Web Visits in last Month mean is: 5.316517857142857</a:t>
            </a:r>
          </a:p>
          <a:p>
            <a:r>
              <a:rPr lang="en-US" sz="1600" dirty="0"/>
              <a:t>No. of Web Visits in last Month variance is: 5.888606002360743</a:t>
            </a:r>
          </a:p>
          <a:p>
            <a:r>
              <a:rPr lang="en-US" sz="1600" dirty="0"/>
              <a:t>No. of Web Visits in last Month standard deviation is: 2.426645009547285</a:t>
            </a:r>
          </a:p>
        </p:txBody>
      </p:sp>
    </p:spTree>
    <p:extLst>
      <p:ext uri="{BB962C8B-B14F-4D97-AF65-F5344CB8AC3E}">
        <p14:creationId xmlns:p14="http://schemas.microsoft.com/office/powerpoint/2010/main" val="7537417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{C9BE9736-37C2-3149-A4FF-8893C8CA0CEF}tf10001058</Template>
  <TotalTime>324</TotalTime>
  <Words>771</Words>
  <Application>Microsoft Macintosh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Candara</vt:lpstr>
      <vt:lpstr>Celestial</vt:lpstr>
      <vt:lpstr>Exploratory Data Analysis</vt:lpstr>
      <vt:lpstr>PowerPoint Presentation</vt:lpstr>
      <vt:lpstr>PowerPoint Presentation</vt:lpstr>
      <vt:lpstr>Include a histogram of each of the 5 variables</vt:lpstr>
      <vt:lpstr>Include a histogram of each of the 5 variables</vt:lpstr>
      <vt:lpstr>Include a histogram of each of the 5 variables</vt:lpstr>
      <vt:lpstr>Include a histogram of each of the 5 variables</vt:lpstr>
      <vt:lpstr>Include a histogram of each of the 5 variables</vt:lpstr>
      <vt:lpstr>Include the other descriptive characteristics about the variables: mean, mode, spread, and tails </vt:lpstr>
      <vt:lpstr>Using pg. 29 of your text as an example, compare two scenarios in your data using a PMF</vt:lpstr>
      <vt:lpstr>Create 1 CDF with one of your variables, using page 41-44 as your guide, what does this tell you about your variable and how does it address the question you are trying to answer</vt:lpstr>
      <vt:lpstr>Plot 1 analytical distribution and provide your analysis on how it applies to the dataset you have chosen</vt:lpstr>
      <vt:lpstr>Create two scatter plots comparing two variables and provide your analysis on correlation and causation. Remember, covariance, pearson’s correlation, and non-linear relationships should also be considered during your analysis </vt:lpstr>
      <vt:lpstr>For this project, conduct a regression analysis on either one dependent and one explanatory variable, or multiple explanatory variables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Sharath Chandra Tummanapally</dc:creator>
  <cp:lastModifiedBy>Sharath Chandra Tummanapally</cp:lastModifiedBy>
  <cp:revision>1</cp:revision>
  <dcterms:created xsi:type="dcterms:W3CDTF">2021-11-21T09:14:43Z</dcterms:created>
  <dcterms:modified xsi:type="dcterms:W3CDTF">2021-11-22T00:01:59Z</dcterms:modified>
</cp:coreProperties>
</file>