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ags/tag1.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5" r:id="rId1"/>
  </p:sldMasterIdLst>
  <p:sldIdLst>
    <p:sldId id="256" r:id="rId2"/>
    <p:sldId id="260" r:id="rId3"/>
    <p:sldId id="274" r:id="rId4"/>
    <p:sldId id="284" r:id="rId5"/>
    <p:sldId id="283" r:id="rId6"/>
    <p:sldId id="285" r:id="rId7"/>
    <p:sldId id="289" r:id="rId8"/>
    <p:sldId id="286" r:id="rId9"/>
    <p:sldId id="287" r:id="rId10"/>
    <p:sldId id="290"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078366-A97B-B349-B1F5-C8540492E2C2}" v="32" dt="2021-11-22T00:01:58.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735"/>
  </p:normalViewPr>
  <p:slideViewPr>
    <p:cSldViewPr snapToGrid="0" snapToObjects="1">
      <p:cViewPr>
        <p:scale>
          <a:sx n="76" d="100"/>
          <a:sy n="76" d="100"/>
        </p:scale>
        <p:origin x="1960"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A783-7612-7F5D-4A4F-7FE5F82EB9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31BC0-4A53-B202-D4AA-0225DF60B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9FD602-9473-FAD8-9AAD-C049207A87F0}"/>
              </a:ext>
            </a:extLst>
          </p:cNvPr>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5" name="Footer Placeholder 4">
            <a:extLst>
              <a:ext uri="{FF2B5EF4-FFF2-40B4-BE49-F238E27FC236}">
                <a16:creationId xmlns:a16="http://schemas.microsoft.com/office/drawing/2014/main" id="{86752D6A-3F9F-2021-A505-CC43C375EF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738B48-EDD6-E770-D128-C9ABFE93B96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7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2A18-DBF2-DC35-EAD0-64E99A8B64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D25E2A-81C9-8704-4DA8-F70CAA05B3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30648-D606-F260-E716-29655F5F2768}"/>
              </a:ext>
            </a:extLst>
          </p:cNvPr>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5" name="Footer Placeholder 4">
            <a:extLst>
              <a:ext uri="{FF2B5EF4-FFF2-40B4-BE49-F238E27FC236}">
                <a16:creationId xmlns:a16="http://schemas.microsoft.com/office/drawing/2014/main" id="{B346E9AF-4EE3-7617-7B15-53C09387F0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9B09E3-E320-64DE-4453-F675702FCFC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825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19616F-D7FB-D477-ADFF-9EEA80BFFD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1BDBC0-1DA2-6385-738B-3B88868D4B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643C6-C7D0-CBAB-1451-0414442CF28C}"/>
              </a:ext>
            </a:extLst>
          </p:cNvPr>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5" name="Footer Placeholder 4">
            <a:extLst>
              <a:ext uri="{FF2B5EF4-FFF2-40B4-BE49-F238E27FC236}">
                <a16:creationId xmlns:a16="http://schemas.microsoft.com/office/drawing/2014/main" id="{6AAA7F1A-0AF4-155C-C08F-B35DEFA032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02AE6D-7D5E-3DC4-1D74-42297F806A6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027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5634-8BFE-69FD-B4A6-92A950588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7E3C4E-EED6-5F53-F094-17E1AE3AA5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0D659-F975-9581-35D6-47C059D3CDB3}"/>
              </a:ext>
            </a:extLst>
          </p:cNvPr>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5" name="Footer Placeholder 4">
            <a:extLst>
              <a:ext uri="{FF2B5EF4-FFF2-40B4-BE49-F238E27FC236}">
                <a16:creationId xmlns:a16="http://schemas.microsoft.com/office/drawing/2014/main" id="{522494AE-1ADF-DD36-E5FE-3280750090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A8ACD3-FECA-1E72-995E-C93F4891292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22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99BB-9B09-0B0D-9437-1FAEB218C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E3D7BA-5B3C-2FD7-FD27-DFE08843A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891240-C3E9-79A0-4CAD-FD855EF001F3}"/>
              </a:ext>
            </a:extLst>
          </p:cNvPr>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5" name="Footer Placeholder 4">
            <a:extLst>
              <a:ext uri="{FF2B5EF4-FFF2-40B4-BE49-F238E27FC236}">
                <a16:creationId xmlns:a16="http://schemas.microsoft.com/office/drawing/2014/main" id="{A2DF3CE8-16B6-DE63-37A7-001DEBFA34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B4B280-277F-08B9-3935-A0F0C972285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203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4193-3422-7523-288E-3157105F1E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ADD4E5-7FB1-59BC-7458-6EABB4291D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AEDFD0-911D-558D-8E65-9DDF2887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49A7E7-D3B7-A313-4C94-78F2FCDDE227}"/>
              </a:ext>
            </a:extLst>
          </p:cNvPr>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6" name="Footer Placeholder 5">
            <a:extLst>
              <a:ext uri="{FF2B5EF4-FFF2-40B4-BE49-F238E27FC236}">
                <a16:creationId xmlns:a16="http://schemas.microsoft.com/office/drawing/2014/main" id="{D9B0CE39-D038-7060-60D2-CE7133DF6E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EAF911-5871-1880-56AF-348E88D73AD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233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7284-7905-7B50-6DE7-57F43F375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4F32F9-D178-1D8D-D5AB-3AD50F1C1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331B22-2D20-00FA-13A7-15CADD75E7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4A1F78-8C8E-D4CA-29C7-2688FAA7B5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1A7C22-E37D-565E-0B2C-9873E1A000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AB86CE-EC37-AC0A-44EA-2577B1F64C91}"/>
              </a:ext>
            </a:extLst>
          </p:cNvPr>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8" name="Footer Placeholder 7">
            <a:extLst>
              <a:ext uri="{FF2B5EF4-FFF2-40B4-BE49-F238E27FC236}">
                <a16:creationId xmlns:a16="http://schemas.microsoft.com/office/drawing/2014/main" id="{99A25DF5-0464-E765-1236-1425393D8E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6DB82EC-EC01-7CE4-704F-7550E11708F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478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52D3-ADBC-DCE1-5A3B-9DA92B6D46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B66FA-7EDA-965C-2353-E9E2B08408BC}"/>
              </a:ext>
            </a:extLst>
          </p:cNvPr>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4" name="Footer Placeholder 3">
            <a:extLst>
              <a:ext uri="{FF2B5EF4-FFF2-40B4-BE49-F238E27FC236}">
                <a16:creationId xmlns:a16="http://schemas.microsoft.com/office/drawing/2014/main" id="{456116B7-71D6-206C-4308-BB43AB5EF65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91301CA-4B7C-01A8-C050-34592879B46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426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7C0E4-3BC0-86C2-0ACA-EA7AE3CC1ED3}"/>
              </a:ext>
            </a:extLst>
          </p:cNvPr>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3" name="Footer Placeholder 2">
            <a:extLst>
              <a:ext uri="{FF2B5EF4-FFF2-40B4-BE49-F238E27FC236}">
                <a16:creationId xmlns:a16="http://schemas.microsoft.com/office/drawing/2014/main" id="{B135B727-0D56-3904-0600-BF9B2115ED6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E9C4CFC-DAB1-ABCB-8903-D2E4FBA61F9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00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1E9F-A2CF-A542-4B0E-0EECEB0EC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ACBF19-7A34-A002-8948-B0A72C003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B9F20E-68CC-717B-9FB9-033D681BD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9467-C5B0-7089-EB4F-7F0B4ACBC9C1}"/>
              </a:ext>
            </a:extLst>
          </p:cNvPr>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6" name="Footer Placeholder 5">
            <a:extLst>
              <a:ext uri="{FF2B5EF4-FFF2-40B4-BE49-F238E27FC236}">
                <a16:creationId xmlns:a16="http://schemas.microsoft.com/office/drawing/2014/main" id="{050BC5C4-65CB-D970-D90B-006D1A919A1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40AB81-5111-658B-4D1A-56438A5EFB8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09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E59B-EE42-4433-96A4-09A7E5C73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FD7A5-F0E1-7A8F-A0CC-72861BADF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6F7C5E-0776-674D-4AE1-30E44785F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74A6C-A79E-89DA-2FCE-6B1DF733B95D}"/>
              </a:ext>
            </a:extLst>
          </p:cNvPr>
          <p:cNvSpPr>
            <a:spLocks noGrp="1"/>
          </p:cNvSpPr>
          <p:nvPr>
            <p:ph type="dt" sz="half" idx="10"/>
          </p:nvPr>
        </p:nvSpPr>
        <p:spPr/>
        <p:txBody>
          <a:bodyPr/>
          <a:lstStyle/>
          <a:p>
            <a:fld id="{B61BEF0D-F0BB-DE4B-95CE-6DB70DBA9567}" type="datetimeFigureOut">
              <a:rPr lang="en-US" smtClean="0"/>
              <a:pPr/>
              <a:t>7/18/22</a:t>
            </a:fld>
            <a:endParaRPr lang="en-US" dirty="0"/>
          </a:p>
        </p:txBody>
      </p:sp>
      <p:sp>
        <p:nvSpPr>
          <p:cNvPr id="6" name="Footer Placeholder 5">
            <a:extLst>
              <a:ext uri="{FF2B5EF4-FFF2-40B4-BE49-F238E27FC236}">
                <a16:creationId xmlns:a16="http://schemas.microsoft.com/office/drawing/2014/main" id="{5A78211B-3B85-517D-D4DF-C8086A2E7D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B109EE4-A319-2E49-7D89-1FDAE2F5C20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860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08EA93-1B03-D8E2-CC69-0CF9AA183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A968FF-947B-68DC-EA98-68C33F1B0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908E2-9FCB-7951-CBB7-1E32E3E80D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7/18/22</a:t>
            </a:fld>
            <a:endParaRPr lang="en-US" dirty="0"/>
          </a:p>
        </p:txBody>
      </p:sp>
      <p:sp>
        <p:nvSpPr>
          <p:cNvPr id="5" name="Footer Placeholder 4">
            <a:extLst>
              <a:ext uri="{FF2B5EF4-FFF2-40B4-BE49-F238E27FC236}">
                <a16:creationId xmlns:a16="http://schemas.microsoft.com/office/drawing/2014/main" id="{D1206E41-DA95-F14B-B6AD-BBF1BEDB45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5C950A9-D7C4-0F1F-FF9B-8E3AC2C24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34060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media" Target="../media/media1.m4a"/><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audio" Target="../media/media1.m4a"/></Relationships>
</file>

<file path=ppt/slides/_rels/slide10.xml.rels><?xml version="1.0" encoding="UTF-8" standalone="yes"?>
<Relationships xmlns="http://schemas.openxmlformats.org/package/2006/relationships"><Relationship Id="rId3" Type="http://schemas.openxmlformats.org/officeDocument/2006/relationships/audio" Target="../media/media10.m4a"/><Relationship Id="rId2" Type="http://schemas.microsoft.com/office/2007/relationships/media" Target="../media/media10.m4a"/><Relationship Id="rId1" Type="http://schemas.openxmlformats.org/officeDocument/2006/relationships/themeOverride" Target="../theme/themeOverride10.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media11.m4a"/><Relationship Id="rId2" Type="http://schemas.microsoft.com/office/2007/relationships/media" Target="../media/media11.m4a"/><Relationship Id="rId1" Type="http://schemas.openxmlformats.org/officeDocument/2006/relationships/themeOverride" Target="../theme/themeOverride11.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media2.m4a"/><Relationship Id="rId7" Type="http://schemas.openxmlformats.org/officeDocument/2006/relationships/image" Target="../media/image1.png"/><Relationship Id="rId2" Type="http://schemas.microsoft.com/office/2007/relationships/media" Target="../media/media2.m4a"/><Relationship Id="rId1" Type="http://schemas.openxmlformats.org/officeDocument/2006/relationships/themeOverride" Target="../theme/themeOverride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media3.m4a"/><Relationship Id="rId2" Type="http://schemas.microsoft.com/office/2007/relationships/media" Target="../media/media3.m4a"/><Relationship Id="rId1" Type="http://schemas.openxmlformats.org/officeDocument/2006/relationships/themeOverride" Target="../theme/themeOverride3.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media4.m4a"/><Relationship Id="rId2" Type="http://schemas.microsoft.com/office/2007/relationships/media" Target="../media/media4.m4a"/><Relationship Id="rId1" Type="http://schemas.openxmlformats.org/officeDocument/2006/relationships/themeOverride" Target="../theme/themeOverride4.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media5.m4a"/><Relationship Id="rId2" Type="http://schemas.microsoft.com/office/2007/relationships/media" Target="../media/media5.m4a"/><Relationship Id="rId1" Type="http://schemas.openxmlformats.org/officeDocument/2006/relationships/themeOverride" Target="../theme/themeOverride5.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media6.m4a"/><Relationship Id="rId7" Type="http://schemas.openxmlformats.org/officeDocument/2006/relationships/image" Target="../media/image1.png"/><Relationship Id="rId2" Type="http://schemas.microsoft.com/office/2007/relationships/media" Target="../media/media6.m4a"/><Relationship Id="rId1" Type="http://schemas.openxmlformats.org/officeDocument/2006/relationships/themeOverride" Target="../theme/themeOverride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media7.m4a"/><Relationship Id="rId7" Type="http://schemas.openxmlformats.org/officeDocument/2006/relationships/image" Target="../media/image1.png"/><Relationship Id="rId2" Type="http://schemas.microsoft.com/office/2007/relationships/media" Target="../media/media7.m4a"/><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media8.m4a"/><Relationship Id="rId2" Type="http://schemas.microsoft.com/office/2007/relationships/media" Target="../media/media8.m4a"/><Relationship Id="rId1" Type="http://schemas.openxmlformats.org/officeDocument/2006/relationships/themeOverride" Target="../theme/themeOverride8.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media9.m4a"/><Relationship Id="rId2" Type="http://schemas.microsoft.com/office/2007/relationships/media" Target="../media/media9.m4a"/><Relationship Id="rId1" Type="http://schemas.openxmlformats.org/officeDocument/2006/relationships/themeOverride" Target="../theme/themeOverride9.xml"/><Relationship Id="rId5" Type="http://schemas.openxmlformats.org/officeDocument/2006/relationships/image" Target="../media/image1.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Arc 36">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2A7EF1-21A4-AC4F-A891-5E3E2DDE89C1}"/>
              </a:ext>
            </a:extLst>
          </p:cNvPr>
          <p:cNvSpPr>
            <a:spLocks noGrp="1"/>
          </p:cNvSpPr>
          <p:nvPr>
            <p:ph type="ctrTitle"/>
          </p:nvPr>
        </p:nvSpPr>
        <p:spPr>
          <a:xfrm>
            <a:off x="4038600" y="1939159"/>
            <a:ext cx="7644627" cy="2751086"/>
          </a:xfrm>
        </p:spPr>
        <p:txBody>
          <a:bodyPr vert="horz" lIns="91440" tIns="45720" rIns="91440" bIns="45720" rtlCol="0">
            <a:normAutofit/>
          </a:bodyPr>
          <a:lstStyle/>
          <a:p>
            <a:pPr algn="r"/>
            <a:r>
              <a:rPr lang="en-US" cap="none"/>
              <a:t>Research on Customer Personality Analysis</a:t>
            </a:r>
          </a:p>
        </p:txBody>
      </p:sp>
      <p:sp>
        <p:nvSpPr>
          <p:cNvPr id="3" name="Subtitle 2">
            <a:extLst>
              <a:ext uri="{FF2B5EF4-FFF2-40B4-BE49-F238E27FC236}">
                <a16:creationId xmlns:a16="http://schemas.microsoft.com/office/drawing/2014/main" id="{123CA14F-3B15-E946-AE34-DFB5484EA0B7}"/>
              </a:ext>
            </a:extLst>
          </p:cNvPr>
          <p:cNvSpPr>
            <a:spLocks noGrp="1"/>
          </p:cNvSpPr>
          <p:nvPr>
            <p:ph type="subTitle" idx="1"/>
          </p:nvPr>
        </p:nvSpPr>
        <p:spPr>
          <a:xfrm>
            <a:off x="4038600" y="4782320"/>
            <a:ext cx="7644627" cy="1329443"/>
          </a:xfrm>
        </p:spPr>
        <p:txBody>
          <a:bodyPr vert="horz" lIns="91440" tIns="45720" rIns="91440" bIns="45720" rtlCol="0">
            <a:normAutofit/>
          </a:bodyPr>
          <a:lstStyle/>
          <a:p>
            <a:pPr algn="r"/>
            <a:r>
              <a:rPr lang="en-US" sz="2200" cap="none"/>
              <a:t>DSC680</a:t>
            </a:r>
            <a:endParaRPr lang="en-US" sz="2200"/>
          </a:p>
          <a:p>
            <a:pPr algn="r"/>
            <a:r>
              <a:rPr lang="en-US" sz="2200" cap="none"/>
              <a:t>Sharath Chandra Tummanapally</a:t>
            </a:r>
          </a:p>
          <a:p>
            <a:pPr algn="r"/>
            <a:r>
              <a:rPr lang="en-US" sz="2200"/>
              <a:t>J</a:t>
            </a:r>
            <a:r>
              <a:rPr lang="en-US" sz="2200" cap="none"/>
              <a:t>uly 2, 2022</a:t>
            </a:r>
          </a:p>
        </p:txBody>
      </p:sp>
      <p:pic>
        <p:nvPicPr>
          <p:cNvPr id="43" name="Audio 42">
            <a:hlinkClick r:id="" action="ppaction://media"/>
            <a:extLst>
              <a:ext uri="{FF2B5EF4-FFF2-40B4-BE49-F238E27FC236}">
                <a16:creationId xmlns:a16="http://schemas.microsoft.com/office/drawing/2014/main" id="{1D493BB3-0BA6-F6D4-D908-2C56C2EE72E4}"/>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11226800" y="5892800"/>
            <a:ext cx="812800" cy="812800"/>
          </a:xfrm>
          <a:prstGeom prst="rect">
            <a:avLst/>
          </a:prstGeom>
        </p:spPr>
      </p:pic>
    </p:spTree>
    <p:custDataLst>
      <p:tags r:id="rId2"/>
    </p:custDataLst>
    <p:extLst>
      <p:ext uri="{BB962C8B-B14F-4D97-AF65-F5344CB8AC3E}">
        <p14:creationId xmlns:p14="http://schemas.microsoft.com/office/powerpoint/2010/main" val="1711865996"/>
      </p:ext>
    </p:extLst>
  </p:cSld>
  <p:clrMapOvr>
    <a:masterClrMapping/>
  </p:clrMapOvr>
  <mc:AlternateContent xmlns:mc="http://schemas.openxmlformats.org/markup-compatibility/2006">
    <mc:Choice xmlns:p14="http://schemas.microsoft.com/office/powerpoint/2010/main" Requires="p14">
      <p:transition spd="slow" p14:dur="2000" advTm="10112"/>
    </mc:Choice>
    <mc:Fallback>
      <p:transition spd="slow" advTm="101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3"/>
                                        </p:tgtEl>
                                      </p:cBhvr>
                                    </p:cmd>
                                  </p:childTnLst>
                                </p:cTn>
                              </p:par>
                              <p:par>
                                <p:cTn id="7" presetID="10" presetClass="entr" presetSubtype="0" fill="hold" grpId="0" nodeType="withEffect">
                                  <p:stCondLst>
                                    <p:cond delay="1500"/>
                                  </p:stCondLst>
                                  <p:iterate>
                                    <p:tmPct val="10000"/>
                                  </p:iterate>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700"/>
                                        <p:tgtEl>
                                          <p:spTgt spid="3">
                                            <p:txEl>
                                              <p:pRg st="0" end="0"/>
                                            </p:txEl>
                                          </p:spTgt>
                                        </p:tgtEl>
                                      </p:cBhvr>
                                    </p:animEffect>
                                  </p:childTnLst>
                                </p:cTn>
                              </p:par>
                              <p:par>
                                <p:cTn id="10" presetID="10" presetClass="entr" presetSubtype="0" fill="hold" grpId="0" nodeType="withEffect">
                                  <p:stCondLst>
                                    <p:cond delay="1000"/>
                                  </p:stCondLst>
                                  <p:iterate>
                                    <p:tmPct val="1000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7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7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3" fill="hold" display="0">
                  <p:stCondLst>
                    <p:cond delay="indefinite"/>
                  </p:stCondLst>
                  <p:endCondLst>
                    <p:cond evt="onStopAudio" delay="0">
                      <p:tgtEl>
                        <p:sldTgt/>
                      </p:tgtEl>
                    </p:cond>
                  </p:endCondLst>
                </p:cTn>
                <p:tgtEl>
                  <p:spTgt spid="43"/>
                </p:tgtEl>
              </p:cMediaNode>
            </p:audio>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p:txBody>
          <a:bodyPr vert="horz" lIns="91440" tIns="45720" rIns="91440" bIns="45720" rtlCol="0" anchor="ctr">
            <a:normAutofit/>
          </a:bodyPr>
          <a:lstStyle/>
          <a:p>
            <a:r>
              <a:rPr lang="en-US" sz="3600" b="1" dirty="0">
                <a:solidFill>
                  <a:schemeClr val="accent2">
                    <a:lumMod val="75000"/>
                  </a:schemeClr>
                </a:solidFill>
              </a:rPr>
              <a:t>Questions/answers </a:t>
            </a:r>
          </a:p>
        </p:txBody>
      </p:sp>
      <p:sp>
        <p:nvSpPr>
          <p:cNvPr id="3" name="Content Placeholder 2">
            <a:extLst>
              <a:ext uri="{FF2B5EF4-FFF2-40B4-BE49-F238E27FC236}">
                <a16:creationId xmlns:a16="http://schemas.microsoft.com/office/drawing/2014/main" id="{B0B87927-ECC2-2CEF-74DC-11025718BDAF}"/>
              </a:ext>
            </a:extLst>
          </p:cNvPr>
          <p:cNvSpPr>
            <a:spLocks noGrp="1"/>
          </p:cNvSpPr>
          <p:nvPr>
            <p:ph idx="1"/>
          </p:nvPr>
        </p:nvSpPr>
        <p:spPr>
          <a:xfrm>
            <a:off x="838200" y="1554692"/>
            <a:ext cx="10515600" cy="4795308"/>
          </a:xfrm>
        </p:spPr>
        <p:txBody>
          <a:bodyPr>
            <a:normAutofit/>
          </a:bodyPr>
          <a:lstStyle/>
          <a:p>
            <a:r>
              <a:rPr lang="en-US" sz="2400" dirty="0"/>
              <a:t>What are the limitations of this research?</a:t>
            </a:r>
          </a:p>
          <a:p>
            <a:pPr marL="0" indent="0">
              <a:buNone/>
            </a:pPr>
            <a:r>
              <a:rPr lang="en-US" sz="2400" dirty="0"/>
              <a:t>	The total amount spent on products were missing, I had to add it for the model. Also, The data is limited to few customers. More data would have given us more information on Correlation of variables.</a:t>
            </a:r>
          </a:p>
          <a:p>
            <a:r>
              <a:rPr lang="en-US" sz="2400" dirty="0"/>
              <a:t>What are the Challenges faced in this research?</a:t>
            </a:r>
          </a:p>
          <a:p>
            <a:pPr marL="0" indent="0">
              <a:buNone/>
            </a:pPr>
            <a:r>
              <a:rPr lang="en-US" sz="2400" dirty="0"/>
              <a:t>	I had raw dataset and it was a bit challenging to identify the columns that are dependent and independent. </a:t>
            </a:r>
          </a:p>
          <a:p>
            <a:r>
              <a:rPr lang="en-US" sz="2400" dirty="0"/>
              <a:t>How can we implement this in future businesses?</a:t>
            </a:r>
          </a:p>
          <a:p>
            <a:pPr marL="0" indent="0">
              <a:buNone/>
            </a:pPr>
            <a:r>
              <a:rPr lang="en-US" sz="2400" dirty="0"/>
              <a:t>	This model could work for retail business and e-commerce businesses where understanding the customer’s personality is a huge factor to improve their businesses and grow revenue.</a:t>
            </a:r>
          </a:p>
          <a:p>
            <a:endParaRPr lang="en-US" sz="2400" dirty="0"/>
          </a:p>
          <a:p>
            <a:endParaRPr lang="en-US" sz="2400" dirty="0"/>
          </a:p>
        </p:txBody>
      </p:sp>
      <p:pic>
        <p:nvPicPr>
          <p:cNvPr id="4" name="Audio 3">
            <a:hlinkClick r:id="" action="ppaction://media"/>
            <a:extLst>
              <a:ext uri="{FF2B5EF4-FFF2-40B4-BE49-F238E27FC236}">
                <a16:creationId xmlns:a16="http://schemas.microsoft.com/office/drawing/2014/main" id="{9AEFE418-08E1-85FE-BE50-5A18A323E7C4}"/>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262551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68197"/>
    </mc:Choice>
    <mc:Fallback>
      <p:transition spd="slow" advTm="681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1030287" y="657225"/>
            <a:ext cx="10131425" cy="5543549"/>
          </a:xfrm>
        </p:spPr>
        <p:txBody>
          <a:bodyPr vert="horz" lIns="91440" tIns="45720" rIns="91440" bIns="45720" rtlCol="0" anchor="ctr">
            <a:normAutofit/>
          </a:bodyPr>
          <a:lstStyle/>
          <a:p>
            <a:pPr algn="ctr"/>
            <a:r>
              <a:rPr lang="en-US" sz="3600" b="1" dirty="0">
                <a:solidFill>
                  <a:schemeClr val="accent2">
                    <a:lumMod val="75000"/>
                  </a:schemeClr>
                </a:solidFill>
              </a:rPr>
              <a:t>Thank You!!</a:t>
            </a:r>
          </a:p>
        </p:txBody>
      </p:sp>
      <p:pic>
        <p:nvPicPr>
          <p:cNvPr id="3" name="Audio 2">
            <a:hlinkClick r:id="" action="ppaction://media"/>
            <a:extLst>
              <a:ext uri="{FF2B5EF4-FFF2-40B4-BE49-F238E27FC236}">
                <a16:creationId xmlns:a16="http://schemas.microsoft.com/office/drawing/2014/main" id="{5C6302F6-4FD3-C633-AF7F-A5DD8198E981}"/>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23834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2817"/>
    </mc:Choice>
    <mc:Fallback>
      <p:transition spd="slow" advTm="128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6FBCA1-B4E5-AD4F-AE7F-BA64B284F67D}"/>
              </a:ext>
            </a:extLst>
          </p:cNvPr>
          <p:cNvSpPr txBox="1">
            <a:spLocks/>
          </p:cNvSpPr>
          <p:nvPr/>
        </p:nvSpPr>
        <p:spPr>
          <a:xfrm>
            <a:off x="3596919" y="2520778"/>
            <a:ext cx="8223656" cy="236777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a:t>Is it possible for a company to develop its business by researching the personality of its ideal customers? </a:t>
            </a:r>
            <a:endParaRPr lang="en-US" cap="none" dirty="0"/>
          </a:p>
        </p:txBody>
      </p:sp>
      <p:pic>
        <p:nvPicPr>
          <p:cNvPr id="5" name="Graphic 4" descr="Person with Idea">
            <a:extLst>
              <a:ext uri="{FF2B5EF4-FFF2-40B4-BE49-F238E27FC236}">
                <a16:creationId xmlns:a16="http://schemas.microsoft.com/office/drawing/2014/main" id="{38234726-43CB-1F49-8391-9C854F38FE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519" y="1969447"/>
            <a:ext cx="2919106" cy="291910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itle 1">
            <a:extLst>
              <a:ext uri="{FF2B5EF4-FFF2-40B4-BE49-F238E27FC236}">
                <a16:creationId xmlns:a16="http://schemas.microsoft.com/office/drawing/2014/main" id="{964A78E2-3249-8B4B-8C19-EA760EC241C2}"/>
              </a:ext>
            </a:extLst>
          </p:cNvPr>
          <p:cNvSpPr txBox="1">
            <a:spLocks/>
          </p:cNvSpPr>
          <p:nvPr/>
        </p:nvSpPr>
        <p:spPr>
          <a:xfrm>
            <a:off x="3596919" y="1663743"/>
            <a:ext cx="3979205" cy="14533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a:solidFill>
                  <a:schemeClr val="accent2">
                    <a:lumMod val="75000"/>
                  </a:schemeClr>
                </a:solidFill>
              </a:rPr>
              <a:t>Business Problem</a:t>
            </a:r>
            <a:r>
              <a:rPr lang="en-US" cap="none" dirty="0">
                <a:solidFill>
                  <a:schemeClr val="accent2">
                    <a:lumMod val="75000"/>
                  </a:schemeClr>
                </a:solidFill>
              </a:rPr>
              <a:t> </a:t>
            </a:r>
            <a:endParaRPr lang="en-US" dirty="0">
              <a:solidFill>
                <a:schemeClr val="accent2">
                  <a:lumMod val="75000"/>
                </a:schemeClr>
              </a:solidFill>
            </a:endParaRPr>
          </a:p>
        </p:txBody>
      </p:sp>
      <p:pic>
        <p:nvPicPr>
          <p:cNvPr id="3" name="Audio 2">
            <a:hlinkClick r:id="" action="ppaction://media"/>
            <a:extLst>
              <a:ext uri="{FF2B5EF4-FFF2-40B4-BE49-F238E27FC236}">
                <a16:creationId xmlns:a16="http://schemas.microsoft.com/office/drawing/2014/main" id="{7BE37153-1D96-73EF-B986-CC3D738C89D1}"/>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7903048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6103"/>
    </mc:Choice>
    <mc:Fallback>
      <p:transition spd="slow" advTm="161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p:txBody>
          <a:bodyPr>
            <a:normAutofit/>
          </a:bodyPr>
          <a:lstStyle/>
          <a:p>
            <a:r>
              <a:rPr lang="en-US" sz="3600" b="1" dirty="0">
                <a:solidFill>
                  <a:schemeClr val="accent2">
                    <a:lumMod val="75000"/>
                  </a:schemeClr>
                </a:solidFill>
              </a:rPr>
              <a:t>Background/History</a:t>
            </a:r>
            <a:endParaRPr lang="en-US" sz="3600" dirty="0">
              <a:solidFill>
                <a:schemeClr val="accent2">
                  <a:lumMod val="75000"/>
                </a:schemeClr>
              </a:solidFill>
            </a:endParaRPr>
          </a:p>
        </p:txBody>
      </p:sp>
      <p:sp>
        <p:nvSpPr>
          <p:cNvPr id="3" name="Content Placeholder 2">
            <a:extLst>
              <a:ext uri="{FF2B5EF4-FFF2-40B4-BE49-F238E27FC236}">
                <a16:creationId xmlns:a16="http://schemas.microsoft.com/office/drawing/2014/main" id="{B0B87927-ECC2-2CEF-74DC-11025718BDAF}"/>
              </a:ext>
            </a:extLst>
          </p:cNvPr>
          <p:cNvSpPr>
            <a:spLocks noGrp="1"/>
          </p:cNvSpPr>
          <p:nvPr>
            <p:ph idx="1"/>
          </p:nvPr>
        </p:nvSpPr>
        <p:spPr>
          <a:xfrm>
            <a:off x="838200" y="1825625"/>
            <a:ext cx="10307595" cy="4351338"/>
          </a:xfrm>
        </p:spPr>
        <p:txBody>
          <a:bodyPr vert="horz" lIns="91440" tIns="45720" rIns="91440" bIns="45720" rtlCol="0">
            <a:normAutofit/>
          </a:bodyPr>
          <a:lstStyle/>
          <a:p>
            <a:pPr marL="0" indent="0">
              <a:buNone/>
            </a:pPr>
            <a:r>
              <a:rPr lang="en-US" dirty="0"/>
              <a:t>	An organization can adjust its product based on the target customers from various customer segments by using Customer Personality Analysis. For instance, a business can determine which client segment is most likely to purchase the product and then focus its marketing efforts only on that group of customers, as opposed to spending money to advertise a new product to every customer in its database.</a:t>
            </a:r>
          </a:p>
          <a:p>
            <a:endParaRPr lang="en-US" dirty="0"/>
          </a:p>
        </p:txBody>
      </p:sp>
      <p:pic>
        <p:nvPicPr>
          <p:cNvPr id="4" name="Audio 3">
            <a:hlinkClick r:id="" action="ppaction://media"/>
            <a:extLst>
              <a:ext uri="{FF2B5EF4-FFF2-40B4-BE49-F238E27FC236}">
                <a16:creationId xmlns:a16="http://schemas.microsoft.com/office/drawing/2014/main" id="{A286AC2F-C129-C455-05DF-FAF5A1E09E06}"/>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041460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35340"/>
    </mc:Choice>
    <mc:Fallback>
      <p:transition spd="slow" advTm="353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p:txBody>
          <a:bodyPr>
            <a:normAutofit/>
          </a:bodyPr>
          <a:lstStyle/>
          <a:p>
            <a:r>
              <a:rPr lang="en-US" sz="3600" b="1" dirty="0">
                <a:solidFill>
                  <a:schemeClr val="accent2">
                    <a:lumMod val="75000"/>
                  </a:schemeClr>
                </a:solidFill>
              </a:rPr>
              <a:t>Data Source/Dataset</a:t>
            </a:r>
            <a:endParaRPr lang="en-US" sz="3600" dirty="0">
              <a:solidFill>
                <a:schemeClr val="accent2">
                  <a:lumMod val="75000"/>
                </a:schemeClr>
              </a:solidFill>
            </a:endParaRPr>
          </a:p>
        </p:txBody>
      </p:sp>
      <p:sp>
        <p:nvSpPr>
          <p:cNvPr id="3" name="Content Placeholder 2">
            <a:extLst>
              <a:ext uri="{FF2B5EF4-FFF2-40B4-BE49-F238E27FC236}">
                <a16:creationId xmlns:a16="http://schemas.microsoft.com/office/drawing/2014/main" id="{B0B87927-ECC2-2CEF-74DC-11025718BDAF}"/>
              </a:ext>
            </a:extLst>
          </p:cNvPr>
          <p:cNvSpPr>
            <a:spLocks noGrp="1"/>
          </p:cNvSpPr>
          <p:nvPr>
            <p:ph idx="1"/>
          </p:nvPr>
        </p:nvSpPr>
        <p:spPr/>
        <p:txBody>
          <a:bodyPr/>
          <a:lstStyle/>
          <a:p>
            <a:r>
              <a:rPr lang="en-US" dirty="0"/>
              <a:t>The dataset I retrieved is from an online source Kaggle, where it provides the attributes of the Customers, Companies products details, Promotions offers by the company and the mode of purchases by the customers. The dataset contains each individual customer and with respective provide data, number of purchases etc. We will get through the data in detailed as we dig deep into data and clean it for our analysis.</a:t>
            </a:r>
          </a:p>
          <a:p>
            <a:r>
              <a:rPr lang="en-US" dirty="0"/>
              <a:t>Source: https://</a:t>
            </a:r>
            <a:r>
              <a:rPr lang="en-US" dirty="0" err="1"/>
              <a:t>www.kaggle.com</a:t>
            </a:r>
            <a:r>
              <a:rPr lang="en-US" dirty="0"/>
              <a:t>/datasets/imakash3011/</a:t>
            </a:r>
            <a:r>
              <a:rPr lang="en-US" dirty="0" err="1"/>
              <a:t>customer-personality-analysis?datasetId</a:t>
            </a:r>
            <a:r>
              <a:rPr lang="en-US" dirty="0"/>
              <a:t>=1546318</a:t>
            </a:r>
          </a:p>
        </p:txBody>
      </p:sp>
      <p:pic>
        <p:nvPicPr>
          <p:cNvPr id="7" name="Audio 6">
            <a:hlinkClick r:id="" action="ppaction://media"/>
            <a:extLst>
              <a:ext uri="{FF2B5EF4-FFF2-40B4-BE49-F238E27FC236}">
                <a16:creationId xmlns:a16="http://schemas.microsoft.com/office/drawing/2014/main" id="{91DD81E7-F2E7-C7EA-0030-5082788558C4}"/>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3001444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2976"/>
    </mc:Choice>
    <mc:Fallback>
      <p:transition spd="slow" advTm="229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p:txBody>
          <a:bodyPr>
            <a:normAutofit/>
          </a:bodyPr>
          <a:lstStyle/>
          <a:p>
            <a:r>
              <a:rPr lang="en-US" sz="3600" b="1" dirty="0">
                <a:solidFill>
                  <a:schemeClr val="accent2">
                    <a:lumMod val="75000"/>
                  </a:schemeClr>
                </a:solidFill>
              </a:rPr>
              <a:t>Data</a:t>
            </a:r>
            <a:r>
              <a:rPr lang="en-US" b="1" dirty="0"/>
              <a:t> </a:t>
            </a:r>
            <a:r>
              <a:rPr lang="en-US" sz="3600" b="1" dirty="0">
                <a:solidFill>
                  <a:schemeClr val="accent2">
                    <a:lumMod val="75000"/>
                  </a:schemeClr>
                </a:solidFill>
              </a:rPr>
              <a:t>Exploration</a:t>
            </a:r>
          </a:p>
        </p:txBody>
      </p:sp>
      <p:sp>
        <p:nvSpPr>
          <p:cNvPr id="3" name="Content Placeholder 2">
            <a:extLst>
              <a:ext uri="{FF2B5EF4-FFF2-40B4-BE49-F238E27FC236}">
                <a16:creationId xmlns:a16="http://schemas.microsoft.com/office/drawing/2014/main" id="{B0B87927-ECC2-2CEF-74DC-11025718BDAF}"/>
              </a:ext>
            </a:extLst>
          </p:cNvPr>
          <p:cNvSpPr>
            <a:spLocks noGrp="1"/>
          </p:cNvSpPr>
          <p:nvPr>
            <p:ph idx="1"/>
          </p:nvPr>
        </p:nvSpPr>
        <p:spPr/>
        <p:txBody>
          <a:bodyPr>
            <a:normAutofit/>
          </a:bodyPr>
          <a:lstStyle/>
          <a:p>
            <a:pPr marL="0" indent="0">
              <a:buNone/>
            </a:pPr>
            <a:r>
              <a:rPr lang="en-US" dirty="0"/>
              <a:t>Steps :</a:t>
            </a:r>
          </a:p>
          <a:p>
            <a:r>
              <a:rPr lang="en-US" dirty="0"/>
              <a:t>Identified unwanted columns and deleting them from data frame.</a:t>
            </a:r>
          </a:p>
          <a:p>
            <a:r>
              <a:rPr lang="en-US" dirty="0"/>
              <a:t>Added new useful features.</a:t>
            </a:r>
          </a:p>
          <a:p>
            <a:r>
              <a:rPr lang="en-US" dirty="0"/>
              <a:t>Transformed features, I have converted the data frame columns to appropriate datatypes.</a:t>
            </a:r>
          </a:p>
          <a:p>
            <a:r>
              <a:rPr lang="en-US" dirty="0"/>
              <a:t>And finally, verified the missing data and updated null values to zeros. </a:t>
            </a:r>
          </a:p>
          <a:p>
            <a:pPr marL="0" indent="0">
              <a:buNone/>
            </a:pPr>
            <a:endParaRPr lang="en-US" dirty="0"/>
          </a:p>
          <a:p>
            <a:pPr marL="0" indent="0">
              <a:buNone/>
            </a:pPr>
            <a:r>
              <a:rPr lang="en-US" dirty="0"/>
              <a:t>Thus, we have a refined dataframe.</a:t>
            </a:r>
          </a:p>
          <a:p>
            <a:endParaRPr lang="en-US" dirty="0"/>
          </a:p>
        </p:txBody>
      </p:sp>
      <p:pic>
        <p:nvPicPr>
          <p:cNvPr id="6" name="Audio 5">
            <a:hlinkClick r:id="" action="ppaction://media"/>
            <a:extLst>
              <a:ext uri="{FF2B5EF4-FFF2-40B4-BE49-F238E27FC236}">
                <a16:creationId xmlns:a16="http://schemas.microsoft.com/office/drawing/2014/main" id="{280D20D8-EA25-9809-293C-98751F7AF423}"/>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9785573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42202"/>
    </mc:Choice>
    <mc:Fallback>
      <p:transition spd="slow" advTm="422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p:txBody>
          <a:bodyPr>
            <a:normAutofit/>
          </a:bodyPr>
          <a:lstStyle/>
          <a:p>
            <a:r>
              <a:rPr lang="en-US" sz="3600" b="1" dirty="0">
                <a:solidFill>
                  <a:schemeClr val="accent2">
                    <a:lumMod val="75000"/>
                  </a:schemeClr>
                </a:solidFill>
              </a:rPr>
              <a:t>Visualizations</a:t>
            </a:r>
          </a:p>
        </p:txBody>
      </p:sp>
      <p:pic>
        <p:nvPicPr>
          <p:cNvPr id="1026" name="Picture 2">
            <a:extLst>
              <a:ext uri="{FF2B5EF4-FFF2-40B4-BE49-F238E27FC236}">
                <a16:creationId xmlns:a16="http://schemas.microsoft.com/office/drawing/2014/main" id="{89C430F0-2938-7E0F-1F5D-0F5D67FA0A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25" y="1892299"/>
            <a:ext cx="5181600" cy="3530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FF09FA0-EA81-9B38-C129-B7F0580936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892299"/>
            <a:ext cx="5016500" cy="3530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771A21-928C-D60C-42E2-73378C294017}"/>
              </a:ext>
            </a:extLst>
          </p:cNvPr>
          <p:cNvSpPr txBox="1"/>
          <p:nvPr/>
        </p:nvSpPr>
        <p:spPr>
          <a:xfrm>
            <a:off x="3154460" y="5593287"/>
            <a:ext cx="870816" cy="369332"/>
          </a:xfrm>
          <a:prstGeom prst="rect">
            <a:avLst/>
          </a:prstGeom>
          <a:noFill/>
        </p:spPr>
        <p:txBody>
          <a:bodyPr wrap="square" rtlCol="0">
            <a:spAutoFit/>
          </a:bodyPr>
          <a:lstStyle/>
          <a:p>
            <a:r>
              <a:rPr lang="en-US" dirty="0"/>
              <a:t>Graph I</a:t>
            </a:r>
          </a:p>
        </p:txBody>
      </p:sp>
      <p:sp>
        <p:nvSpPr>
          <p:cNvPr id="8" name="TextBox 7">
            <a:extLst>
              <a:ext uri="{FF2B5EF4-FFF2-40B4-BE49-F238E27FC236}">
                <a16:creationId xmlns:a16="http://schemas.microsoft.com/office/drawing/2014/main" id="{6B12A1E5-4423-F248-A281-E0E517832865}"/>
              </a:ext>
            </a:extLst>
          </p:cNvPr>
          <p:cNvSpPr txBox="1"/>
          <p:nvPr/>
        </p:nvSpPr>
        <p:spPr>
          <a:xfrm>
            <a:off x="8602133" y="5624510"/>
            <a:ext cx="928524" cy="369332"/>
          </a:xfrm>
          <a:prstGeom prst="rect">
            <a:avLst/>
          </a:prstGeom>
          <a:noFill/>
        </p:spPr>
        <p:txBody>
          <a:bodyPr wrap="none" rtlCol="0">
            <a:spAutoFit/>
          </a:bodyPr>
          <a:lstStyle/>
          <a:p>
            <a:r>
              <a:rPr lang="en-US" dirty="0"/>
              <a:t>Graph II</a:t>
            </a:r>
          </a:p>
        </p:txBody>
      </p:sp>
      <p:pic>
        <p:nvPicPr>
          <p:cNvPr id="11" name="Audio 10">
            <a:hlinkClick r:id="" action="ppaction://media"/>
            <a:extLst>
              <a:ext uri="{FF2B5EF4-FFF2-40B4-BE49-F238E27FC236}">
                <a16:creationId xmlns:a16="http://schemas.microsoft.com/office/drawing/2014/main" id="{0E31E9C4-08E2-7A0F-4B5A-C5FDB1520B05}"/>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8154862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50247"/>
    </mc:Choice>
    <mc:Fallback>
      <p:transition spd="slow" advTm="502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p:txBody>
          <a:bodyPr>
            <a:normAutofit/>
          </a:bodyPr>
          <a:lstStyle/>
          <a:p>
            <a:r>
              <a:rPr lang="en-US" sz="3600" b="1" dirty="0">
                <a:solidFill>
                  <a:schemeClr val="accent2">
                    <a:lumMod val="75000"/>
                  </a:schemeClr>
                </a:solidFill>
              </a:rPr>
              <a:t>Visualizations</a:t>
            </a:r>
          </a:p>
        </p:txBody>
      </p:sp>
      <p:pic>
        <p:nvPicPr>
          <p:cNvPr id="3076" name="Picture 4">
            <a:extLst>
              <a:ext uri="{FF2B5EF4-FFF2-40B4-BE49-F238E27FC236}">
                <a16:creationId xmlns:a16="http://schemas.microsoft.com/office/drawing/2014/main" id="{0189B64A-AA16-301D-15A1-3FA21BB32D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90688"/>
            <a:ext cx="3885890" cy="373221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7B24CD1-4B58-7E30-C99C-3BBE9EAB71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791493"/>
            <a:ext cx="5016500" cy="3530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781C0D-F561-038C-CF88-2EF99E8A9D75}"/>
              </a:ext>
            </a:extLst>
          </p:cNvPr>
          <p:cNvSpPr txBox="1"/>
          <p:nvPr/>
        </p:nvSpPr>
        <p:spPr>
          <a:xfrm>
            <a:off x="2374745" y="5615507"/>
            <a:ext cx="1074796" cy="369332"/>
          </a:xfrm>
          <a:prstGeom prst="rect">
            <a:avLst/>
          </a:prstGeom>
          <a:noFill/>
        </p:spPr>
        <p:txBody>
          <a:bodyPr wrap="square" rtlCol="0">
            <a:spAutoFit/>
          </a:bodyPr>
          <a:lstStyle/>
          <a:p>
            <a:r>
              <a:rPr lang="en-US" dirty="0"/>
              <a:t>Graph III</a:t>
            </a:r>
          </a:p>
        </p:txBody>
      </p:sp>
      <p:sp>
        <p:nvSpPr>
          <p:cNvPr id="4" name="TextBox 3">
            <a:extLst>
              <a:ext uri="{FF2B5EF4-FFF2-40B4-BE49-F238E27FC236}">
                <a16:creationId xmlns:a16="http://schemas.microsoft.com/office/drawing/2014/main" id="{90072E9B-4F37-6954-8000-D7E368122C08}"/>
              </a:ext>
            </a:extLst>
          </p:cNvPr>
          <p:cNvSpPr txBox="1"/>
          <p:nvPr/>
        </p:nvSpPr>
        <p:spPr>
          <a:xfrm>
            <a:off x="8604250" y="5615507"/>
            <a:ext cx="1074796" cy="369332"/>
          </a:xfrm>
          <a:prstGeom prst="rect">
            <a:avLst/>
          </a:prstGeom>
          <a:noFill/>
        </p:spPr>
        <p:txBody>
          <a:bodyPr wrap="square" rtlCol="0">
            <a:spAutoFit/>
          </a:bodyPr>
          <a:lstStyle/>
          <a:p>
            <a:r>
              <a:rPr lang="en-US" dirty="0"/>
              <a:t>Graph IV</a:t>
            </a:r>
          </a:p>
        </p:txBody>
      </p:sp>
      <p:pic>
        <p:nvPicPr>
          <p:cNvPr id="8" name="Audio 7">
            <a:hlinkClick r:id="" action="ppaction://media"/>
            <a:extLst>
              <a:ext uri="{FF2B5EF4-FFF2-40B4-BE49-F238E27FC236}">
                <a16:creationId xmlns:a16="http://schemas.microsoft.com/office/drawing/2014/main" id="{FCC865C0-AF2B-BB0F-CC86-1F4B45C39ECC}"/>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586168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63634"/>
    </mc:Choice>
    <mc:Fallback>
      <p:transition spd="slow" advTm="636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p:txBody>
          <a:bodyPr>
            <a:normAutofit/>
          </a:bodyPr>
          <a:lstStyle/>
          <a:p>
            <a:r>
              <a:rPr lang="en-US" sz="3600" b="1" dirty="0">
                <a:solidFill>
                  <a:schemeClr val="accent2">
                    <a:lumMod val="75000"/>
                  </a:schemeClr>
                </a:solidFill>
              </a:rPr>
              <a:t>Building and Evaluating Model</a:t>
            </a:r>
          </a:p>
        </p:txBody>
      </p:sp>
      <p:sp>
        <p:nvSpPr>
          <p:cNvPr id="3" name="Content Placeholder 2">
            <a:extLst>
              <a:ext uri="{FF2B5EF4-FFF2-40B4-BE49-F238E27FC236}">
                <a16:creationId xmlns:a16="http://schemas.microsoft.com/office/drawing/2014/main" id="{B0B87927-ECC2-2CEF-74DC-11025718BDAF}"/>
              </a:ext>
            </a:extLst>
          </p:cNvPr>
          <p:cNvSpPr>
            <a:spLocks noGrp="1"/>
          </p:cNvSpPr>
          <p:nvPr>
            <p:ph idx="1"/>
          </p:nvPr>
        </p:nvSpPr>
        <p:spPr/>
        <p:txBody>
          <a:bodyPr>
            <a:normAutofit lnSpcReduction="10000"/>
          </a:bodyPr>
          <a:lstStyle/>
          <a:p>
            <a:r>
              <a:rPr lang="en-US" dirty="0"/>
              <a:t>I used the Multi Linear Regression model. In our dataset, we have multiple features that are interdependent. Multiple Linear Regression (MLR) basically indicates that we will be having many input features and one output feature.</a:t>
            </a:r>
            <a:endParaRPr lang="en-US" dirty="0">
              <a:effectLst/>
            </a:endParaRPr>
          </a:p>
          <a:p>
            <a:r>
              <a:rPr lang="en-US" dirty="0"/>
              <a:t>I chose the Predictor (Income, Age and </a:t>
            </a:r>
            <a:r>
              <a:rPr lang="en-US" dirty="0" err="1"/>
              <a:t>NumPurchases</a:t>
            </a:r>
            <a:r>
              <a:rPr lang="en-US" dirty="0"/>
              <a:t>)and Target (</a:t>
            </a:r>
            <a:r>
              <a:rPr lang="en-US" dirty="0" err="1"/>
              <a:t>MntTotal</a:t>
            </a:r>
            <a:r>
              <a:rPr lang="en-US" dirty="0"/>
              <a:t>) columns. Then split the data into training and testing sets for the model.</a:t>
            </a:r>
          </a:p>
          <a:p>
            <a:r>
              <a:rPr lang="en-US" dirty="0"/>
              <a:t>I applied the model on training data.</a:t>
            </a:r>
          </a:p>
          <a:p>
            <a:r>
              <a:rPr lang="en-US" dirty="0"/>
              <a:t>I calculated the accuracy score.</a:t>
            </a:r>
          </a:p>
          <a:p>
            <a:r>
              <a:rPr lang="en-US" dirty="0"/>
              <a:t>Also, calculated the metrics - R2, RMSE and MAE.</a:t>
            </a:r>
          </a:p>
          <a:p>
            <a:endParaRPr lang="en-US" dirty="0"/>
          </a:p>
        </p:txBody>
      </p:sp>
      <p:pic>
        <p:nvPicPr>
          <p:cNvPr id="5" name="Audio 4">
            <a:hlinkClick r:id="" action="ppaction://media"/>
            <a:extLst>
              <a:ext uri="{FF2B5EF4-FFF2-40B4-BE49-F238E27FC236}">
                <a16:creationId xmlns:a16="http://schemas.microsoft.com/office/drawing/2014/main" id="{A433D69D-BBC6-4D3B-F9B0-051791D3810D}"/>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0636619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50034"/>
    </mc:Choice>
    <mc:Fallback>
      <p:transition spd="slow" advTm="500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p:txBody>
          <a:bodyPr>
            <a:normAutofit/>
          </a:bodyPr>
          <a:lstStyle/>
          <a:p>
            <a:r>
              <a:rPr lang="en-US" sz="3600" b="1" dirty="0">
                <a:solidFill>
                  <a:schemeClr val="accent2">
                    <a:lumMod val="75000"/>
                  </a:schemeClr>
                </a:solidFill>
              </a:rPr>
              <a:t>Conclusion</a:t>
            </a:r>
          </a:p>
        </p:txBody>
      </p:sp>
      <p:sp>
        <p:nvSpPr>
          <p:cNvPr id="3" name="Content Placeholder 2">
            <a:extLst>
              <a:ext uri="{FF2B5EF4-FFF2-40B4-BE49-F238E27FC236}">
                <a16:creationId xmlns:a16="http://schemas.microsoft.com/office/drawing/2014/main" id="{B0B87927-ECC2-2CEF-74DC-11025718BDAF}"/>
              </a:ext>
            </a:extLst>
          </p:cNvPr>
          <p:cNvSpPr>
            <a:spLocks noGrp="1"/>
          </p:cNvSpPr>
          <p:nvPr>
            <p:ph idx="1"/>
          </p:nvPr>
        </p:nvSpPr>
        <p:spPr>
          <a:xfrm>
            <a:off x="838200" y="1554692"/>
            <a:ext cx="10515600" cy="4795308"/>
          </a:xfrm>
        </p:spPr>
        <p:txBody>
          <a:bodyPr>
            <a:normAutofit lnSpcReduction="10000"/>
          </a:bodyPr>
          <a:lstStyle/>
          <a:p>
            <a:r>
              <a:rPr lang="en-US" dirty="0"/>
              <a:t>Here, we collect data, comprehend and pay attention to what matters in the data, and then build a model to acquire a better understanding and make predictions. </a:t>
            </a:r>
          </a:p>
          <a:p>
            <a:r>
              <a:rPr lang="en-US" dirty="0"/>
              <a:t>Going back to our model I built for this, after analyzing it, I would recommend implementation because the model does perform well, and it has the accuracy around 75%. </a:t>
            </a:r>
          </a:p>
          <a:p>
            <a:r>
              <a:rPr lang="en-US" dirty="0"/>
              <a:t>This also signifies the importance of understanding the customer’s attributes like their purchases, income or location which can further provide a helpful insight to a company that implement this solution. </a:t>
            </a:r>
          </a:p>
          <a:p>
            <a:r>
              <a:rPr lang="en-US" dirty="0"/>
              <a:t>We can improve the model by using it in more datasets that are on the customer purchases across different demographics and refine the model.</a:t>
            </a:r>
          </a:p>
          <a:p>
            <a:endParaRPr lang="en-US" dirty="0"/>
          </a:p>
        </p:txBody>
      </p:sp>
      <p:pic>
        <p:nvPicPr>
          <p:cNvPr id="5" name="Audio 4">
            <a:hlinkClick r:id="" action="ppaction://media"/>
            <a:extLst>
              <a:ext uri="{FF2B5EF4-FFF2-40B4-BE49-F238E27FC236}">
                <a16:creationId xmlns:a16="http://schemas.microsoft.com/office/drawing/2014/main" id="{39B1C42C-B2BB-4611-093F-E734E72C5C5A}"/>
              </a:ext>
            </a:extLst>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619753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52093"/>
    </mc:Choice>
    <mc:Fallback>
      <p:transition spd="slow" advTm="520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9|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themeOverride>
</file>

<file path=ppt/theme/themeOverride10.xml><?xml version="1.0" encoding="utf-8"?>
<a:themeOverride xmlns:a="http://schemas.openxmlformats.org/drawingml/2006/main">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themeOverride>
</file>

<file path=ppt/theme/themeOverride11.xml><?xml version="1.0" encoding="utf-8"?>
<a:themeOverride xmlns:a="http://schemas.openxmlformats.org/drawingml/2006/main">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themeOverride>
</file>

<file path=ppt/theme/themeOverride2.xml><?xml version="1.0" encoding="utf-8"?>
<a:themeOverride xmlns:a="http://schemas.openxmlformats.org/drawingml/2006/main">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themeOverride>
</file>

<file path=ppt/theme/themeOverride3.xml><?xml version="1.0" encoding="utf-8"?>
<a:themeOverride xmlns:a="http://schemas.openxmlformats.org/drawingml/2006/main">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themeOverride>
</file>

<file path=ppt/theme/themeOverride4.xml><?xml version="1.0" encoding="utf-8"?>
<a:themeOverride xmlns:a="http://schemas.openxmlformats.org/drawingml/2006/main">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themeOverride>
</file>

<file path=ppt/theme/themeOverride5.xml><?xml version="1.0" encoding="utf-8"?>
<a:themeOverride xmlns:a="http://schemas.openxmlformats.org/drawingml/2006/main">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themeOverride>
</file>

<file path=ppt/theme/themeOverride6.xml><?xml version="1.0" encoding="utf-8"?>
<a:themeOverride xmlns:a="http://schemas.openxmlformats.org/drawingml/2006/main">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themeOverride>
</file>

<file path=ppt/theme/themeOverride7.xml><?xml version="1.0" encoding="utf-8"?>
<a:themeOverride xmlns:a="http://schemas.openxmlformats.org/drawingml/2006/main">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themeOverride>
</file>

<file path=ppt/theme/themeOverride8.xml><?xml version="1.0" encoding="utf-8"?>
<a:themeOverride xmlns:a="http://schemas.openxmlformats.org/drawingml/2006/main">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themeOverride>
</file>

<file path=ppt/theme/themeOverride9.xml><?xml version="1.0" encoding="utf-8"?>
<a:themeOverride xmlns:a="http://schemas.openxmlformats.org/drawingml/2006/main">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{276C5E05-4592-374C-BE70-23837BAA2DEA}tf16401378</Template>
  <TotalTime>414</TotalTime>
  <Words>617</Words>
  <Application>Microsoft Macintosh PowerPoint</Application>
  <PresentationFormat>Widescreen</PresentationFormat>
  <Paragraphs>44</Paragraphs>
  <Slides>11</Slides>
  <Notes>0</Notes>
  <HiddenSlides>0</HiddenSlides>
  <MMClips>11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Research on Customer Personality Analysis</vt:lpstr>
      <vt:lpstr>PowerPoint Presentation</vt:lpstr>
      <vt:lpstr>Background/History</vt:lpstr>
      <vt:lpstr>Data Source/Dataset</vt:lpstr>
      <vt:lpstr>Data Exploration</vt:lpstr>
      <vt:lpstr>Visualizations</vt:lpstr>
      <vt:lpstr>Visualizations</vt:lpstr>
      <vt:lpstr>Building and Evaluating Model</vt:lpstr>
      <vt:lpstr>Conclusion</vt:lpstr>
      <vt:lpstr>Questions/answers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Sharath Chandra Tummanapally</dc:creator>
  <cp:lastModifiedBy>Sharath Chandra Tummanapally</cp:lastModifiedBy>
  <cp:revision>2</cp:revision>
  <dcterms:created xsi:type="dcterms:W3CDTF">2021-11-21T09:14:43Z</dcterms:created>
  <dcterms:modified xsi:type="dcterms:W3CDTF">2022-07-19T05:16:30Z</dcterms:modified>
</cp:coreProperties>
</file>