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33" r:id="rId1"/>
  </p:sldMasterIdLst>
  <p:sldIdLst>
    <p:sldId id="256" r:id="rId2"/>
    <p:sldId id="294" r:id="rId3"/>
    <p:sldId id="295" r:id="rId4"/>
    <p:sldId id="284" r:id="rId5"/>
    <p:sldId id="283" r:id="rId6"/>
    <p:sldId id="286" r:id="rId7"/>
    <p:sldId id="289" r:id="rId8"/>
    <p:sldId id="292" r:id="rId9"/>
    <p:sldId id="287" r:id="rId10"/>
    <p:sldId id="293" r:id="rId11"/>
    <p:sldId id="290"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078366-A97B-B349-B1F5-C8540492E2C2}" v="32" dt="2021-11-22T00:01:58.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735"/>
  </p:normalViewPr>
  <p:slideViewPr>
    <p:cSldViewPr snapToGrid="0" snapToObjects="1">
      <p:cViewPr varScale="1">
        <p:scale>
          <a:sx n="104" d="100"/>
          <a:sy n="104" d="100"/>
        </p:scale>
        <p:origin x="89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78A096-8053-483E-B6D8-38E766245989}"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50AA8925-D82A-4FC9-B07C-9161C44A3FBA}">
      <dgm:prSet/>
      <dgm:spPr/>
      <dgm:t>
        <a:bodyPr/>
        <a:lstStyle/>
        <a:p>
          <a:r>
            <a:rPr lang="en-US" dirty="0"/>
            <a:t>The first cryptocurrency, Bitcoin, was an astounding technical advancement that allowed anyone to exchange digital cash for negligible fees and without having to seek anyone's permission. But because Bitcoin was open source, anyone could replicate it, and at one point, everyone did, leading to the emergence of clones like Litecoin and Peercoin everywhere.</a:t>
          </a:r>
        </a:p>
      </dgm:t>
    </dgm:pt>
    <dgm:pt modelId="{9C86C612-DED9-4083-9FD6-ABE7111B067B}" type="parTrans" cxnId="{08C4E6CE-6995-4AE0-8643-3DC49A2144DE}">
      <dgm:prSet/>
      <dgm:spPr/>
      <dgm:t>
        <a:bodyPr/>
        <a:lstStyle/>
        <a:p>
          <a:endParaRPr lang="en-US"/>
        </a:p>
      </dgm:t>
    </dgm:pt>
    <dgm:pt modelId="{9FBBDC17-9AC7-4CAD-B188-88735828D5E8}" type="sibTrans" cxnId="{08C4E6CE-6995-4AE0-8643-3DC49A2144DE}">
      <dgm:prSet/>
      <dgm:spPr/>
      <dgm:t>
        <a:bodyPr/>
        <a:lstStyle/>
        <a:p>
          <a:endParaRPr lang="en-US"/>
        </a:p>
      </dgm:t>
    </dgm:pt>
    <dgm:pt modelId="{805590AA-6F26-4FA1-A6AC-FE12128697A5}">
      <dgm:prSet/>
      <dgm:spPr/>
      <dgm:t>
        <a:bodyPr/>
        <a:lstStyle/>
        <a:p>
          <a:r>
            <a:rPr lang="en-US"/>
            <a:t>The humorous response to this tendency is Dogecoin. In the year 2013, software developers Billy Markus and Jackson Palmer came up with the idea for Dogecoin as a "joke," mocking the irrational speculation that was going on in the cryptocurrency market at the time. In particular, it is regarded as the first "dog coin" and the first "meme coin." Some people view it as a viable investment opportunity even though it is satirical. </a:t>
          </a:r>
        </a:p>
      </dgm:t>
    </dgm:pt>
    <dgm:pt modelId="{1987E53F-2F27-4614-B041-75470AC7FAC4}" type="parTrans" cxnId="{2E42AC6E-A4DA-4C61-8733-46A350F9C85C}">
      <dgm:prSet/>
      <dgm:spPr/>
      <dgm:t>
        <a:bodyPr/>
        <a:lstStyle/>
        <a:p>
          <a:endParaRPr lang="en-US"/>
        </a:p>
      </dgm:t>
    </dgm:pt>
    <dgm:pt modelId="{8648CDCA-C8E5-4248-A4CF-438911F2E58A}" type="sibTrans" cxnId="{2E42AC6E-A4DA-4C61-8733-46A350F9C85C}">
      <dgm:prSet/>
      <dgm:spPr/>
      <dgm:t>
        <a:bodyPr/>
        <a:lstStyle/>
        <a:p>
          <a:endParaRPr lang="en-US"/>
        </a:p>
      </dgm:t>
    </dgm:pt>
    <dgm:pt modelId="{4E23C013-418D-7142-AE9B-D8CC32AE45CE}" type="pres">
      <dgm:prSet presAssocID="{5578A096-8053-483E-B6D8-38E766245989}" presName="vert0" presStyleCnt="0">
        <dgm:presLayoutVars>
          <dgm:dir/>
          <dgm:animOne val="branch"/>
          <dgm:animLvl val="lvl"/>
        </dgm:presLayoutVars>
      </dgm:prSet>
      <dgm:spPr/>
    </dgm:pt>
    <dgm:pt modelId="{AE5A4352-AF70-9B41-81D9-B12FD09DBA9B}" type="pres">
      <dgm:prSet presAssocID="{50AA8925-D82A-4FC9-B07C-9161C44A3FBA}" presName="thickLine" presStyleLbl="alignNode1" presStyleIdx="0" presStyleCnt="2"/>
      <dgm:spPr/>
    </dgm:pt>
    <dgm:pt modelId="{176D65EE-172F-5A41-89C0-033A90B4FC83}" type="pres">
      <dgm:prSet presAssocID="{50AA8925-D82A-4FC9-B07C-9161C44A3FBA}" presName="horz1" presStyleCnt="0"/>
      <dgm:spPr/>
    </dgm:pt>
    <dgm:pt modelId="{CC4C01C3-FB49-5D48-ABF7-A3D6739B429F}" type="pres">
      <dgm:prSet presAssocID="{50AA8925-D82A-4FC9-B07C-9161C44A3FBA}" presName="tx1" presStyleLbl="revTx" presStyleIdx="0" presStyleCnt="2"/>
      <dgm:spPr/>
    </dgm:pt>
    <dgm:pt modelId="{C7C5343D-5B04-6A45-8D34-088E3C387371}" type="pres">
      <dgm:prSet presAssocID="{50AA8925-D82A-4FC9-B07C-9161C44A3FBA}" presName="vert1" presStyleCnt="0"/>
      <dgm:spPr/>
    </dgm:pt>
    <dgm:pt modelId="{FD23D536-BBF1-3945-B69E-F6DB9B8F4F31}" type="pres">
      <dgm:prSet presAssocID="{805590AA-6F26-4FA1-A6AC-FE12128697A5}" presName="thickLine" presStyleLbl="alignNode1" presStyleIdx="1" presStyleCnt="2"/>
      <dgm:spPr/>
    </dgm:pt>
    <dgm:pt modelId="{1A46CB92-67ED-994C-8F28-A36A5F5DF980}" type="pres">
      <dgm:prSet presAssocID="{805590AA-6F26-4FA1-A6AC-FE12128697A5}" presName="horz1" presStyleCnt="0"/>
      <dgm:spPr/>
    </dgm:pt>
    <dgm:pt modelId="{1C91B64F-91AA-BC48-AEB6-484B8902C71D}" type="pres">
      <dgm:prSet presAssocID="{805590AA-6F26-4FA1-A6AC-FE12128697A5}" presName="tx1" presStyleLbl="revTx" presStyleIdx="1" presStyleCnt="2"/>
      <dgm:spPr/>
    </dgm:pt>
    <dgm:pt modelId="{69F1C2A9-3712-3442-A688-5D8D7E807E73}" type="pres">
      <dgm:prSet presAssocID="{805590AA-6F26-4FA1-A6AC-FE12128697A5}" presName="vert1" presStyleCnt="0"/>
      <dgm:spPr/>
    </dgm:pt>
  </dgm:ptLst>
  <dgm:cxnLst>
    <dgm:cxn modelId="{3039AA0B-D74A-5E4F-8C40-824AB28375BC}" type="presOf" srcId="{50AA8925-D82A-4FC9-B07C-9161C44A3FBA}" destId="{CC4C01C3-FB49-5D48-ABF7-A3D6739B429F}" srcOrd="0" destOrd="0" presId="urn:microsoft.com/office/officeart/2008/layout/LinedList"/>
    <dgm:cxn modelId="{A1C3C934-052E-8D41-A9B3-DF9FAE7334C4}" type="presOf" srcId="{805590AA-6F26-4FA1-A6AC-FE12128697A5}" destId="{1C91B64F-91AA-BC48-AEB6-484B8902C71D}" srcOrd="0" destOrd="0" presId="urn:microsoft.com/office/officeart/2008/layout/LinedList"/>
    <dgm:cxn modelId="{2E42AC6E-A4DA-4C61-8733-46A350F9C85C}" srcId="{5578A096-8053-483E-B6D8-38E766245989}" destId="{805590AA-6F26-4FA1-A6AC-FE12128697A5}" srcOrd="1" destOrd="0" parTransId="{1987E53F-2F27-4614-B041-75470AC7FAC4}" sibTransId="{8648CDCA-C8E5-4248-A4CF-438911F2E58A}"/>
    <dgm:cxn modelId="{37DC8CA0-1242-7942-B98B-A02EFC715961}" type="presOf" srcId="{5578A096-8053-483E-B6D8-38E766245989}" destId="{4E23C013-418D-7142-AE9B-D8CC32AE45CE}" srcOrd="0" destOrd="0" presId="urn:microsoft.com/office/officeart/2008/layout/LinedList"/>
    <dgm:cxn modelId="{08C4E6CE-6995-4AE0-8643-3DC49A2144DE}" srcId="{5578A096-8053-483E-B6D8-38E766245989}" destId="{50AA8925-D82A-4FC9-B07C-9161C44A3FBA}" srcOrd="0" destOrd="0" parTransId="{9C86C612-DED9-4083-9FD6-ABE7111B067B}" sibTransId="{9FBBDC17-9AC7-4CAD-B188-88735828D5E8}"/>
    <dgm:cxn modelId="{B1873A43-6462-7D43-897A-942F7A3CA790}" type="presParOf" srcId="{4E23C013-418D-7142-AE9B-D8CC32AE45CE}" destId="{AE5A4352-AF70-9B41-81D9-B12FD09DBA9B}" srcOrd="0" destOrd="0" presId="urn:microsoft.com/office/officeart/2008/layout/LinedList"/>
    <dgm:cxn modelId="{14B75F43-92AC-964C-BFA4-2B86683CEC37}" type="presParOf" srcId="{4E23C013-418D-7142-AE9B-D8CC32AE45CE}" destId="{176D65EE-172F-5A41-89C0-033A90B4FC83}" srcOrd="1" destOrd="0" presId="urn:microsoft.com/office/officeart/2008/layout/LinedList"/>
    <dgm:cxn modelId="{9BBC1D06-2D38-1D41-894E-5E8F5193ECF4}" type="presParOf" srcId="{176D65EE-172F-5A41-89C0-033A90B4FC83}" destId="{CC4C01C3-FB49-5D48-ABF7-A3D6739B429F}" srcOrd="0" destOrd="0" presId="urn:microsoft.com/office/officeart/2008/layout/LinedList"/>
    <dgm:cxn modelId="{89E99940-C1BE-F947-866F-A05E1F9FBC41}" type="presParOf" srcId="{176D65EE-172F-5A41-89C0-033A90B4FC83}" destId="{C7C5343D-5B04-6A45-8D34-088E3C387371}" srcOrd="1" destOrd="0" presId="urn:microsoft.com/office/officeart/2008/layout/LinedList"/>
    <dgm:cxn modelId="{3F897B0E-CE9A-0D44-9461-E81EDE60011E}" type="presParOf" srcId="{4E23C013-418D-7142-AE9B-D8CC32AE45CE}" destId="{FD23D536-BBF1-3945-B69E-F6DB9B8F4F31}" srcOrd="2" destOrd="0" presId="urn:microsoft.com/office/officeart/2008/layout/LinedList"/>
    <dgm:cxn modelId="{3205FEBB-D0BF-DD48-ACFE-763FF5FEB702}" type="presParOf" srcId="{4E23C013-418D-7142-AE9B-D8CC32AE45CE}" destId="{1A46CB92-67ED-994C-8F28-A36A5F5DF980}" srcOrd="3" destOrd="0" presId="urn:microsoft.com/office/officeart/2008/layout/LinedList"/>
    <dgm:cxn modelId="{BFDAA685-5A8D-CB42-807E-5846118E7F16}" type="presParOf" srcId="{1A46CB92-67ED-994C-8F28-A36A5F5DF980}" destId="{1C91B64F-91AA-BC48-AEB6-484B8902C71D}" srcOrd="0" destOrd="0" presId="urn:microsoft.com/office/officeart/2008/layout/LinedList"/>
    <dgm:cxn modelId="{200C8B02-6984-E144-B23A-30DB3298C47C}" type="presParOf" srcId="{1A46CB92-67ED-994C-8F28-A36A5F5DF980}" destId="{69F1C2A9-3712-3442-A688-5D8D7E807E7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E81B3B-1E1E-41D8-ACE9-C6F5A96CDC2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EDE73B4-C819-45FF-A8BB-6423ACBD184F}">
      <dgm:prSet custT="1"/>
      <dgm:spPr/>
      <dgm:t>
        <a:bodyPr vert="horz" lIns="91440" tIns="45720" rIns="91440" bIns="45720" rtlCol="0"/>
        <a:lstStyle/>
        <a:p>
          <a:pPr>
            <a:lnSpc>
              <a:spcPct val="100000"/>
            </a:lnSpc>
          </a:pPr>
          <a:r>
            <a:rPr lang="en-US" sz="1400" dirty="0"/>
            <a:t>The dataset I retrieved is from an online source Kaggle, where it provides the attributes of the daily price action for Doge coin particularly the Date, Open, High, Low, Close and Volume. We will get through the data in detailed as we dig deep into data and clean it for our analysis.</a:t>
          </a:r>
        </a:p>
      </dgm:t>
    </dgm:pt>
    <dgm:pt modelId="{C85CEA6C-C7F5-40E3-9685-6D8BCBEBAF14}" type="parTrans" cxnId="{61B3F1B9-B64E-4670-8116-7F72BB1B6DF1}">
      <dgm:prSet/>
      <dgm:spPr/>
      <dgm:t>
        <a:bodyPr/>
        <a:lstStyle/>
        <a:p>
          <a:endParaRPr lang="en-US"/>
        </a:p>
      </dgm:t>
    </dgm:pt>
    <dgm:pt modelId="{1BCD0FEC-B83A-4AED-90D8-D1C21E07EDF7}" type="sibTrans" cxnId="{61B3F1B9-B64E-4670-8116-7F72BB1B6DF1}">
      <dgm:prSet/>
      <dgm:spPr/>
      <dgm:t>
        <a:bodyPr/>
        <a:lstStyle/>
        <a:p>
          <a:pPr>
            <a:lnSpc>
              <a:spcPct val="100000"/>
            </a:lnSpc>
          </a:pPr>
          <a:endParaRPr lang="en-US"/>
        </a:p>
      </dgm:t>
    </dgm:pt>
    <dgm:pt modelId="{2107394A-6385-4F47-BA5A-2E2CB9E22B97}">
      <dgm:prSet custT="1"/>
      <dgm:spPr>
        <a:noFill/>
        <a:ln>
          <a:noFill/>
        </a:ln>
        <a:effectLst/>
      </dgm:spPr>
      <dgm:t>
        <a:bodyPr spcFirstLastPara="0" vert="horz" wrap="square" lIns="91440" tIns="45720" rIns="91440" bIns="45720" numCol="1" spcCol="1270" rtlCol="0" anchor="t" anchorCtr="0"/>
        <a:lstStyle/>
        <a:p>
          <a:pPr>
            <a:lnSpc>
              <a:spcPct val="100000"/>
            </a:lnSpc>
          </a:pPr>
          <a:r>
            <a:rPr lang="en-US" sz="1400" baseline="0"/>
            <a:t>Source:</a:t>
          </a:r>
          <a:r>
            <a:rPr lang="en-US" sz="1400"/>
            <a:t> https://www.kaggle.com/datasets/neelgajare/dogecoin-historical-price-data</a:t>
          </a:r>
          <a:endParaRPr lang="en-US" sz="1400" dirty="0"/>
        </a:p>
      </dgm:t>
    </dgm:pt>
    <dgm:pt modelId="{67513140-A036-47CE-A3B2-2EF084548308}" type="parTrans" cxnId="{FA239C3E-42F9-4A55-9C42-A4C6D96FC819}">
      <dgm:prSet/>
      <dgm:spPr/>
      <dgm:t>
        <a:bodyPr/>
        <a:lstStyle/>
        <a:p>
          <a:endParaRPr lang="en-US"/>
        </a:p>
      </dgm:t>
    </dgm:pt>
    <dgm:pt modelId="{C5FBD511-FA38-42B4-88FB-F6ED08F6A926}" type="sibTrans" cxnId="{FA239C3E-42F9-4A55-9C42-A4C6D96FC819}">
      <dgm:prSet/>
      <dgm:spPr/>
      <dgm:t>
        <a:bodyPr/>
        <a:lstStyle/>
        <a:p>
          <a:endParaRPr lang="en-US"/>
        </a:p>
      </dgm:t>
    </dgm:pt>
    <dgm:pt modelId="{586C1892-A3E7-4535-B688-2D7EB789B541}" type="pres">
      <dgm:prSet presAssocID="{BEE81B3B-1E1E-41D8-ACE9-C6F5A96CDC2F}" presName="root" presStyleCnt="0">
        <dgm:presLayoutVars>
          <dgm:dir/>
          <dgm:resizeHandles val="exact"/>
        </dgm:presLayoutVars>
      </dgm:prSet>
      <dgm:spPr/>
    </dgm:pt>
    <dgm:pt modelId="{FABB3C36-56AA-4772-AF90-0BDEC24EDFB8}" type="pres">
      <dgm:prSet presAssocID="{BEE81B3B-1E1E-41D8-ACE9-C6F5A96CDC2F}" presName="container" presStyleCnt="0">
        <dgm:presLayoutVars>
          <dgm:dir/>
          <dgm:resizeHandles val="exact"/>
        </dgm:presLayoutVars>
      </dgm:prSet>
      <dgm:spPr/>
    </dgm:pt>
    <dgm:pt modelId="{8811B644-BAFF-4869-8C71-2C9AA726D1A6}" type="pres">
      <dgm:prSet presAssocID="{EEDE73B4-C819-45FF-A8BB-6423ACBD184F}" presName="compNode" presStyleCnt="0"/>
      <dgm:spPr/>
    </dgm:pt>
    <dgm:pt modelId="{06DBF83D-FEDD-4D48-AF64-712D952BD4CB}" type="pres">
      <dgm:prSet presAssocID="{EEDE73B4-C819-45FF-A8BB-6423ACBD184F}" presName="iconBgRect" presStyleLbl="bgShp" presStyleIdx="0" presStyleCnt="2"/>
      <dgm:spPr/>
    </dgm:pt>
    <dgm:pt modelId="{FC1BE804-14D7-4620-891C-246A9D9A7F3C}" type="pres">
      <dgm:prSet presAssocID="{EEDE73B4-C819-45FF-A8BB-6423ACBD184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g"/>
        </a:ext>
      </dgm:extLst>
    </dgm:pt>
    <dgm:pt modelId="{4C6E8C55-2EB7-4D10-94BE-FF5FF062308A}" type="pres">
      <dgm:prSet presAssocID="{EEDE73B4-C819-45FF-A8BB-6423ACBD184F}" presName="spaceRect" presStyleCnt="0"/>
      <dgm:spPr/>
    </dgm:pt>
    <dgm:pt modelId="{58CF411D-962E-4AA0-B38F-94E8ED0581D5}" type="pres">
      <dgm:prSet presAssocID="{EEDE73B4-C819-45FF-A8BB-6423ACBD184F}" presName="textRect" presStyleLbl="revTx" presStyleIdx="0" presStyleCnt="2">
        <dgm:presLayoutVars>
          <dgm:chMax val="1"/>
          <dgm:chPref val="1"/>
        </dgm:presLayoutVars>
      </dgm:prSet>
      <dgm:spPr/>
    </dgm:pt>
    <dgm:pt modelId="{B0123C4A-42B2-4980-A8C4-B5C8CF593D95}" type="pres">
      <dgm:prSet presAssocID="{1BCD0FEC-B83A-4AED-90D8-D1C21E07EDF7}" presName="sibTrans" presStyleLbl="sibTrans2D1" presStyleIdx="0" presStyleCnt="0"/>
      <dgm:spPr/>
    </dgm:pt>
    <dgm:pt modelId="{B24BB457-BE52-450B-BEB5-B312F3A957A6}" type="pres">
      <dgm:prSet presAssocID="{2107394A-6385-4F47-BA5A-2E2CB9E22B97}" presName="compNode" presStyleCnt="0"/>
      <dgm:spPr/>
    </dgm:pt>
    <dgm:pt modelId="{B98D0C85-250D-468E-A997-0DFC378D76B7}" type="pres">
      <dgm:prSet presAssocID="{2107394A-6385-4F47-BA5A-2E2CB9E22B97}" presName="iconBgRect" presStyleLbl="bgShp" presStyleIdx="1" presStyleCnt="2"/>
      <dgm:spPr/>
    </dgm:pt>
    <dgm:pt modelId="{76019A4E-1042-48F2-A596-EA329ABBE755}" type="pres">
      <dgm:prSet presAssocID="{2107394A-6385-4F47-BA5A-2E2CB9E22B9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wspaper"/>
        </a:ext>
      </dgm:extLst>
    </dgm:pt>
    <dgm:pt modelId="{8BAAA93D-1E45-43F3-A117-2D1BCB841750}" type="pres">
      <dgm:prSet presAssocID="{2107394A-6385-4F47-BA5A-2E2CB9E22B97}" presName="spaceRect" presStyleCnt="0"/>
      <dgm:spPr/>
    </dgm:pt>
    <dgm:pt modelId="{9BB225E9-2A89-4ECE-91C1-F62AD97541EA}" type="pres">
      <dgm:prSet presAssocID="{2107394A-6385-4F47-BA5A-2E2CB9E22B97}" presName="textRect" presStyleLbl="revTx" presStyleIdx="1" presStyleCnt="2">
        <dgm:presLayoutVars>
          <dgm:chMax val="1"/>
          <dgm:chPref val="1"/>
        </dgm:presLayoutVars>
      </dgm:prSet>
      <dgm:spPr/>
    </dgm:pt>
  </dgm:ptLst>
  <dgm:cxnLst>
    <dgm:cxn modelId="{4815F31D-198B-8B4E-96B7-13718CF38D98}" type="presOf" srcId="{1BCD0FEC-B83A-4AED-90D8-D1C21E07EDF7}" destId="{B0123C4A-42B2-4980-A8C4-B5C8CF593D95}" srcOrd="0" destOrd="0" presId="urn:microsoft.com/office/officeart/2018/2/layout/IconCircleList"/>
    <dgm:cxn modelId="{8437631F-7C99-C04F-AE56-CBCF0576318B}" type="presOf" srcId="{EEDE73B4-C819-45FF-A8BB-6423ACBD184F}" destId="{58CF411D-962E-4AA0-B38F-94E8ED0581D5}" srcOrd="0" destOrd="0" presId="urn:microsoft.com/office/officeart/2018/2/layout/IconCircleList"/>
    <dgm:cxn modelId="{FA239C3E-42F9-4A55-9C42-A4C6D96FC819}" srcId="{BEE81B3B-1E1E-41D8-ACE9-C6F5A96CDC2F}" destId="{2107394A-6385-4F47-BA5A-2E2CB9E22B97}" srcOrd="1" destOrd="0" parTransId="{67513140-A036-47CE-A3B2-2EF084548308}" sibTransId="{C5FBD511-FA38-42B4-88FB-F6ED08F6A926}"/>
    <dgm:cxn modelId="{FEC5D548-AF09-914D-9BCC-6F3085409FF9}" type="presOf" srcId="{2107394A-6385-4F47-BA5A-2E2CB9E22B97}" destId="{9BB225E9-2A89-4ECE-91C1-F62AD97541EA}" srcOrd="0" destOrd="0" presId="urn:microsoft.com/office/officeart/2018/2/layout/IconCircleList"/>
    <dgm:cxn modelId="{61B3F1B9-B64E-4670-8116-7F72BB1B6DF1}" srcId="{BEE81B3B-1E1E-41D8-ACE9-C6F5A96CDC2F}" destId="{EEDE73B4-C819-45FF-A8BB-6423ACBD184F}" srcOrd="0" destOrd="0" parTransId="{C85CEA6C-C7F5-40E3-9685-6D8BCBEBAF14}" sibTransId="{1BCD0FEC-B83A-4AED-90D8-D1C21E07EDF7}"/>
    <dgm:cxn modelId="{FB0D6DDB-B7A0-B045-B057-552C67BD1997}" type="presOf" srcId="{BEE81B3B-1E1E-41D8-ACE9-C6F5A96CDC2F}" destId="{586C1892-A3E7-4535-B688-2D7EB789B541}" srcOrd="0" destOrd="0" presId="urn:microsoft.com/office/officeart/2018/2/layout/IconCircleList"/>
    <dgm:cxn modelId="{F942CB76-E494-0A42-B694-8F736F2C78E1}" type="presParOf" srcId="{586C1892-A3E7-4535-B688-2D7EB789B541}" destId="{FABB3C36-56AA-4772-AF90-0BDEC24EDFB8}" srcOrd="0" destOrd="0" presId="urn:microsoft.com/office/officeart/2018/2/layout/IconCircleList"/>
    <dgm:cxn modelId="{76B48DA8-6C39-9B40-AE52-563F8B1B884C}" type="presParOf" srcId="{FABB3C36-56AA-4772-AF90-0BDEC24EDFB8}" destId="{8811B644-BAFF-4869-8C71-2C9AA726D1A6}" srcOrd="0" destOrd="0" presId="urn:microsoft.com/office/officeart/2018/2/layout/IconCircleList"/>
    <dgm:cxn modelId="{A4CA2696-CCE8-3F4C-9E92-26B46873450B}" type="presParOf" srcId="{8811B644-BAFF-4869-8C71-2C9AA726D1A6}" destId="{06DBF83D-FEDD-4D48-AF64-712D952BD4CB}" srcOrd="0" destOrd="0" presId="urn:microsoft.com/office/officeart/2018/2/layout/IconCircleList"/>
    <dgm:cxn modelId="{762D1465-E12B-544C-BF55-895F0EBDA6F8}" type="presParOf" srcId="{8811B644-BAFF-4869-8C71-2C9AA726D1A6}" destId="{FC1BE804-14D7-4620-891C-246A9D9A7F3C}" srcOrd="1" destOrd="0" presId="urn:microsoft.com/office/officeart/2018/2/layout/IconCircleList"/>
    <dgm:cxn modelId="{8B866E65-12B8-9746-B25B-33313926C764}" type="presParOf" srcId="{8811B644-BAFF-4869-8C71-2C9AA726D1A6}" destId="{4C6E8C55-2EB7-4D10-94BE-FF5FF062308A}" srcOrd="2" destOrd="0" presId="urn:microsoft.com/office/officeart/2018/2/layout/IconCircleList"/>
    <dgm:cxn modelId="{327B8F8F-6102-354B-8FF1-F1A3E5F185C1}" type="presParOf" srcId="{8811B644-BAFF-4869-8C71-2C9AA726D1A6}" destId="{58CF411D-962E-4AA0-B38F-94E8ED0581D5}" srcOrd="3" destOrd="0" presId="urn:microsoft.com/office/officeart/2018/2/layout/IconCircleList"/>
    <dgm:cxn modelId="{EEDA5B2A-E652-2F4F-83F0-521B4E521183}" type="presParOf" srcId="{FABB3C36-56AA-4772-AF90-0BDEC24EDFB8}" destId="{B0123C4A-42B2-4980-A8C4-B5C8CF593D95}" srcOrd="1" destOrd="0" presId="urn:microsoft.com/office/officeart/2018/2/layout/IconCircleList"/>
    <dgm:cxn modelId="{808E984C-E81D-D74F-AF35-41D07085AFD9}" type="presParOf" srcId="{FABB3C36-56AA-4772-AF90-0BDEC24EDFB8}" destId="{B24BB457-BE52-450B-BEB5-B312F3A957A6}" srcOrd="2" destOrd="0" presId="urn:microsoft.com/office/officeart/2018/2/layout/IconCircleList"/>
    <dgm:cxn modelId="{6C21C541-ED9A-1A4B-A8C5-BAA6E46A9A70}" type="presParOf" srcId="{B24BB457-BE52-450B-BEB5-B312F3A957A6}" destId="{B98D0C85-250D-468E-A997-0DFC378D76B7}" srcOrd="0" destOrd="0" presId="urn:microsoft.com/office/officeart/2018/2/layout/IconCircleList"/>
    <dgm:cxn modelId="{012DFA33-8B3A-224C-B80F-5507BA6C7F60}" type="presParOf" srcId="{B24BB457-BE52-450B-BEB5-B312F3A957A6}" destId="{76019A4E-1042-48F2-A596-EA329ABBE755}" srcOrd="1" destOrd="0" presId="urn:microsoft.com/office/officeart/2018/2/layout/IconCircleList"/>
    <dgm:cxn modelId="{E7567988-FC7B-4E4D-B56C-F22BC960124B}" type="presParOf" srcId="{B24BB457-BE52-450B-BEB5-B312F3A957A6}" destId="{8BAAA93D-1E45-43F3-A117-2D1BCB841750}" srcOrd="2" destOrd="0" presId="urn:microsoft.com/office/officeart/2018/2/layout/IconCircleList"/>
    <dgm:cxn modelId="{A83F906F-0E05-134A-B823-D3AFD338892F}" type="presParOf" srcId="{B24BB457-BE52-450B-BEB5-B312F3A957A6}" destId="{9BB225E9-2A89-4ECE-91C1-F62AD97541EA}"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A4352-AF70-9B41-81D9-B12FD09DBA9B}">
      <dsp:nvSpPr>
        <dsp:cNvPr id="0" name=""/>
        <dsp:cNvSpPr/>
      </dsp:nvSpPr>
      <dsp:spPr>
        <a:xfrm>
          <a:off x="0" y="0"/>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C01C3-FB49-5D48-ABF7-A3D6739B429F}">
      <dsp:nvSpPr>
        <dsp:cNvPr id="0" name=""/>
        <dsp:cNvSpPr/>
      </dsp:nvSpPr>
      <dsp:spPr>
        <a:xfrm>
          <a:off x="0" y="0"/>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The first cryptocurrency, Bitcoin, was an astounding technical advancement that allowed anyone to exchange digital cash for negligible fees and without having to seek anyone's permission. But because Bitcoin was open source, anyone could replicate it, and at one point, everyone did, leading to the emergence of clones like Litecoin and Peercoin everywhere.</a:t>
          </a:r>
        </a:p>
      </dsp:txBody>
      <dsp:txXfrm>
        <a:off x="0" y="0"/>
        <a:ext cx="6263640" cy="2752343"/>
      </dsp:txXfrm>
    </dsp:sp>
    <dsp:sp modelId="{FD23D536-BBF1-3945-B69E-F6DB9B8F4F31}">
      <dsp:nvSpPr>
        <dsp:cNvPr id="0" name=""/>
        <dsp:cNvSpPr/>
      </dsp:nvSpPr>
      <dsp:spPr>
        <a:xfrm>
          <a:off x="0" y="2752343"/>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91B64F-91AA-BC48-AEB6-484B8902C71D}">
      <dsp:nvSpPr>
        <dsp:cNvPr id="0" name=""/>
        <dsp:cNvSpPr/>
      </dsp:nvSpPr>
      <dsp:spPr>
        <a:xfrm>
          <a:off x="0" y="2752343"/>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 humorous response to this tendency is Dogecoin. In the year 2013, software developers Billy Markus and Jackson Palmer came up with the idea for Dogecoin as a "joke," mocking the irrational speculation that was going on in the cryptocurrency market at the time. In particular, it is regarded as the first "dog coin" and the first "meme coin." Some people view it as a viable investment opportunity even though it is satirical. </a:t>
          </a:r>
        </a:p>
      </dsp:txBody>
      <dsp:txXfrm>
        <a:off x="0" y="2752343"/>
        <a:ext cx="6263640" cy="2752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BF83D-FEDD-4D48-AF64-712D952BD4CB}">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BE804-14D7-4620-891C-246A9D9A7F3C}">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CF411D-962E-4AA0-B38F-94E8ED0581D5}">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45720" rIns="91440" bIns="45720" numCol="1" spcCol="1270" rtlCol="0" anchor="ctr" anchorCtr="0">
          <a:noAutofit/>
        </a:bodyPr>
        <a:lstStyle/>
        <a:p>
          <a:pPr marL="0" lvl="0" indent="0" algn="l" defTabSz="622300">
            <a:lnSpc>
              <a:spcPct val="100000"/>
            </a:lnSpc>
            <a:spcBef>
              <a:spcPct val="0"/>
            </a:spcBef>
            <a:spcAft>
              <a:spcPct val="35000"/>
            </a:spcAft>
            <a:buNone/>
          </a:pPr>
          <a:r>
            <a:rPr lang="en-US" sz="1400" kern="1200" dirty="0"/>
            <a:t>The dataset I retrieved is from an online source Kaggle, where it provides the attributes of the daily price action for Doge coin particularly the Date, Open, High, Low, Close and Volume. We will get through the data in detailed as we dig deep into data and clean it for our analysis.</a:t>
          </a:r>
        </a:p>
      </dsp:txBody>
      <dsp:txXfrm>
        <a:off x="1834517" y="1507711"/>
        <a:ext cx="3148942" cy="1335915"/>
      </dsp:txXfrm>
    </dsp:sp>
    <dsp:sp modelId="{B98D0C85-250D-468E-A997-0DFC378D76B7}">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019A4E-1042-48F2-A596-EA329ABBE755}">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B225E9-2A89-4ECE-91C1-F62AD97541EA}">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45720" rIns="91440" bIns="45720" numCol="1" spcCol="1270" rtlCol="0" anchor="t" anchorCtr="0">
          <a:noAutofit/>
        </a:bodyPr>
        <a:lstStyle/>
        <a:p>
          <a:pPr marL="0" lvl="0" indent="0" algn="l" defTabSz="622300">
            <a:lnSpc>
              <a:spcPct val="100000"/>
            </a:lnSpc>
            <a:spcBef>
              <a:spcPct val="0"/>
            </a:spcBef>
            <a:spcAft>
              <a:spcPct val="35000"/>
            </a:spcAft>
            <a:buNone/>
          </a:pPr>
          <a:r>
            <a:rPr lang="en-US" sz="1400" kern="1200" baseline="0"/>
            <a:t>Source:</a:t>
          </a:r>
          <a:r>
            <a:rPr lang="en-US" sz="1400" kern="1200"/>
            <a:t> https://www.kaggle.com/datasets/neelgajare/dogecoin-historical-price-data</a:t>
          </a:r>
          <a:endParaRPr lang="en-US" sz="1400" kern="1200" dirty="0"/>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5FC6-3EF9-4D98-055A-39FAF9E76D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F284E6-2005-3B95-C5C3-0CE302FC15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122759-830A-D8A7-DA21-E8AC30D565EB}"/>
              </a:ext>
            </a:extLst>
          </p:cNvPr>
          <p:cNvSpPr>
            <a:spLocks noGrp="1"/>
          </p:cNvSpPr>
          <p:nvPr>
            <p:ph type="dt" sz="half" idx="10"/>
          </p:nvPr>
        </p:nvSpPr>
        <p:spPr/>
        <p:txBody>
          <a:bodyPr/>
          <a:lstStyle/>
          <a:p>
            <a:fld id="{B61BEF0D-F0BB-DE4B-95CE-6DB70DBA9567}" type="datetimeFigureOut">
              <a:rPr lang="en-US" smtClean="0"/>
              <a:pPr/>
              <a:t>8/8/22</a:t>
            </a:fld>
            <a:endParaRPr lang="en-US" dirty="0"/>
          </a:p>
        </p:txBody>
      </p:sp>
      <p:sp>
        <p:nvSpPr>
          <p:cNvPr id="5" name="Footer Placeholder 4">
            <a:extLst>
              <a:ext uri="{FF2B5EF4-FFF2-40B4-BE49-F238E27FC236}">
                <a16:creationId xmlns:a16="http://schemas.microsoft.com/office/drawing/2014/main" id="{ED3C80E2-B782-A439-3307-665D2BC294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7A19B6-57D5-CA7F-E4ED-109A2ACB49C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331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E1E6-9D84-73B1-81EE-6E9B25E4D8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3D191C-E018-1BD7-F13A-5F2CF05AFB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2D1B2D-7B9A-14FC-AE79-9C2A44C05587}"/>
              </a:ext>
            </a:extLst>
          </p:cNvPr>
          <p:cNvSpPr>
            <a:spLocks noGrp="1"/>
          </p:cNvSpPr>
          <p:nvPr>
            <p:ph type="dt" sz="half" idx="10"/>
          </p:nvPr>
        </p:nvSpPr>
        <p:spPr/>
        <p:txBody>
          <a:bodyPr/>
          <a:lstStyle/>
          <a:p>
            <a:fld id="{B61BEF0D-F0BB-DE4B-95CE-6DB70DBA9567}" type="datetimeFigureOut">
              <a:rPr lang="en-US" smtClean="0"/>
              <a:pPr/>
              <a:t>8/8/22</a:t>
            </a:fld>
            <a:endParaRPr lang="en-US" dirty="0"/>
          </a:p>
        </p:txBody>
      </p:sp>
      <p:sp>
        <p:nvSpPr>
          <p:cNvPr id="5" name="Footer Placeholder 4">
            <a:extLst>
              <a:ext uri="{FF2B5EF4-FFF2-40B4-BE49-F238E27FC236}">
                <a16:creationId xmlns:a16="http://schemas.microsoft.com/office/drawing/2014/main" id="{676C381F-A73E-3A92-78F9-8B570CDADA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17FE58-8980-A111-A751-E551B06F853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855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C32FC-2435-9AE6-5A55-756F8CAEFD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98389-3196-6EA2-AA43-91FAD36A97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2C4F5-0424-8D3C-368F-0FC8FDF69F62}"/>
              </a:ext>
            </a:extLst>
          </p:cNvPr>
          <p:cNvSpPr>
            <a:spLocks noGrp="1"/>
          </p:cNvSpPr>
          <p:nvPr>
            <p:ph type="dt" sz="half" idx="10"/>
          </p:nvPr>
        </p:nvSpPr>
        <p:spPr/>
        <p:txBody>
          <a:bodyPr/>
          <a:lstStyle/>
          <a:p>
            <a:fld id="{B61BEF0D-F0BB-DE4B-95CE-6DB70DBA9567}" type="datetimeFigureOut">
              <a:rPr lang="en-US" smtClean="0"/>
              <a:pPr/>
              <a:t>8/8/22</a:t>
            </a:fld>
            <a:endParaRPr lang="en-US" dirty="0"/>
          </a:p>
        </p:txBody>
      </p:sp>
      <p:sp>
        <p:nvSpPr>
          <p:cNvPr id="5" name="Footer Placeholder 4">
            <a:extLst>
              <a:ext uri="{FF2B5EF4-FFF2-40B4-BE49-F238E27FC236}">
                <a16:creationId xmlns:a16="http://schemas.microsoft.com/office/drawing/2014/main" id="{43F47A38-AAE9-A608-6F29-B95A96A4C9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046C5A-0CB8-9F67-4B43-C6FAA47C319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720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0232-D467-FC4A-4FE2-E8EB5800C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D3A17-A07D-B800-2621-F1A2FDF73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CB393-2D61-D222-5A57-ED767B4C755D}"/>
              </a:ext>
            </a:extLst>
          </p:cNvPr>
          <p:cNvSpPr>
            <a:spLocks noGrp="1"/>
          </p:cNvSpPr>
          <p:nvPr>
            <p:ph type="dt" sz="half" idx="10"/>
          </p:nvPr>
        </p:nvSpPr>
        <p:spPr/>
        <p:txBody>
          <a:bodyPr/>
          <a:lstStyle/>
          <a:p>
            <a:fld id="{B61BEF0D-F0BB-DE4B-95CE-6DB70DBA9567}" type="datetimeFigureOut">
              <a:rPr lang="en-US" smtClean="0"/>
              <a:pPr/>
              <a:t>8/8/22</a:t>
            </a:fld>
            <a:endParaRPr lang="en-US" dirty="0"/>
          </a:p>
        </p:txBody>
      </p:sp>
      <p:sp>
        <p:nvSpPr>
          <p:cNvPr id="5" name="Footer Placeholder 4">
            <a:extLst>
              <a:ext uri="{FF2B5EF4-FFF2-40B4-BE49-F238E27FC236}">
                <a16:creationId xmlns:a16="http://schemas.microsoft.com/office/drawing/2014/main" id="{09675A1B-62D2-05B5-ACDA-3E255977DA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C47CD4-6A0A-4E78-60A5-246DE259EB9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47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597C-4D44-D6BC-47F2-7305D0E57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82400A-410F-6126-6AE0-078634D97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727F52-4403-7B30-5943-96FEF636169E}"/>
              </a:ext>
            </a:extLst>
          </p:cNvPr>
          <p:cNvSpPr>
            <a:spLocks noGrp="1"/>
          </p:cNvSpPr>
          <p:nvPr>
            <p:ph type="dt" sz="half" idx="10"/>
          </p:nvPr>
        </p:nvSpPr>
        <p:spPr/>
        <p:txBody>
          <a:bodyPr/>
          <a:lstStyle/>
          <a:p>
            <a:fld id="{B61BEF0D-F0BB-DE4B-95CE-6DB70DBA9567}" type="datetimeFigureOut">
              <a:rPr lang="en-US" smtClean="0"/>
              <a:pPr/>
              <a:t>8/8/22</a:t>
            </a:fld>
            <a:endParaRPr lang="en-US" dirty="0"/>
          </a:p>
        </p:txBody>
      </p:sp>
      <p:sp>
        <p:nvSpPr>
          <p:cNvPr id="5" name="Footer Placeholder 4">
            <a:extLst>
              <a:ext uri="{FF2B5EF4-FFF2-40B4-BE49-F238E27FC236}">
                <a16:creationId xmlns:a16="http://schemas.microsoft.com/office/drawing/2014/main" id="{F2D05253-458C-708B-46B4-BAB9DBA56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EB2D50-1CAD-E774-04AE-07AE1B4D828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768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CE49-98D5-94D6-0D85-CBB333F35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B8EA42-10B8-31D7-A5EC-36E2E3B9D4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3BF502-F525-1A17-CD11-D226167E1A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8F35E2-F91F-C729-956A-A47F11EB19DB}"/>
              </a:ext>
            </a:extLst>
          </p:cNvPr>
          <p:cNvSpPr>
            <a:spLocks noGrp="1"/>
          </p:cNvSpPr>
          <p:nvPr>
            <p:ph type="dt" sz="half" idx="10"/>
          </p:nvPr>
        </p:nvSpPr>
        <p:spPr/>
        <p:txBody>
          <a:bodyPr/>
          <a:lstStyle/>
          <a:p>
            <a:fld id="{B61BEF0D-F0BB-DE4B-95CE-6DB70DBA9567}" type="datetimeFigureOut">
              <a:rPr lang="en-US" smtClean="0"/>
              <a:pPr/>
              <a:t>8/8/22</a:t>
            </a:fld>
            <a:endParaRPr lang="en-US" dirty="0"/>
          </a:p>
        </p:txBody>
      </p:sp>
      <p:sp>
        <p:nvSpPr>
          <p:cNvPr id="6" name="Footer Placeholder 5">
            <a:extLst>
              <a:ext uri="{FF2B5EF4-FFF2-40B4-BE49-F238E27FC236}">
                <a16:creationId xmlns:a16="http://schemas.microsoft.com/office/drawing/2014/main" id="{C07BFA65-B7B7-5A82-3F46-E2B680BEC0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95F2A2-4564-3CA4-F6B0-911C24C69C2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90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BE37-5CB9-6802-1164-F72AEC617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899BDD-E655-79DB-708F-348821D6E7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42074-C416-E4CF-4951-53014BD8B6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6D9B9-7A80-A93A-FA32-88975A098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1C8276-C328-FF47-8B8B-50D4B9EAB5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8ABA4F-3A49-E786-CE60-9FC8E3C27037}"/>
              </a:ext>
            </a:extLst>
          </p:cNvPr>
          <p:cNvSpPr>
            <a:spLocks noGrp="1"/>
          </p:cNvSpPr>
          <p:nvPr>
            <p:ph type="dt" sz="half" idx="10"/>
          </p:nvPr>
        </p:nvSpPr>
        <p:spPr/>
        <p:txBody>
          <a:bodyPr/>
          <a:lstStyle/>
          <a:p>
            <a:fld id="{B61BEF0D-F0BB-DE4B-95CE-6DB70DBA9567}" type="datetimeFigureOut">
              <a:rPr lang="en-US" smtClean="0"/>
              <a:pPr/>
              <a:t>8/8/22</a:t>
            </a:fld>
            <a:endParaRPr lang="en-US" dirty="0"/>
          </a:p>
        </p:txBody>
      </p:sp>
      <p:sp>
        <p:nvSpPr>
          <p:cNvPr id="8" name="Footer Placeholder 7">
            <a:extLst>
              <a:ext uri="{FF2B5EF4-FFF2-40B4-BE49-F238E27FC236}">
                <a16:creationId xmlns:a16="http://schemas.microsoft.com/office/drawing/2014/main" id="{ECAB48B7-D09D-53EF-575E-66DAD0A95FE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F35FAD4-6FFF-D559-CEBB-4B1668062F5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93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0793-8788-6EF2-F086-E17B393C64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338DDB-3568-8260-A056-EF3786D39BB2}"/>
              </a:ext>
            </a:extLst>
          </p:cNvPr>
          <p:cNvSpPr>
            <a:spLocks noGrp="1"/>
          </p:cNvSpPr>
          <p:nvPr>
            <p:ph type="dt" sz="half" idx="10"/>
          </p:nvPr>
        </p:nvSpPr>
        <p:spPr/>
        <p:txBody>
          <a:bodyPr/>
          <a:lstStyle/>
          <a:p>
            <a:fld id="{B61BEF0D-F0BB-DE4B-95CE-6DB70DBA9567}" type="datetimeFigureOut">
              <a:rPr lang="en-US" smtClean="0"/>
              <a:pPr/>
              <a:t>8/8/22</a:t>
            </a:fld>
            <a:endParaRPr lang="en-US" dirty="0"/>
          </a:p>
        </p:txBody>
      </p:sp>
      <p:sp>
        <p:nvSpPr>
          <p:cNvPr id="4" name="Footer Placeholder 3">
            <a:extLst>
              <a:ext uri="{FF2B5EF4-FFF2-40B4-BE49-F238E27FC236}">
                <a16:creationId xmlns:a16="http://schemas.microsoft.com/office/drawing/2014/main" id="{C1A1F075-E878-E908-DADD-706FBC60A5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4445756-4DC4-E45B-0BC1-DB30369AC00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43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0BF976-FBE1-5651-802F-413454713560}"/>
              </a:ext>
            </a:extLst>
          </p:cNvPr>
          <p:cNvSpPr>
            <a:spLocks noGrp="1"/>
          </p:cNvSpPr>
          <p:nvPr>
            <p:ph type="dt" sz="half" idx="10"/>
          </p:nvPr>
        </p:nvSpPr>
        <p:spPr/>
        <p:txBody>
          <a:bodyPr/>
          <a:lstStyle/>
          <a:p>
            <a:fld id="{B61BEF0D-F0BB-DE4B-95CE-6DB70DBA9567}" type="datetimeFigureOut">
              <a:rPr lang="en-US" smtClean="0"/>
              <a:pPr/>
              <a:t>8/8/22</a:t>
            </a:fld>
            <a:endParaRPr lang="en-US" dirty="0"/>
          </a:p>
        </p:txBody>
      </p:sp>
      <p:sp>
        <p:nvSpPr>
          <p:cNvPr id="3" name="Footer Placeholder 2">
            <a:extLst>
              <a:ext uri="{FF2B5EF4-FFF2-40B4-BE49-F238E27FC236}">
                <a16:creationId xmlns:a16="http://schemas.microsoft.com/office/drawing/2014/main" id="{7A281B40-E066-A469-8C7E-8BF0186728C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7476FD2-3D6D-6FDA-3781-D87E4F29FED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017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A7A7-8CE9-FCD2-FFEE-C5F3EB72F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08E18D-A4E8-2A47-9D24-D13BAA55D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8C58EA-89BC-C5B3-1C78-C3787892C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1D4A1-D0D6-621A-4F3F-546CD974977D}"/>
              </a:ext>
            </a:extLst>
          </p:cNvPr>
          <p:cNvSpPr>
            <a:spLocks noGrp="1"/>
          </p:cNvSpPr>
          <p:nvPr>
            <p:ph type="dt" sz="half" idx="10"/>
          </p:nvPr>
        </p:nvSpPr>
        <p:spPr/>
        <p:txBody>
          <a:bodyPr/>
          <a:lstStyle/>
          <a:p>
            <a:fld id="{B61BEF0D-F0BB-DE4B-95CE-6DB70DBA9567}" type="datetimeFigureOut">
              <a:rPr lang="en-US" smtClean="0"/>
              <a:pPr/>
              <a:t>8/8/22</a:t>
            </a:fld>
            <a:endParaRPr lang="en-US" dirty="0"/>
          </a:p>
        </p:txBody>
      </p:sp>
      <p:sp>
        <p:nvSpPr>
          <p:cNvPr id="6" name="Footer Placeholder 5">
            <a:extLst>
              <a:ext uri="{FF2B5EF4-FFF2-40B4-BE49-F238E27FC236}">
                <a16:creationId xmlns:a16="http://schemas.microsoft.com/office/drawing/2014/main" id="{6ED33918-582D-DC56-CEA2-9AF45AFCC9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6C233D-F0AC-48CF-0E75-67173E3A494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48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8F0D-8D82-3352-84E5-36318D874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B836ED-6B95-637A-E790-4DF7B04BCD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BA6B71-5D83-0065-6CDF-002A73314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0623D8-DB4C-B049-7CD8-0AD7FA5DFCCF}"/>
              </a:ext>
            </a:extLst>
          </p:cNvPr>
          <p:cNvSpPr>
            <a:spLocks noGrp="1"/>
          </p:cNvSpPr>
          <p:nvPr>
            <p:ph type="dt" sz="half" idx="10"/>
          </p:nvPr>
        </p:nvSpPr>
        <p:spPr/>
        <p:txBody>
          <a:bodyPr/>
          <a:lstStyle/>
          <a:p>
            <a:fld id="{B61BEF0D-F0BB-DE4B-95CE-6DB70DBA9567}" type="datetimeFigureOut">
              <a:rPr lang="en-US" smtClean="0"/>
              <a:pPr/>
              <a:t>8/8/22</a:t>
            </a:fld>
            <a:endParaRPr lang="en-US" dirty="0"/>
          </a:p>
        </p:txBody>
      </p:sp>
      <p:sp>
        <p:nvSpPr>
          <p:cNvPr id="6" name="Footer Placeholder 5">
            <a:extLst>
              <a:ext uri="{FF2B5EF4-FFF2-40B4-BE49-F238E27FC236}">
                <a16:creationId xmlns:a16="http://schemas.microsoft.com/office/drawing/2014/main" id="{6A5CDF5B-10E6-4728-20EB-E27D8E2732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D25BC6-E572-7243-79DF-006433BDA6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734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790A9-AE2F-661F-8C32-B9A604B4C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650ADD-5BDF-12AC-D989-68930029A4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5509C-C234-15C9-FD11-FF14C388B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8/8/22</a:t>
            </a:fld>
            <a:endParaRPr lang="en-US" dirty="0"/>
          </a:p>
        </p:txBody>
      </p:sp>
      <p:sp>
        <p:nvSpPr>
          <p:cNvPr id="5" name="Footer Placeholder 4">
            <a:extLst>
              <a:ext uri="{FF2B5EF4-FFF2-40B4-BE49-F238E27FC236}">
                <a16:creationId xmlns:a16="http://schemas.microsoft.com/office/drawing/2014/main" id="{7A37A7D9-AC38-DC8F-DDE3-0CEADA316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5ACA84B-E81C-27E0-58E9-F5C903A56F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951626"/>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Layout" Target="../slideLayouts/slideLayout2.xml"/><Relationship Id="rId7" Type="http://schemas.openxmlformats.org/officeDocument/2006/relationships/diagramColors" Target="../diagrams/colors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audio" Target="../media/media7.m4a"/><Relationship Id="rId2" Type="http://schemas.microsoft.com/office/2007/relationships/media" Target="../media/media7.m4a"/><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media8.m4a"/><Relationship Id="rId2" Type="http://schemas.microsoft.com/office/2007/relationships/media" Target="../media/media8.m4a"/><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2">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A7EF1-21A4-AC4F-A891-5E3E2DDE89C1}"/>
              </a:ext>
            </a:extLst>
          </p:cNvPr>
          <p:cNvSpPr>
            <a:spLocks noGrp="1"/>
          </p:cNvSpPr>
          <p:nvPr>
            <p:ph type="ctrTitle"/>
          </p:nvPr>
        </p:nvSpPr>
        <p:spPr>
          <a:xfrm>
            <a:off x="6367461" y="728664"/>
            <a:ext cx="4984813" cy="3157080"/>
          </a:xfrm>
          <a:noFill/>
        </p:spPr>
        <p:txBody>
          <a:bodyPr vert="horz" lIns="91440" tIns="45720" rIns="91440" bIns="45720" rtlCol="0">
            <a:normAutofit/>
          </a:bodyPr>
          <a:lstStyle/>
          <a:p>
            <a:pPr algn="l"/>
            <a:r>
              <a:rPr lang="en-US" sz="4400" b="1" cap="none" dirty="0"/>
              <a:t>Research on Prediction of Dogecoin </a:t>
            </a:r>
            <a:r>
              <a:rPr lang="en-US" sz="4400" cap="none" dirty="0">
                <a:latin typeface="+mn-lt"/>
              </a:rPr>
              <a:t>Cryptocurrency</a:t>
            </a:r>
            <a:r>
              <a:rPr lang="en-US" sz="4400" b="1" cap="none" dirty="0"/>
              <a:t> price </a:t>
            </a:r>
            <a:endParaRPr lang="en-US" sz="4400" cap="none" dirty="0"/>
          </a:p>
        </p:txBody>
      </p:sp>
      <p:sp>
        <p:nvSpPr>
          <p:cNvPr id="3" name="Subtitle 2">
            <a:extLst>
              <a:ext uri="{FF2B5EF4-FFF2-40B4-BE49-F238E27FC236}">
                <a16:creationId xmlns:a16="http://schemas.microsoft.com/office/drawing/2014/main" id="{123CA14F-3B15-E946-AE34-DFB5484EA0B7}"/>
              </a:ext>
            </a:extLst>
          </p:cNvPr>
          <p:cNvSpPr>
            <a:spLocks noGrp="1"/>
          </p:cNvSpPr>
          <p:nvPr>
            <p:ph type="subTitle" idx="1"/>
          </p:nvPr>
        </p:nvSpPr>
        <p:spPr>
          <a:xfrm>
            <a:off x="6367461" y="4072045"/>
            <a:ext cx="4984813" cy="2057289"/>
          </a:xfrm>
          <a:noFill/>
        </p:spPr>
        <p:txBody>
          <a:bodyPr vert="horz" lIns="91440" tIns="45720" rIns="91440" bIns="45720" rtlCol="0">
            <a:normAutofit/>
          </a:bodyPr>
          <a:lstStyle/>
          <a:p>
            <a:pPr algn="l"/>
            <a:r>
              <a:rPr lang="en-US" cap="none" dirty="0"/>
              <a:t>DSC680</a:t>
            </a:r>
            <a:endParaRPr lang="en-US" dirty="0"/>
          </a:p>
          <a:p>
            <a:pPr algn="l"/>
            <a:r>
              <a:rPr lang="en-US" cap="none" dirty="0"/>
              <a:t>Sharath Chandra Tummanapally</a:t>
            </a:r>
          </a:p>
          <a:p>
            <a:pPr algn="l"/>
            <a:r>
              <a:rPr lang="en-US" dirty="0"/>
              <a:t>Aug</a:t>
            </a:r>
            <a:r>
              <a:rPr lang="en-US" cap="none" dirty="0"/>
              <a:t> </a:t>
            </a:r>
            <a:r>
              <a:rPr lang="en-US" dirty="0"/>
              <a:t>3</a:t>
            </a:r>
            <a:r>
              <a:rPr lang="en-US" cap="none" dirty="0"/>
              <a:t>, 2022</a:t>
            </a:r>
          </a:p>
        </p:txBody>
      </p:sp>
      <p:pic>
        <p:nvPicPr>
          <p:cNvPr id="1028" name="Picture 4" descr="I Design New DOGECOIN logo, Let take our Doge to the next level! : r/ dogecoin">
            <a:extLst>
              <a:ext uri="{FF2B5EF4-FFF2-40B4-BE49-F238E27FC236}">
                <a16:creationId xmlns:a16="http://schemas.microsoft.com/office/drawing/2014/main" id="{69DECBD7-573A-166E-A472-EF2931F9715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174" r="6257"/>
          <a:stretch/>
        </p:blipFill>
        <p:spPr bwMode="auto">
          <a:xfrm>
            <a:off x="1" y="10"/>
            <a:ext cx="6005512"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0" name="Audio 9">
            <a:hlinkClick r:id="" action="ppaction://media"/>
            <a:extLst>
              <a:ext uri="{FF2B5EF4-FFF2-40B4-BE49-F238E27FC236}">
                <a16:creationId xmlns:a16="http://schemas.microsoft.com/office/drawing/2014/main" id="{F3048640-296F-F512-356C-709D8AA0B19C}"/>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1711865996"/>
      </p:ext>
    </p:extLst>
  </p:cSld>
  <p:clrMapOvr>
    <a:masterClrMapping/>
  </p:clrMapOvr>
  <mc:AlternateContent xmlns:mc="http://schemas.openxmlformats.org/markup-compatibility/2006">
    <mc:Choice xmlns:p14="http://schemas.microsoft.com/office/powerpoint/2010/main" Requires="p14">
      <p:transition spd="slow" p14:dur="2000" advTm="19028"/>
    </mc:Choice>
    <mc:Fallback>
      <p:transition spd="slow" advTm="190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par>
                                <p:cTn id="7" presetID="10" presetClass="entr" presetSubtype="0" fill="hold" grpId="0" nodeType="withEffect">
                                  <p:stCondLst>
                                    <p:cond delay="1500"/>
                                  </p:stCondLst>
                                  <p:iterate>
                                    <p:tmPct val="10000"/>
                                  </p:iterate>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700"/>
                                        <p:tgtEl>
                                          <p:spTgt spid="3">
                                            <p:txEl>
                                              <p:pRg st="0" end="0"/>
                                            </p:txEl>
                                          </p:spTgt>
                                        </p:tgtEl>
                                      </p:cBhvr>
                                    </p:animEffect>
                                  </p:childTnLst>
                                </p:cTn>
                              </p:par>
                              <p:par>
                                <p:cTn id="10" presetID="10" presetClass="entr" presetSubtype="0" fill="hold" grpId="0" nodeType="withEffect">
                                  <p:stCondLst>
                                    <p:cond delay="1000"/>
                                  </p:stCondLst>
                                  <p:iterate>
                                    <p:tmPct val="1000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7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7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3" fill="hold" display="0">
                  <p:stCondLst>
                    <p:cond delay="indefinite"/>
                  </p:stCondLst>
                  <p:endCondLst>
                    <p:cond evt="onStopAudio" delay="0">
                      <p:tgtEl>
                        <p:sldTgt/>
                      </p:tgtEl>
                    </p:cond>
                  </p:endCondLst>
                </p:cTn>
                <p:tgtEl>
                  <p:spTgt spid="10"/>
                </p:tgtEl>
              </p:cMediaNode>
            </p:audio>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a:xfrm>
            <a:off x="686834" y="1153572"/>
            <a:ext cx="2787473" cy="4461163"/>
          </a:xfrm>
        </p:spPr>
        <p:txBody>
          <a:bodyPr vert="horz" lIns="91440" tIns="45720" rIns="91440" bIns="45720" rtlCol="0">
            <a:normAutofit/>
          </a:bodyPr>
          <a:lstStyle/>
          <a:p>
            <a:pPr>
              <a:spcAft>
                <a:spcPts val="600"/>
              </a:spcAft>
            </a:pPr>
            <a:r>
              <a:rPr lang="en-US" b="1" dirty="0">
                <a:ln w="3175" cmpd="sng">
                  <a:noFill/>
                </a:ln>
                <a:solidFill>
                  <a:srgbClr val="FFFFFF"/>
                </a:solidFill>
              </a:rPr>
              <a:t>Questions/ Answers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C7D4AC3A-7E13-6D6E-E594-5181A5D5117F}"/>
              </a:ext>
            </a:extLst>
          </p:cNvPr>
          <p:cNvSpPr>
            <a:spLocks noGrp="1"/>
          </p:cNvSpPr>
          <p:nvPr>
            <p:ph idx="1"/>
          </p:nvPr>
        </p:nvSpPr>
        <p:spPr>
          <a:xfrm>
            <a:off x="4312508" y="1153572"/>
            <a:ext cx="7041291" cy="4556658"/>
          </a:xfrm>
        </p:spPr>
        <p:txBody>
          <a:bodyPr anchor="t">
            <a:noAutofit/>
          </a:bodyPr>
          <a:lstStyle/>
          <a:p>
            <a:r>
              <a:rPr lang="en-US" sz="2000" dirty="0"/>
              <a:t>What are the limitations of this research?</a:t>
            </a:r>
          </a:p>
          <a:p>
            <a:pPr marL="457200" lvl="1" indent="0">
              <a:buNone/>
            </a:pPr>
            <a:r>
              <a:rPr lang="en-US" sz="1800" dirty="0"/>
              <a:t>The fundamental drawback of utilizing any machine learning system to forecast cryptocurrency prices is that we can only run a backtest on previous data, and under various unpredictable circumstances, price movement may not necessarily follow the historical trend.</a:t>
            </a:r>
          </a:p>
          <a:p>
            <a:r>
              <a:rPr lang="en-US" sz="2000" dirty="0"/>
              <a:t>What are the Challenges faced in this research?</a:t>
            </a:r>
          </a:p>
          <a:p>
            <a:pPr marL="457200" lvl="1" indent="0">
              <a:buNone/>
            </a:pPr>
            <a:r>
              <a:rPr lang="en-US" sz="1800" dirty="0"/>
              <a:t>To setup the </a:t>
            </a:r>
            <a:r>
              <a:rPr lang="en-US" sz="1800" dirty="0" err="1"/>
              <a:t>tensorflow</a:t>
            </a:r>
            <a:r>
              <a:rPr lang="en-US" sz="1800" dirty="0"/>
              <a:t> environment on my computer was a bit challenging. There were multiple versions of </a:t>
            </a:r>
            <a:r>
              <a:rPr lang="en-US" sz="1800" dirty="0" err="1"/>
              <a:t>tensorflow</a:t>
            </a:r>
            <a:r>
              <a:rPr lang="en-US" sz="1800" dirty="0"/>
              <a:t> and I constantly faced the dead kernel issue in the </a:t>
            </a:r>
            <a:r>
              <a:rPr lang="en-US" sz="1800" dirty="0" err="1"/>
              <a:t>Jupyter</a:t>
            </a:r>
            <a:r>
              <a:rPr lang="en-US" sz="1800" dirty="0"/>
              <a:t> notebook. I had to figure out the working </a:t>
            </a:r>
            <a:r>
              <a:rPr lang="en-US" sz="1800" dirty="0" err="1"/>
              <a:t>tensorflow</a:t>
            </a:r>
            <a:r>
              <a:rPr lang="en-US" sz="1800" dirty="0"/>
              <a:t> version for this model. </a:t>
            </a:r>
          </a:p>
          <a:p>
            <a:r>
              <a:rPr lang="en-US" sz="2000" dirty="0"/>
              <a:t>How can we implement this in future businesses?</a:t>
            </a:r>
          </a:p>
          <a:p>
            <a:pPr marL="457200" lvl="1" indent="0">
              <a:buNone/>
            </a:pPr>
            <a:r>
              <a:rPr lang="en-US" sz="1800" dirty="0"/>
              <a:t>This model could work for various stocks and cryptocurrencies to predict the price however, it is important to note, that forecasted prices should not be used as a sole guide to make an investment decision without further analysis.</a:t>
            </a:r>
          </a:p>
          <a:p>
            <a:endParaRPr lang="en-US" sz="2000" dirty="0"/>
          </a:p>
        </p:txBody>
      </p:sp>
      <p:pic>
        <p:nvPicPr>
          <p:cNvPr id="14" name="Audio 13">
            <a:hlinkClick r:id="" action="ppaction://media"/>
            <a:extLst>
              <a:ext uri="{FF2B5EF4-FFF2-40B4-BE49-F238E27FC236}">
                <a16:creationId xmlns:a16="http://schemas.microsoft.com/office/drawing/2014/main" id="{2D3847DA-13BA-8174-6A57-AD06D588C8C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527210251"/>
      </p:ext>
    </p:extLst>
  </p:cSld>
  <p:clrMapOvr>
    <a:masterClrMapping/>
  </p:clrMapOvr>
  <mc:AlternateContent xmlns:mc="http://schemas.openxmlformats.org/markup-compatibility/2006">
    <mc:Choice xmlns:p14="http://schemas.microsoft.com/office/powerpoint/2010/main" Requires="p14">
      <p:transition spd="slow" p14:dur="2000" advTm="81571"/>
    </mc:Choice>
    <mc:Fallback>
      <p:transition spd="slow" advTm="815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a:xfrm>
            <a:off x="1389278" y="1233241"/>
            <a:ext cx="3240506" cy="4064628"/>
          </a:xfrm>
        </p:spPr>
        <p:txBody>
          <a:bodyPr vert="horz" lIns="91440" tIns="45720" rIns="91440" bIns="45720" rtlCol="0">
            <a:normAutofit/>
          </a:bodyPr>
          <a:lstStyle/>
          <a:p>
            <a:pPr algn="ctr">
              <a:spcAft>
                <a:spcPts val="600"/>
              </a:spcAft>
            </a:pPr>
            <a:r>
              <a:rPr lang="en-US" sz="4000" b="1" dirty="0">
                <a:ln w="3175" cmpd="sng">
                  <a:noFill/>
                </a:ln>
                <a:solidFill>
                  <a:srgbClr val="FFFFFF"/>
                </a:solidFill>
              </a:rPr>
              <a:t>Ethical Assessment</a:t>
            </a:r>
          </a:p>
        </p:txBody>
      </p:sp>
      <p:sp>
        <p:nvSpPr>
          <p:cNvPr id="19"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0B87927-ECC2-2CEF-74DC-11025718BDAF}"/>
              </a:ext>
            </a:extLst>
          </p:cNvPr>
          <p:cNvSpPr>
            <a:spLocks noGrp="1"/>
          </p:cNvSpPr>
          <p:nvPr>
            <p:ph idx="1"/>
          </p:nvPr>
        </p:nvSpPr>
        <p:spPr>
          <a:xfrm>
            <a:off x="5689011" y="1750752"/>
            <a:ext cx="6141308" cy="3182709"/>
          </a:xfrm>
        </p:spPr>
        <p:txBody>
          <a:bodyPr anchor="t">
            <a:normAutofit/>
          </a:bodyPr>
          <a:lstStyle/>
          <a:p>
            <a:pPr marL="0" indent="0">
              <a:buNone/>
            </a:pPr>
            <a:r>
              <a:rPr lang="en-US" sz="2000" dirty="0"/>
              <a:t>Cryptocurrencies are not subject to centralized control. One of the most important ethical issues for governments and academics about cryptocurrencies is the absence of regulation and a central authority that is answerable. It's a key factor in why numerous nations have outlawed cryptocurrencies. Customers have access to a payment mechanism using cryptocurrencies that can get through institutionalized regulatory procedures. As a result, the payment system has created a setting that is ideal for unlawful behavior. It seems that the primary means of payment for illicit behavior is cryptocurrency.</a:t>
            </a:r>
          </a:p>
          <a:p>
            <a:endParaRPr lang="en-US" sz="20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Audio 5">
            <a:hlinkClick r:id="" action="ppaction://media"/>
            <a:extLst>
              <a:ext uri="{FF2B5EF4-FFF2-40B4-BE49-F238E27FC236}">
                <a16:creationId xmlns:a16="http://schemas.microsoft.com/office/drawing/2014/main" id="{478F738D-BAA8-33CC-1EC9-6CDAE3D42A8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262551273"/>
      </p:ext>
    </p:extLst>
  </p:cSld>
  <p:clrMapOvr>
    <a:masterClrMapping/>
  </p:clrMapOvr>
  <mc:AlternateContent xmlns:mc="http://schemas.openxmlformats.org/markup-compatibility/2006">
    <mc:Choice xmlns:p14="http://schemas.microsoft.com/office/powerpoint/2010/main" Requires="p14">
      <p:transition spd="slow" p14:dur="2000" advTm="52117"/>
    </mc:Choice>
    <mc:Fallback>
      <p:transition spd="slow" advTm="521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B6C4-BF47-324A-BFF3-7E7D7EB6AFCC}"/>
              </a:ext>
            </a:extLst>
          </p:cNvPr>
          <p:cNvSpPr>
            <a:spLocks noGrp="1"/>
          </p:cNvSpPr>
          <p:nvPr>
            <p:ph type="title"/>
          </p:nvPr>
        </p:nvSpPr>
        <p:spPr>
          <a:xfrm>
            <a:off x="1030287" y="657225"/>
            <a:ext cx="10131425" cy="5543549"/>
          </a:xfrm>
        </p:spPr>
        <p:txBody>
          <a:bodyPr vert="horz" lIns="91440" tIns="45720" rIns="91440" bIns="45720" rtlCol="0" anchor="ctr">
            <a:normAutofit/>
          </a:bodyPr>
          <a:lstStyle/>
          <a:p>
            <a:pPr algn="ctr">
              <a:spcAft>
                <a:spcPts val="600"/>
              </a:spcAft>
            </a:pPr>
            <a:r>
              <a:rPr lang="en-US" sz="3200" b="1" dirty="0">
                <a:ln w="3175" cmpd="sng">
                  <a:noFill/>
                </a:ln>
              </a:rPr>
              <a:t>Thank You!!</a:t>
            </a:r>
          </a:p>
        </p:txBody>
      </p:sp>
      <p:pic>
        <p:nvPicPr>
          <p:cNvPr id="3" name="Audio 2">
            <a:hlinkClick r:id="" action="ppaction://media"/>
            <a:extLst>
              <a:ext uri="{FF2B5EF4-FFF2-40B4-BE49-F238E27FC236}">
                <a16:creationId xmlns:a16="http://schemas.microsoft.com/office/drawing/2014/main" id="{57797BD5-A9C5-18C8-07A2-602E119B6DB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23834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9520"/>
    </mc:Choice>
    <mc:Fallback>
      <p:transition spd="slow" advTm="95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64A78E2-3249-8B4B-8C19-EA760EC241C2}"/>
              </a:ext>
            </a:extLst>
          </p:cNvPr>
          <p:cNvSpPr txBox="1">
            <a:spLocks/>
          </p:cNvSpPr>
          <p:nvPr/>
        </p:nvSpPr>
        <p:spPr>
          <a:xfrm>
            <a:off x="1058237" y="2424120"/>
            <a:ext cx="3200400" cy="192006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r>
              <a:rPr lang="en-US" sz="4000" b="1" kern="1200" cap="none" dirty="0">
                <a:solidFill>
                  <a:srgbClr val="FFFFFF"/>
                </a:solidFill>
                <a:latin typeface="+mj-lt"/>
                <a:ea typeface="+mj-ea"/>
                <a:cs typeface="+mj-cs"/>
              </a:rPr>
              <a:t>Business Problem</a:t>
            </a:r>
            <a:r>
              <a:rPr lang="en-US" sz="4000" kern="1200" cap="none" dirty="0">
                <a:solidFill>
                  <a:srgbClr val="FFFFFF"/>
                </a:solidFill>
                <a:latin typeface="+mj-lt"/>
                <a:ea typeface="+mj-ea"/>
                <a:cs typeface="+mj-cs"/>
              </a:rPr>
              <a:t> </a:t>
            </a:r>
          </a:p>
        </p:txBody>
      </p:sp>
      <p:sp>
        <p:nvSpPr>
          <p:cNvPr id="57" name="Arc 5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itle 1">
            <a:extLst>
              <a:ext uri="{FF2B5EF4-FFF2-40B4-BE49-F238E27FC236}">
                <a16:creationId xmlns:a16="http://schemas.microsoft.com/office/drawing/2014/main" id="{046FBCA1-B4E5-AD4F-AE7F-BA64B284F67D}"/>
              </a:ext>
            </a:extLst>
          </p:cNvPr>
          <p:cNvSpPr txBox="1">
            <a:spLocks/>
          </p:cNvSpPr>
          <p:nvPr/>
        </p:nvSpPr>
        <p:spPr>
          <a:xfrm>
            <a:off x="4447308" y="591344"/>
            <a:ext cx="6906491" cy="558561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r>
              <a:rPr lang="en-US" sz="2400" cap="none" dirty="0">
                <a:latin typeface="+mn-lt"/>
                <a:ea typeface="+mn-ea"/>
                <a:cs typeface="+mn-cs"/>
              </a:rPr>
              <a:t>Over the past couple of years, dogecoin has set the trend for investors to place their trust and money in cryptocurrencies, and there is no doubt that this trend is here to stay. So, wouldn't it be fantastic if we could forecast the price of Dogecoin for tomorrow?</a:t>
            </a:r>
          </a:p>
        </p:txBody>
      </p:sp>
      <p:pic>
        <p:nvPicPr>
          <p:cNvPr id="13" name="Audio 12">
            <a:hlinkClick r:id="" action="ppaction://media"/>
            <a:extLst>
              <a:ext uri="{FF2B5EF4-FFF2-40B4-BE49-F238E27FC236}">
                <a16:creationId xmlns:a16="http://schemas.microsoft.com/office/drawing/2014/main" id="{6DB377CF-CB32-10F7-AE9B-5FFFFE61727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199288645"/>
      </p:ext>
    </p:extLst>
  </p:cSld>
  <p:clrMapOvr>
    <a:masterClrMapping/>
  </p:clrMapOvr>
  <mc:AlternateContent xmlns:mc="http://schemas.openxmlformats.org/markup-compatibility/2006">
    <mc:Choice xmlns:p14="http://schemas.microsoft.com/office/powerpoint/2010/main" Requires="p14">
      <p:transition spd="slow" p14:dur="2000" advTm="26853"/>
    </mc:Choice>
    <mc:Fallback>
      <p:transition spd="slow" advTm="268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64A78E2-3249-8B4B-8C19-EA760EC241C2}"/>
              </a:ext>
            </a:extLst>
          </p:cNvPr>
          <p:cNvSpPr txBox="1">
            <a:spLocks/>
          </p:cNvSpPr>
          <p:nvPr/>
        </p:nvSpPr>
        <p:spPr>
          <a:xfrm>
            <a:off x="686834" y="2582562"/>
            <a:ext cx="3200400" cy="176162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endParaRPr lang="en-US" sz="4400" kern="1200" dirty="0">
              <a:solidFill>
                <a:srgbClr val="FFFFFF"/>
              </a:solidFill>
              <a:latin typeface="+mj-lt"/>
              <a:ea typeface="+mj-ea"/>
              <a:cs typeface="+mj-cs"/>
            </a:endParaRPr>
          </a:p>
        </p:txBody>
      </p:sp>
      <p:sp>
        <p:nvSpPr>
          <p:cNvPr id="57" name="Arc 5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2" name="Content Placeholder 2">
            <a:extLst>
              <a:ext uri="{FF2B5EF4-FFF2-40B4-BE49-F238E27FC236}">
                <a16:creationId xmlns:a16="http://schemas.microsoft.com/office/drawing/2014/main" id="{E8761B7D-F28D-7872-25C1-366D7B1C9BC2}"/>
              </a:ext>
            </a:extLst>
          </p:cNvPr>
          <p:cNvGraphicFramePr>
            <a:graphicFrameLocks noGrp="1"/>
          </p:cNvGraphicFramePr>
          <p:nvPr>
            <p:ph idx="1"/>
            <p:extLst>
              <p:ext uri="{D42A27DB-BD31-4B8C-83A1-F6EECF244321}">
                <p14:modId xmlns:p14="http://schemas.microsoft.com/office/powerpoint/2010/main" val="1989211838"/>
              </p:ext>
            </p:extLst>
          </p:nvPr>
        </p:nvGraphicFramePr>
        <p:xfrm>
          <a:off x="4641599" y="676656"/>
          <a:ext cx="6263640" cy="55046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itle 1">
            <a:extLst>
              <a:ext uri="{FF2B5EF4-FFF2-40B4-BE49-F238E27FC236}">
                <a16:creationId xmlns:a16="http://schemas.microsoft.com/office/drawing/2014/main" id="{61433B22-672E-C760-F90A-2C6863033CEA}"/>
              </a:ext>
            </a:extLst>
          </p:cNvPr>
          <p:cNvSpPr txBox="1">
            <a:spLocks/>
          </p:cNvSpPr>
          <p:nvPr/>
        </p:nvSpPr>
        <p:spPr>
          <a:xfrm>
            <a:off x="688743" y="2424120"/>
            <a:ext cx="3200400" cy="1920065"/>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buNone/>
              <a:defRPr sz="4000" b="1" cap="none">
                <a:ln w="3175" cmpd="sng">
                  <a:noFill/>
                </a:ln>
                <a:solidFill>
                  <a:srgbClr val="FFFFFF"/>
                </a:solidFill>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Background/ History</a:t>
            </a:r>
          </a:p>
        </p:txBody>
      </p:sp>
      <p:pic>
        <p:nvPicPr>
          <p:cNvPr id="8" name="Audio 7">
            <a:hlinkClick r:id="" action="ppaction://media"/>
            <a:extLst>
              <a:ext uri="{FF2B5EF4-FFF2-40B4-BE49-F238E27FC236}">
                <a16:creationId xmlns:a16="http://schemas.microsoft.com/office/drawing/2014/main" id="{3B25CFFC-1017-5BEC-5AA1-F0670A230ED3}"/>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162292346"/>
      </p:ext>
    </p:extLst>
  </p:cSld>
  <p:clrMapOvr>
    <a:masterClrMapping/>
  </p:clrMapOvr>
  <mc:AlternateContent xmlns:mc="http://schemas.openxmlformats.org/markup-compatibility/2006">
    <mc:Choice xmlns:p14="http://schemas.microsoft.com/office/powerpoint/2010/main" Requires="p14">
      <p:transition spd="slow" p14:dur="2000" advTm="80341"/>
    </mc:Choice>
    <mc:Fallback>
      <p:transition spd="slow" advTm="803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a:xfrm>
            <a:off x="1573427" y="681037"/>
            <a:ext cx="5531708" cy="1293028"/>
          </a:xfrm>
        </p:spPr>
        <p:txBody>
          <a:bodyPr vert="horz" lIns="91440" tIns="45720" rIns="91440" bIns="45720" rtlCol="0" anchor="ctr">
            <a:normAutofit/>
          </a:bodyPr>
          <a:lstStyle/>
          <a:p>
            <a:pPr>
              <a:spcAft>
                <a:spcPts val="600"/>
              </a:spcAft>
            </a:pPr>
            <a:r>
              <a:rPr lang="en-US" b="1">
                <a:ln w="3175" cmpd="sng">
                  <a:noFill/>
                </a:ln>
              </a:rPr>
              <a:t>Data Source/Dataset</a:t>
            </a:r>
            <a:endParaRPr lang="en-US" b="1" dirty="0">
              <a:ln w="3175" cmpd="sng">
                <a:noFill/>
              </a:ln>
            </a:endParaRPr>
          </a:p>
        </p:txBody>
      </p:sp>
      <p:graphicFrame>
        <p:nvGraphicFramePr>
          <p:cNvPr id="9" name="Content Placeholder 2">
            <a:extLst>
              <a:ext uri="{FF2B5EF4-FFF2-40B4-BE49-F238E27FC236}">
                <a16:creationId xmlns:a16="http://schemas.microsoft.com/office/drawing/2014/main" id="{92DF94E2-DD83-53F6-FA1F-703CA02BC578}"/>
              </a:ext>
            </a:extLst>
          </p:cNvPr>
          <p:cNvGraphicFramePr>
            <a:graphicFrameLocks noGrp="1"/>
          </p:cNvGraphicFramePr>
          <p:nvPr>
            <p:ph idx="1"/>
            <p:extLst>
              <p:ext uri="{D42A27DB-BD31-4B8C-83A1-F6EECF244321}">
                <p14:modId xmlns:p14="http://schemas.microsoft.com/office/powerpoint/2010/main" val="40647263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Audio 9">
            <a:hlinkClick r:id="" action="ppaction://media"/>
            <a:extLst>
              <a:ext uri="{FF2B5EF4-FFF2-40B4-BE49-F238E27FC236}">
                <a16:creationId xmlns:a16="http://schemas.microsoft.com/office/drawing/2014/main" id="{E2592DAA-595A-66B3-25D6-C5DC0CCF016D}"/>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3001444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2387"/>
    </mc:Choice>
    <mc:Fallback>
      <p:transition spd="slow" advTm="223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a:xfrm>
            <a:off x="688743" y="1936029"/>
            <a:ext cx="3200400" cy="2985942"/>
          </a:xfrm>
        </p:spPr>
        <p:txBody>
          <a:bodyPr vert="horz" lIns="91440" tIns="45720" rIns="91440" bIns="45720" rtlCol="0">
            <a:normAutofit/>
          </a:bodyPr>
          <a:lstStyle/>
          <a:p>
            <a:pPr>
              <a:spcAft>
                <a:spcPts val="600"/>
              </a:spcAft>
            </a:pPr>
            <a:r>
              <a:rPr lang="en-US" sz="4000" b="1" dirty="0">
                <a:ln w="3175" cmpd="sng">
                  <a:noFill/>
                </a:ln>
                <a:solidFill>
                  <a:srgbClr val="FFFFFF"/>
                </a:solidFill>
              </a:rPr>
              <a:t>Data Preprocessing</a:t>
            </a:r>
            <a:r>
              <a:rPr lang="en-US" sz="4000" b="1" dirty="0">
                <a:solidFill>
                  <a:srgbClr val="FFFFFF"/>
                </a:solidFill>
              </a:rPr>
              <a:t> </a:t>
            </a:r>
            <a:endParaRPr lang="en-US" sz="4000" b="1" dirty="0">
              <a:ln w="3175" cmpd="sng">
                <a:noFill/>
              </a:l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0B87927-ECC2-2CEF-74DC-11025718BDAF}"/>
              </a:ext>
            </a:extLst>
          </p:cNvPr>
          <p:cNvSpPr>
            <a:spLocks noGrp="1"/>
          </p:cNvSpPr>
          <p:nvPr>
            <p:ph idx="1"/>
          </p:nvPr>
        </p:nvSpPr>
        <p:spPr>
          <a:xfrm>
            <a:off x="4472021" y="953293"/>
            <a:ext cx="6906491" cy="5585619"/>
          </a:xfrm>
        </p:spPr>
        <p:txBody>
          <a:bodyPr vert="horz" lIns="91440" tIns="45720" rIns="91440" bIns="45720" rtlCol="0" anchor="ctr">
            <a:noAutofit/>
          </a:bodyPr>
          <a:lstStyle/>
          <a:p>
            <a:r>
              <a:rPr lang="en-US" sz="2400" dirty="0">
                <a:ln w="3175" cmpd="sng">
                  <a:noFill/>
                </a:ln>
                <a:ea typeface="+mj-ea"/>
                <a:cs typeface="+mj-cs"/>
              </a:rPr>
              <a:t>Firstly, I normalized the data using </a:t>
            </a:r>
            <a:r>
              <a:rPr lang="en-US" sz="2400" i="1" dirty="0"/>
              <a:t>Scikit-Learn </a:t>
            </a:r>
            <a:r>
              <a:rPr lang="en-US" sz="2400" i="1" dirty="0" err="1"/>
              <a:t>MinMaxScaler</a:t>
            </a:r>
            <a:r>
              <a:rPr lang="en-US" sz="2400" dirty="0">
                <a:ln w="3175" cmpd="sng">
                  <a:noFill/>
                </a:ln>
                <a:ea typeface="+mj-ea"/>
                <a:cs typeface="+mj-cs"/>
              </a:rPr>
              <a:t> </a:t>
            </a:r>
            <a:r>
              <a:rPr lang="en-US" sz="2400" dirty="0"/>
              <a:t> so that all the values are ranged from 0 to 1 and reshaped the data to 2D array.</a:t>
            </a:r>
          </a:p>
          <a:p>
            <a:r>
              <a:rPr lang="en-US" sz="2400" dirty="0">
                <a:ln w="3175" cmpd="sng">
                  <a:noFill/>
                </a:ln>
                <a:ea typeface="+mj-ea"/>
                <a:cs typeface="+mj-cs"/>
              </a:rPr>
              <a:t>Extracted 80% of </a:t>
            </a:r>
            <a:r>
              <a:rPr lang="en-US" sz="2400" dirty="0"/>
              <a:t>closing prices from our dataset as our training set and the rest as testing set.</a:t>
            </a:r>
          </a:p>
          <a:p>
            <a:r>
              <a:rPr lang="en-US" sz="2400" dirty="0">
                <a:ln w="3175" cmpd="sng">
                  <a:noFill/>
                </a:ln>
              </a:rPr>
              <a:t>For preparation of training and test sets, I Created 60 days window of historical prices as </a:t>
            </a:r>
            <a:r>
              <a:rPr lang="en-US" sz="2400" dirty="0"/>
              <a:t>feature data and the following 60-days window as label data, converted data format to </a:t>
            </a:r>
            <a:r>
              <a:rPr lang="en-US" sz="2400" dirty="0" err="1"/>
              <a:t>numpy</a:t>
            </a:r>
            <a:r>
              <a:rPr lang="en-US" sz="2400" dirty="0"/>
              <a:t> array and reshaped to 3D array.</a:t>
            </a:r>
          </a:p>
          <a:p>
            <a:endParaRPr lang="en-US" sz="2400" dirty="0"/>
          </a:p>
          <a:p>
            <a:pPr marL="0" defTabSz="457200">
              <a:spcBef>
                <a:spcPct val="0"/>
              </a:spcBef>
              <a:spcAft>
                <a:spcPts val="600"/>
              </a:spcAft>
              <a:buNone/>
            </a:pPr>
            <a:endParaRPr lang="en-US" sz="2400" dirty="0">
              <a:ln w="3175" cmpd="sng">
                <a:noFill/>
              </a:ln>
              <a:ea typeface="+mj-ea"/>
              <a:cs typeface="+mj-cs"/>
            </a:endParaRPr>
          </a:p>
        </p:txBody>
      </p:sp>
      <p:pic>
        <p:nvPicPr>
          <p:cNvPr id="6" name="Audio 5">
            <a:hlinkClick r:id="" action="ppaction://media"/>
            <a:extLst>
              <a:ext uri="{FF2B5EF4-FFF2-40B4-BE49-F238E27FC236}">
                <a16:creationId xmlns:a16="http://schemas.microsoft.com/office/drawing/2014/main" id="{4563CEE4-A591-FD7E-60B3-B242766EC4D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978557356"/>
      </p:ext>
    </p:extLst>
  </p:cSld>
  <p:clrMapOvr>
    <a:masterClrMapping/>
  </p:clrMapOvr>
  <mc:AlternateContent xmlns:mc="http://schemas.openxmlformats.org/markup-compatibility/2006">
    <mc:Choice xmlns:p14="http://schemas.microsoft.com/office/powerpoint/2010/main" Requires="p14">
      <p:transition spd="slow" p14:dur="2000" advTm="42225"/>
    </mc:Choice>
    <mc:Fallback>
      <p:transition spd="slow" advTm="422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a:xfrm>
            <a:off x="1389278" y="1233241"/>
            <a:ext cx="3240506" cy="4064628"/>
          </a:xfrm>
        </p:spPr>
        <p:txBody>
          <a:bodyPr vert="horz" lIns="91440" tIns="45720" rIns="91440" bIns="45720" rtlCol="0">
            <a:normAutofit/>
          </a:bodyPr>
          <a:lstStyle/>
          <a:p>
            <a:pPr>
              <a:spcAft>
                <a:spcPts val="600"/>
              </a:spcAft>
            </a:pPr>
            <a:r>
              <a:rPr lang="en-US" b="1" dirty="0">
                <a:ln w="3175" cmpd="sng">
                  <a:noFill/>
                </a:ln>
                <a:solidFill>
                  <a:srgbClr val="FFFFFF"/>
                </a:solidFill>
              </a:rPr>
              <a:t>Building and Evaluating Model</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0B87927-ECC2-2CEF-74DC-11025718BDAF}"/>
              </a:ext>
            </a:extLst>
          </p:cNvPr>
          <p:cNvSpPr>
            <a:spLocks noGrp="1"/>
          </p:cNvSpPr>
          <p:nvPr>
            <p:ph idx="1"/>
          </p:nvPr>
        </p:nvSpPr>
        <p:spPr>
          <a:xfrm>
            <a:off x="6096000" y="820880"/>
            <a:ext cx="5257799" cy="4889350"/>
          </a:xfrm>
        </p:spPr>
        <p:txBody>
          <a:bodyPr anchor="t">
            <a:normAutofit/>
          </a:bodyPr>
          <a:lstStyle/>
          <a:p>
            <a:r>
              <a:rPr lang="en-US" sz="2200"/>
              <a:t> Define a </a:t>
            </a:r>
            <a:r>
              <a:rPr lang="en-US" sz="2200" i="1"/>
              <a:t>Sequential</a:t>
            </a:r>
            <a:r>
              <a:rPr lang="en-US" sz="2200"/>
              <a:t> model using open-source machine learning library, </a:t>
            </a:r>
            <a:r>
              <a:rPr lang="en-US" sz="2200" b="1" i="1" err="1"/>
              <a:t>Tensorflow</a:t>
            </a:r>
            <a:r>
              <a:rPr lang="en-US" sz="2200" b="1" i="1"/>
              <a:t>.</a:t>
            </a:r>
          </a:p>
          <a:p>
            <a:r>
              <a:rPr lang="en-US" sz="2200" b="1" i="1"/>
              <a:t>Added two LSTM layers with 100 network units and </a:t>
            </a:r>
            <a:r>
              <a:rPr lang="en-US" sz="2200"/>
              <a:t>densely connected neural network layer with 25 network units.</a:t>
            </a:r>
          </a:p>
          <a:p>
            <a:r>
              <a:rPr lang="en-US" sz="2200"/>
              <a:t>At last, added a densely connected layer that gives the output of 1 network unit.</a:t>
            </a:r>
          </a:p>
          <a:p>
            <a:r>
              <a:rPr lang="en-US" sz="2200"/>
              <a:t>Trained and Evaluated model by calculating RMSE metric.</a:t>
            </a:r>
          </a:p>
          <a:p>
            <a:r>
              <a:rPr lang="en-US" sz="2200"/>
              <a:t>Finally, visualized the predicted prices.</a:t>
            </a:r>
            <a:br>
              <a:rPr lang="en-US" sz="2200"/>
            </a:br>
            <a:endParaRPr lang="en-US" sz="2200">
              <a:ln w="3175" cmpd="sng">
                <a:noFill/>
              </a:ln>
              <a:latin typeface="Candara" panose="020E0502030303020204" pitchFamily="34" charset="0"/>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Audio 3">
            <a:hlinkClick r:id="" action="ppaction://media"/>
            <a:extLst>
              <a:ext uri="{FF2B5EF4-FFF2-40B4-BE49-F238E27FC236}">
                <a16:creationId xmlns:a16="http://schemas.microsoft.com/office/drawing/2014/main" id="{D7E7BFB5-3F49-6866-4A12-ABF74615CE5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063661979"/>
      </p:ext>
    </p:extLst>
  </p:cSld>
  <p:clrMapOvr>
    <a:masterClrMapping/>
  </p:clrMapOvr>
  <mc:AlternateContent xmlns:mc="http://schemas.openxmlformats.org/markup-compatibility/2006">
    <mc:Choice xmlns:p14="http://schemas.microsoft.com/office/powerpoint/2010/main" Requires="p14">
      <p:transition spd="slow" p14:dur="2000" advTm="42562"/>
    </mc:Choice>
    <mc:Fallback>
      <p:transition spd="slow" advTm="425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a:extLst>
              <a:ext uri="{FF2B5EF4-FFF2-40B4-BE49-F238E27FC236}">
                <a16:creationId xmlns:a16="http://schemas.microsoft.com/office/drawing/2014/main" id="{91E531F3-33DF-3633-8C43-29B71FFC3B5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70808" y="1478872"/>
            <a:ext cx="5850384" cy="3900256"/>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a:extLst>
            <a:ext uri="{909E8E84-426E-40DD-AFC4-6F175D3DCCD1}">
              <a14:hiddenFill xmlns:a14="http://schemas.microsoft.com/office/drawing/2010/main">
                <a:solidFill>
                  <a:srgbClr val="FFFFFF"/>
                </a:solidFill>
              </a14:hiddenFill>
            </a:ext>
          </a:extLst>
        </p:spPr>
      </p:pic>
      <p:sp>
        <p:nvSpPr>
          <p:cNvPr id="1033" name="Arc 103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a:xfrm>
            <a:off x="678265" y="343307"/>
            <a:ext cx="4171322" cy="865084"/>
          </a:xfrm>
        </p:spPr>
        <p:txBody>
          <a:bodyPr vert="horz" lIns="91440" tIns="45720" rIns="91440" bIns="45720" rtlCol="0" anchor="b">
            <a:normAutofit/>
          </a:bodyPr>
          <a:lstStyle/>
          <a:p>
            <a:pPr algn="ctr">
              <a:spcAft>
                <a:spcPts val="600"/>
              </a:spcAft>
            </a:pPr>
            <a:r>
              <a:rPr lang="en-US" b="1" kern="1200" dirty="0">
                <a:ln w="3175" cmpd="sng">
                  <a:noFill/>
                </a:ln>
                <a:solidFill>
                  <a:schemeClr val="tx1"/>
                </a:solidFill>
                <a:latin typeface="+mj-lt"/>
                <a:ea typeface="+mj-ea"/>
                <a:cs typeface="+mj-cs"/>
              </a:rPr>
              <a:t>Visualizations</a:t>
            </a:r>
          </a:p>
        </p:txBody>
      </p:sp>
      <p:sp>
        <p:nvSpPr>
          <p:cNvPr id="1035" name="Oval 1034">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8A9C7DA-282D-D2B6-2AB7-19C5D4C16AF6}"/>
              </a:ext>
            </a:extLst>
          </p:cNvPr>
          <p:cNvSpPr txBox="1"/>
          <p:nvPr/>
        </p:nvSpPr>
        <p:spPr>
          <a:xfrm>
            <a:off x="4600719" y="5607717"/>
            <a:ext cx="2990562" cy="369332"/>
          </a:xfrm>
          <a:prstGeom prst="rect">
            <a:avLst/>
          </a:prstGeom>
          <a:noFill/>
        </p:spPr>
        <p:txBody>
          <a:bodyPr wrap="none" rtlCol="0">
            <a:spAutoFit/>
          </a:bodyPr>
          <a:lstStyle/>
          <a:p>
            <a:r>
              <a:rPr lang="en-US" dirty="0"/>
              <a:t>Dogecoin Historical Price Map</a:t>
            </a:r>
          </a:p>
        </p:txBody>
      </p:sp>
      <p:pic>
        <p:nvPicPr>
          <p:cNvPr id="7" name="Audio 6">
            <a:hlinkClick r:id="" action="ppaction://media"/>
            <a:extLst>
              <a:ext uri="{FF2B5EF4-FFF2-40B4-BE49-F238E27FC236}">
                <a16:creationId xmlns:a16="http://schemas.microsoft.com/office/drawing/2014/main" id="{246107E1-FE80-629D-EC64-21E2D3EF1CFD}"/>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586168279"/>
      </p:ext>
    </p:extLst>
  </p:cSld>
  <p:clrMapOvr>
    <a:masterClrMapping/>
  </p:clrMapOvr>
  <mc:AlternateContent xmlns:mc="http://schemas.openxmlformats.org/markup-compatibility/2006">
    <mc:Choice xmlns:p14="http://schemas.microsoft.com/office/powerpoint/2010/main" Requires="p14">
      <p:transition spd="slow" p14:dur="2000" advTm="18378"/>
    </mc:Choice>
    <mc:Fallback>
      <p:transition spd="slow" advTm="183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Arc 103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a:xfrm>
            <a:off x="678265" y="343307"/>
            <a:ext cx="4171322" cy="865084"/>
          </a:xfrm>
        </p:spPr>
        <p:txBody>
          <a:bodyPr vert="horz" lIns="91440" tIns="45720" rIns="91440" bIns="45720" rtlCol="0" anchor="b">
            <a:normAutofit/>
          </a:bodyPr>
          <a:lstStyle/>
          <a:p>
            <a:pPr algn="ctr">
              <a:spcAft>
                <a:spcPts val="600"/>
              </a:spcAft>
            </a:pPr>
            <a:r>
              <a:rPr lang="en-US" b="1" kern="1200" dirty="0">
                <a:ln w="3175" cmpd="sng">
                  <a:noFill/>
                </a:ln>
                <a:solidFill>
                  <a:schemeClr val="tx1"/>
                </a:solidFill>
                <a:latin typeface="+mj-lt"/>
                <a:ea typeface="+mj-ea"/>
                <a:cs typeface="+mj-cs"/>
              </a:rPr>
              <a:t>Visualizations</a:t>
            </a:r>
          </a:p>
        </p:txBody>
      </p:sp>
      <p:sp>
        <p:nvSpPr>
          <p:cNvPr id="1035" name="Oval 1034">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8A9C7DA-282D-D2B6-2AB7-19C5D4C16AF6}"/>
              </a:ext>
            </a:extLst>
          </p:cNvPr>
          <p:cNvSpPr txBox="1"/>
          <p:nvPr/>
        </p:nvSpPr>
        <p:spPr>
          <a:xfrm>
            <a:off x="4558784" y="5941362"/>
            <a:ext cx="3074431" cy="369332"/>
          </a:xfrm>
          <a:prstGeom prst="rect">
            <a:avLst/>
          </a:prstGeom>
          <a:noFill/>
        </p:spPr>
        <p:txBody>
          <a:bodyPr wrap="none" rtlCol="0">
            <a:spAutoFit/>
          </a:bodyPr>
          <a:lstStyle/>
          <a:p>
            <a:r>
              <a:rPr lang="en-US" dirty="0"/>
              <a:t>Dogecoin Prediction Price Map</a:t>
            </a:r>
          </a:p>
        </p:txBody>
      </p:sp>
      <p:pic>
        <p:nvPicPr>
          <p:cNvPr id="3" name="Picture 4">
            <a:extLst>
              <a:ext uri="{FF2B5EF4-FFF2-40B4-BE49-F238E27FC236}">
                <a16:creationId xmlns:a16="http://schemas.microsoft.com/office/drawing/2014/main" id="{67422F01-DAD4-5A51-34F7-872118DF6A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9860" y="1413373"/>
            <a:ext cx="8885740" cy="4668778"/>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3">
            <a:hlinkClick r:id="" action="ppaction://media"/>
            <a:extLst>
              <a:ext uri="{FF2B5EF4-FFF2-40B4-BE49-F238E27FC236}">
                <a16:creationId xmlns:a16="http://schemas.microsoft.com/office/drawing/2014/main" id="{75800422-D8A9-7D4D-A052-D910827A2C2D}"/>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402036356"/>
      </p:ext>
    </p:extLst>
  </p:cSld>
  <p:clrMapOvr>
    <a:masterClrMapping/>
  </p:clrMapOvr>
  <mc:AlternateContent xmlns:mc="http://schemas.openxmlformats.org/markup-compatibility/2006">
    <mc:Choice xmlns:p14="http://schemas.microsoft.com/office/powerpoint/2010/main" Requires="p14">
      <p:transition spd="slow" p14:dur="2000" advTm="15116"/>
    </mc:Choice>
    <mc:Fallback>
      <p:transition spd="slow" advTm="151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1E0A5-B71C-B4DD-DE24-A6F5F6E040E4}"/>
              </a:ext>
            </a:extLst>
          </p:cNvPr>
          <p:cNvSpPr>
            <a:spLocks noGrp="1"/>
          </p:cNvSpPr>
          <p:nvPr>
            <p:ph type="title"/>
          </p:nvPr>
        </p:nvSpPr>
        <p:spPr>
          <a:xfrm>
            <a:off x="686834" y="1153572"/>
            <a:ext cx="3200400" cy="4461163"/>
          </a:xfrm>
        </p:spPr>
        <p:txBody>
          <a:bodyPr vert="horz" lIns="91440" tIns="45720" rIns="91440" bIns="45720" rtlCol="0">
            <a:normAutofit/>
          </a:bodyPr>
          <a:lstStyle/>
          <a:p>
            <a:pPr>
              <a:spcAft>
                <a:spcPts val="600"/>
              </a:spcAft>
            </a:pPr>
            <a:r>
              <a:rPr lang="en-US" b="1">
                <a:ln w="3175" cmpd="sng">
                  <a:noFill/>
                </a:ln>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0B87927-ECC2-2CEF-74DC-11025718BDAF}"/>
              </a:ext>
            </a:extLst>
          </p:cNvPr>
          <p:cNvSpPr>
            <a:spLocks noGrp="1"/>
          </p:cNvSpPr>
          <p:nvPr>
            <p:ph idx="1"/>
          </p:nvPr>
        </p:nvSpPr>
        <p:spPr>
          <a:xfrm>
            <a:off x="4447308" y="591344"/>
            <a:ext cx="6906491" cy="5585619"/>
          </a:xfrm>
        </p:spPr>
        <p:txBody>
          <a:bodyPr anchor="ctr">
            <a:normAutofit/>
          </a:bodyPr>
          <a:lstStyle/>
          <a:p>
            <a:pPr marL="0" indent="0">
              <a:buNone/>
            </a:pPr>
            <a:endParaRPr lang="en-US" sz="2000" dirty="0"/>
          </a:p>
          <a:p>
            <a:pPr marL="0" indent="0">
              <a:buNone/>
            </a:pPr>
            <a:r>
              <a:rPr lang="en-US" sz="2000" dirty="0"/>
              <a:t>Our findings show that the RMSE is only about 0.00873. The model appears to be working fine. We found that LSTM is a useful tool for predicting cryptocurrency prices. It is important to note, however, that forecasted cryptocurrency prices should not be used as a sole guide to make an investment decision without further analysis. This is because the prediction is based on past price movement, which is not always the only factor influencing future price movement.</a:t>
            </a:r>
          </a:p>
        </p:txBody>
      </p:sp>
      <p:pic>
        <p:nvPicPr>
          <p:cNvPr id="17" name="Audio 16">
            <a:hlinkClick r:id="" action="ppaction://media"/>
            <a:extLst>
              <a:ext uri="{FF2B5EF4-FFF2-40B4-BE49-F238E27FC236}">
                <a16:creationId xmlns:a16="http://schemas.microsoft.com/office/drawing/2014/main" id="{79B2C606-7DFC-417A-9002-1189C1CBCA4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619753818"/>
      </p:ext>
    </p:extLst>
  </p:cSld>
  <p:clrMapOvr>
    <a:masterClrMapping/>
  </p:clrMapOvr>
  <mc:AlternateContent xmlns:mc="http://schemas.openxmlformats.org/markup-compatibility/2006">
    <mc:Choice xmlns:p14="http://schemas.microsoft.com/office/powerpoint/2010/main" Requires="p14">
      <p:transition spd="slow" p14:dur="2000" advTm="56645"/>
    </mc:Choice>
    <mc:Fallback>
      <p:transition spd="slow" advTm="566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7"/>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5|9.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559</TotalTime>
  <Words>808</Words>
  <Application>Microsoft Macintosh PowerPoint</Application>
  <PresentationFormat>Widescreen</PresentationFormat>
  <Paragraphs>39</Paragraphs>
  <Slides>12</Slides>
  <Notes>0</Notes>
  <HiddenSlides>0</HiddenSlides>
  <MMClips>12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Candara</vt:lpstr>
      <vt:lpstr>Office Theme</vt:lpstr>
      <vt:lpstr>Research on Prediction of Dogecoin Cryptocurrency price </vt:lpstr>
      <vt:lpstr>PowerPoint Presentation</vt:lpstr>
      <vt:lpstr>PowerPoint Presentation</vt:lpstr>
      <vt:lpstr>Data Source/Dataset</vt:lpstr>
      <vt:lpstr>Data Preprocessing </vt:lpstr>
      <vt:lpstr>Building and Evaluating Model</vt:lpstr>
      <vt:lpstr>Visualizations</vt:lpstr>
      <vt:lpstr>Visualizations</vt:lpstr>
      <vt:lpstr>Conclusion</vt:lpstr>
      <vt:lpstr>Questions/ Answers </vt:lpstr>
      <vt:lpstr>Ethical Assessment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Sharath Chandra Tummanapally</dc:creator>
  <cp:lastModifiedBy>Sharath Chandra Tummanapally</cp:lastModifiedBy>
  <cp:revision>4</cp:revision>
  <dcterms:created xsi:type="dcterms:W3CDTF">2021-11-21T09:14:43Z</dcterms:created>
  <dcterms:modified xsi:type="dcterms:W3CDTF">2022-08-09T06:44:56Z</dcterms:modified>
</cp:coreProperties>
</file>