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FC1565-4AAA-650B-0A56-9F2CF27D34B9}" name="Sanjai S" initials="SS" userId="S::sanjai.s2021@vitstudent.ac.in::f666854b-3bef-45a7-848f-40dffa95b4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C5F26-3FD9-49FE-BD7E-EDA9F6328E49}" v="2953" dt="2023-07-14T16:59:14.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4" d="100"/>
          <a:sy n="64"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674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128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383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919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87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185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711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757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480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98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039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960077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Colored pencils inside a pencil holder which is on top of a wood table">
            <a:extLst>
              <a:ext uri="{FF2B5EF4-FFF2-40B4-BE49-F238E27FC236}">
                <a16:creationId xmlns:a16="http://schemas.microsoft.com/office/drawing/2014/main" id="{23292A75-4E20-FA12-51A6-7DA7DC37A3F4}"/>
              </a:ext>
            </a:extLst>
          </p:cNvPr>
          <p:cNvPicPr>
            <a:picLocks noChangeAspect="1"/>
          </p:cNvPicPr>
          <p:nvPr/>
        </p:nvPicPr>
        <p:blipFill rotWithShape="1">
          <a:blip r:embed="rId2">
            <a:alphaModFix amt="60000"/>
          </a:blip>
          <a:srcRect t="15730"/>
          <a:stretch/>
        </p:blipFill>
        <p:spPr>
          <a:xfrm>
            <a:off x="20" y="10"/>
            <a:ext cx="12188932" cy="6857990"/>
          </a:xfrm>
          <a:prstGeom prst="rect">
            <a:avLst/>
          </a:prstGeom>
        </p:spPr>
      </p:pic>
      <p:sp>
        <p:nvSpPr>
          <p:cNvPr id="2" name="Title 1"/>
          <p:cNvSpPr>
            <a:spLocks noGrp="1"/>
          </p:cNvSpPr>
          <p:nvPr>
            <p:ph type="ctrTitle"/>
          </p:nvPr>
        </p:nvSpPr>
        <p:spPr>
          <a:xfrm>
            <a:off x="838199" y="557189"/>
            <a:ext cx="5155263" cy="5571899"/>
          </a:xfrm>
        </p:spPr>
        <p:txBody>
          <a:bodyPr vert="horz" lIns="91440" tIns="45720" rIns="91440" bIns="45720" rtlCol="0" anchor="ctr">
            <a:normAutofit/>
          </a:bodyPr>
          <a:lstStyle/>
          <a:p>
            <a:pPr algn="l"/>
            <a:r>
              <a:rPr lang="en-US" sz="4400" dirty="0">
                <a:solidFill>
                  <a:srgbClr val="FFFFFF"/>
                </a:solidFill>
              </a:rPr>
              <a:t>Transmission of data using Li-Fi</a:t>
            </a:r>
          </a:p>
        </p:txBody>
      </p:sp>
      <p:sp>
        <p:nvSpPr>
          <p:cNvPr id="3" name="Subtitle 2"/>
          <p:cNvSpPr>
            <a:spLocks noGrp="1"/>
          </p:cNvSpPr>
          <p:nvPr>
            <p:ph type="subTitle" idx="1"/>
          </p:nvPr>
        </p:nvSpPr>
        <p:spPr>
          <a:xfrm>
            <a:off x="6195375" y="557189"/>
            <a:ext cx="5158424" cy="5571899"/>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B8998-12B2-A42C-B9C3-6853F44479D8}"/>
              </a:ext>
            </a:extLst>
          </p:cNvPr>
          <p:cNvSpPr txBox="1"/>
          <p:nvPr/>
        </p:nvSpPr>
        <p:spPr>
          <a:xfrm>
            <a:off x="574301" y="770404"/>
            <a:ext cx="54460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Output of the serial monitor:</a:t>
            </a:r>
          </a:p>
        </p:txBody>
      </p:sp>
      <p:pic>
        <p:nvPicPr>
          <p:cNvPr id="4" name="Picture 4" descr="A screenshot of a computer&#10;&#10;Description automatically generated">
            <a:extLst>
              <a:ext uri="{FF2B5EF4-FFF2-40B4-BE49-F238E27FC236}">
                <a16:creationId xmlns:a16="http://schemas.microsoft.com/office/drawing/2014/main" id="{E563EAFB-48D3-C978-D4D4-E58A5BFCD9E8}"/>
              </a:ext>
            </a:extLst>
          </p:cNvPr>
          <p:cNvPicPr>
            <a:picLocks noChangeAspect="1"/>
          </p:cNvPicPr>
          <p:nvPr/>
        </p:nvPicPr>
        <p:blipFill>
          <a:blip r:embed="rId2"/>
          <a:stretch>
            <a:fillRect/>
          </a:stretch>
        </p:blipFill>
        <p:spPr>
          <a:xfrm>
            <a:off x="578224" y="1764585"/>
            <a:ext cx="10307170" cy="3485714"/>
          </a:xfrm>
          <a:prstGeom prst="rect">
            <a:avLst/>
          </a:prstGeom>
        </p:spPr>
      </p:pic>
      <p:sp>
        <p:nvSpPr>
          <p:cNvPr id="5" name="TextBox 4">
            <a:extLst>
              <a:ext uri="{FF2B5EF4-FFF2-40B4-BE49-F238E27FC236}">
                <a16:creationId xmlns:a16="http://schemas.microsoft.com/office/drawing/2014/main" id="{40E093F7-3583-2146-74DC-DBED83A6C3CD}"/>
              </a:ext>
            </a:extLst>
          </p:cNvPr>
          <p:cNvSpPr txBox="1"/>
          <p:nvPr/>
        </p:nvSpPr>
        <p:spPr>
          <a:xfrm>
            <a:off x="868456" y="5560919"/>
            <a:ext cx="50986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Transmitter side</a:t>
            </a:r>
          </a:p>
        </p:txBody>
      </p:sp>
      <p:sp>
        <p:nvSpPr>
          <p:cNvPr id="6" name="TextBox 5">
            <a:extLst>
              <a:ext uri="{FF2B5EF4-FFF2-40B4-BE49-F238E27FC236}">
                <a16:creationId xmlns:a16="http://schemas.microsoft.com/office/drawing/2014/main" id="{AA20A935-C7BD-20E0-25F6-47784EA8805B}"/>
              </a:ext>
            </a:extLst>
          </p:cNvPr>
          <p:cNvSpPr txBox="1"/>
          <p:nvPr/>
        </p:nvSpPr>
        <p:spPr>
          <a:xfrm>
            <a:off x="7690036" y="5518897"/>
            <a:ext cx="31516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Receiver side</a:t>
            </a:r>
          </a:p>
        </p:txBody>
      </p:sp>
    </p:spTree>
    <p:extLst>
      <p:ext uri="{BB962C8B-B14F-4D97-AF65-F5344CB8AC3E}">
        <p14:creationId xmlns:p14="http://schemas.microsoft.com/office/powerpoint/2010/main" val="151819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464D6-655E-E07E-3C6B-5A8224DCE66C}"/>
              </a:ext>
            </a:extLst>
          </p:cNvPr>
          <p:cNvSpPr txBox="1"/>
          <p:nvPr/>
        </p:nvSpPr>
        <p:spPr>
          <a:xfrm>
            <a:off x="756396" y="672353"/>
            <a:ext cx="52219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Problems faced while doing the project:</a:t>
            </a:r>
          </a:p>
        </p:txBody>
      </p:sp>
      <p:sp>
        <p:nvSpPr>
          <p:cNvPr id="3" name="TextBox 2">
            <a:extLst>
              <a:ext uri="{FF2B5EF4-FFF2-40B4-BE49-F238E27FC236}">
                <a16:creationId xmlns:a16="http://schemas.microsoft.com/office/drawing/2014/main" id="{B901E973-CFA0-99FE-D7D1-6E9B5D3A72C1}"/>
              </a:ext>
            </a:extLst>
          </p:cNvPr>
          <p:cNvSpPr txBox="1"/>
          <p:nvPr/>
        </p:nvSpPr>
        <p:spPr>
          <a:xfrm>
            <a:off x="924485" y="1904999"/>
            <a:ext cx="10334625" cy="3569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PROBLEM BECAUSE OF INTENSITY:</a:t>
            </a:r>
          </a:p>
          <a:p>
            <a:pPr marL="285750" indent="-285750">
              <a:lnSpc>
                <a:spcPct val="150000"/>
              </a:lnSpc>
              <a:buFont typeface="Arial"/>
              <a:buChar char="•"/>
            </a:pPr>
            <a:r>
              <a:rPr lang="en-US" sz="2000" dirty="0"/>
              <a:t>Since the data transmission is purely dependent on the light, the intensity of the light is very important for the transmission of data, the same lies as a problem in our case.</a:t>
            </a:r>
          </a:p>
          <a:p>
            <a:pPr marL="285750" indent="-285750">
              <a:lnSpc>
                <a:spcPct val="150000"/>
              </a:lnSpc>
              <a:buFont typeface="Arial"/>
              <a:buChar char="•"/>
            </a:pPr>
            <a:r>
              <a:rPr lang="en-US" sz="2000" dirty="0"/>
              <a:t>As we are using low power led light for the transmission of data , when the intensity of the surrounding light is high the light of the led tends to be neglected by the receiver side</a:t>
            </a:r>
          </a:p>
          <a:p>
            <a:pPr marL="285750" indent="-285750">
              <a:lnSpc>
                <a:spcPct val="150000"/>
              </a:lnSpc>
              <a:buFont typeface="Arial"/>
              <a:buChar char="•"/>
            </a:pPr>
            <a:r>
              <a:rPr lang="en-US" sz="2000" dirty="0"/>
              <a:t>And the distance between the transmission and receiving part is very important as the distance between the transmitter and receiver increases it leads to the receiving of </a:t>
            </a:r>
            <a:r>
              <a:rPr lang="en-US" sz="2000"/>
              <a:t>corrupted data.</a:t>
            </a:r>
          </a:p>
        </p:txBody>
      </p:sp>
    </p:spTree>
    <p:extLst>
      <p:ext uri="{BB962C8B-B14F-4D97-AF65-F5344CB8AC3E}">
        <p14:creationId xmlns:p14="http://schemas.microsoft.com/office/powerpoint/2010/main" val="98890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E9285-0211-598A-F782-4CE9E38EA3D2}"/>
              </a:ext>
            </a:extLst>
          </p:cNvPr>
          <p:cNvSpPr txBox="1"/>
          <p:nvPr/>
        </p:nvSpPr>
        <p:spPr>
          <a:xfrm>
            <a:off x="728382" y="798418"/>
            <a:ext cx="63761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Solution for the problems:</a:t>
            </a:r>
          </a:p>
        </p:txBody>
      </p:sp>
      <p:sp>
        <p:nvSpPr>
          <p:cNvPr id="3" name="TextBox 2">
            <a:extLst>
              <a:ext uri="{FF2B5EF4-FFF2-40B4-BE49-F238E27FC236}">
                <a16:creationId xmlns:a16="http://schemas.microsoft.com/office/drawing/2014/main" id="{A8F14FEE-F63F-7196-EA6C-AE3127AE64EE}"/>
              </a:ext>
            </a:extLst>
          </p:cNvPr>
          <p:cNvSpPr txBox="1"/>
          <p:nvPr/>
        </p:nvSpPr>
        <p:spPr>
          <a:xfrm>
            <a:off x="924485" y="1540809"/>
            <a:ext cx="103934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problem for the light intensity and the distance is by replacing the led with a powerful led which has a high intensity, thus the problem can be solved in that way.</a:t>
            </a:r>
          </a:p>
        </p:txBody>
      </p:sp>
      <p:sp>
        <p:nvSpPr>
          <p:cNvPr id="4" name="TextBox 3">
            <a:extLst>
              <a:ext uri="{FF2B5EF4-FFF2-40B4-BE49-F238E27FC236}">
                <a16:creationId xmlns:a16="http://schemas.microsoft.com/office/drawing/2014/main" id="{64AB6E84-C5A3-7FBB-DE03-68E04F07896C}"/>
              </a:ext>
            </a:extLst>
          </p:cNvPr>
          <p:cNvSpPr txBox="1"/>
          <p:nvPr/>
        </p:nvSpPr>
        <p:spPr>
          <a:xfrm>
            <a:off x="2759448" y="3683933"/>
            <a:ext cx="57149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a:t>
            </a:r>
          </a:p>
        </p:txBody>
      </p:sp>
    </p:spTree>
    <p:extLst>
      <p:ext uri="{BB962C8B-B14F-4D97-AF65-F5344CB8AC3E}">
        <p14:creationId xmlns:p14="http://schemas.microsoft.com/office/powerpoint/2010/main" val="19037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E992-6166-B5DB-4783-CCFF21AE5F4A}"/>
              </a:ext>
            </a:extLst>
          </p:cNvPr>
          <p:cNvSpPr>
            <a:spLocks noGrp="1"/>
          </p:cNvSpPr>
          <p:nvPr>
            <p:ph type="title"/>
          </p:nvPr>
        </p:nvSpPr>
        <p:spPr>
          <a:xfrm>
            <a:off x="482600" y="978408"/>
            <a:ext cx="8509458" cy="451534"/>
          </a:xfrm>
        </p:spPr>
        <p:txBody>
          <a:bodyPr/>
          <a:lstStyle/>
          <a:p>
            <a:r>
              <a:rPr lang="en-US" sz="3600" dirty="0"/>
              <a:t>CIRCUIT DIAGRAM:</a:t>
            </a:r>
          </a:p>
        </p:txBody>
      </p:sp>
      <p:pic>
        <p:nvPicPr>
          <p:cNvPr id="4" name="Picture 4" descr="A circuit board with wires connected to it&#10;&#10;Description automatically generated">
            <a:extLst>
              <a:ext uri="{FF2B5EF4-FFF2-40B4-BE49-F238E27FC236}">
                <a16:creationId xmlns:a16="http://schemas.microsoft.com/office/drawing/2014/main" id="{5F865BD5-07CF-6D34-2BF5-EAEDA390F158}"/>
              </a:ext>
            </a:extLst>
          </p:cNvPr>
          <p:cNvPicPr>
            <a:picLocks noGrp="1" noChangeAspect="1"/>
          </p:cNvPicPr>
          <p:nvPr>
            <p:ph idx="1"/>
          </p:nvPr>
        </p:nvPicPr>
        <p:blipFill>
          <a:blip r:embed="rId2"/>
          <a:stretch>
            <a:fillRect/>
          </a:stretch>
        </p:blipFill>
        <p:spPr>
          <a:xfrm>
            <a:off x="483392" y="1525293"/>
            <a:ext cx="5310928" cy="4010862"/>
          </a:xfrm>
        </p:spPr>
      </p:pic>
      <p:sp>
        <p:nvSpPr>
          <p:cNvPr id="5" name="TextBox 4">
            <a:extLst>
              <a:ext uri="{FF2B5EF4-FFF2-40B4-BE49-F238E27FC236}">
                <a16:creationId xmlns:a16="http://schemas.microsoft.com/office/drawing/2014/main" id="{07E810DE-3C4A-6E74-4BF1-2B87F6CE42A6}"/>
              </a:ext>
            </a:extLst>
          </p:cNvPr>
          <p:cNvSpPr txBox="1"/>
          <p:nvPr/>
        </p:nvSpPr>
        <p:spPr>
          <a:xfrm>
            <a:off x="1596443" y="5741830"/>
            <a:ext cx="4145387" cy="375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Transmission side</a:t>
            </a:r>
          </a:p>
        </p:txBody>
      </p:sp>
      <p:pic>
        <p:nvPicPr>
          <p:cNvPr id="6" name="Picture 6" descr="A solar panel and a circuit board&#10;&#10;Description automatically generated">
            <a:extLst>
              <a:ext uri="{FF2B5EF4-FFF2-40B4-BE49-F238E27FC236}">
                <a16:creationId xmlns:a16="http://schemas.microsoft.com/office/drawing/2014/main" id="{61E00A12-AE4E-F5CE-62A6-D265B0DACEAF}"/>
              </a:ext>
            </a:extLst>
          </p:cNvPr>
          <p:cNvPicPr>
            <a:picLocks noChangeAspect="1"/>
          </p:cNvPicPr>
          <p:nvPr/>
        </p:nvPicPr>
        <p:blipFill>
          <a:blip r:embed="rId3"/>
          <a:stretch>
            <a:fillRect/>
          </a:stretch>
        </p:blipFill>
        <p:spPr>
          <a:xfrm>
            <a:off x="6098146" y="1528977"/>
            <a:ext cx="5458494" cy="4046889"/>
          </a:xfrm>
          <a:prstGeom prst="rect">
            <a:avLst/>
          </a:prstGeom>
        </p:spPr>
      </p:pic>
      <p:sp>
        <p:nvSpPr>
          <p:cNvPr id="7" name="TextBox 6">
            <a:extLst>
              <a:ext uri="{FF2B5EF4-FFF2-40B4-BE49-F238E27FC236}">
                <a16:creationId xmlns:a16="http://schemas.microsoft.com/office/drawing/2014/main" id="{22E4E593-FABE-B881-1F22-E7023965682E}"/>
              </a:ext>
            </a:extLst>
          </p:cNvPr>
          <p:cNvSpPr txBox="1"/>
          <p:nvPr/>
        </p:nvSpPr>
        <p:spPr>
          <a:xfrm>
            <a:off x="6680915" y="601014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60C9BA72-0ADB-4B05-64F3-0407BFB3E2B6}"/>
              </a:ext>
            </a:extLst>
          </p:cNvPr>
          <p:cNvSpPr txBox="1"/>
          <p:nvPr/>
        </p:nvSpPr>
        <p:spPr>
          <a:xfrm flipV="1">
            <a:off x="7048499" y="5737001"/>
            <a:ext cx="2500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a:p>
        </p:txBody>
      </p:sp>
      <p:sp>
        <p:nvSpPr>
          <p:cNvPr id="9" name="TextBox 8">
            <a:extLst>
              <a:ext uri="{FF2B5EF4-FFF2-40B4-BE49-F238E27FC236}">
                <a16:creationId xmlns:a16="http://schemas.microsoft.com/office/drawing/2014/main" id="{6C2B4D27-F0A5-F36D-D28D-635C52B43421}"/>
              </a:ext>
            </a:extLst>
          </p:cNvPr>
          <p:cNvSpPr txBox="1"/>
          <p:nvPr/>
        </p:nvSpPr>
        <p:spPr>
          <a:xfrm>
            <a:off x="7163873" y="5741830"/>
            <a:ext cx="3192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Receiving side</a:t>
            </a:r>
          </a:p>
        </p:txBody>
      </p:sp>
      <p:sp>
        <p:nvSpPr>
          <p:cNvPr id="10" name="TextBox 9">
            <a:extLst>
              <a:ext uri="{FF2B5EF4-FFF2-40B4-BE49-F238E27FC236}">
                <a16:creationId xmlns:a16="http://schemas.microsoft.com/office/drawing/2014/main" id="{9BD3DCEE-2EE2-87CF-C7BE-ED55F02ACA8F}"/>
              </a:ext>
            </a:extLst>
          </p:cNvPr>
          <p:cNvSpPr txBox="1"/>
          <p:nvPr/>
        </p:nvSpPr>
        <p:spPr>
          <a:xfrm>
            <a:off x="10504330" y="601014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48541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AF65-70D8-B061-F7F4-31054D1A9062}"/>
              </a:ext>
            </a:extLst>
          </p:cNvPr>
          <p:cNvSpPr>
            <a:spLocks noGrp="1"/>
          </p:cNvSpPr>
          <p:nvPr>
            <p:ph type="title"/>
          </p:nvPr>
        </p:nvSpPr>
        <p:spPr>
          <a:xfrm>
            <a:off x="482600" y="978408"/>
            <a:ext cx="6118502" cy="275396"/>
          </a:xfrm>
        </p:spPr>
        <p:txBody>
          <a:bodyPr/>
          <a:lstStyle/>
          <a:p>
            <a:r>
              <a:rPr lang="en-US" sz="3200" dirty="0"/>
              <a:t>Idea of the project:</a:t>
            </a:r>
          </a:p>
        </p:txBody>
      </p:sp>
      <p:sp>
        <p:nvSpPr>
          <p:cNvPr id="3" name="Content Placeholder 2">
            <a:extLst>
              <a:ext uri="{FF2B5EF4-FFF2-40B4-BE49-F238E27FC236}">
                <a16:creationId xmlns:a16="http://schemas.microsoft.com/office/drawing/2014/main" id="{13A28BA8-7059-A042-49B2-1B0B65B89867}"/>
              </a:ext>
            </a:extLst>
          </p:cNvPr>
          <p:cNvSpPr>
            <a:spLocks noGrp="1"/>
          </p:cNvSpPr>
          <p:nvPr>
            <p:ph idx="1"/>
          </p:nvPr>
        </p:nvSpPr>
        <p:spPr>
          <a:xfrm>
            <a:off x="482600" y="1502723"/>
            <a:ext cx="10506991" cy="4376868"/>
          </a:xfrm>
        </p:spPr>
        <p:txBody>
          <a:bodyPr vert="horz" lIns="91440" tIns="45720" rIns="91440" bIns="45720" rtlCol="0" anchor="t">
            <a:normAutofit/>
          </a:bodyPr>
          <a:lstStyle/>
          <a:p>
            <a:pPr marL="342900" indent="-342900">
              <a:buChar char="•"/>
            </a:pPr>
            <a:r>
              <a:rPr lang="en-US" dirty="0"/>
              <a:t>The sensor data in the transmitter side is collected by the </a:t>
            </a:r>
            <a:r>
              <a:rPr lang="en-US" dirty="0" err="1"/>
              <a:t>arduino</a:t>
            </a:r>
            <a:r>
              <a:rPr lang="en-US" dirty="0"/>
              <a:t> and it is sent to the receiver side using Light which is produced by the LED.</a:t>
            </a:r>
          </a:p>
          <a:p>
            <a:pPr marL="342900" indent="-342900">
              <a:buChar char="•"/>
            </a:pPr>
            <a:r>
              <a:rPr lang="en-US" dirty="0"/>
              <a:t>The solar panel in the receiver side receives the value that is sent by the transmission side and the </a:t>
            </a:r>
            <a:r>
              <a:rPr lang="en-US" dirty="0" err="1"/>
              <a:t>arduino</a:t>
            </a:r>
            <a:r>
              <a:rPr lang="en-US" dirty="0"/>
              <a:t> processes the value , as a response if the soil moisture value is less than the expected value it turns the motor on else the motor stays off.</a:t>
            </a:r>
          </a:p>
          <a:p>
            <a:pPr marL="342900" indent="-342900">
              <a:buChar char="•"/>
            </a:pPr>
            <a:r>
              <a:rPr lang="en-US" dirty="0"/>
              <a:t>This process runs on a loop until we manually stop it by killing it.</a:t>
            </a:r>
          </a:p>
        </p:txBody>
      </p:sp>
    </p:spTree>
    <p:extLst>
      <p:ext uri="{BB962C8B-B14F-4D97-AF65-F5344CB8AC3E}">
        <p14:creationId xmlns:p14="http://schemas.microsoft.com/office/powerpoint/2010/main" val="271360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81523D-995A-11EF-DB5C-A0F58732776F}"/>
              </a:ext>
            </a:extLst>
          </p:cNvPr>
          <p:cNvSpPr>
            <a:spLocks noGrp="1"/>
          </p:cNvSpPr>
          <p:nvPr>
            <p:ph type="title"/>
          </p:nvPr>
        </p:nvSpPr>
        <p:spPr>
          <a:xfrm>
            <a:off x="482600" y="978408"/>
            <a:ext cx="2476590" cy="252984"/>
          </a:xfrm>
        </p:spPr>
        <p:txBody>
          <a:bodyPr/>
          <a:lstStyle/>
          <a:p>
            <a:r>
              <a:rPr lang="en-US" sz="3200" dirty="0"/>
              <a:t>Algorithm:</a:t>
            </a:r>
          </a:p>
        </p:txBody>
      </p:sp>
      <p:sp>
        <p:nvSpPr>
          <p:cNvPr id="3" name="Content Placeholder 2">
            <a:extLst>
              <a:ext uri="{FF2B5EF4-FFF2-40B4-BE49-F238E27FC236}">
                <a16:creationId xmlns:a16="http://schemas.microsoft.com/office/drawing/2014/main" id="{81C01501-876B-C27A-078C-9621C7F8559D}"/>
              </a:ext>
            </a:extLst>
          </p:cNvPr>
          <p:cNvSpPr>
            <a:spLocks noGrp="1"/>
          </p:cNvSpPr>
          <p:nvPr>
            <p:ph idx="1"/>
          </p:nvPr>
        </p:nvSpPr>
        <p:spPr>
          <a:xfrm>
            <a:off x="594659" y="1323429"/>
            <a:ext cx="10495784" cy="4780279"/>
          </a:xfrm>
        </p:spPr>
        <p:txBody>
          <a:bodyPr vert="horz" lIns="91440" tIns="45720" rIns="91440" bIns="45720" rtlCol="0" anchor="t">
            <a:normAutofit lnSpcReduction="10000"/>
          </a:bodyPr>
          <a:lstStyle/>
          <a:p>
            <a:r>
              <a:rPr lang="en-US" dirty="0"/>
              <a:t>Transmission side:</a:t>
            </a:r>
          </a:p>
          <a:p>
            <a:pPr marL="457200" indent="-457200">
              <a:buAutoNum type="arabicParenR"/>
            </a:pPr>
            <a:r>
              <a:rPr lang="en-US" dirty="0"/>
              <a:t>Pin number 13 is taken as the output led pin and A0  is taken as the soil input sensor pin.</a:t>
            </a:r>
          </a:p>
          <a:p>
            <a:pPr marL="457200" indent="-457200">
              <a:buAutoNum type="arabicParenR"/>
            </a:pPr>
            <a:r>
              <a:rPr lang="en-US" dirty="0"/>
              <a:t>The value from the sensor is converted to binary by checking for the value's remainder when it is divided by two and the values are stored in an array of 10 values which is our binary array.</a:t>
            </a:r>
          </a:p>
          <a:p>
            <a:pPr marL="457200" indent="-457200">
              <a:buAutoNum type="arabicParenR"/>
            </a:pPr>
            <a:r>
              <a:rPr lang="en-US" dirty="0"/>
              <a:t>If condition is used for checking the values of the binary array as 1 or 0 and turning on and off the led light respectively.</a:t>
            </a:r>
          </a:p>
          <a:p>
            <a:pPr marL="457200" indent="-457200">
              <a:buAutoNum type="arabicParenR"/>
            </a:pPr>
            <a:r>
              <a:rPr lang="en-US" dirty="0"/>
              <a:t>The time gap between each bits is 10ms and each set of binary data will be transmitted at an interval of 5000ms(5 secs).And before starting the transmission of data, a start bit will be produced for 10ms which informs the receiver side that the data bits will be transmitted.</a:t>
            </a:r>
          </a:p>
          <a:p>
            <a:endParaRPr lang="en-US" dirty="0"/>
          </a:p>
        </p:txBody>
      </p:sp>
    </p:spTree>
    <p:extLst>
      <p:ext uri="{BB962C8B-B14F-4D97-AF65-F5344CB8AC3E}">
        <p14:creationId xmlns:p14="http://schemas.microsoft.com/office/powerpoint/2010/main" val="187216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1E67-F6F2-E707-936C-71969896CC4C}"/>
              </a:ext>
            </a:extLst>
          </p:cNvPr>
          <p:cNvSpPr>
            <a:spLocks noGrp="1"/>
          </p:cNvSpPr>
          <p:nvPr>
            <p:ph type="title"/>
          </p:nvPr>
        </p:nvSpPr>
        <p:spPr>
          <a:xfrm>
            <a:off x="482600" y="978408"/>
            <a:ext cx="3036884" cy="174543"/>
          </a:xfrm>
        </p:spPr>
        <p:txBody>
          <a:bodyPr/>
          <a:lstStyle/>
          <a:p>
            <a:r>
              <a:rPr lang="en-US" sz="3200" dirty="0"/>
              <a:t>Receiving side:</a:t>
            </a:r>
          </a:p>
        </p:txBody>
      </p:sp>
      <p:sp>
        <p:nvSpPr>
          <p:cNvPr id="3" name="Content Placeholder 2">
            <a:extLst>
              <a:ext uri="{FF2B5EF4-FFF2-40B4-BE49-F238E27FC236}">
                <a16:creationId xmlns:a16="http://schemas.microsoft.com/office/drawing/2014/main" id="{A719BE0E-CE16-A0F1-43B2-323505B74405}"/>
              </a:ext>
            </a:extLst>
          </p:cNvPr>
          <p:cNvSpPr>
            <a:spLocks noGrp="1"/>
          </p:cNvSpPr>
          <p:nvPr>
            <p:ph idx="1"/>
          </p:nvPr>
        </p:nvSpPr>
        <p:spPr>
          <a:xfrm>
            <a:off x="729129" y="1368254"/>
            <a:ext cx="10686285" cy="4836307"/>
          </a:xfrm>
        </p:spPr>
        <p:txBody>
          <a:bodyPr vert="horz" lIns="91440" tIns="45720" rIns="91440" bIns="45720" rtlCol="0" anchor="t">
            <a:normAutofit lnSpcReduction="10000"/>
          </a:bodyPr>
          <a:lstStyle/>
          <a:p>
            <a:pPr marL="457200" indent="-457200">
              <a:buAutoNum type="arabicParenR"/>
            </a:pPr>
            <a:r>
              <a:rPr lang="en-US" dirty="0"/>
              <a:t>Solar panel is connected to the A0 pin and the normal ambient light value is taken.</a:t>
            </a:r>
          </a:p>
          <a:p>
            <a:pPr marL="457200" indent="-457200">
              <a:buAutoNum type="arabicParenR"/>
            </a:pPr>
            <a:r>
              <a:rPr lang="en-US" dirty="0"/>
              <a:t>The process of receiving bits starts once after the start bit is received in the receiver side.</a:t>
            </a:r>
          </a:p>
          <a:p>
            <a:pPr marL="457200" indent="-457200">
              <a:buAutoNum type="arabicParenR"/>
            </a:pPr>
            <a:r>
              <a:rPr lang="en-US" dirty="0"/>
              <a:t>The time period is matched in the receiver side similar to the transmission side's time period for grasping the bits accordingly and storing them in an array which is eventually converted to decimal value .</a:t>
            </a:r>
          </a:p>
          <a:p>
            <a:pPr marL="457200" indent="-457200">
              <a:buAutoNum type="arabicParenR"/>
            </a:pPr>
            <a:r>
              <a:rPr lang="en-US" dirty="0"/>
              <a:t>The converted decimal value is to be checked whether it matches with the transmission side value if not it should be corrected by adjusting time period.</a:t>
            </a:r>
          </a:p>
          <a:p>
            <a:pPr marL="457200" indent="-457200">
              <a:buAutoNum type="arabicParenR"/>
            </a:pPr>
            <a:r>
              <a:rPr lang="en-US" dirty="0"/>
              <a:t>Then the decimal value is compared with the threshold value to turn the motor on or off.</a:t>
            </a:r>
          </a:p>
        </p:txBody>
      </p:sp>
    </p:spTree>
    <p:extLst>
      <p:ext uri="{BB962C8B-B14F-4D97-AF65-F5344CB8AC3E}">
        <p14:creationId xmlns:p14="http://schemas.microsoft.com/office/powerpoint/2010/main" val="60106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06BF3-E036-4350-4E88-04D667B2E8F0}"/>
              </a:ext>
            </a:extLst>
          </p:cNvPr>
          <p:cNvSpPr txBox="1"/>
          <p:nvPr/>
        </p:nvSpPr>
        <p:spPr>
          <a:xfrm>
            <a:off x="714374" y="700367"/>
            <a:ext cx="39696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t>Code:</a:t>
            </a:r>
          </a:p>
          <a:p>
            <a:r>
              <a:rPr lang="en-US" sz="2400" dirty="0"/>
              <a:t>Transmission side</a:t>
            </a:r>
          </a:p>
        </p:txBody>
      </p:sp>
      <p:sp>
        <p:nvSpPr>
          <p:cNvPr id="3" name="TextBox 2">
            <a:extLst>
              <a:ext uri="{FF2B5EF4-FFF2-40B4-BE49-F238E27FC236}">
                <a16:creationId xmlns:a16="http://schemas.microsoft.com/office/drawing/2014/main" id="{DF33E3BF-D89D-9B34-9C3B-615841F2BC78}"/>
              </a:ext>
            </a:extLst>
          </p:cNvPr>
          <p:cNvSpPr txBox="1"/>
          <p:nvPr/>
        </p:nvSpPr>
        <p:spPr>
          <a:xfrm>
            <a:off x="784412" y="1246654"/>
            <a:ext cx="439830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#define LASERPIN 13</a:t>
            </a:r>
            <a:endParaRPr lang="en-US" dirty="0"/>
          </a:p>
          <a:p>
            <a:r>
              <a:rPr lang="en-US" dirty="0">
                <a:ea typeface="+mn-lt"/>
                <a:cs typeface="+mn-lt"/>
              </a:rPr>
              <a:t>#define SOIL_SENSOR A0</a:t>
            </a:r>
            <a:endParaRPr lang="en-US" dirty="0"/>
          </a:p>
          <a:p>
            <a:endParaRPr lang="en-US"/>
          </a:p>
          <a:p>
            <a:r>
              <a:rPr lang="en-US" dirty="0">
                <a:ea typeface="+mn-lt"/>
                <a:cs typeface="+mn-lt"/>
              </a:rPr>
              <a:t>void setup() {</a:t>
            </a:r>
            <a:endParaRPr lang="en-US" dirty="0"/>
          </a:p>
          <a:p>
            <a:r>
              <a:rPr lang="en-US" dirty="0">
                <a:ea typeface="+mn-lt"/>
                <a:cs typeface="+mn-lt"/>
              </a:rPr>
              <a:t>  // put your setup code here, to run once:</a:t>
            </a:r>
            <a:endParaRPr lang="en-US" dirty="0"/>
          </a:p>
          <a:p>
            <a:r>
              <a:rPr lang="en-US" dirty="0">
                <a:ea typeface="+mn-lt"/>
                <a:cs typeface="+mn-lt"/>
              </a:rPr>
              <a:t>  </a:t>
            </a:r>
            <a:r>
              <a:rPr lang="en-US" dirty="0" err="1">
                <a:ea typeface="+mn-lt"/>
                <a:cs typeface="+mn-lt"/>
              </a:rPr>
              <a:t>pinMode</a:t>
            </a:r>
            <a:r>
              <a:rPr lang="en-US" dirty="0">
                <a:ea typeface="+mn-lt"/>
                <a:cs typeface="+mn-lt"/>
              </a:rPr>
              <a:t>(LASERPIN, OUTPUT);</a:t>
            </a:r>
            <a:endParaRPr lang="en-US" dirty="0"/>
          </a:p>
          <a:p>
            <a:r>
              <a:rPr lang="en-US" dirty="0">
                <a:ea typeface="+mn-lt"/>
                <a:cs typeface="+mn-lt"/>
              </a:rPr>
              <a:t>  </a:t>
            </a:r>
            <a:r>
              <a:rPr lang="en-US" dirty="0" err="1">
                <a:ea typeface="+mn-lt"/>
                <a:cs typeface="+mn-lt"/>
              </a:rPr>
              <a:t>pinMode</a:t>
            </a:r>
            <a:r>
              <a:rPr lang="en-US" dirty="0">
                <a:ea typeface="+mn-lt"/>
                <a:cs typeface="+mn-lt"/>
              </a:rPr>
              <a:t>(SOIL_SENSOR, INPUT);</a:t>
            </a:r>
            <a:endParaRPr lang="en-US" dirty="0"/>
          </a:p>
          <a:p>
            <a:r>
              <a:rPr lang="en-US" dirty="0">
                <a:ea typeface="+mn-lt"/>
                <a:cs typeface="+mn-lt"/>
              </a:rPr>
              <a:t>  </a:t>
            </a:r>
            <a:r>
              <a:rPr lang="en-US" dirty="0" err="1">
                <a:ea typeface="+mn-lt"/>
                <a:cs typeface="+mn-lt"/>
              </a:rPr>
              <a:t>Serial.begin</a:t>
            </a:r>
            <a:r>
              <a:rPr lang="en-US" dirty="0">
                <a:ea typeface="+mn-lt"/>
                <a:cs typeface="+mn-lt"/>
              </a:rPr>
              <a:t>(9600);</a:t>
            </a:r>
            <a:endParaRPr lang="en-US" dirty="0"/>
          </a:p>
          <a:p>
            <a:r>
              <a:rPr lang="en-US" dirty="0">
                <a:ea typeface="+mn-lt"/>
                <a:cs typeface="+mn-lt"/>
              </a:rPr>
              <a:t>}</a:t>
            </a:r>
            <a:endParaRPr lang="en-US" dirty="0"/>
          </a:p>
          <a:p>
            <a:r>
              <a:rPr lang="en-US" dirty="0">
                <a:ea typeface="+mn-lt"/>
                <a:cs typeface="+mn-lt"/>
              </a:rPr>
              <a:t>void loop() {</a:t>
            </a:r>
            <a:endParaRPr lang="en-US" dirty="0"/>
          </a:p>
          <a:p>
            <a:r>
              <a:rPr lang="en-US" dirty="0">
                <a:ea typeface="+mn-lt"/>
                <a:cs typeface="+mn-lt"/>
              </a:rPr>
              <a:t>  // put your main code here, to run repeatedly:</a:t>
            </a:r>
            <a:endParaRPr lang="en-US" dirty="0"/>
          </a:p>
          <a:p>
            <a:r>
              <a:rPr lang="en-US" dirty="0">
                <a:ea typeface="+mn-lt"/>
                <a:cs typeface="+mn-lt"/>
              </a:rPr>
              <a:t>   </a:t>
            </a:r>
            <a:endParaRPr lang="en-US" dirty="0"/>
          </a:p>
          <a:p>
            <a:r>
              <a:rPr lang="en-US" dirty="0">
                <a:ea typeface="+mn-lt"/>
                <a:cs typeface="+mn-lt"/>
              </a:rPr>
              <a:t>     </a:t>
            </a:r>
            <a:endParaRPr lang="en-US"/>
          </a:p>
        </p:txBody>
      </p:sp>
      <p:sp>
        <p:nvSpPr>
          <p:cNvPr id="5" name="TextBox 4">
            <a:extLst>
              <a:ext uri="{FF2B5EF4-FFF2-40B4-BE49-F238E27FC236}">
                <a16:creationId xmlns:a16="http://schemas.microsoft.com/office/drawing/2014/main" id="{74432807-DB70-B0B7-33F8-ECD9B1A8D71A}"/>
              </a:ext>
            </a:extLst>
          </p:cNvPr>
          <p:cNvSpPr txBox="1"/>
          <p:nvPr/>
        </p:nvSpPr>
        <p:spPr>
          <a:xfrm>
            <a:off x="6429375" y="1036544"/>
            <a:ext cx="48465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Segoe UI"/>
              </a:rPr>
              <a:t> int </a:t>
            </a:r>
            <a:r>
              <a:rPr lang="en-US" err="1">
                <a:latin typeface="Segoe UI"/>
                <a:cs typeface="Segoe UI"/>
              </a:rPr>
              <a:t>decimalnumber</a:t>
            </a:r>
            <a:r>
              <a:rPr lang="en-US">
                <a:latin typeface="Segoe UI"/>
                <a:cs typeface="Segoe UI"/>
              </a:rPr>
              <a:t> = </a:t>
            </a:r>
            <a:r>
              <a:rPr lang="en-US" err="1">
                <a:latin typeface="Segoe UI"/>
                <a:cs typeface="Segoe UI"/>
              </a:rPr>
              <a:t>analogRead</a:t>
            </a:r>
            <a:r>
              <a:rPr lang="en-US">
                <a:latin typeface="Segoe UI"/>
                <a:cs typeface="Segoe UI"/>
              </a:rPr>
              <a:t>(A0);</a:t>
            </a:r>
          </a:p>
          <a:p>
            <a:r>
              <a:rPr lang="en-US" dirty="0">
                <a:latin typeface="Segoe UI"/>
                <a:cs typeface="Segoe UI"/>
              </a:rPr>
              <a:t>    int </a:t>
            </a:r>
            <a:r>
              <a:rPr lang="en-US" dirty="0" err="1">
                <a:latin typeface="Segoe UI"/>
                <a:cs typeface="Segoe UI"/>
              </a:rPr>
              <a:t>binaryarray</a:t>
            </a:r>
            <a:r>
              <a:rPr lang="en-US" dirty="0">
                <a:latin typeface="Segoe UI"/>
                <a:cs typeface="Segoe UI"/>
              </a:rPr>
              <a:t>[10];</a:t>
            </a:r>
          </a:p>
          <a:p>
            <a:r>
              <a:rPr lang="en-US" dirty="0">
                <a:latin typeface="Segoe UI"/>
                <a:cs typeface="Segoe UI"/>
              </a:rPr>
              <a:t>  </a:t>
            </a:r>
            <a:r>
              <a:rPr lang="en-US" dirty="0" err="1">
                <a:latin typeface="Segoe UI"/>
                <a:cs typeface="Segoe UI"/>
              </a:rPr>
              <a:t>Serial.print</a:t>
            </a:r>
            <a:r>
              <a:rPr lang="en-US" dirty="0">
                <a:latin typeface="Segoe UI"/>
                <a:cs typeface="Segoe UI"/>
              </a:rPr>
              <a:t>(</a:t>
            </a:r>
            <a:r>
              <a:rPr lang="en-US" dirty="0" err="1">
                <a:latin typeface="Segoe UI"/>
                <a:cs typeface="Segoe UI"/>
              </a:rPr>
              <a:t>decimalnumber</a:t>
            </a:r>
            <a:r>
              <a:rPr lang="en-US" dirty="0">
                <a:latin typeface="Segoe UI"/>
                <a:cs typeface="Segoe UI"/>
              </a:rPr>
              <a:t>);</a:t>
            </a:r>
          </a:p>
          <a:p>
            <a:r>
              <a:rPr lang="en-US" dirty="0">
                <a:latin typeface="Segoe UI"/>
                <a:cs typeface="Segoe UI"/>
              </a:rPr>
              <a:t>  </a:t>
            </a:r>
            <a:r>
              <a:rPr lang="en-US" dirty="0" err="1">
                <a:latin typeface="Segoe UI"/>
                <a:cs typeface="Segoe UI"/>
              </a:rPr>
              <a:t>Serial.println</a:t>
            </a:r>
            <a:r>
              <a:rPr lang="en-US" dirty="0">
                <a:latin typeface="Segoe UI"/>
                <a:cs typeface="Segoe UI"/>
              </a:rPr>
              <a:t>();</a:t>
            </a:r>
            <a:endParaRPr lang="en-US" dirty="0"/>
          </a:p>
          <a:p>
            <a:r>
              <a:rPr lang="en-US" dirty="0">
                <a:latin typeface="Segoe UI"/>
                <a:cs typeface="Segoe UI"/>
              </a:rPr>
              <a:t>for(int </a:t>
            </a:r>
            <a:r>
              <a:rPr lang="en-US" dirty="0" err="1">
                <a:latin typeface="Segoe UI"/>
                <a:cs typeface="Segoe UI"/>
              </a:rPr>
              <a:t>i</a:t>
            </a:r>
            <a:r>
              <a:rPr lang="en-US" dirty="0">
                <a:latin typeface="Segoe UI"/>
                <a:cs typeface="Segoe UI"/>
              </a:rPr>
              <a:t>=0;i&lt;10;i++){</a:t>
            </a:r>
            <a:endParaRPr lang="en-US" dirty="0"/>
          </a:p>
          <a:p>
            <a:r>
              <a:rPr lang="en-US" dirty="0">
                <a:latin typeface="Segoe UI"/>
                <a:cs typeface="Segoe UI"/>
              </a:rPr>
              <a:t>      </a:t>
            </a:r>
            <a:r>
              <a:rPr lang="en-US" dirty="0" err="1">
                <a:latin typeface="Segoe UI"/>
                <a:cs typeface="Segoe UI"/>
              </a:rPr>
              <a:t>binaryarray</a:t>
            </a:r>
            <a:r>
              <a:rPr lang="en-US" dirty="0">
                <a:latin typeface="Segoe UI"/>
                <a:cs typeface="Segoe UI"/>
              </a:rPr>
              <a:t>[</a:t>
            </a:r>
            <a:r>
              <a:rPr lang="en-US" dirty="0" err="1">
                <a:latin typeface="Segoe UI"/>
                <a:cs typeface="Segoe UI"/>
              </a:rPr>
              <a:t>i</a:t>
            </a:r>
            <a:r>
              <a:rPr lang="en-US" dirty="0">
                <a:latin typeface="Segoe UI"/>
                <a:cs typeface="Segoe UI"/>
              </a:rPr>
              <a:t>]=decimalnumber%2;</a:t>
            </a:r>
          </a:p>
          <a:p>
            <a:r>
              <a:rPr lang="en-US" dirty="0">
                <a:latin typeface="Segoe UI"/>
                <a:cs typeface="Segoe UI"/>
              </a:rPr>
              <a:t>      </a:t>
            </a:r>
            <a:r>
              <a:rPr lang="en-US" dirty="0" err="1">
                <a:latin typeface="Segoe UI"/>
                <a:cs typeface="Segoe UI"/>
              </a:rPr>
              <a:t>decimalnumber</a:t>
            </a:r>
            <a:r>
              <a:rPr lang="en-US" dirty="0">
                <a:latin typeface="Segoe UI"/>
                <a:cs typeface="Segoe UI"/>
              </a:rPr>
              <a:t>=</a:t>
            </a:r>
            <a:r>
              <a:rPr lang="en-US" dirty="0" err="1">
                <a:latin typeface="Segoe UI"/>
                <a:cs typeface="Segoe UI"/>
              </a:rPr>
              <a:t>decimalnumber</a:t>
            </a:r>
            <a:r>
              <a:rPr lang="en-US" dirty="0">
                <a:latin typeface="Segoe UI"/>
                <a:cs typeface="Segoe UI"/>
              </a:rPr>
              <a:t>/2;</a:t>
            </a:r>
          </a:p>
          <a:p>
            <a:r>
              <a:rPr lang="en-US" dirty="0">
                <a:latin typeface="Segoe UI"/>
                <a:cs typeface="Segoe UI"/>
              </a:rPr>
              <a:t>     }</a:t>
            </a:r>
          </a:p>
          <a:p>
            <a:r>
              <a:rPr lang="en-US" dirty="0" err="1">
                <a:ea typeface="+mn-lt"/>
                <a:cs typeface="+mn-lt"/>
              </a:rPr>
              <a:t>digitalWrite</a:t>
            </a:r>
            <a:r>
              <a:rPr lang="en-US" dirty="0">
                <a:ea typeface="+mn-lt"/>
                <a:cs typeface="+mn-lt"/>
              </a:rPr>
              <a:t>(LASERPIN,HIGH);</a:t>
            </a:r>
            <a:endParaRPr lang="en-US" dirty="0"/>
          </a:p>
          <a:p>
            <a:r>
              <a:rPr lang="en-US" dirty="0">
                <a:ea typeface="+mn-lt"/>
                <a:cs typeface="+mn-lt"/>
              </a:rPr>
              <a:t>     delay(10);</a:t>
            </a:r>
            <a:endParaRPr lang="en-US" dirty="0"/>
          </a:p>
          <a:p>
            <a:r>
              <a:rPr lang="en-US" dirty="0">
                <a:ea typeface="+mn-lt"/>
                <a:cs typeface="+mn-lt"/>
              </a:rPr>
              <a:t>     </a:t>
            </a:r>
            <a:r>
              <a:rPr lang="en-US" dirty="0" err="1">
                <a:ea typeface="+mn-lt"/>
                <a:cs typeface="+mn-lt"/>
              </a:rPr>
              <a:t>digitalWrite</a:t>
            </a:r>
            <a:r>
              <a:rPr lang="en-US" dirty="0">
                <a:ea typeface="+mn-lt"/>
                <a:cs typeface="+mn-lt"/>
              </a:rPr>
              <a:t>(LASERPIN,LOW);</a:t>
            </a:r>
            <a:endParaRPr lang="en-US" dirty="0"/>
          </a:p>
          <a:p>
            <a:r>
              <a:rPr lang="en-US" dirty="0">
                <a:ea typeface="+mn-lt"/>
                <a:cs typeface="+mn-lt"/>
              </a:rPr>
              <a:t>     delay(38);</a:t>
            </a:r>
            <a:endParaRPr lang="en-US" dirty="0"/>
          </a:p>
          <a:p>
            <a:endParaRPr lang="en-US" dirty="0"/>
          </a:p>
        </p:txBody>
      </p:sp>
      <p:cxnSp>
        <p:nvCxnSpPr>
          <p:cNvPr id="6" name="Straight Arrow Connector 5">
            <a:extLst>
              <a:ext uri="{FF2B5EF4-FFF2-40B4-BE49-F238E27FC236}">
                <a16:creationId xmlns:a16="http://schemas.microsoft.com/office/drawing/2014/main" id="{19FA5283-BDAC-83CD-D899-BEEA00480A5E}"/>
              </a:ext>
            </a:extLst>
          </p:cNvPr>
          <p:cNvCxnSpPr/>
          <p:nvPr/>
        </p:nvCxnSpPr>
        <p:spPr>
          <a:xfrm>
            <a:off x="5582769" y="697006"/>
            <a:ext cx="40343" cy="541916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61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8B042-A267-89E8-CFB0-C4B0AB4B79D2}"/>
              </a:ext>
            </a:extLst>
          </p:cNvPr>
          <p:cNvSpPr txBox="1"/>
          <p:nvPr/>
        </p:nvSpPr>
        <p:spPr>
          <a:xfrm>
            <a:off x="798418" y="742389"/>
            <a:ext cx="43002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for(int j=9;j&gt;=0;j--){</a:t>
            </a:r>
            <a:endParaRPr lang="en-US" dirty="0"/>
          </a:p>
          <a:p>
            <a:r>
              <a:rPr lang="en-US" dirty="0">
                <a:ea typeface="+mn-lt"/>
                <a:cs typeface="+mn-lt"/>
              </a:rPr>
              <a:t>      int </a:t>
            </a:r>
            <a:r>
              <a:rPr lang="en-US" dirty="0" err="1">
                <a:ea typeface="+mn-lt"/>
                <a:cs typeface="+mn-lt"/>
              </a:rPr>
              <a:t>binaryvalue</a:t>
            </a:r>
            <a:r>
              <a:rPr lang="en-US" dirty="0">
                <a:ea typeface="+mn-lt"/>
                <a:cs typeface="+mn-lt"/>
              </a:rPr>
              <a:t>=</a:t>
            </a:r>
            <a:r>
              <a:rPr lang="en-US" dirty="0" err="1">
                <a:ea typeface="+mn-lt"/>
                <a:cs typeface="+mn-lt"/>
              </a:rPr>
              <a:t>binaryarray</a:t>
            </a:r>
            <a:r>
              <a:rPr lang="en-US" dirty="0">
                <a:ea typeface="+mn-lt"/>
                <a:cs typeface="+mn-lt"/>
              </a:rPr>
              <a:t>[j];</a:t>
            </a:r>
            <a:endParaRPr lang="en-US" dirty="0"/>
          </a:p>
          <a:p>
            <a:r>
              <a:rPr lang="en-US" dirty="0">
                <a:ea typeface="+mn-lt"/>
                <a:cs typeface="+mn-lt"/>
              </a:rPr>
              <a:t>      </a:t>
            </a:r>
            <a:r>
              <a:rPr lang="en-US" dirty="0" err="1">
                <a:ea typeface="+mn-lt"/>
                <a:cs typeface="+mn-lt"/>
              </a:rPr>
              <a:t>Serial.print</a:t>
            </a:r>
            <a:r>
              <a:rPr lang="en-US" dirty="0">
                <a:ea typeface="+mn-lt"/>
                <a:cs typeface="+mn-lt"/>
              </a:rPr>
              <a:t>(</a:t>
            </a:r>
            <a:r>
              <a:rPr lang="en-US" dirty="0" err="1">
                <a:ea typeface="+mn-lt"/>
                <a:cs typeface="+mn-lt"/>
              </a:rPr>
              <a:t>binaryvalue</a:t>
            </a:r>
            <a:r>
              <a:rPr lang="en-US" dirty="0">
                <a:ea typeface="+mn-lt"/>
                <a:cs typeface="+mn-lt"/>
              </a:rPr>
              <a:t>);</a:t>
            </a:r>
            <a:endParaRPr lang="en-US" dirty="0"/>
          </a:p>
          <a:p>
            <a:r>
              <a:rPr lang="en-US" dirty="0">
                <a:ea typeface="+mn-lt"/>
                <a:cs typeface="+mn-lt"/>
              </a:rPr>
              <a:t>      </a:t>
            </a:r>
            <a:r>
              <a:rPr lang="en-US" dirty="0" err="1">
                <a:ea typeface="+mn-lt"/>
                <a:cs typeface="+mn-lt"/>
              </a:rPr>
              <a:t>Serial.println</a:t>
            </a:r>
            <a:r>
              <a:rPr lang="en-US" dirty="0">
                <a:ea typeface="+mn-lt"/>
                <a:cs typeface="+mn-lt"/>
              </a:rPr>
              <a:t>();</a:t>
            </a:r>
            <a:endParaRPr lang="en-US" dirty="0"/>
          </a:p>
          <a:p>
            <a:r>
              <a:rPr lang="en-US" dirty="0">
                <a:ea typeface="+mn-lt"/>
                <a:cs typeface="+mn-lt"/>
              </a:rPr>
              <a:t>      if(</a:t>
            </a:r>
            <a:r>
              <a:rPr lang="en-US" dirty="0" err="1">
                <a:ea typeface="+mn-lt"/>
                <a:cs typeface="+mn-lt"/>
              </a:rPr>
              <a:t>binaryvalue</a:t>
            </a:r>
            <a:r>
              <a:rPr lang="en-US" dirty="0">
                <a:ea typeface="+mn-lt"/>
                <a:cs typeface="+mn-lt"/>
              </a:rPr>
              <a:t>==1){</a:t>
            </a:r>
            <a:endParaRPr lang="en-US" dirty="0"/>
          </a:p>
          <a:p>
            <a:r>
              <a:rPr lang="en-US" dirty="0">
                <a:ea typeface="+mn-lt"/>
                <a:cs typeface="+mn-lt"/>
              </a:rPr>
              <a:t>        </a:t>
            </a:r>
            <a:r>
              <a:rPr lang="en-US" dirty="0" err="1">
                <a:ea typeface="+mn-lt"/>
                <a:cs typeface="+mn-lt"/>
              </a:rPr>
              <a:t>digitalWrite</a:t>
            </a:r>
            <a:r>
              <a:rPr lang="en-US" dirty="0">
                <a:ea typeface="+mn-lt"/>
                <a:cs typeface="+mn-lt"/>
              </a:rPr>
              <a:t>(LASERPIN,HIGH);</a:t>
            </a:r>
            <a:endParaRPr lang="en-US" dirty="0"/>
          </a:p>
          <a:p>
            <a:r>
              <a:rPr lang="en-US" dirty="0">
                <a:ea typeface="+mn-lt"/>
                <a:cs typeface="+mn-lt"/>
              </a:rPr>
              <a:t>      }else{</a:t>
            </a:r>
            <a:endParaRPr lang="en-US" dirty="0"/>
          </a:p>
          <a:p>
            <a:r>
              <a:rPr lang="en-US" dirty="0">
                <a:ea typeface="+mn-lt"/>
                <a:cs typeface="+mn-lt"/>
              </a:rPr>
              <a:t>        </a:t>
            </a:r>
            <a:r>
              <a:rPr lang="en-US" dirty="0" err="1">
                <a:ea typeface="+mn-lt"/>
                <a:cs typeface="+mn-lt"/>
              </a:rPr>
              <a:t>digitalWrite</a:t>
            </a:r>
            <a:r>
              <a:rPr lang="en-US" dirty="0">
                <a:ea typeface="+mn-lt"/>
                <a:cs typeface="+mn-lt"/>
              </a:rPr>
              <a:t>(LASERPIN,LOW);</a:t>
            </a:r>
            <a:endParaRPr lang="en-US" dirty="0"/>
          </a:p>
          <a:p>
            <a:r>
              <a:rPr lang="en-US" dirty="0">
                <a:ea typeface="+mn-lt"/>
                <a:cs typeface="+mn-lt"/>
              </a:rPr>
              <a:t>      }</a:t>
            </a:r>
            <a:endParaRPr lang="en-US" dirty="0"/>
          </a:p>
          <a:p>
            <a:r>
              <a:rPr lang="en-US" dirty="0">
                <a:ea typeface="+mn-lt"/>
                <a:cs typeface="+mn-lt"/>
              </a:rPr>
              <a:t>      delay(50);</a:t>
            </a:r>
            <a:endParaRPr lang="en-US" dirty="0"/>
          </a:p>
          <a:p>
            <a:r>
              <a:rPr lang="en-US" dirty="0">
                <a:ea typeface="+mn-lt"/>
                <a:cs typeface="+mn-lt"/>
              </a:rPr>
              <a:t>    }</a:t>
            </a:r>
            <a:endParaRPr lang="en-US" dirty="0"/>
          </a:p>
          <a:p>
            <a:r>
              <a:rPr lang="en-US" dirty="0">
                <a:ea typeface="+mn-lt"/>
                <a:cs typeface="+mn-lt"/>
              </a:rPr>
              <a:t>    </a:t>
            </a:r>
            <a:r>
              <a:rPr lang="en-US" dirty="0" err="1">
                <a:ea typeface="+mn-lt"/>
                <a:cs typeface="+mn-lt"/>
              </a:rPr>
              <a:t>digitalWrite</a:t>
            </a:r>
            <a:r>
              <a:rPr lang="en-US" dirty="0">
                <a:ea typeface="+mn-lt"/>
                <a:cs typeface="+mn-lt"/>
              </a:rPr>
              <a:t>(LASERPIN,LOW);</a:t>
            </a:r>
            <a:endParaRPr lang="en-US" dirty="0"/>
          </a:p>
          <a:p>
            <a:r>
              <a:rPr lang="en-US" dirty="0">
                <a:ea typeface="+mn-lt"/>
                <a:cs typeface="+mn-lt"/>
              </a:rPr>
              <a:t>    delay(5000);</a:t>
            </a:r>
            <a:endParaRPr lang="en-US" dirty="0"/>
          </a:p>
          <a:p>
            <a:pPr algn="l"/>
            <a:r>
              <a:rPr lang="en-US" dirty="0">
                <a:ea typeface="+mn-lt"/>
                <a:cs typeface="+mn-lt"/>
              </a:rPr>
              <a:t>}</a:t>
            </a:r>
            <a:endParaRPr lang="en-US" dirty="0"/>
          </a:p>
        </p:txBody>
      </p:sp>
    </p:spTree>
    <p:extLst>
      <p:ext uri="{BB962C8B-B14F-4D97-AF65-F5344CB8AC3E}">
        <p14:creationId xmlns:p14="http://schemas.microsoft.com/office/powerpoint/2010/main" val="132136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94322-1B80-3D22-EC5B-6BFF13A7792B}"/>
              </a:ext>
            </a:extLst>
          </p:cNvPr>
          <p:cNvSpPr txBox="1"/>
          <p:nvPr/>
        </p:nvSpPr>
        <p:spPr>
          <a:xfrm>
            <a:off x="812426" y="686359"/>
            <a:ext cx="3683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Receiving side:</a:t>
            </a:r>
          </a:p>
        </p:txBody>
      </p:sp>
      <p:sp>
        <p:nvSpPr>
          <p:cNvPr id="3" name="TextBox 2">
            <a:extLst>
              <a:ext uri="{FF2B5EF4-FFF2-40B4-BE49-F238E27FC236}">
                <a16:creationId xmlns:a16="http://schemas.microsoft.com/office/drawing/2014/main" id="{8608CE01-4FA3-AF67-255C-13265C9BC5CD}"/>
              </a:ext>
            </a:extLst>
          </p:cNvPr>
          <p:cNvSpPr txBox="1"/>
          <p:nvPr/>
        </p:nvSpPr>
        <p:spPr>
          <a:xfrm>
            <a:off x="728382" y="1134595"/>
            <a:ext cx="424422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#define SOLARPIN A0</a:t>
            </a:r>
            <a:endParaRPr lang="en-US" dirty="0"/>
          </a:p>
          <a:p>
            <a:r>
              <a:rPr lang="en-US" dirty="0">
                <a:ea typeface="+mn-lt"/>
                <a:cs typeface="+mn-lt"/>
              </a:rPr>
              <a:t>#define THRESHOLD 20</a:t>
            </a:r>
            <a:endParaRPr lang="en-US" dirty="0"/>
          </a:p>
          <a:p>
            <a:r>
              <a:rPr lang="en-US" dirty="0">
                <a:ea typeface="+mn-lt"/>
                <a:cs typeface="+mn-lt"/>
              </a:rPr>
              <a:t>int </a:t>
            </a:r>
            <a:r>
              <a:rPr lang="en-US" dirty="0" err="1">
                <a:ea typeface="+mn-lt"/>
                <a:cs typeface="+mn-lt"/>
              </a:rPr>
              <a:t>ambientReading</a:t>
            </a:r>
            <a:r>
              <a:rPr lang="en-US" dirty="0">
                <a:ea typeface="+mn-lt"/>
                <a:cs typeface="+mn-lt"/>
              </a:rPr>
              <a:t>=0;</a:t>
            </a:r>
            <a:endParaRPr lang="en-US" dirty="0"/>
          </a:p>
          <a:p>
            <a:r>
              <a:rPr lang="en-US" dirty="0">
                <a:ea typeface="+mn-lt"/>
                <a:cs typeface="+mn-lt"/>
              </a:rPr>
              <a:t>void setup(){</a:t>
            </a:r>
            <a:endParaRPr lang="en-US" dirty="0"/>
          </a:p>
          <a:p>
            <a:r>
              <a:rPr lang="en-US" dirty="0" err="1">
                <a:ea typeface="+mn-lt"/>
                <a:cs typeface="+mn-lt"/>
              </a:rPr>
              <a:t>pinMode</a:t>
            </a:r>
            <a:r>
              <a:rPr lang="en-US" dirty="0">
                <a:ea typeface="+mn-lt"/>
                <a:cs typeface="+mn-lt"/>
              </a:rPr>
              <a:t>(SOLARPIN,INPUT);</a:t>
            </a:r>
            <a:endParaRPr lang="en-US" dirty="0"/>
          </a:p>
          <a:p>
            <a:r>
              <a:rPr lang="en-US" dirty="0" err="1">
                <a:ea typeface="+mn-lt"/>
                <a:cs typeface="+mn-lt"/>
              </a:rPr>
              <a:t>Serial.begin</a:t>
            </a:r>
            <a:r>
              <a:rPr lang="en-US" dirty="0">
                <a:ea typeface="+mn-lt"/>
                <a:cs typeface="+mn-lt"/>
              </a:rPr>
              <a:t>(9600);</a:t>
            </a:r>
            <a:endParaRPr lang="en-US" dirty="0"/>
          </a:p>
          <a:p>
            <a:r>
              <a:rPr lang="en-US" dirty="0" err="1">
                <a:ea typeface="+mn-lt"/>
                <a:cs typeface="+mn-lt"/>
              </a:rPr>
              <a:t>ambientReading</a:t>
            </a:r>
            <a:r>
              <a:rPr lang="en-US" dirty="0">
                <a:ea typeface="+mn-lt"/>
                <a:cs typeface="+mn-lt"/>
              </a:rPr>
              <a:t>=</a:t>
            </a:r>
            <a:r>
              <a:rPr lang="en-US" dirty="0" err="1">
                <a:ea typeface="+mn-lt"/>
                <a:cs typeface="+mn-lt"/>
              </a:rPr>
              <a:t>analogRead</a:t>
            </a:r>
            <a:r>
              <a:rPr lang="en-US" dirty="0">
                <a:ea typeface="+mn-lt"/>
                <a:cs typeface="+mn-lt"/>
              </a:rPr>
              <a:t>(SOLARPIN);</a:t>
            </a:r>
            <a:endParaRPr lang="en-US" dirty="0"/>
          </a:p>
          <a:p>
            <a:r>
              <a:rPr lang="en-US" dirty="0">
                <a:ea typeface="+mn-lt"/>
                <a:cs typeface="+mn-lt"/>
              </a:rPr>
              <a:t>}</a:t>
            </a:r>
            <a:endParaRPr lang="en-US" dirty="0"/>
          </a:p>
          <a:p>
            <a:r>
              <a:rPr lang="en-US" dirty="0">
                <a:ea typeface="+mn-lt"/>
                <a:cs typeface="+mn-lt"/>
              </a:rPr>
              <a:t>void loop(){</a:t>
            </a:r>
            <a:endParaRPr lang="en-US" dirty="0"/>
          </a:p>
          <a:p>
            <a:r>
              <a:rPr lang="en-US" dirty="0">
                <a:ea typeface="+mn-lt"/>
                <a:cs typeface="+mn-lt"/>
              </a:rPr>
              <a:t>int reading=</a:t>
            </a:r>
            <a:r>
              <a:rPr lang="en-US" dirty="0" err="1">
                <a:ea typeface="+mn-lt"/>
                <a:cs typeface="+mn-lt"/>
              </a:rPr>
              <a:t>analogRead</a:t>
            </a:r>
            <a:r>
              <a:rPr lang="en-US" dirty="0">
                <a:ea typeface="+mn-lt"/>
                <a:cs typeface="+mn-lt"/>
              </a:rPr>
              <a:t>(SOLARPIN);</a:t>
            </a:r>
            <a:endParaRPr lang="en-US" dirty="0"/>
          </a:p>
          <a:p>
            <a:r>
              <a:rPr lang="en-US" dirty="0">
                <a:ea typeface="+mn-lt"/>
                <a:cs typeface="+mn-lt"/>
              </a:rPr>
              <a:t>int bits[10];</a:t>
            </a:r>
            <a:endParaRPr lang="en-US" dirty="0"/>
          </a:p>
          <a:p>
            <a:r>
              <a:rPr lang="en-US" dirty="0">
                <a:ea typeface="+mn-lt"/>
                <a:cs typeface="+mn-lt"/>
              </a:rPr>
              <a:t>int moisture=0;</a:t>
            </a:r>
            <a:endParaRPr lang="en-US" dirty="0"/>
          </a:p>
          <a:p>
            <a:endParaRPr lang="en-US" dirty="0"/>
          </a:p>
        </p:txBody>
      </p:sp>
      <p:cxnSp>
        <p:nvCxnSpPr>
          <p:cNvPr id="4" name="Straight Arrow Connector 3">
            <a:extLst>
              <a:ext uri="{FF2B5EF4-FFF2-40B4-BE49-F238E27FC236}">
                <a16:creationId xmlns:a16="http://schemas.microsoft.com/office/drawing/2014/main" id="{F52F9011-DB54-2FC5-85A9-5D58DE415BA9}"/>
              </a:ext>
            </a:extLst>
          </p:cNvPr>
          <p:cNvCxnSpPr/>
          <p:nvPr/>
        </p:nvCxnSpPr>
        <p:spPr>
          <a:xfrm>
            <a:off x="5736852" y="683001"/>
            <a:ext cx="62753" cy="51502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F6C65C6-DCD3-46DC-9F84-927AD9E8ACF4}"/>
              </a:ext>
            </a:extLst>
          </p:cNvPr>
          <p:cNvSpPr txBox="1"/>
          <p:nvPr/>
        </p:nvSpPr>
        <p:spPr>
          <a:xfrm>
            <a:off x="5953124" y="742389"/>
            <a:ext cx="515470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//LISTENING FOR THE START BIT</a:t>
            </a:r>
            <a:endParaRPr lang="en-US" dirty="0"/>
          </a:p>
          <a:p>
            <a:r>
              <a:rPr lang="en-US" dirty="0">
                <a:ea typeface="+mn-lt"/>
                <a:cs typeface="+mn-lt"/>
              </a:rPr>
              <a:t>if(reading&gt;</a:t>
            </a:r>
            <a:r>
              <a:rPr lang="en-US" dirty="0" err="1">
                <a:ea typeface="+mn-lt"/>
                <a:cs typeface="+mn-lt"/>
              </a:rPr>
              <a:t>ambientReading+THRESHOLD</a:t>
            </a:r>
            <a:r>
              <a:rPr lang="en-US" dirty="0">
                <a:ea typeface="+mn-lt"/>
                <a:cs typeface="+mn-lt"/>
              </a:rPr>
              <a:t>){</a:t>
            </a:r>
            <a:endParaRPr lang="en-US" dirty="0"/>
          </a:p>
          <a:p>
            <a:r>
              <a:rPr lang="en-US" dirty="0">
                <a:ea typeface="+mn-lt"/>
                <a:cs typeface="+mn-lt"/>
              </a:rPr>
              <a:t>  delay(50);</a:t>
            </a:r>
            <a:endParaRPr lang="en-US" dirty="0"/>
          </a:p>
          <a:p>
            <a:r>
              <a:rPr lang="en-US" dirty="0">
                <a:ea typeface="+mn-lt"/>
                <a:cs typeface="+mn-lt"/>
              </a:rPr>
              <a:t>for(int </a:t>
            </a:r>
            <a:r>
              <a:rPr lang="en-US" dirty="0" err="1">
                <a:ea typeface="+mn-lt"/>
                <a:cs typeface="+mn-lt"/>
              </a:rPr>
              <a:t>i</a:t>
            </a:r>
            <a:r>
              <a:rPr lang="en-US" dirty="0">
                <a:ea typeface="+mn-lt"/>
                <a:cs typeface="+mn-lt"/>
              </a:rPr>
              <a:t>=0;i&lt;10;i++){</a:t>
            </a:r>
            <a:endParaRPr lang="en-US" dirty="0"/>
          </a:p>
          <a:p>
            <a:r>
              <a:rPr lang="en-US" dirty="0">
                <a:ea typeface="+mn-lt"/>
                <a:cs typeface="+mn-lt"/>
              </a:rPr>
              <a:t>if(</a:t>
            </a:r>
            <a:r>
              <a:rPr lang="en-US" dirty="0" err="1">
                <a:ea typeface="+mn-lt"/>
                <a:cs typeface="+mn-lt"/>
              </a:rPr>
              <a:t>analogRead</a:t>
            </a:r>
            <a:r>
              <a:rPr lang="en-US" dirty="0">
                <a:ea typeface="+mn-lt"/>
                <a:cs typeface="+mn-lt"/>
              </a:rPr>
              <a:t>(SOLARPIN)&lt;</a:t>
            </a:r>
            <a:r>
              <a:rPr lang="en-US" dirty="0" err="1">
                <a:ea typeface="+mn-lt"/>
                <a:cs typeface="+mn-lt"/>
              </a:rPr>
              <a:t>ambientReading+THRESHOLD</a:t>
            </a:r>
            <a:r>
              <a:rPr lang="en-US" dirty="0">
                <a:ea typeface="+mn-lt"/>
                <a:cs typeface="+mn-lt"/>
              </a:rPr>
              <a:t>){</a:t>
            </a:r>
            <a:endParaRPr lang="en-US" dirty="0"/>
          </a:p>
          <a:p>
            <a:r>
              <a:rPr lang="en-US" dirty="0">
                <a:ea typeface="+mn-lt"/>
                <a:cs typeface="+mn-lt"/>
              </a:rPr>
              <a:t>bits[</a:t>
            </a:r>
            <a:r>
              <a:rPr lang="en-US" dirty="0" err="1">
                <a:ea typeface="+mn-lt"/>
                <a:cs typeface="+mn-lt"/>
              </a:rPr>
              <a:t>i</a:t>
            </a:r>
            <a:r>
              <a:rPr lang="en-US" dirty="0">
                <a:ea typeface="+mn-lt"/>
                <a:cs typeface="+mn-lt"/>
              </a:rPr>
              <a:t>]=0;}</a:t>
            </a:r>
            <a:endParaRPr lang="en-US" dirty="0"/>
          </a:p>
          <a:p>
            <a:r>
              <a:rPr lang="en-US" dirty="0">
                <a:ea typeface="+mn-lt"/>
                <a:cs typeface="+mn-lt"/>
              </a:rPr>
              <a:t>else{</a:t>
            </a:r>
            <a:endParaRPr lang="en-US" dirty="0"/>
          </a:p>
          <a:p>
            <a:r>
              <a:rPr lang="en-US" dirty="0">
                <a:ea typeface="+mn-lt"/>
                <a:cs typeface="+mn-lt"/>
              </a:rPr>
              <a:t>bits[</a:t>
            </a:r>
            <a:r>
              <a:rPr lang="en-US" dirty="0" err="1">
                <a:ea typeface="+mn-lt"/>
                <a:cs typeface="+mn-lt"/>
              </a:rPr>
              <a:t>i</a:t>
            </a:r>
            <a:r>
              <a:rPr lang="en-US" dirty="0">
                <a:ea typeface="+mn-lt"/>
                <a:cs typeface="+mn-lt"/>
              </a:rPr>
              <a:t>]=1;</a:t>
            </a:r>
            <a:endParaRPr lang="en-US" dirty="0"/>
          </a:p>
          <a:p>
            <a:r>
              <a:rPr lang="en-US" dirty="0">
                <a:ea typeface="+mn-lt"/>
                <a:cs typeface="+mn-lt"/>
              </a:rPr>
              <a:t>}</a:t>
            </a:r>
            <a:endParaRPr lang="en-US" dirty="0"/>
          </a:p>
          <a:p>
            <a:r>
              <a:rPr lang="en-US" dirty="0">
                <a:ea typeface="+mn-lt"/>
                <a:cs typeface="+mn-lt"/>
              </a:rPr>
              <a:t>delay(50);</a:t>
            </a:r>
            <a:endParaRPr lang="en-US" dirty="0"/>
          </a:p>
          <a:p>
            <a:pPr algn="l"/>
            <a:r>
              <a:rPr lang="en-US" dirty="0">
                <a:ea typeface="+mn-lt"/>
                <a:cs typeface="+mn-lt"/>
              </a:rPr>
              <a:t>}</a:t>
            </a:r>
            <a:endParaRPr lang="en-US" dirty="0"/>
          </a:p>
        </p:txBody>
      </p:sp>
    </p:spTree>
    <p:extLst>
      <p:ext uri="{BB962C8B-B14F-4D97-AF65-F5344CB8AC3E}">
        <p14:creationId xmlns:p14="http://schemas.microsoft.com/office/powerpoint/2010/main" val="3138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A8A09-21EC-1019-0513-D52715598E6E}"/>
              </a:ext>
            </a:extLst>
          </p:cNvPr>
          <p:cNvSpPr txBox="1"/>
          <p:nvPr/>
        </p:nvSpPr>
        <p:spPr>
          <a:xfrm>
            <a:off x="728382" y="700367"/>
            <a:ext cx="49305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for(int </a:t>
            </a:r>
            <a:r>
              <a:rPr lang="en-US" dirty="0" err="1">
                <a:ea typeface="+mn-lt"/>
                <a:cs typeface="+mn-lt"/>
              </a:rPr>
              <a:t>i</a:t>
            </a:r>
            <a:r>
              <a:rPr lang="en-US" dirty="0">
                <a:ea typeface="+mn-lt"/>
                <a:cs typeface="+mn-lt"/>
              </a:rPr>
              <a:t>=0;i&lt;10;i++){</a:t>
            </a:r>
            <a:endParaRPr lang="en-US" dirty="0"/>
          </a:p>
          <a:p>
            <a:r>
              <a:rPr lang="en-US" dirty="0" err="1">
                <a:ea typeface="+mn-lt"/>
                <a:cs typeface="+mn-lt"/>
              </a:rPr>
              <a:t>Serial.print</a:t>
            </a:r>
            <a:r>
              <a:rPr lang="en-US" dirty="0">
                <a:ea typeface="+mn-lt"/>
                <a:cs typeface="+mn-lt"/>
              </a:rPr>
              <a:t>(bits[</a:t>
            </a:r>
            <a:r>
              <a:rPr lang="en-US" dirty="0" err="1">
                <a:ea typeface="+mn-lt"/>
                <a:cs typeface="+mn-lt"/>
              </a:rPr>
              <a:t>i</a:t>
            </a:r>
            <a:r>
              <a:rPr lang="en-US" dirty="0">
                <a:ea typeface="+mn-lt"/>
                <a:cs typeface="+mn-lt"/>
              </a:rPr>
              <a:t>]);</a:t>
            </a:r>
            <a:endParaRPr lang="en-US" dirty="0"/>
          </a:p>
          <a:p>
            <a:r>
              <a:rPr lang="en-US" dirty="0">
                <a:ea typeface="+mn-lt"/>
                <a:cs typeface="+mn-lt"/>
              </a:rPr>
              <a:t>moisture=moisture*2+bits[</a:t>
            </a:r>
            <a:r>
              <a:rPr lang="en-US" dirty="0" err="1">
                <a:ea typeface="+mn-lt"/>
                <a:cs typeface="+mn-lt"/>
              </a:rPr>
              <a:t>i</a:t>
            </a:r>
            <a:r>
              <a:rPr lang="en-US" dirty="0">
                <a:ea typeface="+mn-lt"/>
                <a:cs typeface="+mn-lt"/>
              </a:rPr>
              <a:t>];</a:t>
            </a:r>
            <a:endParaRPr lang="en-US" dirty="0"/>
          </a:p>
          <a:p>
            <a:r>
              <a:rPr lang="en-US" dirty="0">
                <a:ea typeface="+mn-lt"/>
                <a:cs typeface="+mn-lt"/>
              </a:rPr>
              <a:t>}</a:t>
            </a:r>
            <a:endParaRPr lang="en-US" dirty="0"/>
          </a:p>
          <a:p>
            <a:r>
              <a:rPr lang="en-US" dirty="0" err="1">
                <a:ea typeface="+mn-lt"/>
                <a:cs typeface="+mn-lt"/>
              </a:rPr>
              <a:t>Serial.println</a:t>
            </a:r>
            <a:r>
              <a:rPr lang="en-US" dirty="0">
                <a:ea typeface="+mn-lt"/>
                <a:cs typeface="+mn-lt"/>
              </a:rPr>
              <a:t>(" ");</a:t>
            </a:r>
            <a:endParaRPr lang="en-US" dirty="0"/>
          </a:p>
          <a:p>
            <a:r>
              <a:rPr lang="en-US" dirty="0" err="1">
                <a:ea typeface="+mn-lt"/>
                <a:cs typeface="+mn-lt"/>
              </a:rPr>
              <a:t>Serial.println</a:t>
            </a:r>
            <a:r>
              <a:rPr lang="en-US" dirty="0">
                <a:ea typeface="+mn-lt"/>
                <a:cs typeface="+mn-lt"/>
              </a:rPr>
              <a:t>(moisture);</a:t>
            </a:r>
            <a:endParaRPr lang="en-US" dirty="0"/>
          </a:p>
          <a:p>
            <a:r>
              <a:rPr lang="en-US" dirty="0">
                <a:ea typeface="+mn-lt"/>
                <a:cs typeface="+mn-lt"/>
              </a:rPr>
              <a:t>}</a:t>
            </a:r>
            <a:endParaRPr lang="en-US" dirty="0"/>
          </a:p>
          <a:p>
            <a:pPr algn="l"/>
            <a:r>
              <a:rPr lang="en-US" dirty="0">
                <a:ea typeface="+mn-lt"/>
                <a:cs typeface="+mn-lt"/>
              </a:rPr>
              <a:t>}</a:t>
            </a:r>
            <a:endParaRPr lang="en-US" dirty="0"/>
          </a:p>
        </p:txBody>
      </p:sp>
    </p:spTree>
    <p:extLst>
      <p:ext uri="{BB962C8B-B14F-4D97-AF65-F5344CB8AC3E}">
        <p14:creationId xmlns:p14="http://schemas.microsoft.com/office/powerpoint/2010/main" val="202428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Transmission of data using Li-Fi</vt:lpstr>
      <vt:lpstr>CIRCUIT DIAGRAM:</vt:lpstr>
      <vt:lpstr>Idea of the project:</vt:lpstr>
      <vt:lpstr>Algorithm:</vt:lpstr>
      <vt:lpstr>Receiving 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446</cp:revision>
  <dcterms:created xsi:type="dcterms:W3CDTF">2023-07-14T14:04:32Z</dcterms:created>
  <dcterms:modified xsi:type="dcterms:W3CDTF">2024-03-20T14:55:13Z</dcterms:modified>
</cp:coreProperties>
</file>