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Lexend Deca ExtraBold"/>
      <p:bold r:id="rId38"/>
    </p:embeddedFont>
    <p:embeddedFont>
      <p:font typeface="Lexend Deca"/>
      <p:regular r:id="rId39"/>
      <p:bold r:id="rId40"/>
    </p:embeddedFont>
    <p:embeddedFont>
      <p:font typeface="Cambria Math"/>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gs+DV/rRhrRDhYhkZ4yvHqvqQO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9DF42F-1977-432A-AFA3-229772928FCA}">
  <a:tblStyle styleId="{B29DF42F-1977-432A-AFA3-229772928F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exendDeca-bold.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CambriaMath-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LexendDeca-regular.fntdata"/><Relationship Id="rId16" Type="http://schemas.openxmlformats.org/officeDocument/2006/relationships/slide" Target="slides/slide11.xml"/><Relationship Id="rId38" Type="http://schemas.openxmlformats.org/officeDocument/2006/relationships/font" Target="fonts/LexendDecaExtra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3df160369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3df16036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3d99a4b35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3d99a4b3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3d99a4b35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3d99a4b3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3d99a4b35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3d99a4b3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3d99a4b35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3d99a4b3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3d99a4b35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3d99a4b3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3d99a4b35_0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3d99a4b3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3d99a4b35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3d99a4b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3d99a4b35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3d99a4b3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3d99a4b35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3d99a4b3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3d99a4b35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3d99a4b3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3d99a4b35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3d99a4b3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3d99a4b35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3d99a4b3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3d99a4b35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3d99a4b3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2f2c48453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2f2c4845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3dee71a27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3dee71a2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3dee71a27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3dee71a2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3d99a4b35_0_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3d99a4b3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3d99a4b35_0_2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3d99a4b3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3df160369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3df1603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3d99a4b35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3d99a4b3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3d99a4b35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3d99a4b3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4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42"/>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48" name="Shape 48"/>
        <p:cNvGrpSpPr/>
        <p:nvPr/>
      </p:nvGrpSpPr>
      <p:grpSpPr>
        <a:xfrm>
          <a:off x="0" y="0"/>
          <a:ext cx="0" cy="0"/>
          <a:chOff x="0" y="0"/>
          <a:chExt cx="0" cy="0"/>
        </a:xfrm>
      </p:grpSpPr>
      <p:sp>
        <p:nvSpPr>
          <p:cNvPr id="49" name="Google Shape;49;p5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0" name="Shape 50"/>
        <p:cNvGrpSpPr/>
        <p:nvPr/>
      </p:nvGrpSpPr>
      <p:grpSpPr>
        <a:xfrm>
          <a:off x="0" y="0"/>
          <a:ext cx="0" cy="0"/>
          <a:chOff x="0" y="0"/>
          <a:chExt cx="0" cy="0"/>
        </a:xfrm>
      </p:grpSpPr>
      <p:pic>
        <p:nvPicPr>
          <p:cNvPr id="51" name="Google Shape;51;p5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2" name="Google Shape;52;p52"/>
          <p:cNvSpPr/>
          <p:nvPr/>
        </p:nvSpPr>
        <p:spPr>
          <a:xfrm>
            <a:off x="42525" y="42525"/>
            <a:ext cx="2000100" cy="2000100"/>
          </a:xfrm>
          <a:prstGeom prst="ellipse">
            <a:avLst/>
          </a:prstGeom>
          <a:gradFill>
            <a:gsLst>
              <a:gs pos="0">
                <a:srgbClr val="00FFFF">
                  <a:alpha val="53725"/>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2"/>
          <p:cNvSpPr txBox="1"/>
          <p:nvPr>
            <p:ph idx="1" type="body"/>
          </p:nvPr>
        </p:nvSpPr>
        <p:spPr>
          <a:xfrm>
            <a:off x="1343850" y="866400"/>
            <a:ext cx="4185600" cy="3693600"/>
          </a:xfrm>
          <a:prstGeom prst="rect">
            <a:avLst/>
          </a:prstGeom>
          <a:noFill/>
          <a:ln>
            <a:noFill/>
          </a:ln>
        </p:spPr>
        <p:txBody>
          <a:bodyPr anchorCtr="0" anchor="t" bIns="0" lIns="0" spcFirstLastPara="1" rIns="0" wrap="square" tIns="0">
            <a:noAutofit/>
          </a:bodyPr>
          <a:lstStyle>
            <a:lvl1pPr indent="-419100" lvl="0" marL="457200" algn="l">
              <a:lnSpc>
                <a:spcPct val="115000"/>
              </a:lnSpc>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54" name="Google Shape;54;p52"/>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chemeClr val="lt1"/>
                </a:solidFill>
                <a:latin typeface="Arial"/>
                <a:ea typeface="Arial"/>
                <a:cs typeface="Arial"/>
                <a:sym typeface="Arial"/>
              </a:rPr>
              <a:t>“</a:t>
            </a:r>
            <a:endParaRPr b="0" i="0" sz="7200" u="none" cap="none" strike="noStrike">
              <a:solidFill>
                <a:schemeClr val="lt1"/>
              </a:solidFill>
              <a:latin typeface="Arial"/>
              <a:ea typeface="Arial"/>
              <a:cs typeface="Arial"/>
              <a:sym typeface="Arial"/>
            </a:endParaRPr>
          </a:p>
        </p:txBody>
      </p:sp>
      <p:sp>
        <p:nvSpPr>
          <p:cNvPr id="55" name="Google Shape;55;p5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 name="Shape 12"/>
        <p:cNvGrpSpPr/>
        <p:nvPr/>
      </p:nvGrpSpPr>
      <p:grpSpPr>
        <a:xfrm>
          <a:off x="0" y="0"/>
          <a:ext cx="0" cy="0"/>
          <a:chOff x="0" y="0"/>
          <a:chExt cx="0" cy="0"/>
        </a:xfrm>
      </p:grpSpPr>
      <p:pic>
        <p:nvPicPr>
          <p:cNvPr id="13" name="Google Shape;13;p4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43"/>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5" name="Google Shape;15;p43"/>
          <p:cNvSpPr txBox="1"/>
          <p:nvPr>
            <p:ph idx="1" type="body"/>
          </p:nvPr>
        </p:nvSpPr>
        <p:spPr>
          <a:xfrm>
            <a:off x="580550" y="1352550"/>
            <a:ext cx="2841000" cy="31551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6" name="Google Shape;16;p43"/>
          <p:cNvSpPr txBox="1"/>
          <p:nvPr>
            <p:ph idx="2" type="body"/>
          </p:nvPr>
        </p:nvSpPr>
        <p:spPr>
          <a:xfrm>
            <a:off x="3753943" y="1352550"/>
            <a:ext cx="2841000" cy="31551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7" name="Google Shape;17;p4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18" name="Shape 18"/>
        <p:cNvGrpSpPr/>
        <p:nvPr/>
      </p:nvGrpSpPr>
      <p:grpSpPr>
        <a:xfrm>
          <a:off x="0" y="0"/>
          <a:ext cx="0" cy="0"/>
          <a:chOff x="0" y="0"/>
          <a:chExt cx="0" cy="0"/>
        </a:xfrm>
      </p:grpSpPr>
      <p:pic>
        <p:nvPicPr>
          <p:cNvPr id="19" name="Google Shape;19;p4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0" name="Google Shape;20;p4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pic>
        <p:nvPicPr>
          <p:cNvPr id="22" name="Google Shape;22;p4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3" name="Google Shape;23;p45"/>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4" name="Google Shape;24;p45"/>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600"/>
              </a:spcBef>
              <a:spcAft>
                <a:spcPts val="0"/>
              </a:spcAft>
              <a:buSzPts val="24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25" name="Google Shape;25;p4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6" name="Shape 26"/>
        <p:cNvGrpSpPr/>
        <p:nvPr/>
      </p:nvGrpSpPr>
      <p:grpSpPr>
        <a:xfrm>
          <a:off x="0" y="0"/>
          <a:ext cx="0" cy="0"/>
          <a:chOff x="0" y="0"/>
          <a:chExt cx="0" cy="0"/>
        </a:xfrm>
      </p:grpSpPr>
      <p:pic>
        <p:nvPicPr>
          <p:cNvPr id="27" name="Google Shape;27;p4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8" name="Google Shape;28;p46"/>
          <p:cNvSpPr txBox="1"/>
          <p:nvPr>
            <p:ph type="ctrTitle"/>
          </p:nvPr>
        </p:nvSpPr>
        <p:spPr>
          <a:xfrm>
            <a:off x="685800" y="1659550"/>
            <a:ext cx="4263900" cy="1159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9" name="Google Shape;29;p46"/>
          <p:cNvSpPr txBox="1"/>
          <p:nvPr>
            <p:ph idx="1" type="subTitle"/>
          </p:nvPr>
        </p:nvSpPr>
        <p:spPr>
          <a:xfrm>
            <a:off x="685800" y="2916254"/>
            <a:ext cx="4263900" cy="7848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accent4"/>
              </a:buClr>
              <a:buSzPts val="1800"/>
              <a:buNone/>
              <a:defRPr sz="1800">
                <a:solidFill>
                  <a:schemeClr val="accent4"/>
                </a:solidFill>
              </a:defRPr>
            </a:lvl1pPr>
            <a:lvl2pPr lvl="1" algn="l">
              <a:lnSpc>
                <a:spcPct val="115000"/>
              </a:lnSpc>
              <a:spcBef>
                <a:spcPts val="0"/>
              </a:spcBef>
              <a:spcAft>
                <a:spcPts val="0"/>
              </a:spcAft>
              <a:buClr>
                <a:schemeClr val="accent4"/>
              </a:buClr>
              <a:buSzPts val="1800"/>
              <a:buNone/>
              <a:defRPr sz="1800">
                <a:solidFill>
                  <a:schemeClr val="accent4"/>
                </a:solidFill>
              </a:defRPr>
            </a:lvl2pPr>
            <a:lvl3pPr lvl="2" algn="l">
              <a:lnSpc>
                <a:spcPct val="115000"/>
              </a:lnSpc>
              <a:spcBef>
                <a:spcPts val="0"/>
              </a:spcBef>
              <a:spcAft>
                <a:spcPts val="0"/>
              </a:spcAft>
              <a:buClr>
                <a:schemeClr val="accent4"/>
              </a:buClr>
              <a:buSzPts val="1800"/>
              <a:buNone/>
              <a:defRPr sz="1800">
                <a:solidFill>
                  <a:schemeClr val="accent4"/>
                </a:solidFill>
              </a:defRPr>
            </a:lvl3pPr>
            <a:lvl4pPr lvl="3" algn="l">
              <a:lnSpc>
                <a:spcPct val="115000"/>
              </a:lnSpc>
              <a:spcBef>
                <a:spcPts val="0"/>
              </a:spcBef>
              <a:spcAft>
                <a:spcPts val="0"/>
              </a:spcAft>
              <a:buClr>
                <a:schemeClr val="accent4"/>
              </a:buClr>
              <a:buSzPts val="1800"/>
              <a:buNone/>
              <a:defRPr sz="1800">
                <a:solidFill>
                  <a:schemeClr val="accent4"/>
                </a:solidFill>
              </a:defRPr>
            </a:lvl4pPr>
            <a:lvl5pPr lvl="4" algn="l">
              <a:lnSpc>
                <a:spcPct val="115000"/>
              </a:lnSpc>
              <a:spcBef>
                <a:spcPts val="0"/>
              </a:spcBef>
              <a:spcAft>
                <a:spcPts val="0"/>
              </a:spcAft>
              <a:buClr>
                <a:schemeClr val="accent4"/>
              </a:buClr>
              <a:buSzPts val="1800"/>
              <a:buNone/>
              <a:defRPr sz="1800">
                <a:solidFill>
                  <a:schemeClr val="accent4"/>
                </a:solidFill>
              </a:defRPr>
            </a:lvl5pPr>
            <a:lvl6pPr lvl="5" algn="l">
              <a:lnSpc>
                <a:spcPct val="115000"/>
              </a:lnSpc>
              <a:spcBef>
                <a:spcPts val="0"/>
              </a:spcBef>
              <a:spcAft>
                <a:spcPts val="0"/>
              </a:spcAft>
              <a:buClr>
                <a:schemeClr val="accent4"/>
              </a:buClr>
              <a:buSzPts val="1800"/>
              <a:buNone/>
              <a:defRPr sz="1800">
                <a:solidFill>
                  <a:schemeClr val="accent4"/>
                </a:solidFill>
              </a:defRPr>
            </a:lvl6pPr>
            <a:lvl7pPr lvl="6" algn="l">
              <a:lnSpc>
                <a:spcPct val="115000"/>
              </a:lnSpc>
              <a:spcBef>
                <a:spcPts val="0"/>
              </a:spcBef>
              <a:spcAft>
                <a:spcPts val="0"/>
              </a:spcAft>
              <a:buClr>
                <a:schemeClr val="accent4"/>
              </a:buClr>
              <a:buSzPts val="1800"/>
              <a:buNone/>
              <a:defRPr sz="1800">
                <a:solidFill>
                  <a:schemeClr val="accent4"/>
                </a:solidFill>
              </a:defRPr>
            </a:lvl7pPr>
            <a:lvl8pPr lvl="7" algn="l">
              <a:lnSpc>
                <a:spcPct val="115000"/>
              </a:lnSpc>
              <a:spcBef>
                <a:spcPts val="0"/>
              </a:spcBef>
              <a:spcAft>
                <a:spcPts val="0"/>
              </a:spcAft>
              <a:buClr>
                <a:schemeClr val="accent4"/>
              </a:buClr>
              <a:buSzPts val="1800"/>
              <a:buNone/>
              <a:defRPr sz="1800">
                <a:solidFill>
                  <a:schemeClr val="accent4"/>
                </a:solidFill>
              </a:defRPr>
            </a:lvl8pPr>
            <a:lvl9pPr lvl="8" algn="l">
              <a:lnSpc>
                <a:spcPct val="115000"/>
              </a:lnSpc>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0" name="Shape 30"/>
        <p:cNvGrpSpPr/>
        <p:nvPr/>
      </p:nvGrpSpPr>
      <p:grpSpPr>
        <a:xfrm>
          <a:off x="0" y="0"/>
          <a:ext cx="0" cy="0"/>
          <a:chOff x="0" y="0"/>
          <a:chExt cx="0" cy="0"/>
        </a:xfrm>
      </p:grpSpPr>
      <p:pic>
        <p:nvPicPr>
          <p:cNvPr id="31" name="Google Shape;31;p4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2" name="Google Shape;32;p47"/>
          <p:cNvSpPr txBox="1"/>
          <p:nvPr>
            <p:ph type="title"/>
          </p:nvPr>
        </p:nvSpPr>
        <p:spPr>
          <a:xfrm>
            <a:off x="580550" y="205975"/>
            <a:ext cx="64056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3" name="Google Shape;33;p47"/>
          <p:cNvSpPr txBox="1"/>
          <p:nvPr>
            <p:ph idx="1" type="body"/>
          </p:nvPr>
        </p:nvSpPr>
        <p:spPr>
          <a:xfrm>
            <a:off x="580550" y="1352550"/>
            <a:ext cx="2005800" cy="3202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4" name="Google Shape;34;p47"/>
          <p:cNvSpPr txBox="1"/>
          <p:nvPr>
            <p:ph idx="2" type="body"/>
          </p:nvPr>
        </p:nvSpPr>
        <p:spPr>
          <a:xfrm>
            <a:off x="2780447" y="1352550"/>
            <a:ext cx="2005800" cy="3202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5" name="Google Shape;35;p47"/>
          <p:cNvSpPr txBox="1"/>
          <p:nvPr>
            <p:ph idx="3" type="body"/>
          </p:nvPr>
        </p:nvSpPr>
        <p:spPr>
          <a:xfrm>
            <a:off x="4980344" y="1352550"/>
            <a:ext cx="2005800" cy="3202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6" name="Google Shape;36;p4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pic>
        <p:nvPicPr>
          <p:cNvPr id="38" name="Google Shape;38;p4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9" name="Google Shape;39;p48"/>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0" name="Google Shape;40;p4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pic>
        <p:nvPicPr>
          <p:cNvPr id="42" name="Google Shape;42;p4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3" name="Google Shape;43;p49"/>
          <p:cNvSpPr txBox="1"/>
          <p:nvPr>
            <p:ph idx="1" type="body"/>
          </p:nvPr>
        </p:nvSpPr>
        <p:spPr>
          <a:xfrm>
            <a:off x="580550" y="4406300"/>
            <a:ext cx="6135900" cy="5196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360"/>
              </a:spcBef>
              <a:spcAft>
                <a:spcPts val="0"/>
              </a:spcAft>
              <a:buSzPts val="1400"/>
              <a:buNone/>
              <a:defRPr sz="1400"/>
            </a:lvl1pPr>
          </a:lstStyle>
          <a:p/>
        </p:txBody>
      </p:sp>
      <p:sp>
        <p:nvSpPr>
          <p:cNvPr id="44" name="Google Shape;44;p4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5" name="Shape 45"/>
        <p:cNvGrpSpPr/>
        <p:nvPr/>
      </p:nvGrpSpPr>
      <p:grpSpPr>
        <a:xfrm>
          <a:off x="0" y="0"/>
          <a:ext cx="0" cy="0"/>
          <a:chOff x="0" y="0"/>
          <a:chExt cx="0" cy="0"/>
        </a:xfrm>
      </p:grpSpPr>
      <p:pic>
        <p:nvPicPr>
          <p:cNvPr id="46" name="Google Shape;46;p5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7" name="Google Shape;47;p5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1pPr>
            <a:lvl2pPr lvl="1"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2pPr>
            <a:lvl3pPr lvl="2"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3pPr>
            <a:lvl4pPr lvl="3"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4pPr>
            <a:lvl5pPr lvl="4"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5pPr>
            <a:lvl6pPr lvl="5"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6pPr>
            <a:lvl7pPr lvl="6"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7pPr>
            <a:lvl8pPr lvl="7"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8pPr>
            <a:lvl9pPr lvl="8"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9pPr>
          </a:lstStyle>
          <a:p/>
        </p:txBody>
      </p:sp>
      <p:sp>
        <p:nvSpPr>
          <p:cNvPr id="7" name="Google Shape;7;p4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marR="0" rtl="0" algn="l">
              <a:lnSpc>
                <a:spcPct val="115000"/>
              </a:lnSpc>
              <a:spcBef>
                <a:spcPts val="600"/>
              </a:spcBef>
              <a:spcAft>
                <a:spcPts val="0"/>
              </a:spcAft>
              <a:buClr>
                <a:schemeClr val="accent5"/>
              </a:buClr>
              <a:buSzPts val="1800"/>
              <a:buFont typeface="Arial"/>
              <a:buChar char="⬡"/>
              <a:defRPr b="0" i="0" sz="2400" u="none" cap="none" strike="noStrike">
                <a:solidFill>
                  <a:schemeClr val="lt1"/>
                </a:solidFill>
                <a:latin typeface="Arial"/>
                <a:ea typeface="Arial"/>
                <a:cs typeface="Arial"/>
                <a:sym typeface="Arial"/>
              </a:defRPr>
            </a:lvl1pPr>
            <a:lvl2pPr indent="-381000" lvl="1" marL="914400" marR="0" rtl="0" algn="l">
              <a:lnSpc>
                <a:spcPct val="115000"/>
              </a:lnSpc>
              <a:spcBef>
                <a:spcPts val="0"/>
              </a:spcBef>
              <a:spcAft>
                <a:spcPts val="0"/>
              </a:spcAft>
              <a:buClr>
                <a:schemeClr val="accent5"/>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lnSpc>
                <a:spcPct val="115000"/>
              </a:lnSpc>
              <a:spcBef>
                <a:spcPts val="0"/>
              </a:spcBef>
              <a:spcAft>
                <a:spcPts val="0"/>
              </a:spcAft>
              <a:buClr>
                <a:schemeClr val="accent5"/>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
        <p:nvSpPr>
          <p:cNvPr id="8" name="Google Shape;8;p4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133df160369_0_4"/>
          <p:cNvSpPr txBox="1"/>
          <p:nvPr>
            <p:ph type="title"/>
          </p:nvPr>
        </p:nvSpPr>
        <p:spPr>
          <a:xfrm>
            <a:off x="3642475" y="161150"/>
            <a:ext cx="1998000" cy="47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Contents</a:t>
            </a:r>
            <a:endParaRPr/>
          </a:p>
        </p:txBody>
      </p:sp>
      <p:sp>
        <p:nvSpPr>
          <p:cNvPr id="61" name="Google Shape;61;g133df160369_0_4"/>
          <p:cNvSpPr txBox="1"/>
          <p:nvPr>
            <p:ph idx="1" type="body"/>
          </p:nvPr>
        </p:nvSpPr>
        <p:spPr>
          <a:xfrm>
            <a:off x="550600" y="765475"/>
            <a:ext cx="6514200" cy="4203600"/>
          </a:xfrm>
          <a:prstGeom prst="rect">
            <a:avLst/>
          </a:prstGeom>
        </p:spPr>
        <p:txBody>
          <a:bodyPr anchorCtr="0" anchor="t" bIns="0" lIns="0" spcFirstLastPara="1" rIns="0" wrap="square" tIns="0">
            <a:noAutofit/>
          </a:bodyPr>
          <a:lstStyle/>
          <a:p>
            <a:pPr indent="-387350" lvl="0" marL="457200" rtl="0" algn="l">
              <a:lnSpc>
                <a:spcPct val="100000"/>
              </a:lnSpc>
              <a:spcBef>
                <a:spcPts val="600"/>
              </a:spcBef>
              <a:spcAft>
                <a:spcPts val="0"/>
              </a:spcAft>
              <a:buClr>
                <a:schemeClr val="lt1"/>
              </a:buClr>
              <a:buSzPts val="2500"/>
              <a:buAutoNum type="arabicPeriod"/>
            </a:pPr>
            <a:r>
              <a:rPr lang="en" sz="2500"/>
              <a:t>Introduction</a:t>
            </a:r>
            <a:endParaRPr sz="2500"/>
          </a:p>
          <a:p>
            <a:pPr indent="-387350" lvl="0" marL="457200" rtl="0" algn="l">
              <a:lnSpc>
                <a:spcPct val="100000"/>
              </a:lnSpc>
              <a:spcBef>
                <a:spcPts val="0"/>
              </a:spcBef>
              <a:spcAft>
                <a:spcPts val="0"/>
              </a:spcAft>
              <a:buClr>
                <a:schemeClr val="lt1"/>
              </a:buClr>
              <a:buSzPts val="2500"/>
              <a:buAutoNum type="arabicPeriod"/>
            </a:pPr>
            <a:r>
              <a:rPr lang="en" sz="2500"/>
              <a:t>Literature Survey</a:t>
            </a:r>
            <a:endParaRPr sz="2500"/>
          </a:p>
          <a:p>
            <a:pPr indent="-387350" lvl="0" marL="457200" rtl="0" algn="l">
              <a:lnSpc>
                <a:spcPct val="100000"/>
              </a:lnSpc>
              <a:spcBef>
                <a:spcPts val="0"/>
              </a:spcBef>
              <a:spcAft>
                <a:spcPts val="0"/>
              </a:spcAft>
              <a:buClr>
                <a:schemeClr val="lt1"/>
              </a:buClr>
              <a:buSzPts val="2500"/>
              <a:buAutoNum type="arabicPeriod"/>
            </a:pPr>
            <a:r>
              <a:rPr lang="en" sz="2500"/>
              <a:t>Problem Statement</a:t>
            </a:r>
            <a:endParaRPr sz="2500"/>
          </a:p>
          <a:p>
            <a:pPr indent="-387350" lvl="0" marL="457200" rtl="0" algn="l">
              <a:lnSpc>
                <a:spcPct val="100000"/>
              </a:lnSpc>
              <a:spcBef>
                <a:spcPts val="0"/>
              </a:spcBef>
              <a:spcAft>
                <a:spcPts val="0"/>
              </a:spcAft>
              <a:buClr>
                <a:schemeClr val="lt1"/>
              </a:buClr>
              <a:buSzPts val="2500"/>
              <a:buAutoNum type="arabicPeriod"/>
            </a:pPr>
            <a:r>
              <a:rPr lang="en" sz="2500"/>
              <a:t>Objectives</a:t>
            </a:r>
            <a:endParaRPr sz="2500"/>
          </a:p>
          <a:p>
            <a:pPr indent="-387350" lvl="0" marL="457200" rtl="0" algn="l">
              <a:lnSpc>
                <a:spcPct val="100000"/>
              </a:lnSpc>
              <a:spcBef>
                <a:spcPts val="0"/>
              </a:spcBef>
              <a:spcAft>
                <a:spcPts val="0"/>
              </a:spcAft>
              <a:buClr>
                <a:schemeClr val="lt1"/>
              </a:buClr>
              <a:buSzPts val="2500"/>
              <a:buAutoNum type="arabicPeriod"/>
            </a:pPr>
            <a:r>
              <a:rPr lang="en" sz="2500"/>
              <a:t>Flowchart</a:t>
            </a:r>
            <a:endParaRPr sz="2500"/>
          </a:p>
          <a:p>
            <a:pPr indent="-387350" lvl="0" marL="457200" rtl="0" algn="l">
              <a:lnSpc>
                <a:spcPct val="100000"/>
              </a:lnSpc>
              <a:spcBef>
                <a:spcPts val="0"/>
              </a:spcBef>
              <a:spcAft>
                <a:spcPts val="0"/>
              </a:spcAft>
              <a:buClr>
                <a:schemeClr val="lt1"/>
              </a:buClr>
              <a:buSzPts val="2500"/>
              <a:buAutoNum type="arabicPeriod"/>
            </a:pPr>
            <a:r>
              <a:rPr lang="en" sz="2500"/>
              <a:t>Dataset description</a:t>
            </a:r>
            <a:endParaRPr sz="2500"/>
          </a:p>
          <a:p>
            <a:pPr indent="-387350" lvl="0" marL="457200" rtl="0" algn="l">
              <a:lnSpc>
                <a:spcPct val="100000"/>
              </a:lnSpc>
              <a:spcBef>
                <a:spcPts val="0"/>
              </a:spcBef>
              <a:spcAft>
                <a:spcPts val="0"/>
              </a:spcAft>
              <a:buClr>
                <a:schemeClr val="lt1"/>
              </a:buClr>
              <a:buSzPts val="2500"/>
              <a:buAutoNum type="arabicPeriod"/>
            </a:pPr>
            <a:r>
              <a:rPr lang="en" sz="2500"/>
              <a:t>Algorithms</a:t>
            </a:r>
            <a:endParaRPr sz="2500"/>
          </a:p>
          <a:p>
            <a:pPr indent="-387350" lvl="0" marL="457200" rtl="0" algn="l">
              <a:lnSpc>
                <a:spcPct val="100000"/>
              </a:lnSpc>
              <a:spcBef>
                <a:spcPts val="0"/>
              </a:spcBef>
              <a:spcAft>
                <a:spcPts val="0"/>
              </a:spcAft>
              <a:buClr>
                <a:schemeClr val="lt1"/>
              </a:buClr>
              <a:buSzPts val="2500"/>
              <a:buAutoNum type="arabicPeriod"/>
            </a:pPr>
            <a:r>
              <a:rPr lang="en" sz="2500"/>
              <a:t>Results</a:t>
            </a:r>
            <a:endParaRPr sz="2500"/>
          </a:p>
          <a:p>
            <a:pPr indent="-387350" lvl="0" marL="457200" rtl="0" algn="l">
              <a:lnSpc>
                <a:spcPct val="100000"/>
              </a:lnSpc>
              <a:spcBef>
                <a:spcPts val="0"/>
              </a:spcBef>
              <a:spcAft>
                <a:spcPts val="0"/>
              </a:spcAft>
              <a:buClr>
                <a:schemeClr val="lt1"/>
              </a:buClr>
              <a:buSzPts val="2500"/>
              <a:buAutoNum type="arabicPeriod"/>
            </a:pPr>
            <a:r>
              <a:rPr lang="en" sz="2500"/>
              <a:t>Conclusion </a:t>
            </a:r>
            <a:endParaRPr sz="2500"/>
          </a:p>
          <a:p>
            <a:pPr indent="-387350" lvl="0" marL="457200" rtl="0" algn="l">
              <a:lnSpc>
                <a:spcPct val="100000"/>
              </a:lnSpc>
              <a:spcBef>
                <a:spcPts val="0"/>
              </a:spcBef>
              <a:spcAft>
                <a:spcPts val="0"/>
              </a:spcAft>
              <a:buClr>
                <a:schemeClr val="lt1"/>
              </a:buClr>
              <a:buSzPts val="2500"/>
              <a:buAutoNum type="arabicPeriod"/>
            </a:pPr>
            <a:r>
              <a:rPr lang="en" sz="2500"/>
              <a:t>Future Work</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g133d99a4b35_0_132"/>
          <p:cNvPicPr preferRelativeResize="0"/>
          <p:nvPr/>
        </p:nvPicPr>
        <p:blipFill>
          <a:blip r:embed="rId3">
            <a:alphaModFix/>
          </a:blip>
          <a:stretch>
            <a:fillRect/>
          </a:stretch>
        </p:blipFill>
        <p:spPr>
          <a:xfrm>
            <a:off x="5327450" y="1401800"/>
            <a:ext cx="3725325" cy="2434000"/>
          </a:xfrm>
          <a:prstGeom prst="rect">
            <a:avLst/>
          </a:prstGeom>
          <a:noFill/>
          <a:ln>
            <a:noFill/>
          </a:ln>
        </p:spPr>
      </p:pic>
      <p:sp>
        <p:nvSpPr>
          <p:cNvPr id="112" name="Google Shape;112;g133d99a4b35_0_132"/>
          <p:cNvSpPr txBox="1"/>
          <p:nvPr>
            <p:ph type="title"/>
          </p:nvPr>
        </p:nvSpPr>
        <p:spPr>
          <a:xfrm>
            <a:off x="2331650" y="64225"/>
            <a:ext cx="4263300" cy="462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Dataset Description</a:t>
            </a:r>
            <a:endParaRPr/>
          </a:p>
        </p:txBody>
      </p:sp>
      <p:sp>
        <p:nvSpPr>
          <p:cNvPr id="113" name="Google Shape;113;g133d99a4b35_0_132"/>
          <p:cNvSpPr txBox="1"/>
          <p:nvPr>
            <p:ph idx="1" type="body"/>
          </p:nvPr>
        </p:nvSpPr>
        <p:spPr>
          <a:xfrm>
            <a:off x="186125" y="674100"/>
            <a:ext cx="5141400" cy="4265400"/>
          </a:xfrm>
          <a:prstGeom prst="rect">
            <a:avLst/>
          </a:prstGeom>
        </p:spPr>
        <p:txBody>
          <a:bodyPr anchorCtr="0" anchor="t" bIns="0" lIns="0" spcFirstLastPara="1" rIns="0" wrap="square" tIns="0">
            <a:noAutofit/>
          </a:bodyPr>
          <a:lstStyle/>
          <a:p>
            <a:pPr indent="0" lvl="0" marL="0" marR="12700" rtl="0" algn="l">
              <a:lnSpc>
                <a:spcPct val="100000"/>
              </a:lnSpc>
              <a:spcBef>
                <a:spcPts val="1200"/>
              </a:spcBef>
              <a:spcAft>
                <a:spcPts val="1200"/>
              </a:spcAft>
              <a:buNone/>
            </a:pPr>
            <a:r>
              <a:rPr lang="en" sz="2200"/>
              <a:t> The NSL-KDD dataset was generated in 2009 and it is widely used in network intrusion detection experiments. In the latest literature, all the researchers use the NSL-KDD dataset as an effective baseline dataset, that can help researchers compare different intrusion detection methods. It addresses the inherent problems of the KDD CUP 99 dataset which was generated in 1999 from the DARPA98 network traffic,.</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aphicFrame>
        <p:nvGraphicFramePr>
          <p:cNvPr id="118" name="Google Shape;118;g133d99a4b35_0_117"/>
          <p:cNvGraphicFramePr/>
          <p:nvPr/>
        </p:nvGraphicFramePr>
        <p:xfrm>
          <a:off x="190850" y="283713"/>
          <a:ext cx="3000000" cy="3000000"/>
        </p:xfrm>
        <a:graphic>
          <a:graphicData uri="http://schemas.openxmlformats.org/drawingml/2006/table">
            <a:tbl>
              <a:tblPr>
                <a:noFill/>
                <a:tableStyleId>{B29DF42F-1977-432A-AFA3-229772928FCA}</a:tableStyleId>
              </a:tblPr>
              <a:tblGrid>
                <a:gridCol w="1071575"/>
                <a:gridCol w="1844100"/>
                <a:gridCol w="3686275"/>
                <a:gridCol w="2200650"/>
              </a:tblGrid>
              <a:tr h="522275">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SlNo</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Features</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Data Types</a:t>
                      </a:r>
                      <a:endParaRPr>
                        <a:solidFill>
                          <a:schemeClr val="lt1"/>
                        </a:solidFill>
                      </a:endParaRPr>
                    </a:p>
                  </a:txBody>
                  <a:tcPr marT="91425" marB="91425" marR="91425" marL="91425"/>
                </a:tc>
              </a:tr>
              <a:tr h="4053800">
                <a:tc>
                  <a:txBody>
                    <a:bodyPr/>
                    <a:lstStyle/>
                    <a:p>
                      <a:pPr indent="0" lvl="0" marL="0" marR="12700" rtl="0" algn="ctr">
                        <a:lnSpc>
                          <a:spcPct val="150000"/>
                        </a:lnSpc>
                        <a:spcBef>
                          <a:spcPts val="1200"/>
                        </a:spcBef>
                        <a:spcAft>
                          <a:spcPts val="0"/>
                        </a:spcAft>
                        <a:buNone/>
                      </a:pPr>
                      <a:r>
                        <a:rPr lang="en">
                          <a:solidFill>
                            <a:schemeClr val="lt1"/>
                          </a:solidFill>
                        </a:rPr>
                        <a:t> </a:t>
                      </a:r>
                      <a:endParaRPr>
                        <a:solidFill>
                          <a:schemeClr val="lt1"/>
                        </a:solidFill>
                      </a:endParaRPr>
                    </a:p>
                    <a:p>
                      <a:pPr indent="0" lvl="0" marL="0" marR="12700" rtl="0" algn="ctr">
                        <a:lnSpc>
                          <a:spcPct val="150000"/>
                        </a:lnSpc>
                        <a:spcBef>
                          <a:spcPts val="1200"/>
                        </a:spcBef>
                        <a:spcAft>
                          <a:spcPts val="0"/>
                        </a:spcAft>
                        <a:buNone/>
                      </a:pPr>
                      <a:r>
                        <a:t/>
                      </a:r>
                      <a:endParaRPr>
                        <a:solidFill>
                          <a:schemeClr val="lt1"/>
                        </a:solidFill>
                      </a:endParaRPr>
                    </a:p>
                    <a:p>
                      <a:pPr indent="0" lvl="0" marL="0" marR="12700" rtl="0" algn="ctr">
                        <a:lnSpc>
                          <a:spcPct val="150000"/>
                        </a:lnSpc>
                        <a:spcBef>
                          <a:spcPts val="1200"/>
                        </a:spcBef>
                        <a:spcAft>
                          <a:spcPts val="1200"/>
                        </a:spcAft>
                        <a:buNone/>
                      </a:pPr>
                      <a:r>
                        <a:rPr lang="en">
                          <a:solidFill>
                            <a:schemeClr val="lt1"/>
                          </a:solidFill>
                        </a:rPr>
                        <a:t>Basic Features</a:t>
                      </a:r>
                      <a:endParaRPr>
                        <a:solidFill>
                          <a:schemeClr val="lt1"/>
                        </a:solidFill>
                      </a:endParaRPr>
                    </a:p>
                  </a:txBody>
                  <a:tcPr marT="91425" marB="91425" marR="91425" marL="91425"/>
                </a:tc>
                <a:tc>
                  <a:txBody>
                    <a:bodyPr/>
                    <a:lstStyle/>
                    <a:p>
                      <a:pPr indent="0" lvl="0" marL="0" marR="12700" rtl="0" algn="ctr">
                        <a:lnSpc>
                          <a:spcPct val="100000"/>
                        </a:lnSpc>
                        <a:spcBef>
                          <a:spcPts val="1200"/>
                        </a:spcBef>
                        <a:spcAft>
                          <a:spcPts val="0"/>
                        </a:spcAft>
                        <a:buNone/>
                      </a:pPr>
                      <a:r>
                        <a:rPr lang="en">
                          <a:solidFill>
                            <a:schemeClr val="lt1"/>
                          </a:solidFill>
                        </a:rPr>
                        <a:t>1</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2</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3</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4</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5</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6</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7</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8</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9</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10</a:t>
                      </a:r>
                      <a:endParaRPr>
                        <a:solidFill>
                          <a:schemeClr val="lt1"/>
                        </a:solidFill>
                      </a:endParaRPr>
                    </a:p>
                    <a:p>
                      <a:pPr indent="0" lvl="0" marL="0" rtl="0" algn="ctr">
                        <a:lnSpc>
                          <a:spcPct val="100000"/>
                        </a:lnSpc>
                        <a:spcBef>
                          <a:spcPts val="1200"/>
                        </a:spcBef>
                        <a:spcAft>
                          <a:spcPts val="0"/>
                        </a:spcAft>
                        <a:buNone/>
                      </a:pPr>
                      <a:r>
                        <a:t/>
                      </a:r>
                      <a:endParaRPr>
                        <a:solidFill>
                          <a:schemeClr val="lt1"/>
                        </a:solidFill>
                      </a:endParaRPr>
                    </a:p>
                  </a:txBody>
                  <a:tcPr marT="91425" marB="91425" marR="91425" marL="91425"/>
                </a:tc>
                <a:tc>
                  <a:txBody>
                    <a:bodyPr/>
                    <a:lstStyle/>
                    <a:p>
                      <a:pPr indent="0" lvl="0" marL="0" marR="12700" rtl="0" algn="ctr">
                        <a:lnSpc>
                          <a:spcPct val="100000"/>
                        </a:lnSpc>
                        <a:spcBef>
                          <a:spcPts val="1200"/>
                        </a:spcBef>
                        <a:spcAft>
                          <a:spcPts val="0"/>
                        </a:spcAft>
                        <a:buNone/>
                      </a:pPr>
                      <a:r>
                        <a:rPr lang="en">
                          <a:solidFill>
                            <a:schemeClr val="lt1"/>
                          </a:solidFill>
                        </a:rPr>
                        <a:t> duration </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protocol_type </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service</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flag</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src_bytes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dst_bytes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land</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wrong_fragment</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urgent</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hot</a:t>
                      </a:r>
                      <a:endParaRPr>
                        <a:solidFill>
                          <a:schemeClr val="lt1"/>
                        </a:solidFill>
                      </a:endParaRPr>
                    </a:p>
                    <a:p>
                      <a:pPr indent="0" lvl="0" marL="0" rtl="0" algn="l">
                        <a:lnSpc>
                          <a:spcPct val="100000"/>
                        </a:lnSpc>
                        <a:spcBef>
                          <a:spcPts val="1200"/>
                        </a:spcBef>
                        <a:spcAft>
                          <a:spcPts val="0"/>
                        </a:spcAft>
                        <a:buNone/>
                      </a:pPr>
                      <a:r>
                        <a:t/>
                      </a:r>
                      <a:endParaRPr>
                        <a:solidFill>
                          <a:schemeClr val="lt1"/>
                        </a:solidFill>
                      </a:endParaRPr>
                    </a:p>
                  </a:txBody>
                  <a:tcPr marT="91425" marB="91425" marR="91425" marL="91425"/>
                </a:tc>
                <a:tc>
                  <a:txBody>
                    <a:bodyPr/>
                    <a:lstStyle/>
                    <a:p>
                      <a:pPr indent="0" lvl="0" marL="0" marR="12700" rtl="0" algn="ctr">
                        <a:lnSpc>
                          <a:spcPct val="100000"/>
                        </a:lnSpc>
                        <a:spcBef>
                          <a:spcPts val="1200"/>
                        </a:spcBef>
                        <a:spcAft>
                          <a:spcPts val="0"/>
                        </a:spcAft>
                        <a:buNone/>
                      </a:pPr>
                      <a:r>
                        <a:rPr lang="en">
                          <a:solidFill>
                            <a:schemeClr val="lt1"/>
                          </a:solidFill>
                        </a:rPr>
                        <a:t> 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Symbolic</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Symbolic</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Symbolic</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Symbolic</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rtl="0" algn="l">
                        <a:lnSpc>
                          <a:spcPct val="100000"/>
                        </a:lnSpc>
                        <a:spcBef>
                          <a:spcPts val="1200"/>
                        </a:spcBef>
                        <a:spcAft>
                          <a:spcPts val="0"/>
                        </a:spcAft>
                        <a:buNone/>
                      </a:pPr>
                      <a:r>
                        <a:t/>
                      </a:r>
                      <a:endParaRPr>
                        <a:solidFill>
                          <a:schemeClr val="lt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aphicFrame>
        <p:nvGraphicFramePr>
          <p:cNvPr id="123" name="Google Shape;123;g133d99a4b35_0_106"/>
          <p:cNvGraphicFramePr/>
          <p:nvPr/>
        </p:nvGraphicFramePr>
        <p:xfrm>
          <a:off x="96825" y="62117"/>
          <a:ext cx="3000000" cy="3000000"/>
        </p:xfrm>
        <a:graphic>
          <a:graphicData uri="http://schemas.openxmlformats.org/drawingml/2006/table">
            <a:tbl>
              <a:tblPr>
                <a:noFill/>
                <a:tableStyleId>{B29DF42F-1977-432A-AFA3-229772928FCA}</a:tableStyleId>
              </a:tblPr>
              <a:tblGrid>
                <a:gridCol w="1071575"/>
                <a:gridCol w="1844100"/>
                <a:gridCol w="3686275"/>
                <a:gridCol w="2200650"/>
              </a:tblGrid>
              <a:tr h="384050">
                <a:tc>
                  <a:txBody>
                    <a:bodyPr/>
                    <a:lstStyle/>
                    <a:p>
                      <a:pPr indent="0" lvl="0" marL="0" rtl="0" algn="l">
                        <a:lnSpc>
                          <a:spcPct val="100000"/>
                        </a:lnSpc>
                        <a:spcBef>
                          <a:spcPts val="0"/>
                        </a:spcBef>
                        <a:spcAft>
                          <a:spcPts val="0"/>
                        </a:spcAft>
                        <a:buNone/>
                      </a:pPr>
                      <a:r>
                        <a:t/>
                      </a:r>
                      <a:endParaRPr>
                        <a:solidFill>
                          <a:schemeClr val="lt1"/>
                        </a:solidFill>
                      </a:endParaRPr>
                    </a:p>
                  </a:txBody>
                  <a:tcPr marT="91425" marB="91425" marR="91425" marL="91425"/>
                </a:tc>
                <a:tc>
                  <a:txBody>
                    <a:bodyPr/>
                    <a:lstStyle/>
                    <a:p>
                      <a:pPr indent="0" lvl="0" marL="0" rtl="0" algn="ctr">
                        <a:lnSpc>
                          <a:spcPct val="100000"/>
                        </a:lnSpc>
                        <a:spcBef>
                          <a:spcPts val="0"/>
                        </a:spcBef>
                        <a:spcAft>
                          <a:spcPts val="0"/>
                        </a:spcAft>
                        <a:buNone/>
                      </a:pPr>
                      <a:r>
                        <a:rPr lang="en">
                          <a:solidFill>
                            <a:schemeClr val="lt1"/>
                          </a:solidFill>
                        </a:rPr>
                        <a:t>SlNo</a:t>
                      </a:r>
                      <a:endParaRPr>
                        <a:solidFill>
                          <a:schemeClr val="lt1"/>
                        </a:solidFill>
                      </a:endParaRPr>
                    </a:p>
                  </a:txBody>
                  <a:tcPr marT="91425" marB="91425" marR="91425" marL="91425"/>
                </a:tc>
                <a:tc>
                  <a:txBody>
                    <a:bodyPr/>
                    <a:lstStyle/>
                    <a:p>
                      <a:pPr indent="0" lvl="0" marL="0" rtl="0" algn="ctr">
                        <a:lnSpc>
                          <a:spcPct val="100000"/>
                        </a:lnSpc>
                        <a:spcBef>
                          <a:spcPts val="0"/>
                        </a:spcBef>
                        <a:spcAft>
                          <a:spcPts val="0"/>
                        </a:spcAft>
                        <a:buNone/>
                      </a:pPr>
                      <a:r>
                        <a:rPr lang="en">
                          <a:solidFill>
                            <a:schemeClr val="lt1"/>
                          </a:solidFill>
                        </a:rPr>
                        <a:t>Features</a:t>
                      </a:r>
                      <a:endParaRPr>
                        <a:solidFill>
                          <a:schemeClr val="lt1"/>
                        </a:solidFill>
                      </a:endParaRPr>
                    </a:p>
                  </a:txBody>
                  <a:tcPr marT="91425" marB="91425" marR="91425" marL="91425"/>
                </a:tc>
                <a:tc>
                  <a:txBody>
                    <a:bodyPr/>
                    <a:lstStyle/>
                    <a:p>
                      <a:pPr indent="0" lvl="0" marL="0" rtl="0" algn="ctr">
                        <a:lnSpc>
                          <a:spcPct val="100000"/>
                        </a:lnSpc>
                        <a:spcBef>
                          <a:spcPts val="0"/>
                        </a:spcBef>
                        <a:spcAft>
                          <a:spcPts val="0"/>
                        </a:spcAft>
                        <a:buNone/>
                      </a:pPr>
                      <a:r>
                        <a:rPr lang="en">
                          <a:solidFill>
                            <a:schemeClr val="lt1"/>
                          </a:solidFill>
                        </a:rPr>
                        <a:t>Data Types</a:t>
                      </a:r>
                      <a:endParaRPr>
                        <a:solidFill>
                          <a:schemeClr val="lt1"/>
                        </a:solidFill>
                      </a:endParaRPr>
                    </a:p>
                  </a:txBody>
                  <a:tcPr marT="91425" marB="91425" marR="91425" marL="91425"/>
                </a:tc>
              </a:tr>
              <a:tr h="4493450">
                <a:tc>
                  <a:txBody>
                    <a:bodyPr/>
                    <a:lstStyle/>
                    <a:p>
                      <a:pPr indent="0" lvl="0" marL="0" marR="12700" rtl="0" algn="ctr">
                        <a:lnSpc>
                          <a:spcPct val="100000"/>
                        </a:lnSpc>
                        <a:spcBef>
                          <a:spcPts val="1200"/>
                        </a:spcBef>
                        <a:spcAft>
                          <a:spcPts val="0"/>
                        </a:spcAft>
                        <a:buNone/>
                      </a:pPr>
                      <a:r>
                        <a:rPr lang="en">
                          <a:solidFill>
                            <a:schemeClr val="lt1"/>
                          </a:solidFill>
                        </a:rPr>
                        <a:t> </a:t>
                      </a:r>
                      <a:endParaRPr>
                        <a:solidFill>
                          <a:schemeClr val="lt1"/>
                        </a:solidFill>
                      </a:endParaRPr>
                    </a:p>
                    <a:p>
                      <a:pPr indent="0" lvl="0" marL="0" marR="12700" rtl="0" algn="ctr">
                        <a:lnSpc>
                          <a:spcPct val="100000"/>
                        </a:lnSpc>
                        <a:spcBef>
                          <a:spcPts val="1200"/>
                        </a:spcBef>
                        <a:spcAft>
                          <a:spcPts val="0"/>
                        </a:spcAft>
                        <a:buNone/>
                      </a:pPr>
                      <a:r>
                        <a:t/>
                      </a:r>
                      <a:endParaRPr>
                        <a:solidFill>
                          <a:schemeClr val="lt1"/>
                        </a:solidFill>
                      </a:endParaRPr>
                    </a:p>
                    <a:p>
                      <a:pPr indent="0" lvl="0" marL="0" marR="12700" rtl="0" algn="ctr">
                        <a:lnSpc>
                          <a:spcPct val="100000"/>
                        </a:lnSpc>
                        <a:spcBef>
                          <a:spcPts val="1200"/>
                        </a:spcBef>
                        <a:spcAft>
                          <a:spcPts val="0"/>
                        </a:spcAft>
                        <a:buNone/>
                      </a:pPr>
                      <a:r>
                        <a:t/>
                      </a:r>
                      <a:endParaRPr>
                        <a:solidFill>
                          <a:schemeClr val="lt1"/>
                        </a:solidFill>
                      </a:endParaRPr>
                    </a:p>
                    <a:p>
                      <a:pPr indent="0" lvl="0" marL="0" marR="12700" rtl="0" algn="ctr">
                        <a:lnSpc>
                          <a:spcPct val="100000"/>
                        </a:lnSpc>
                        <a:spcBef>
                          <a:spcPts val="1200"/>
                        </a:spcBef>
                        <a:spcAft>
                          <a:spcPts val="1200"/>
                        </a:spcAft>
                        <a:buNone/>
                      </a:pPr>
                      <a:r>
                        <a:rPr lang="en">
                          <a:solidFill>
                            <a:schemeClr val="lt1"/>
                          </a:solidFill>
                        </a:rPr>
                        <a:t>Content Features</a:t>
                      </a:r>
                      <a:endParaRPr>
                        <a:solidFill>
                          <a:schemeClr val="lt1"/>
                        </a:solidFill>
                      </a:endParaRPr>
                    </a:p>
                  </a:txBody>
                  <a:tcPr marT="91425" marB="91425" marR="91425" marL="91425"/>
                </a:tc>
                <a:tc>
                  <a:txBody>
                    <a:bodyPr/>
                    <a:lstStyle/>
                    <a:p>
                      <a:pPr indent="0" lvl="0" marL="0" marR="12700" rtl="0" algn="ctr">
                        <a:lnSpc>
                          <a:spcPct val="100000"/>
                        </a:lnSpc>
                        <a:spcBef>
                          <a:spcPts val="1200"/>
                        </a:spcBef>
                        <a:spcAft>
                          <a:spcPts val="0"/>
                        </a:spcAft>
                        <a:buNone/>
                      </a:pPr>
                      <a:r>
                        <a:rPr lang="en">
                          <a:solidFill>
                            <a:schemeClr val="lt1"/>
                          </a:solidFill>
                        </a:rPr>
                        <a:t> 11</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12</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13</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14</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15</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16</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17</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18</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19</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20</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21</a:t>
                      </a:r>
                      <a:endParaRPr>
                        <a:solidFill>
                          <a:schemeClr val="lt1"/>
                        </a:solidFill>
                      </a:endParaRPr>
                    </a:p>
                    <a:p>
                      <a:pPr indent="0" lvl="0" marL="0" marR="12700" rtl="0" algn="ctr">
                        <a:lnSpc>
                          <a:spcPct val="100000"/>
                        </a:lnSpc>
                        <a:spcBef>
                          <a:spcPts val="1200"/>
                        </a:spcBef>
                        <a:spcAft>
                          <a:spcPts val="1200"/>
                        </a:spcAft>
                        <a:buNone/>
                      </a:pPr>
                      <a:r>
                        <a:rPr lang="en">
                          <a:solidFill>
                            <a:schemeClr val="lt1"/>
                          </a:solidFill>
                        </a:rPr>
                        <a:t>22</a:t>
                      </a:r>
                      <a:endParaRPr>
                        <a:solidFill>
                          <a:schemeClr val="lt1"/>
                        </a:solidFill>
                      </a:endParaRPr>
                    </a:p>
                  </a:txBody>
                  <a:tcPr marT="91425" marB="91425" marR="91425" marL="91425"/>
                </a:tc>
                <a:tc>
                  <a:txBody>
                    <a:bodyPr/>
                    <a:lstStyle/>
                    <a:p>
                      <a:pPr indent="0" lvl="0" marL="0" marR="12700" rtl="0" algn="ctr">
                        <a:lnSpc>
                          <a:spcPct val="100000"/>
                        </a:lnSpc>
                        <a:spcBef>
                          <a:spcPts val="1200"/>
                        </a:spcBef>
                        <a:spcAft>
                          <a:spcPts val="0"/>
                        </a:spcAft>
                        <a:buNone/>
                      </a:pPr>
                      <a:r>
                        <a:rPr lang="en">
                          <a:solidFill>
                            <a:schemeClr val="lt1"/>
                          </a:solidFill>
                        </a:rPr>
                        <a:t> num_failed_logins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logged_in</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num_compromised</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root_shell</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su_attempted </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num_root </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num_file_creations </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num_shells </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num_access_files </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num_outbound_cmds </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is_hot_login</a:t>
                      </a:r>
                      <a:endParaRPr>
                        <a:solidFill>
                          <a:schemeClr val="lt1"/>
                        </a:solidFill>
                      </a:endParaRPr>
                    </a:p>
                    <a:p>
                      <a:pPr indent="0" lvl="0" marL="0" marR="12700" rtl="0" algn="ctr">
                        <a:lnSpc>
                          <a:spcPct val="100000"/>
                        </a:lnSpc>
                        <a:spcBef>
                          <a:spcPts val="1200"/>
                        </a:spcBef>
                        <a:spcAft>
                          <a:spcPts val="1200"/>
                        </a:spcAft>
                        <a:buNone/>
                      </a:pPr>
                      <a:r>
                        <a:rPr lang="en">
                          <a:solidFill>
                            <a:schemeClr val="lt1"/>
                          </a:solidFill>
                        </a:rPr>
                        <a:t>is_guest_login</a:t>
                      </a:r>
                      <a:endParaRPr>
                        <a:solidFill>
                          <a:schemeClr val="lt1"/>
                        </a:solidFill>
                      </a:endParaRPr>
                    </a:p>
                  </a:txBody>
                  <a:tcPr marT="91425" marB="91425" marR="91425" marL="91425"/>
                </a:tc>
                <a:tc>
                  <a:txBody>
                    <a:bodyPr/>
                    <a:lstStyle/>
                    <a:p>
                      <a:pPr indent="0" lvl="0" marL="0" marR="12700" rtl="0" algn="ctr">
                        <a:lnSpc>
                          <a:spcPct val="100000"/>
                        </a:lnSpc>
                        <a:spcBef>
                          <a:spcPts val="1200"/>
                        </a:spcBef>
                        <a:spcAft>
                          <a:spcPts val="0"/>
                        </a:spcAft>
                        <a:buNone/>
                      </a:pPr>
                      <a:r>
                        <a:rPr lang="en">
                          <a:solidFill>
                            <a:schemeClr val="lt1"/>
                          </a:solidFill>
                        </a:rPr>
                        <a:t> 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Symbolic</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Symbolic</a:t>
                      </a:r>
                      <a:endParaRPr>
                        <a:solidFill>
                          <a:schemeClr val="lt1"/>
                        </a:solidFill>
                      </a:endParaRPr>
                    </a:p>
                    <a:p>
                      <a:pPr indent="0" lvl="0" marL="0" marR="12700" rtl="0" algn="ctr">
                        <a:lnSpc>
                          <a:spcPct val="100000"/>
                        </a:lnSpc>
                        <a:spcBef>
                          <a:spcPts val="1200"/>
                        </a:spcBef>
                        <a:spcAft>
                          <a:spcPts val="1200"/>
                        </a:spcAft>
                        <a:buNone/>
                      </a:pPr>
                      <a:r>
                        <a:rPr lang="en">
                          <a:solidFill>
                            <a:schemeClr val="lt1"/>
                          </a:solidFill>
                        </a:rPr>
                        <a:t>Symbolic</a:t>
                      </a:r>
                      <a:endParaRPr>
                        <a:solidFill>
                          <a:schemeClr val="lt1"/>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aphicFrame>
        <p:nvGraphicFramePr>
          <p:cNvPr id="128" name="Google Shape;128;g133d99a4b35_0_121"/>
          <p:cNvGraphicFramePr/>
          <p:nvPr/>
        </p:nvGraphicFramePr>
        <p:xfrm>
          <a:off x="190850" y="283713"/>
          <a:ext cx="3000000" cy="3000000"/>
        </p:xfrm>
        <a:graphic>
          <a:graphicData uri="http://schemas.openxmlformats.org/drawingml/2006/table">
            <a:tbl>
              <a:tblPr>
                <a:noFill/>
                <a:tableStyleId>{B29DF42F-1977-432A-AFA3-229772928FCA}</a:tableStyleId>
              </a:tblPr>
              <a:tblGrid>
                <a:gridCol w="1071575"/>
                <a:gridCol w="1844100"/>
                <a:gridCol w="3686275"/>
                <a:gridCol w="2200650"/>
              </a:tblGrid>
              <a:tr h="451125">
                <a:tc>
                  <a:txBody>
                    <a:bodyPr/>
                    <a:lstStyle/>
                    <a:p>
                      <a:pPr indent="0" lvl="0" marL="0" rtl="0" algn="l">
                        <a:lnSpc>
                          <a:spcPct val="100000"/>
                        </a:lnSpc>
                        <a:spcBef>
                          <a:spcPts val="0"/>
                        </a:spcBef>
                        <a:spcAft>
                          <a:spcPts val="0"/>
                        </a:spcAft>
                        <a:buNone/>
                      </a:pPr>
                      <a:r>
                        <a:t/>
                      </a:r>
                      <a:endParaRPr>
                        <a:solidFill>
                          <a:schemeClr val="lt1"/>
                        </a:solidFill>
                      </a:endParaRPr>
                    </a:p>
                  </a:txBody>
                  <a:tcPr marT="91425" marB="91425" marR="91425" marL="91425"/>
                </a:tc>
                <a:tc>
                  <a:txBody>
                    <a:bodyPr/>
                    <a:lstStyle/>
                    <a:p>
                      <a:pPr indent="0" lvl="0" marL="0" rtl="0" algn="ctr">
                        <a:lnSpc>
                          <a:spcPct val="100000"/>
                        </a:lnSpc>
                        <a:spcBef>
                          <a:spcPts val="0"/>
                        </a:spcBef>
                        <a:spcAft>
                          <a:spcPts val="0"/>
                        </a:spcAft>
                        <a:buNone/>
                      </a:pPr>
                      <a:r>
                        <a:rPr lang="en">
                          <a:solidFill>
                            <a:schemeClr val="lt1"/>
                          </a:solidFill>
                        </a:rPr>
                        <a:t>SlNo</a:t>
                      </a:r>
                      <a:endParaRPr>
                        <a:solidFill>
                          <a:schemeClr val="lt1"/>
                        </a:solidFill>
                      </a:endParaRPr>
                    </a:p>
                  </a:txBody>
                  <a:tcPr marT="91425" marB="91425" marR="91425" marL="91425"/>
                </a:tc>
                <a:tc>
                  <a:txBody>
                    <a:bodyPr/>
                    <a:lstStyle/>
                    <a:p>
                      <a:pPr indent="0" lvl="0" marL="0" rtl="0" algn="ctr">
                        <a:lnSpc>
                          <a:spcPct val="100000"/>
                        </a:lnSpc>
                        <a:spcBef>
                          <a:spcPts val="0"/>
                        </a:spcBef>
                        <a:spcAft>
                          <a:spcPts val="0"/>
                        </a:spcAft>
                        <a:buNone/>
                      </a:pPr>
                      <a:r>
                        <a:rPr lang="en">
                          <a:solidFill>
                            <a:schemeClr val="lt1"/>
                          </a:solidFill>
                        </a:rPr>
                        <a:t>Features</a:t>
                      </a:r>
                      <a:endParaRPr>
                        <a:solidFill>
                          <a:schemeClr val="lt1"/>
                        </a:solidFill>
                      </a:endParaRPr>
                    </a:p>
                  </a:txBody>
                  <a:tcPr marT="91425" marB="91425" marR="91425" marL="91425"/>
                </a:tc>
                <a:tc>
                  <a:txBody>
                    <a:bodyPr/>
                    <a:lstStyle/>
                    <a:p>
                      <a:pPr indent="0" lvl="0" marL="0" rtl="0" algn="ctr">
                        <a:lnSpc>
                          <a:spcPct val="100000"/>
                        </a:lnSpc>
                        <a:spcBef>
                          <a:spcPts val="0"/>
                        </a:spcBef>
                        <a:spcAft>
                          <a:spcPts val="0"/>
                        </a:spcAft>
                        <a:buNone/>
                      </a:pPr>
                      <a:r>
                        <a:rPr lang="en">
                          <a:solidFill>
                            <a:schemeClr val="lt1"/>
                          </a:solidFill>
                        </a:rPr>
                        <a:t>Data Types</a:t>
                      </a:r>
                      <a:endParaRPr>
                        <a:solidFill>
                          <a:schemeClr val="lt1"/>
                        </a:solidFill>
                      </a:endParaRPr>
                    </a:p>
                  </a:txBody>
                  <a:tcPr marT="91425" marB="91425" marR="91425" marL="91425"/>
                </a:tc>
              </a:tr>
              <a:tr h="4015000">
                <a:tc>
                  <a:txBody>
                    <a:bodyPr/>
                    <a:lstStyle/>
                    <a:p>
                      <a:pPr indent="0" lvl="0" marL="0" marR="12700" rtl="0" algn="ctr">
                        <a:lnSpc>
                          <a:spcPct val="100000"/>
                        </a:lnSpc>
                        <a:spcBef>
                          <a:spcPts val="1200"/>
                        </a:spcBef>
                        <a:spcAft>
                          <a:spcPts val="0"/>
                        </a:spcAft>
                        <a:buNone/>
                      </a:pPr>
                      <a:r>
                        <a:t/>
                      </a:r>
                      <a:endParaRPr>
                        <a:solidFill>
                          <a:schemeClr val="lt1"/>
                        </a:solidFill>
                      </a:endParaRPr>
                    </a:p>
                    <a:p>
                      <a:pPr indent="0" lvl="0" marL="0" marR="12700" rtl="0" algn="ctr">
                        <a:lnSpc>
                          <a:spcPct val="100000"/>
                        </a:lnSpc>
                        <a:spcBef>
                          <a:spcPts val="1200"/>
                        </a:spcBef>
                        <a:spcAft>
                          <a:spcPts val="0"/>
                        </a:spcAft>
                        <a:buNone/>
                      </a:pPr>
                      <a:r>
                        <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 Time based Network traffic statistics features</a:t>
                      </a:r>
                      <a:endParaRPr>
                        <a:solidFill>
                          <a:schemeClr val="lt1"/>
                        </a:solidFill>
                      </a:endParaRPr>
                    </a:p>
                    <a:p>
                      <a:pPr indent="0" lvl="0" marL="0" marR="12700" rtl="0" algn="ctr">
                        <a:lnSpc>
                          <a:spcPct val="100000"/>
                        </a:lnSpc>
                        <a:spcBef>
                          <a:spcPts val="1200"/>
                        </a:spcBef>
                        <a:spcAft>
                          <a:spcPts val="1200"/>
                        </a:spcAft>
                        <a:buNone/>
                      </a:pPr>
                      <a:r>
                        <a:t/>
                      </a:r>
                      <a:endParaRPr>
                        <a:solidFill>
                          <a:schemeClr val="lt1"/>
                        </a:solidFill>
                      </a:endParaRPr>
                    </a:p>
                  </a:txBody>
                  <a:tcPr marT="91425" marB="91425" marR="91425" marL="91425"/>
                </a:tc>
                <a:tc>
                  <a:txBody>
                    <a:bodyPr/>
                    <a:lstStyle/>
                    <a:p>
                      <a:pPr indent="0" lvl="0" marL="0" marR="12700" rtl="0" algn="ctr">
                        <a:lnSpc>
                          <a:spcPct val="100000"/>
                        </a:lnSpc>
                        <a:spcBef>
                          <a:spcPts val="1200"/>
                        </a:spcBef>
                        <a:spcAft>
                          <a:spcPts val="0"/>
                        </a:spcAft>
                        <a:buNone/>
                      </a:pPr>
                      <a:r>
                        <a:rPr lang="en">
                          <a:solidFill>
                            <a:schemeClr val="lt1"/>
                          </a:solidFill>
                        </a:rPr>
                        <a:t> 23</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24</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25</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26</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27</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28</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29</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30</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31</a:t>
                      </a:r>
                      <a:endParaRPr>
                        <a:solidFill>
                          <a:schemeClr val="lt1"/>
                        </a:solidFill>
                      </a:endParaRPr>
                    </a:p>
                    <a:p>
                      <a:pPr indent="0" lvl="0" marL="0" rtl="0" algn="ctr">
                        <a:lnSpc>
                          <a:spcPct val="100000"/>
                        </a:lnSpc>
                        <a:spcBef>
                          <a:spcPts val="1200"/>
                        </a:spcBef>
                        <a:spcAft>
                          <a:spcPts val="0"/>
                        </a:spcAft>
                        <a:buNone/>
                      </a:pPr>
                      <a:r>
                        <a:t/>
                      </a:r>
                      <a:endParaRPr>
                        <a:solidFill>
                          <a:schemeClr val="lt1"/>
                        </a:solidFill>
                      </a:endParaRPr>
                    </a:p>
                  </a:txBody>
                  <a:tcPr marT="91425" marB="91425" marR="91425" marL="91425"/>
                </a:tc>
                <a:tc>
                  <a:txBody>
                    <a:bodyPr/>
                    <a:lstStyle/>
                    <a:p>
                      <a:pPr indent="0" lvl="0" marL="0" marR="12700" rtl="0" algn="ctr">
                        <a:lnSpc>
                          <a:spcPct val="100000"/>
                        </a:lnSpc>
                        <a:spcBef>
                          <a:spcPts val="1200"/>
                        </a:spcBef>
                        <a:spcAft>
                          <a:spcPts val="0"/>
                        </a:spcAft>
                        <a:buNone/>
                      </a:pPr>
                      <a:r>
                        <a:rPr lang="en">
                          <a:solidFill>
                            <a:schemeClr val="lt1"/>
                          </a:solidFill>
                        </a:rPr>
                        <a:t> count</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srv_count</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serror_rate</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srv_serror_rate</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rerror_rate</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srv_rerror_rate</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same_srv_rate</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diff_srv_rate</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srv_diff_host_rate</a:t>
                      </a:r>
                      <a:endParaRPr>
                        <a:solidFill>
                          <a:schemeClr val="lt1"/>
                        </a:solidFill>
                      </a:endParaRPr>
                    </a:p>
                    <a:p>
                      <a:pPr indent="0" lvl="0" marL="0" rtl="0" algn="l">
                        <a:lnSpc>
                          <a:spcPct val="100000"/>
                        </a:lnSpc>
                        <a:spcBef>
                          <a:spcPts val="1200"/>
                        </a:spcBef>
                        <a:spcAft>
                          <a:spcPts val="0"/>
                        </a:spcAft>
                        <a:buNone/>
                      </a:pPr>
                      <a:r>
                        <a:t/>
                      </a:r>
                      <a:endParaRPr>
                        <a:solidFill>
                          <a:schemeClr val="lt1"/>
                        </a:solidFill>
                      </a:endParaRPr>
                    </a:p>
                  </a:txBody>
                  <a:tcPr marT="91425" marB="91425" marR="91425" marL="91425"/>
                </a:tc>
                <a:tc>
                  <a:txBody>
                    <a:bodyPr/>
                    <a:lstStyle/>
                    <a:p>
                      <a:pPr indent="0" lvl="0" marL="0" marR="12700" rtl="0" algn="ctr">
                        <a:lnSpc>
                          <a:spcPct val="100000"/>
                        </a:lnSpc>
                        <a:spcBef>
                          <a:spcPts val="1200"/>
                        </a:spcBef>
                        <a:spcAft>
                          <a:spcPts val="0"/>
                        </a:spcAft>
                        <a:buNone/>
                      </a:pPr>
                      <a:r>
                        <a:rPr lang="en">
                          <a:solidFill>
                            <a:schemeClr val="lt1"/>
                          </a:solidFill>
                        </a:rPr>
                        <a:t> 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rtl="0" algn="l">
                        <a:lnSpc>
                          <a:spcPct val="100000"/>
                        </a:lnSpc>
                        <a:spcBef>
                          <a:spcPts val="1200"/>
                        </a:spcBef>
                        <a:spcAft>
                          <a:spcPts val="0"/>
                        </a:spcAft>
                        <a:buNone/>
                      </a:pPr>
                      <a:r>
                        <a:t/>
                      </a:r>
                      <a:endParaRPr>
                        <a:solidFill>
                          <a:schemeClr val="lt1"/>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aphicFrame>
        <p:nvGraphicFramePr>
          <p:cNvPr id="133" name="Google Shape;133;g133d99a4b35_0_125"/>
          <p:cNvGraphicFramePr/>
          <p:nvPr/>
        </p:nvGraphicFramePr>
        <p:xfrm>
          <a:off x="190850" y="283713"/>
          <a:ext cx="3000000" cy="3000000"/>
        </p:xfrm>
        <a:graphic>
          <a:graphicData uri="http://schemas.openxmlformats.org/drawingml/2006/table">
            <a:tbl>
              <a:tblPr>
                <a:noFill/>
                <a:tableStyleId>{B29DF42F-1977-432A-AFA3-229772928FCA}</a:tableStyleId>
              </a:tblPr>
              <a:tblGrid>
                <a:gridCol w="1071575"/>
                <a:gridCol w="1844100"/>
                <a:gridCol w="3686275"/>
                <a:gridCol w="2200650"/>
              </a:tblGrid>
              <a:tr h="522275">
                <a:tc>
                  <a:txBody>
                    <a:bodyPr/>
                    <a:lstStyle/>
                    <a:p>
                      <a:pPr indent="0" lvl="0" marL="0" rtl="0" algn="l">
                        <a:lnSpc>
                          <a:spcPct val="100000"/>
                        </a:lnSpc>
                        <a:spcBef>
                          <a:spcPts val="0"/>
                        </a:spcBef>
                        <a:spcAft>
                          <a:spcPts val="0"/>
                        </a:spcAft>
                        <a:buNone/>
                      </a:pPr>
                      <a:r>
                        <a:t/>
                      </a:r>
                      <a:endParaRPr>
                        <a:solidFill>
                          <a:schemeClr val="lt1"/>
                        </a:solidFill>
                      </a:endParaRPr>
                    </a:p>
                  </a:txBody>
                  <a:tcPr marT="91425" marB="91425" marR="91425" marL="91425"/>
                </a:tc>
                <a:tc>
                  <a:txBody>
                    <a:bodyPr/>
                    <a:lstStyle/>
                    <a:p>
                      <a:pPr indent="0" lvl="0" marL="0" rtl="0" algn="ctr">
                        <a:lnSpc>
                          <a:spcPct val="100000"/>
                        </a:lnSpc>
                        <a:spcBef>
                          <a:spcPts val="0"/>
                        </a:spcBef>
                        <a:spcAft>
                          <a:spcPts val="0"/>
                        </a:spcAft>
                        <a:buNone/>
                      </a:pPr>
                      <a:r>
                        <a:rPr lang="en">
                          <a:solidFill>
                            <a:schemeClr val="lt1"/>
                          </a:solidFill>
                        </a:rPr>
                        <a:t>SlNo</a:t>
                      </a:r>
                      <a:endParaRPr>
                        <a:solidFill>
                          <a:schemeClr val="lt1"/>
                        </a:solidFill>
                      </a:endParaRPr>
                    </a:p>
                  </a:txBody>
                  <a:tcPr marT="91425" marB="91425" marR="91425" marL="91425"/>
                </a:tc>
                <a:tc>
                  <a:txBody>
                    <a:bodyPr/>
                    <a:lstStyle/>
                    <a:p>
                      <a:pPr indent="0" lvl="0" marL="0" rtl="0" algn="ctr">
                        <a:lnSpc>
                          <a:spcPct val="100000"/>
                        </a:lnSpc>
                        <a:spcBef>
                          <a:spcPts val="0"/>
                        </a:spcBef>
                        <a:spcAft>
                          <a:spcPts val="0"/>
                        </a:spcAft>
                        <a:buNone/>
                      </a:pPr>
                      <a:r>
                        <a:rPr lang="en">
                          <a:solidFill>
                            <a:schemeClr val="lt1"/>
                          </a:solidFill>
                        </a:rPr>
                        <a:t>Features</a:t>
                      </a:r>
                      <a:endParaRPr>
                        <a:solidFill>
                          <a:schemeClr val="lt1"/>
                        </a:solidFill>
                      </a:endParaRPr>
                    </a:p>
                  </a:txBody>
                  <a:tcPr marT="91425" marB="91425" marR="91425" marL="91425"/>
                </a:tc>
                <a:tc>
                  <a:txBody>
                    <a:bodyPr/>
                    <a:lstStyle/>
                    <a:p>
                      <a:pPr indent="0" lvl="0" marL="0" rtl="0" algn="ctr">
                        <a:lnSpc>
                          <a:spcPct val="100000"/>
                        </a:lnSpc>
                        <a:spcBef>
                          <a:spcPts val="0"/>
                        </a:spcBef>
                        <a:spcAft>
                          <a:spcPts val="0"/>
                        </a:spcAft>
                        <a:buNone/>
                      </a:pPr>
                      <a:r>
                        <a:rPr lang="en">
                          <a:solidFill>
                            <a:schemeClr val="lt1"/>
                          </a:solidFill>
                        </a:rPr>
                        <a:t>Data Types</a:t>
                      </a:r>
                      <a:endParaRPr>
                        <a:solidFill>
                          <a:schemeClr val="lt1"/>
                        </a:solidFill>
                      </a:endParaRPr>
                    </a:p>
                  </a:txBody>
                  <a:tcPr marT="91425" marB="91425" marR="91425" marL="91425"/>
                </a:tc>
              </a:tr>
              <a:tr h="4053800">
                <a:tc>
                  <a:txBody>
                    <a:bodyPr/>
                    <a:lstStyle/>
                    <a:p>
                      <a:pPr indent="0" lvl="0" marL="0" marR="12700" rtl="0" algn="ctr">
                        <a:lnSpc>
                          <a:spcPct val="100000"/>
                        </a:lnSpc>
                        <a:spcBef>
                          <a:spcPts val="1200"/>
                        </a:spcBef>
                        <a:spcAft>
                          <a:spcPts val="0"/>
                        </a:spcAft>
                        <a:buNone/>
                      </a:pPr>
                      <a:r>
                        <a:rPr lang="en">
                          <a:solidFill>
                            <a:schemeClr val="lt1"/>
                          </a:solidFill>
                        </a:rPr>
                        <a:t> </a:t>
                      </a:r>
                      <a:endParaRPr>
                        <a:solidFill>
                          <a:schemeClr val="lt1"/>
                        </a:solidFill>
                      </a:endParaRPr>
                    </a:p>
                    <a:p>
                      <a:pPr indent="0" lvl="0" marL="0" marR="12700" rtl="0" algn="ctr">
                        <a:lnSpc>
                          <a:spcPct val="100000"/>
                        </a:lnSpc>
                        <a:spcBef>
                          <a:spcPts val="1200"/>
                        </a:spcBef>
                        <a:spcAft>
                          <a:spcPts val="0"/>
                        </a:spcAft>
                        <a:buNone/>
                      </a:pPr>
                      <a:r>
                        <a:t/>
                      </a:r>
                      <a:endParaRPr>
                        <a:solidFill>
                          <a:schemeClr val="lt1"/>
                        </a:solidFill>
                      </a:endParaRPr>
                    </a:p>
                    <a:p>
                      <a:pPr indent="0" lvl="0" marL="0" marR="12700" rtl="0" algn="ctr">
                        <a:lnSpc>
                          <a:spcPct val="100000"/>
                        </a:lnSpc>
                        <a:spcBef>
                          <a:spcPts val="1200"/>
                        </a:spcBef>
                        <a:spcAft>
                          <a:spcPts val="0"/>
                        </a:spcAft>
                        <a:buNone/>
                      </a:pPr>
                      <a:r>
                        <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Host based Network traffic statistics features</a:t>
                      </a:r>
                      <a:endParaRPr>
                        <a:solidFill>
                          <a:schemeClr val="lt1"/>
                        </a:solidFill>
                      </a:endParaRPr>
                    </a:p>
                    <a:p>
                      <a:pPr indent="0" lvl="0" marL="0" marR="12700" rtl="0" algn="ctr">
                        <a:lnSpc>
                          <a:spcPct val="100000"/>
                        </a:lnSpc>
                        <a:spcBef>
                          <a:spcPts val="1200"/>
                        </a:spcBef>
                        <a:spcAft>
                          <a:spcPts val="1200"/>
                        </a:spcAft>
                        <a:buNone/>
                      </a:pPr>
                      <a:r>
                        <a:t/>
                      </a:r>
                      <a:endParaRPr>
                        <a:solidFill>
                          <a:schemeClr val="lt1"/>
                        </a:solidFill>
                      </a:endParaRPr>
                    </a:p>
                  </a:txBody>
                  <a:tcPr marT="91425" marB="91425" marR="91425" marL="91425"/>
                </a:tc>
                <a:tc>
                  <a:txBody>
                    <a:bodyPr/>
                    <a:lstStyle/>
                    <a:p>
                      <a:pPr indent="0" lvl="0" marL="0" marR="12700" rtl="0" algn="ctr">
                        <a:lnSpc>
                          <a:spcPct val="100000"/>
                        </a:lnSpc>
                        <a:spcBef>
                          <a:spcPts val="1200"/>
                        </a:spcBef>
                        <a:spcAft>
                          <a:spcPts val="0"/>
                        </a:spcAft>
                        <a:buNone/>
                      </a:pPr>
                      <a:r>
                        <a:rPr lang="en">
                          <a:solidFill>
                            <a:schemeClr val="lt1"/>
                          </a:solidFill>
                        </a:rPr>
                        <a:t> 32</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33</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34</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35</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36</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37</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38</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39</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40</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41</a:t>
                      </a:r>
                      <a:endParaRPr>
                        <a:solidFill>
                          <a:schemeClr val="lt1"/>
                        </a:solidFill>
                      </a:endParaRPr>
                    </a:p>
                    <a:p>
                      <a:pPr indent="0" lvl="0" marL="0" rtl="0" algn="ctr">
                        <a:lnSpc>
                          <a:spcPct val="100000"/>
                        </a:lnSpc>
                        <a:spcBef>
                          <a:spcPts val="1200"/>
                        </a:spcBef>
                        <a:spcAft>
                          <a:spcPts val="0"/>
                        </a:spcAft>
                        <a:buNone/>
                      </a:pPr>
                      <a:r>
                        <a:t/>
                      </a:r>
                      <a:endParaRPr>
                        <a:solidFill>
                          <a:schemeClr val="lt1"/>
                        </a:solidFill>
                      </a:endParaRPr>
                    </a:p>
                  </a:txBody>
                  <a:tcPr marT="91425" marB="91425" marR="91425" marL="91425"/>
                </a:tc>
                <a:tc>
                  <a:txBody>
                    <a:bodyPr/>
                    <a:lstStyle/>
                    <a:p>
                      <a:pPr indent="0" lvl="0" marL="0" marR="12700" rtl="0" algn="ctr">
                        <a:lnSpc>
                          <a:spcPct val="100000"/>
                        </a:lnSpc>
                        <a:spcBef>
                          <a:spcPts val="1200"/>
                        </a:spcBef>
                        <a:spcAft>
                          <a:spcPts val="0"/>
                        </a:spcAft>
                        <a:buNone/>
                      </a:pPr>
                      <a:r>
                        <a:rPr lang="en">
                          <a:solidFill>
                            <a:schemeClr val="lt1"/>
                          </a:solidFill>
                        </a:rPr>
                        <a:t> dst_host_count</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dst_host_srv_count</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dst_host_same_srv_rate</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dst_host_diff_srv_rate</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dst_host_same_src_port_rate</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dst_host_srv_diff_host_rate</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dst_host_serror_rate</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dst_host_srv_serror_rate</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dst_host_rerror_rate</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dst_host_srv_rerror_rate</a:t>
                      </a:r>
                      <a:endParaRPr>
                        <a:solidFill>
                          <a:schemeClr val="lt1"/>
                        </a:solidFill>
                      </a:endParaRPr>
                    </a:p>
                    <a:p>
                      <a:pPr indent="0" lvl="0" marL="0" rtl="0" algn="l">
                        <a:lnSpc>
                          <a:spcPct val="100000"/>
                        </a:lnSpc>
                        <a:spcBef>
                          <a:spcPts val="1200"/>
                        </a:spcBef>
                        <a:spcAft>
                          <a:spcPts val="0"/>
                        </a:spcAft>
                        <a:buNone/>
                      </a:pPr>
                      <a:r>
                        <a:t/>
                      </a:r>
                      <a:endParaRPr>
                        <a:solidFill>
                          <a:schemeClr val="lt1"/>
                        </a:solidFill>
                      </a:endParaRPr>
                    </a:p>
                  </a:txBody>
                  <a:tcPr marT="91425" marB="91425" marR="91425" marL="91425"/>
                </a:tc>
                <a:tc>
                  <a:txBody>
                    <a:bodyPr/>
                    <a:lstStyle/>
                    <a:p>
                      <a:pPr indent="0" lvl="0" marL="0" marR="12700" rtl="0" algn="ctr">
                        <a:lnSpc>
                          <a:spcPct val="100000"/>
                        </a:lnSpc>
                        <a:spcBef>
                          <a:spcPts val="1200"/>
                        </a:spcBef>
                        <a:spcAft>
                          <a:spcPts val="0"/>
                        </a:spcAft>
                        <a:buNone/>
                      </a:pPr>
                      <a:r>
                        <a:rPr lang="en">
                          <a:solidFill>
                            <a:schemeClr val="lt1"/>
                          </a:solidFill>
                        </a:rPr>
                        <a:t> 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marR="12700" rtl="0" algn="ctr">
                        <a:lnSpc>
                          <a:spcPct val="100000"/>
                        </a:lnSpc>
                        <a:spcBef>
                          <a:spcPts val="1200"/>
                        </a:spcBef>
                        <a:spcAft>
                          <a:spcPts val="0"/>
                        </a:spcAft>
                        <a:buNone/>
                      </a:pPr>
                      <a:r>
                        <a:rPr lang="en">
                          <a:solidFill>
                            <a:schemeClr val="lt1"/>
                          </a:solidFill>
                        </a:rPr>
                        <a:t>Continuous</a:t>
                      </a:r>
                      <a:endParaRPr>
                        <a:solidFill>
                          <a:schemeClr val="lt1"/>
                        </a:solidFill>
                      </a:endParaRPr>
                    </a:p>
                    <a:p>
                      <a:pPr indent="0" lvl="0" marL="0" rtl="0" algn="l">
                        <a:lnSpc>
                          <a:spcPct val="100000"/>
                        </a:lnSpc>
                        <a:spcBef>
                          <a:spcPts val="1200"/>
                        </a:spcBef>
                        <a:spcAft>
                          <a:spcPts val="0"/>
                        </a:spcAft>
                        <a:buNone/>
                      </a:pPr>
                      <a:r>
                        <a:t/>
                      </a:r>
                      <a:endParaRPr>
                        <a:solidFill>
                          <a:schemeClr val="lt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aphicFrame>
        <p:nvGraphicFramePr>
          <p:cNvPr id="138" name="Google Shape;138;g133d99a4b35_0_147"/>
          <p:cNvGraphicFramePr/>
          <p:nvPr/>
        </p:nvGraphicFramePr>
        <p:xfrm>
          <a:off x="589600" y="1161725"/>
          <a:ext cx="3000000" cy="3000000"/>
        </p:xfrm>
        <a:graphic>
          <a:graphicData uri="http://schemas.openxmlformats.org/drawingml/2006/table">
            <a:tbl>
              <a:tblPr>
                <a:noFill/>
                <a:tableStyleId>{B29DF42F-1977-432A-AFA3-229772928FCA}</a:tableStyleId>
              </a:tblPr>
              <a:tblGrid>
                <a:gridCol w="1656925"/>
                <a:gridCol w="6481825"/>
              </a:tblGrid>
              <a:tr h="471025">
                <a:tc>
                  <a:txBody>
                    <a:bodyPr/>
                    <a:lstStyle/>
                    <a:p>
                      <a:pPr indent="0" lvl="0" marL="0" marR="12700" rtl="0" algn="just">
                        <a:lnSpc>
                          <a:spcPct val="100000"/>
                        </a:lnSpc>
                        <a:spcBef>
                          <a:spcPts val="1200"/>
                        </a:spcBef>
                        <a:spcAft>
                          <a:spcPts val="1200"/>
                        </a:spcAft>
                        <a:buNone/>
                      </a:pPr>
                      <a:r>
                        <a:rPr lang="en">
                          <a:solidFill>
                            <a:schemeClr val="lt1"/>
                          </a:solidFill>
                        </a:rPr>
                        <a:t> Category</a:t>
                      </a:r>
                      <a:endParaRPr>
                        <a:solidFill>
                          <a:schemeClr val="lt1"/>
                        </a:solidFill>
                      </a:endParaRPr>
                    </a:p>
                  </a:txBody>
                  <a:tcPr marT="91425" marB="91425" marR="91425" marL="91425"/>
                </a:tc>
                <a:tc>
                  <a:txBody>
                    <a:bodyPr/>
                    <a:lstStyle/>
                    <a:p>
                      <a:pPr indent="0" lvl="0" marL="0" marR="12700" rtl="0" algn="just">
                        <a:lnSpc>
                          <a:spcPct val="100000"/>
                        </a:lnSpc>
                        <a:spcBef>
                          <a:spcPts val="1200"/>
                        </a:spcBef>
                        <a:spcAft>
                          <a:spcPts val="1200"/>
                        </a:spcAft>
                        <a:buNone/>
                      </a:pPr>
                      <a:r>
                        <a:rPr lang="en">
                          <a:solidFill>
                            <a:schemeClr val="lt1"/>
                          </a:solidFill>
                        </a:rPr>
                        <a:t> Attacks</a:t>
                      </a:r>
                      <a:endParaRPr>
                        <a:solidFill>
                          <a:schemeClr val="lt1"/>
                        </a:solidFill>
                      </a:endParaRPr>
                    </a:p>
                  </a:txBody>
                  <a:tcPr marT="91425" marB="91425" marR="91425" marL="91425"/>
                </a:tc>
              </a:tr>
              <a:tr h="406275">
                <a:tc>
                  <a:txBody>
                    <a:bodyPr/>
                    <a:lstStyle/>
                    <a:p>
                      <a:pPr indent="0" lvl="0" marL="0" marR="12700" rtl="0" algn="just">
                        <a:lnSpc>
                          <a:spcPct val="100000"/>
                        </a:lnSpc>
                        <a:spcBef>
                          <a:spcPts val="1200"/>
                        </a:spcBef>
                        <a:spcAft>
                          <a:spcPts val="1200"/>
                        </a:spcAft>
                        <a:buNone/>
                      </a:pPr>
                      <a:r>
                        <a:rPr lang="en">
                          <a:solidFill>
                            <a:schemeClr val="lt1"/>
                          </a:solidFill>
                        </a:rPr>
                        <a:t> Normal</a:t>
                      </a:r>
                      <a:endParaRPr>
                        <a:solidFill>
                          <a:schemeClr val="lt1"/>
                        </a:solidFill>
                      </a:endParaRPr>
                    </a:p>
                  </a:txBody>
                  <a:tcPr marT="91425" marB="91425" marR="91425" marL="91425"/>
                </a:tc>
                <a:tc>
                  <a:txBody>
                    <a:bodyPr/>
                    <a:lstStyle/>
                    <a:p>
                      <a:pPr indent="0" lvl="0" marL="0" marR="12700" rtl="0" algn="just">
                        <a:lnSpc>
                          <a:spcPct val="100000"/>
                        </a:lnSpc>
                        <a:spcBef>
                          <a:spcPts val="1200"/>
                        </a:spcBef>
                        <a:spcAft>
                          <a:spcPts val="1200"/>
                        </a:spcAft>
                        <a:buNone/>
                      </a:pPr>
                      <a:r>
                        <a:rPr lang="en">
                          <a:solidFill>
                            <a:schemeClr val="lt1"/>
                          </a:solidFill>
                        </a:rPr>
                        <a:t> Normal</a:t>
                      </a:r>
                      <a:endParaRPr>
                        <a:solidFill>
                          <a:schemeClr val="lt1"/>
                        </a:solidFill>
                      </a:endParaRPr>
                    </a:p>
                  </a:txBody>
                  <a:tcPr marT="91425" marB="91425" marR="91425" marL="91425"/>
                </a:tc>
              </a:tr>
              <a:tr h="595575">
                <a:tc>
                  <a:txBody>
                    <a:bodyPr/>
                    <a:lstStyle/>
                    <a:p>
                      <a:pPr indent="0" lvl="0" marL="0" marR="12700" rtl="0" algn="just">
                        <a:lnSpc>
                          <a:spcPct val="100000"/>
                        </a:lnSpc>
                        <a:spcBef>
                          <a:spcPts val="1200"/>
                        </a:spcBef>
                        <a:spcAft>
                          <a:spcPts val="0"/>
                        </a:spcAft>
                        <a:buNone/>
                      </a:pPr>
                      <a:r>
                        <a:rPr lang="en">
                          <a:solidFill>
                            <a:schemeClr val="lt1"/>
                          </a:solidFill>
                        </a:rPr>
                        <a:t> DoS </a:t>
                      </a:r>
                      <a:endParaRPr>
                        <a:solidFill>
                          <a:schemeClr val="lt1"/>
                        </a:solidFill>
                      </a:endParaRPr>
                    </a:p>
                    <a:p>
                      <a:pPr indent="0" lvl="0" marL="0" rtl="0" algn="l">
                        <a:lnSpc>
                          <a:spcPct val="100000"/>
                        </a:lnSpc>
                        <a:spcBef>
                          <a:spcPts val="1200"/>
                        </a:spcBef>
                        <a:spcAft>
                          <a:spcPts val="0"/>
                        </a:spcAft>
                        <a:buNone/>
                      </a:pPr>
                      <a:r>
                        <a:t/>
                      </a:r>
                      <a:endParaRPr>
                        <a:solidFill>
                          <a:schemeClr val="lt1"/>
                        </a:solidFill>
                      </a:endParaRPr>
                    </a:p>
                  </a:txBody>
                  <a:tcPr marT="91425" marB="91425" marR="91425" marL="91425"/>
                </a:tc>
                <a:tc>
                  <a:txBody>
                    <a:bodyPr/>
                    <a:lstStyle/>
                    <a:p>
                      <a:pPr indent="0" lvl="0" marL="0" marR="12700" rtl="0" algn="just">
                        <a:lnSpc>
                          <a:spcPct val="100000"/>
                        </a:lnSpc>
                        <a:spcBef>
                          <a:spcPts val="1200"/>
                        </a:spcBef>
                        <a:spcAft>
                          <a:spcPts val="1200"/>
                        </a:spcAft>
                        <a:buNone/>
                      </a:pPr>
                      <a:r>
                        <a:rPr lang="en">
                          <a:solidFill>
                            <a:schemeClr val="lt1"/>
                          </a:solidFill>
                        </a:rPr>
                        <a:t>worm,back, land, neptune, pod, smurf,teardrop, apache2, udpstorm, processtable, mailbomb (11)</a:t>
                      </a:r>
                      <a:endParaRPr>
                        <a:solidFill>
                          <a:schemeClr val="lt1"/>
                        </a:solidFill>
                      </a:endParaRPr>
                    </a:p>
                  </a:txBody>
                  <a:tcPr marT="91425" marB="91425" marR="91425" marL="91425"/>
                </a:tc>
              </a:tr>
              <a:tr h="422025">
                <a:tc>
                  <a:txBody>
                    <a:bodyPr/>
                    <a:lstStyle/>
                    <a:p>
                      <a:pPr indent="0" lvl="0" marL="0" marR="12700" rtl="0" algn="just">
                        <a:lnSpc>
                          <a:spcPct val="100000"/>
                        </a:lnSpc>
                        <a:spcBef>
                          <a:spcPts val="1200"/>
                        </a:spcBef>
                        <a:spcAft>
                          <a:spcPts val="1200"/>
                        </a:spcAft>
                        <a:buNone/>
                      </a:pPr>
                      <a:r>
                        <a:rPr lang="en">
                          <a:solidFill>
                            <a:schemeClr val="lt1"/>
                          </a:solidFill>
                        </a:rPr>
                        <a:t> Probe</a:t>
                      </a:r>
                      <a:endParaRPr>
                        <a:solidFill>
                          <a:schemeClr val="lt1"/>
                        </a:solidFill>
                      </a:endParaRPr>
                    </a:p>
                  </a:txBody>
                  <a:tcPr marT="91425" marB="91425" marR="91425" marL="91425"/>
                </a:tc>
                <a:tc>
                  <a:txBody>
                    <a:bodyPr/>
                    <a:lstStyle/>
                    <a:p>
                      <a:pPr indent="0" lvl="0" marL="0" marR="12700" rtl="0" algn="just">
                        <a:lnSpc>
                          <a:spcPct val="100000"/>
                        </a:lnSpc>
                        <a:spcBef>
                          <a:spcPts val="1200"/>
                        </a:spcBef>
                        <a:spcAft>
                          <a:spcPts val="1200"/>
                        </a:spcAft>
                        <a:buNone/>
                      </a:pPr>
                      <a:r>
                        <a:rPr lang="en">
                          <a:solidFill>
                            <a:schemeClr val="lt1"/>
                          </a:solidFill>
                        </a:rPr>
                        <a:t> ipsweep, nmap, portsweep,satan, saint,mscan (6)</a:t>
                      </a:r>
                      <a:endParaRPr>
                        <a:solidFill>
                          <a:schemeClr val="lt1"/>
                        </a:solidFill>
                      </a:endParaRPr>
                    </a:p>
                  </a:txBody>
                  <a:tcPr marT="91425" marB="91425" marR="91425" marL="91425"/>
                </a:tc>
              </a:tr>
              <a:tr h="532475">
                <a:tc>
                  <a:txBody>
                    <a:bodyPr/>
                    <a:lstStyle/>
                    <a:p>
                      <a:pPr indent="0" lvl="0" marL="0" marR="12700" rtl="0" algn="just">
                        <a:lnSpc>
                          <a:spcPct val="100000"/>
                        </a:lnSpc>
                        <a:spcBef>
                          <a:spcPts val="1200"/>
                        </a:spcBef>
                        <a:spcAft>
                          <a:spcPts val="1200"/>
                        </a:spcAft>
                        <a:buNone/>
                      </a:pPr>
                      <a:r>
                        <a:rPr lang="en">
                          <a:solidFill>
                            <a:schemeClr val="lt1"/>
                          </a:solidFill>
                        </a:rPr>
                        <a:t> R2L</a:t>
                      </a:r>
                      <a:endParaRPr>
                        <a:solidFill>
                          <a:schemeClr val="lt1"/>
                        </a:solidFill>
                      </a:endParaRPr>
                    </a:p>
                  </a:txBody>
                  <a:tcPr marT="91425" marB="91425" marR="91425" marL="91425"/>
                </a:tc>
                <a:tc>
                  <a:txBody>
                    <a:bodyPr/>
                    <a:lstStyle/>
                    <a:p>
                      <a:pPr indent="0" lvl="0" marL="0" marR="12700" rtl="0" algn="just">
                        <a:lnSpc>
                          <a:spcPct val="100000"/>
                        </a:lnSpc>
                        <a:spcBef>
                          <a:spcPts val="1200"/>
                        </a:spcBef>
                        <a:spcAft>
                          <a:spcPts val="1200"/>
                        </a:spcAft>
                        <a:buNone/>
                      </a:pPr>
                      <a:r>
                        <a:rPr lang="en">
                          <a:solidFill>
                            <a:schemeClr val="lt1"/>
                          </a:solidFill>
                        </a:rPr>
                        <a:t>ftp_write,guess_passwd,httptunnel,imap,multihop,named,phf,sendmail,snmpgetattack,snmpguess,spy,warezclient,warezmaster,xlock,xsnoop (15)</a:t>
                      </a:r>
                      <a:endParaRPr>
                        <a:solidFill>
                          <a:schemeClr val="lt1"/>
                        </a:solidFill>
                      </a:endParaRPr>
                    </a:p>
                  </a:txBody>
                  <a:tcPr marT="91425" marB="91425" marR="91425" marL="91425"/>
                </a:tc>
              </a:tr>
              <a:tr h="532475">
                <a:tc>
                  <a:txBody>
                    <a:bodyPr/>
                    <a:lstStyle/>
                    <a:p>
                      <a:pPr indent="0" lvl="0" marL="0" marR="12700" rtl="0" algn="just">
                        <a:lnSpc>
                          <a:spcPct val="100000"/>
                        </a:lnSpc>
                        <a:spcBef>
                          <a:spcPts val="1200"/>
                        </a:spcBef>
                        <a:spcAft>
                          <a:spcPts val="1200"/>
                        </a:spcAft>
                        <a:buNone/>
                      </a:pPr>
                      <a:r>
                        <a:rPr lang="en">
                          <a:solidFill>
                            <a:schemeClr val="lt1"/>
                          </a:solidFill>
                        </a:rPr>
                        <a:t>U2Rc u56\</a:t>
                      </a:r>
                      <a:endParaRPr>
                        <a:solidFill>
                          <a:schemeClr val="lt1"/>
                        </a:solidFill>
                      </a:endParaRPr>
                    </a:p>
                  </a:txBody>
                  <a:tcPr marT="91425" marB="91425" marR="91425" marL="91425"/>
                </a:tc>
                <a:tc>
                  <a:txBody>
                    <a:bodyPr/>
                    <a:lstStyle/>
                    <a:p>
                      <a:pPr indent="0" lvl="0" marL="0" marR="12700" rtl="0" algn="just">
                        <a:lnSpc>
                          <a:spcPct val="100000"/>
                        </a:lnSpc>
                        <a:spcBef>
                          <a:spcPts val="1200"/>
                        </a:spcBef>
                        <a:spcAft>
                          <a:spcPts val="1200"/>
                        </a:spcAft>
                        <a:buNone/>
                      </a:pPr>
                      <a:r>
                        <a:rPr lang="en">
                          <a:solidFill>
                            <a:schemeClr val="lt1"/>
                          </a:solidFill>
                        </a:rPr>
                        <a:t>buffer_overflow, loadmodule, perl, rootkit,xterm, ps, sqlattack (7)</a:t>
                      </a:r>
                      <a:endParaRPr>
                        <a:solidFill>
                          <a:schemeClr val="lt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ctrTitle"/>
          </p:nvPr>
        </p:nvSpPr>
        <p:spPr>
          <a:xfrm>
            <a:off x="954375" y="2231225"/>
            <a:ext cx="4263900" cy="858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600"/>
              <a:buNone/>
            </a:pPr>
            <a:r>
              <a:rPr lang="en" sz="5400"/>
              <a:t>Algorithms</a:t>
            </a:r>
            <a:endParaRPr sz="5400"/>
          </a:p>
        </p:txBody>
      </p:sp>
      <p:pic>
        <p:nvPicPr>
          <p:cNvPr id="144" name="Google Shape;144;p6"/>
          <p:cNvPicPr preferRelativeResize="0"/>
          <p:nvPr/>
        </p:nvPicPr>
        <p:blipFill rotWithShape="1">
          <a:blip r:embed="rId3">
            <a:alphaModFix/>
          </a:blip>
          <a:srcRect b="0" l="0" r="0" t="0"/>
          <a:stretch/>
        </p:blipFill>
        <p:spPr>
          <a:xfrm>
            <a:off x="5722705" y="2045304"/>
            <a:ext cx="2219340" cy="1159800"/>
          </a:xfrm>
          <a:prstGeom prst="rect">
            <a:avLst/>
          </a:prstGeom>
          <a:noFill/>
          <a:ln>
            <a:noFill/>
          </a:ln>
        </p:spPr>
      </p:pic>
      <p:pic>
        <p:nvPicPr>
          <p:cNvPr id="145" name="Google Shape;145;p6"/>
          <p:cNvPicPr preferRelativeResize="0"/>
          <p:nvPr/>
        </p:nvPicPr>
        <p:blipFill rotWithShape="1">
          <a:blip r:embed="rId4">
            <a:alphaModFix/>
          </a:blip>
          <a:srcRect b="0" l="0" r="0" t="0"/>
          <a:stretch/>
        </p:blipFill>
        <p:spPr>
          <a:xfrm>
            <a:off x="5790680" y="2449022"/>
            <a:ext cx="145275" cy="423000"/>
          </a:xfrm>
          <a:prstGeom prst="rect">
            <a:avLst/>
          </a:prstGeom>
          <a:noFill/>
          <a:ln>
            <a:noFill/>
          </a:ln>
        </p:spPr>
      </p:pic>
      <p:pic>
        <p:nvPicPr>
          <p:cNvPr id="146" name="Google Shape;146;p6"/>
          <p:cNvPicPr preferRelativeResize="0"/>
          <p:nvPr/>
        </p:nvPicPr>
        <p:blipFill rotWithShape="1">
          <a:blip r:embed="rId5">
            <a:alphaModFix/>
          </a:blip>
          <a:srcRect b="0" l="0" r="0" t="0"/>
          <a:stretch/>
        </p:blipFill>
        <p:spPr>
          <a:xfrm>
            <a:off x="6336726" y="1237502"/>
            <a:ext cx="1032700" cy="1209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33d99a4b35_0_38"/>
          <p:cNvSpPr txBox="1"/>
          <p:nvPr>
            <p:ph type="title"/>
          </p:nvPr>
        </p:nvSpPr>
        <p:spPr>
          <a:xfrm>
            <a:off x="1641475" y="161150"/>
            <a:ext cx="5315100" cy="606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200"/>
              <a:t>Logistic Regression</a:t>
            </a:r>
            <a:endParaRPr sz="4200"/>
          </a:p>
        </p:txBody>
      </p:sp>
      <p:sp>
        <p:nvSpPr>
          <p:cNvPr id="152" name="Google Shape;152;g133d99a4b35_0_38"/>
          <p:cNvSpPr txBox="1"/>
          <p:nvPr>
            <p:ph idx="1" type="body"/>
          </p:nvPr>
        </p:nvSpPr>
        <p:spPr>
          <a:xfrm>
            <a:off x="228300" y="993775"/>
            <a:ext cx="4821300" cy="3988500"/>
          </a:xfrm>
          <a:prstGeom prst="rect">
            <a:avLst/>
          </a:prstGeom>
        </p:spPr>
        <p:txBody>
          <a:bodyPr anchorCtr="0" anchor="t" bIns="0" lIns="0" spcFirstLastPara="1" rIns="0" wrap="square" tIns="0">
            <a:noAutofit/>
          </a:bodyPr>
          <a:lstStyle/>
          <a:p>
            <a:pPr indent="-279400" lvl="0" marL="285750" marR="19050" rtl="0" algn="just">
              <a:lnSpc>
                <a:spcPct val="100000"/>
              </a:lnSpc>
              <a:spcBef>
                <a:spcPts val="0"/>
              </a:spcBef>
              <a:spcAft>
                <a:spcPts val="0"/>
              </a:spcAft>
              <a:buClr>
                <a:schemeClr val="lt1"/>
              </a:buClr>
              <a:buSzPts val="1700"/>
              <a:buFont typeface="Noto Sans Symbols"/>
              <a:buChar char="▪"/>
            </a:pPr>
            <a:r>
              <a:rPr lang="en" sz="1700">
                <a:latin typeface="Times New Roman"/>
                <a:ea typeface="Times New Roman"/>
                <a:cs typeface="Times New Roman"/>
                <a:sym typeface="Times New Roman"/>
              </a:rPr>
              <a:t>Logistic regression is one of the most popular Machine Learning algorithms, which comes under the Supervised Learning technique. </a:t>
            </a:r>
            <a:endParaRPr sz="1700"/>
          </a:p>
          <a:p>
            <a:pPr indent="-279400" lvl="0" marL="285750" marR="19050" rtl="0" algn="just">
              <a:lnSpc>
                <a:spcPct val="100000"/>
              </a:lnSpc>
              <a:spcBef>
                <a:spcPts val="600"/>
              </a:spcBef>
              <a:spcAft>
                <a:spcPts val="0"/>
              </a:spcAft>
              <a:buClr>
                <a:schemeClr val="lt1"/>
              </a:buClr>
              <a:buSzPts val="1700"/>
              <a:buFont typeface="Noto Sans Symbols"/>
              <a:buChar char="▪"/>
            </a:pPr>
            <a:r>
              <a:rPr lang="en" sz="1700">
                <a:latin typeface="Times New Roman"/>
                <a:ea typeface="Times New Roman"/>
                <a:cs typeface="Times New Roman"/>
                <a:sym typeface="Times New Roman"/>
              </a:rPr>
              <a:t>It is used for predicting the categorical dependent variable using a given set of independent variables.</a:t>
            </a:r>
            <a:endParaRPr sz="1700">
              <a:latin typeface="Times New Roman"/>
              <a:ea typeface="Times New Roman"/>
              <a:cs typeface="Times New Roman"/>
              <a:sym typeface="Times New Roman"/>
            </a:endParaRPr>
          </a:p>
          <a:p>
            <a:pPr indent="-279400" lvl="0" marL="285750" marR="19050" rtl="0" algn="just">
              <a:lnSpc>
                <a:spcPct val="100000"/>
              </a:lnSpc>
              <a:spcBef>
                <a:spcPts val="600"/>
              </a:spcBef>
              <a:spcAft>
                <a:spcPts val="0"/>
              </a:spcAft>
              <a:buClr>
                <a:schemeClr val="lt1"/>
              </a:buClr>
              <a:buSzPts val="1700"/>
              <a:buFont typeface="Noto Sans Symbols"/>
              <a:buChar char="▪"/>
            </a:pPr>
            <a:r>
              <a:rPr lang="en" sz="1700">
                <a:latin typeface="Times New Roman"/>
                <a:ea typeface="Times New Roman"/>
                <a:cs typeface="Times New Roman"/>
                <a:sym typeface="Times New Roman"/>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endParaRPr sz="1700"/>
          </a:p>
          <a:p>
            <a:pPr indent="-279400" lvl="0" marL="285750" marR="19050" rtl="0" algn="just">
              <a:lnSpc>
                <a:spcPct val="100000"/>
              </a:lnSpc>
              <a:spcBef>
                <a:spcPts val="600"/>
              </a:spcBef>
              <a:spcAft>
                <a:spcPts val="0"/>
              </a:spcAft>
              <a:buClr>
                <a:schemeClr val="lt1"/>
              </a:buClr>
              <a:buSzPts val="1700"/>
              <a:buFont typeface="Noto Sans Symbols"/>
              <a:buChar char="▪"/>
            </a:pPr>
            <a:r>
              <a:rPr lang="en" sz="1700">
                <a:latin typeface="Times New Roman"/>
                <a:ea typeface="Times New Roman"/>
                <a:cs typeface="Times New Roman"/>
                <a:sym typeface="Times New Roman"/>
              </a:rPr>
              <a:t>Logistic regression is used for solving the classification problems.</a:t>
            </a:r>
            <a:endParaRPr sz="1700">
              <a:latin typeface="Times New Roman"/>
              <a:ea typeface="Times New Roman"/>
              <a:cs typeface="Times New Roman"/>
              <a:sym typeface="Times New Roman"/>
            </a:endParaRPr>
          </a:p>
          <a:p>
            <a:pPr indent="0" lvl="0" marL="0" rtl="0" algn="l">
              <a:spcBef>
                <a:spcPts val="600"/>
              </a:spcBef>
              <a:spcAft>
                <a:spcPts val="0"/>
              </a:spcAft>
              <a:buNone/>
            </a:pPr>
            <a:r>
              <a:t/>
            </a:r>
            <a:endParaRPr sz="1700"/>
          </a:p>
        </p:txBody>
      </p:sp>
      <p:pic>
        <p:nvPicPr>
          <p:cNvPr id="153" name="Google Shape;153;g133d99a4b35_0_38"/>
          <p:cNvPicPr preferRelativeResize="0"/>
          <p:nvPr/>
        </p:nvPicPr>
        <p:blipFill>
          <a:blip r:embed="rId3">
            <a:alphaModFix/>
          </a:blip>
          <a:stretch>
            <a:fillRect/>
          </a:stretch>
        </p:blipFill>
        <p:spPr>
          <a:xfrm>
            <a:off x="5149548" y="993773"/>
            <a:ext cx="3740800" cy="2491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33d99a4b35_0_50"/>
          <p:cNvSpPr txBox="1"/>
          <p:nvPr>
            <p:ph type="title"/>
          </p:nvPr>
        </p:nvSpPr>
        <p:spPr>
          <a:xfrm>
            <a:off x="2861300" y="295475"/>
            <a:ext cx="3893700" cy="617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200"/>
              <a:t>Decision Tree</a:t>
            </a:r>
            <a:endParaRPr sz="4200"/>
          </a:p>
        </p:txBody>
      </p:sp>
      <p:sp>
        <p:nvSpPr>
          <p:cNvPr id="159" name="Google Shape;159;g133d99a4b35_0_50"/>
          <p:cNvSpPr txBox="1"/>
          <p:nvPr>
            <p:ph idx="1" type="body"/>
          </p:nvPr>
        </p:nvSpPr>
        <p:spPr>
          <a:xfrm>
            <a:off x="410375" y="1567425"/>
            <a:ext cx="8479800" cy="2206200"/>
          </a:xfrm>
          <a:prstGeom prst="rect">
            <a:avLst/>
          </a:prstGeom>
        </p:spPr>
        <p:txBody>
          <a:bodyPr anchorCtr="0" anchor="t" bIns="0" lIns="0" spcFirstLastPara="1" rIns="0" wrap="square" tIns="0">
            <a:noAutofit/>
          </a:bodyPr>
          <a:lstStyle/>
          <a:p>
            <a:pPr indent="-285750" lvl="0" marL="285750" marR="19050" rtl="0" algn="just">
              <a:lnSpc>
                <a:spcPct val="100000"/>
              </a:lnSpc>
              <a:spcBef>
                <a:spcPts val="0"/>
              </a:spcBef>
              <a:spcAft>
                <a:spcPts val="0"/>
              </a:spcAft>
              <a:buClr>
                <a:schemeClr val="lt1"/>
              </a:buClr>
              <a:buSzPts val="1800"/>
              <a:buChar char="•"/>
            </a:pPr>
            <a:r>
              <a:rPr lang="en" sz="1800">
                <a:latin typeface="Times New Roman"/>
                <a:ea typeface="Times New Roman"/>
                <a:cs typeface="Times New Roman"/>
                <a:sym typeface="Times New Roman"/>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endParaRPr sz="1800">
              <a:latin typeface="Times New Roman"/>
              <a:ea typeface="Times New Roman"/>
              <a:cs typeface="Times New Roman"/>
              <a:sym typeface="Times New Roman"/>
            </a:endParaRPr>
          </a:p>
          <a:p>
            <a:pPr indent="-285750" lvl="0" marL="285750" marR="19050" rtl="0" algn="just">
              <a:lnSpc>
                <a:spcPct val="100000"/>
              </a:lnSpc>
              <a:spcBef>
                <a:spcPts val="600"/>
              </a:spcBef>
              <a:spcAft>
                <a:spcPts val="0"/>
              </a:spcAft>
              <a:buClr>
                <a:schemeClr val="lt1"/>
              </a:buClr>
              <a:buSzPts val="1800"/>
              <a:buChar char="•"/>
            </a:pPr>
            <a:r>
              <a:rPr lang="en" sz="1800">
                <a:latin typeface="Times New Roman"/>
                <a:ea typeface="Times New Roman"/>
                <a:cs typeface="Times New Roman"/>
                <a:sym typeface="Times New Roman"/>
              </a:rPr>
              <a:t>In a Decision tree, there are two nodes, which are the Decision Node and Leaf Node. Decision nodes are used to make any decision and have multiple branches, whereas Leaf nodes are the output of those decisions and do not contain any further branches.</a:t>
            </a:r>
            <a:endParaRPr sz="1400"/>
          </a:p>
          <a:p>
            <a:pPr indent="0" lvl="0" marL="0" rtl="0" algn="l">
              <a:spcBef>
                <a:spcPts val="6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133d99a4b35_0_64"/>
          <p:cNvPicPr preferRelativeResize="0"/>
          <p:nvPr/>
        </p:nvPicPr>
        <p:blipFill>
          <a:blip r:embed="rId3">
            <a:alphaModFix/>
          </a:blip>
          <a:stretch>
            <a:fillRect/>
          </a:stretch>
        </p:blipFill>
        <p:spPr>
          <a:xfrm>
            <a:off x="453388" y="574288"/>
            <a:ext cx="8237225" cy="3994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2726200" y="684875"/>
            <a:ext cx="4055700" cy="698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 sz="4600"/>
              <a:t>Introduction</a:t>
            </a:r>
            <a:endParaRPr sz="4600"/>
          </a:p>
        </p:txBody>
      </p:sp>
      <p:sp>
        <p:nvSpPr>
          <p:cNvPr id="67" name="Google Shape;67;p2"/>
          <p:cNvSpPr txBox="1"/>
          <p:nvPr>
            <p:ph idx="1" type="body"/>
          </p:nvPr>
        </p:nvSpPr>
        <p:spPr>
          <a:xfrm>
            <a:off x="106650" y="2025650"/>
            <a:ext cx="8930700" cy="2258400"/>
          </a:xfrm>
          <a:prstGeom prst="rect">
            <a:avLst/>
          </a:prstGeom>
          <a:noFill/>
          <a:ln>
            <a:noFill/>
          </a:ln>
        </p:spPr>
        <p:txBody>
          <a:bodyPr anchorCtr="0" anchor="t" bIns="0" lIns="0" spcFirstLastPara="1" rIns="0" wrap="square" tIns="0">
            <a:noAutofit/>
          </a:bodyPr>
          <a:lstStyle/>
          <a:p>
            <a:pPr indent="-285750" lvl="0" marL="285750" rtl="0" algn="just">
              <a:lnSpc>
                <a:spcPct val="100000"/>
              </a:lnSpc>
              <a:spcBef>
                <a:spcPts val="0"/>
              </a:spcBef>
              <a:spcAft>
                <a:spcPts val="0"/>
              </a:spcAft>
              <a:buClr>
                <a:schemeClr val="lt1"/>
              </a:buClr>
              <a:buSzPts val="1800"/>
              <a:buFont typeface="Times New Roman"/>
              <a:buChar char="⮚"/>
            </a:pPr>
            <a:r>
              <a:rPr lang="en" sz="1800">
                <a:latin typeface="Times New Roman"/>
                <a:ea typeface="Times New Roman"/>
                <a:cs typeface="Times New Roman"/>
                <a:sym typeface="Times New Roman"/>
              </a:rPr>
              <a:t>An intrusion is somebody (“hacker” or “cracker”) attempting to break into or misuse your system. The word “misuse” is broad and can reflect something severe as stealing confidential data to something minor such as misusing your email system for spam.</a:t>
            </a:r>
            <a:endParaRPr sz="1800">
              <a:latin typeface="Times New Roman"/>
              <a:ea typeface="Times New Roman"/>
              <a:cs typeface="Times New Roman"/>
              <a:sym typeface="Times New Roman"/>
            </a:endParaRPr>
          </a:p>
          <a:p>
            <a:pPr indent="-285750" lvl="0" marL="285750" rtl="0" algn="just">
              <a:lnSpc>
                <a:spcPct val="100000"/>
              </a:lnSpc>
              <a:spcBef>
                <a:spcPts val="0"/>
              </a:spcBef>
              <a:spcAft>
                <a:spcPts val="0"/>
              </a:spcAft>
              <a:buClr>
                <a:schemeClr val="lt1"/>
              </a:buClr>
              <a:buSzPts val="1800"/>
              <a:buFont typeface="Times New Roman"/>
              <a:buChar char="⮚"/>
            </a:pPr>
            <a:r>
              <a:rPr lang="en" sz="1800">
                <a:latin typeface="Times New Roman"/>
                <a:ea typeface="Times New Roman"/>
                <a:cs typeface="Times New Roman"/>
                <a:sym typeface="Times New Roman"/>
              </a:rPr>
              <a:t>An “Intrusion Detection System (IDS)” is a system for detecting such intrusions. There are two types of intrusion detection systems namely Host-based systems base their decisions on the information obtained from a single host and Network-based intrusion detection systems obtain data by monitoring the traffic in the network to which the hosts are connected.</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SzPts val="2000"/>
              <a:buNone/>
            </a:pPr>
            <a:r>
              <a:t/>
            </a: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type="title"/>
          </p:nvPr>
        </p:nvSpPr>
        <p:spPr>
          <a:xfrm>
            <a:off x="2327450" y="53725"/>
            <a:ext cx="4267500" cy="620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00000"/>
              </a:buClr>
              <a:buSzPts val="2000"/>
              <a:buFont typeface="Arial"/>
              <a:buNone/>
            </a:pPr>
            <a:r>
              <a:rPr b="0" lang="en" sz="4200">
                <a:latin typeface="Lexend Deca ExtraBold"/>
                <a:ea typeface="Lexend Deca ExtraBold"/>
                <a:cs typeface="Lexend Deca ExtraBold"/>
                <a:sym typeface="Lexend Deca ExtraBold"/>
              </a:rPr>
              <a:t>Random Forest</a:t>
            </a:r>
            <a:endParaRPr b="0" sz="4200">
              <a:latin typeface="Lexend Deca ExtraBold"/>
              <a:ea typeface="Lexend Deca ExtraBold"/>
              <a:cs typeface="Lexend Deca ExtraBold"/>
              <a:sym typeface="Lexend Deca ExtraBold"/>
            </a:endParaRPr>
          </a:p>
        </p:txBody>
      </p:sp>
      <p:sp>
        <p:nvSpPr>
          <p:cNvPr id="170" name="Google Shape;170;p7"/>
          <p:cNvSpPr txBox="1"/>
          <p:nvPr>
            <p:ph idx="1" type="body"/>
          </p:nvPr>
        </p:nvSpPr>
        <p:spPr>
          <a:xfrm>
            <a:off x="308875" y="832625"/>
            <a:ext cx="4848000" cy="3988500"/>
          </a:xfrm>
          <a:prstGeom prst="rect">
            <a:avLst/>
          </a:prstGeom>
          <a:noFill/>
          <a:ln>
            <a:noFill/>
          </a:ln>
        </p:spPr>
        <p:txBody>
          <a:bodyPr anchorCtr="0" anchor="t" bIns="0" lIns="0" spcFirstLastPara="1" rIns="0" wrap="square" tIns="0">
            <a:noAutofit/>
          </a:bodyPr>
          <a:lstStyle/>
          <a:p>
            <a:pPr indent="-342900" lvl="0" marL="457200" rtl="0" algn="just">
              <a:lnSpc>
                <a:spcPct val="100000"/>
              </a:lnSpc>
              <a:spcBef>
                <a:spcPts val="0"/>
              </a:spcBef>
              <a:spcAft>
                <a:spcPts val="0"/>
              </a:spcAft>
              <a:buClr>
                <a:schemeClr val="lt1"/>
              </a:buClr>
              <a:buSzPts val="1800"/>
              <a:buFont typeface="Times New Roman"/>
              <a:buChar char="●"/>
            </a:pPr>
            <a:r>
              <a:rPr lang="en" sz="1800">
                <a:latin typeface="Times New Roman"/>
                <a:ea typeface="Times New Roman"/>
                <a:cs typeface="Times New Roman"/>
                <a:sym typeface="Times New Roman"/>
              </a:rPr>
              <a:t>Random forest is a Supervised Machine Learning Algorithm that is used widely in Classification and Regression problems. </a:t>
            </a:r>
            <a:endParaRPr sz="1400"/>
          </a:p>
          <a:p>
            <a:pPr indent="-342900" lvl="0" marL="457200" rtl="0" algn="just">
              <a:lnSpc>
                <a:spcPct val="100000"/>
              </a:lnSpc>
              <a:spcBef>
                <a:spcPts val="0"/>
              </a:spcBef>
              <a:spcAft>
                <a:spcPts val="0"/>
              </a:spcAft>
              <a:buClr>
                <a:schemeClr val="lt1"/>
              </a:buClr>
              <a:buSzPts val="1800"/>
              <a:buFont typeface="Times New Roman"/>
              <a:buChar char="●"/>
            </a:pPr>
            <a:r>
              <a:rPr lang="en" sz="1800">
                <a:latin typeface="Times New Roman"/>
                <a:ea typeface="Times New Roman"/>
                <a:cs typeface="Times New Roman"/>
                <a:sym typeface="Times New Roman"/>
              </a:rPr>
              <a:t>It builds decision trees on different samples and takes their majority vote for classification and average in case of regression. </a:t>
            </a:r>
            <a:endParaRPr sz="1400"/>
          </a:p>
          <a:p>
            <a:pPr indent="-342900" lvl="0" marL="457200" rtl="0" algn="just">
              <a:lnSpc>
                <a:spcPct val="100000"/>
              </a:lnSpc>
              <a:spcBef>
                <a:spcPts val="0"/>
              </a:spcBef>
              <a:spcAft>
                <a:spcPts val="0"/>
              </a:spcAft>
              <a:buClr>
                <a:schemeClr val="lt1"/>
              </a:buClr>
              <a:buSzPts val="1800"/>
              <a:buFont typeface="Times New Roman"/>
              <a:buChar char="●"/>
            </a:pPr>
            <a:r>
              <a:rPr lang="en" sz="1800">
                <a:latin typeface="Times New Roman"/>
                <a:ea typeface="Times New Roman"/>
                <a:cs typeface="Times New Roman"/>
                <a:sym typeface="Times New Roman"/>
              </a:rPr>
              <a:t>One of the most important features of the Random Forest Algorithm is that it can handle the data set containing continuous variables as in the case of regression and categorical variables as in the case of classification. </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lt1"/>
              </a:buClr>
              <a:buSzPts val="1800"/>
              <a:buFont typeface="Times New Roman"/>
              <a:buChar char="●"/>
            </a:pPr>
            <a:r>
              <a:rPr lang="en" sz="1800">
                <a:latin typeface="Times New Roman"/>
                <a:ea typeface="Times New Roman"/>
                <a:cs typeface="Times New Roman"/>
                <a:sym typeface="Times New Roman"/>
              </a:rPr>
              <a:t>It performs better results for classification problems.</a:t>
            </a:r>
            <a:endParaRPr/>
          </a:p>
        </p:txBody>
      </p:sp>
      <p:pic>
        <p:nvPicPr>
          <p:cNvPr id="171" name="Google Shape;171;p7"/>
          <p:cNvPicPr preferRelativeResize="0"/>
          <p:nvPr/>
        </p:nvPicPr>
        <p:blipFill rotWithShape="1">
          <a:blip r:embed="rId3">
            <a:alphaModFix/>
          </a:blip>
          <a:srcRect b="5844" l="0" r="57388" t="6666"/>
          <a:stretch/>
        </p:blipFill>
        <p:spPr>
          <a:xfrm>
            <a:off x="5457000" y="745300"/>
            <a:ext cx="3607900" cy="4163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33d99a4b35_0_56"/>
          <p:cNvSpPr txBox="1"/>
          <p:nvPr>
            <p:ph type="title"/>
          </p:nvPr>
        </p:nvSpPr>
        <p:spPr>
          <a:xfrm>
            <a:off x="2565025" y="53725"/>
            <a:ext cx="2403900" cy="618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200"/>
              <a:t>XGBoost</a:t>
            </a:r>
            <a:endParaRPr sz="4200"/>
          </a:p>
        </p:txBody>
      </p:sp>
      <p:sp>
        <p:nvSpPr>
          <p:cNvPr id="177" name="Google Shape;177;g133d99a4b35_0_56"/>
          <p:cNvSpPr txBox="1"/>
          <p:nvPr>
            <p:ph idx="1" type="body"/>
          </p:nvPr>
        </p:nvSpPr>
        <p:spPr>
          <a:xfrm>
            <a:off x="150800" y="899775"/>
            <a:ext cx="4939200" cy="4042200"/>
          </a:xfrm>
          <a:prstGeom prst="rect">
            <a:avLst/>
          </a:prstGeom>
        </p:spPr>
        <p:txBody>
          <a:bodyPr anchorCtr="0" anchor="t" bIns="0" lIns="0" spcFirstLastPara="1" rIns="0" wrap="square" tIns="0">
            <a:noAutofit/>
          </a:bodyPr>
          <a:lstStyle/>
          <a:p>
            <a:pPr indent="-273050" lvl="0" marL="285750" marR="19050" rtl="0" algn="just">
              <a:lnSpc>
                <a:spcPct val="100000"/>
              </a:lnSpc>
              <a:spcBef>
                <a:spcPts val="0"/>
              </a:spcBef>
              <a:spcAft>
                <a:spcPts val="0"/>
              </a:spcAft>
              <a:buClr>
                <a:schemeClr val="lt1"/>
              </a:buClr>
              <a:buSzPts val="1600"/>
              <a:buChar char="•"/>
            </a:pPr>
            <a:r>
              <a:rPr lang="en" sz="1600">
                <a:latin typeface="Times New Roman"/>
                <a:ea typeface="Times New Roman"/>
                <a:cs typeface="Times New Roman"/>
                <a:sym typeface="Times New Roman"/>
              </a:rPr>
              <a:t>XGBoost stands for Extreme Gradient Boosting, which was proposed by the researchers at the University of Washington. It is a library written in C++ which optimizes the training for Gradient Boosting.</a:t>
            </a:r>
            <a:endParaRPr sz="1600">
              <a:latin typeface="Times New Roman"/>
              <a:ea typeface="Times New Roman"/>
              <a:cs typeface="Times New Roman"/>
              <a:sym typeface="Times New Roman"/>
            </a:endParaRPr>
          </a:p>
          <a:p>
            <a:pPr indent="-273050" lvl="0" marL="285750" rtl="0" algn="l">
              <a:lnSpc>
                <a:spcPct val="100000"/>
              </a:lnSpc>
              <a:spcBef>
                <a:spcPts val="600"/>
              </a:spcBef>
              <a:spcAft>
                <a:spcPts val="0"/>
              </a:spcAft>
              <a:buClr>
                <a:schemeClr val="lt1"/>
              </a:buClr>
              <a:buSzPts val="1600"/>
              <a:buChar char="•"/>
            </a:pPr>
            <a:r>
              <a:rPr lang="en" sz="1600">
                <a:latin typeface="Times New Roman"/>
                <a:ea typeface="Times New Roman"/>
                <a:cs typeface="Times New Roman"/>
                <a:sym typeface="Times New Roman"/>
              </a:rPr>
              <a:t>In this algorithm, decision trees are created in sequential form. </a:t>
            </a:r>
            <a:endParaRPr sz="1600"/>
          </a:p>
          <a:p>
            <a:pPr indent="-273050" lvl="0" marL="285750" rtl="0" algn="l">
              <a:lnSpc>
                <a:spcPct val="100000"/>
              </a:lnSpc>
              <a:spcBef>
                <a:spcPts val="0"/>
              </a:spcBef>
              <a:spcAft>
                <a:spcPts val="0"/>
              </a:spcAft>
              <a:buClr>
                <a:schemeClr val="lt1"/>
              </a:buClr>
              <a:buSzPts val="1600"/>
              <a:buChar char="•"/>
            </a:pPr>
            <a:r>
              <a:rPr lang="en" sz="1600">
                <a:latin typeface="Times New Roman"/>
                <a:ea typeface="Times New Roman"/>
                <a:cs typeface="Times New Roman"/>
                <a:sym typeface="Times New Roman"/>
              </a:rPr>
              <a:t>Weights play an important role in XGBoost. Weights are assigned to all the independent variables which are then fed into the decision tree which predicts results. </a:t>
            </a:r>
            <a:endParaRPr sz="1600"/>
          </a:p>
          <a:p>
            <a:pPr indent="-273050" lvl="0" marL="285750" rtl="0" algn="l">
              <a:lnSpc>
                <a:spcPct val="100000"/>
              </a:lnSpc>
              <a:spcBef>
                <a:spcPts val="0"/>
              </a:spcBef>
              <a:spcAft>
                <a:spcPts val="0"/>
              </a:spcAft>
              <a:buClr>
                <a:schemeClr val="lt1"/>
              </a:buClr>
              <a:buSzPts val="1600"/>
              <a:buChar char="•"/>
            </a:pPr>
            <a:r>
              <a:rPr lang="en" sz="1600">
                <a:latin typeface="Times New Roman"/>
                <a:ea typeface="Times New Roman"/>
                <a:cs typeface="Times New Roman"/>
                <a:sym typeface="Times New Roman"/>
              </a:rPr>
              <a:t>The weight of variables predicted wrong by the tree is increased and these variables are then fed to the second decision tree. </a:t>
            </a:r>
            <a:endParaRPr sz="1600"/>
          </a:p>
          <a:p>
            <a:pPr indent="-273050" lvl="0" marL="285750" rtl="0" algn="l">
              <a:lnSpc>
                <a:spcPct val="100000"/>
              </a:lnSpc>
              <a:spcBef>
                <a:spcPts val="0"/>
              </a:spcBef>
              <a:spcAft>
                <a:spcPts val="0"/>
              </a:spcAft>
              <a:buClr>
                <a:schemeClr val="lt1"/>
              </a:buClr>
              <a:buSzPts val="1600"/>
              <a:buChar char="•"/>
            </a:pPr>
            <a:r>
              <a:rPr lang="en" sz="1600">
                <a:latin typeface="Times New Roman"/>
                <a:ea typeface="Times New Roman"/>
                <a:cs typeface="Times New Roman"/>
                <a:sym typeface="Times New Roman"/>
              </a:rPr>
              <a:t>These individual classifiers/predictors then ensemble to give a strong and more precise model. It can work on regression, classification, ranking, and user-defined prediction problems.</a:t>
            </a:r>
            <a:endParaRPr sz="1600"/>
          </a:p>
        </p:txBody>
      </p:sp>
      <p:sp>
        <p:nvSpPr>
          <p:cNvPr id="178" name="Google Shape;178;g133d99a4b35_0_5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179" name="Google Shape;179;g133d99a4b35_0_56"/>
          <p:cNvPicPr preferRelativeResize="0"/>
          <p:nvPr/>
        </p:nvPicPr>
        <p:blipFill rotWithShape="1">
          <a:blip r:embed="rId3">
            <a:alphaModFix/>
          </a:blip>
          <a:srcRect b="3613" l="57718" r="0" t="6490"/>
          <a:stretch/>
        </p:blipFill>
        <p:spPr>
          <a:xfrm>
            <a:off x="5277800" y="456600"/>
            <a:ext cx="3866200" cy="46197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33d99a4b35_0_44"/>
          <p:cNvSpPr txBox="1"/>
          <p:nvPr>
            <p:ph type="title"/>
          </p:nvPr>
        </p:nvSpPr>
        <p:spPr>
          <a:xfrm>
            <a:off x="2179850" y="0"/>
            <a:ext cx="4415100" cy="593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200"/>
              <a:t>Neural Network</a:t>
            </a:r>
            <a:endParaRPr sz="4200"/>
          </a:p>
        </p:txBody>
      </p:sp>
      <p:sp>
        <p:nvSpPr>
          <p:cNvPr id="185" name="Google Shape;185;g133d99a4b35_0_44"/>
          <p:cNvSpPr txBox="1"/>
          <p:nvPr>
            <p:ph idx="1" type="body"/>
          </p:nvPr>
        </p:nvSpPr>
        <p:spPr>
          <a:xfrm>
            <a:off x="103050" y="687400"/>
            <a:ext cx="8937900" cy="43755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800"/>
              <a:buFont typeface="Arial"/>
              <a:buNone/>
            </a:pPr>
            <a:r>
              <a:rPr lang="en" sz="1500">
                <a:latin typeface="Times New Roman"/>
                <a:ea typeface="Times New Roman"/>
                <a:cs typeface="Times New Roman"/>
                <a:sym typeface="Times New Roman"/>
              </a:rPr>
              <a:t>Deep Neural Network (DNN) is a machine learning technique which is the skeleton of different deep learning algorithms. We can train the DNN model using raw data. Compared to other classifiers it has a large number of parameters for tuning which makes it a complex structure. It also takes a long time to optimize error than other techniques. </a:t>
            </a:r>
            <a:endParaRPr sz="1500"/>
          </a:p>
          <a:p>
            <a:pPr indent="0" lvl="0" marL="0" rtl="0" algn="l">
              <a:lnSpc>
                <a:spcPct val="100000"/>
              </a:lnSpc>
              <a:spcBef>
                <a:spcPts val="0"/>
              </a:spcBef>
              <a:spcAft>
                <a:spcPts val="0"/>
              </a:spcAft>
              <a:buClr>
                <a:srgbClr val="000000"/>
              </a:buClr>
              <a:buSzPts val="1800"/>
              <a:buFont typeface="Arial"/>
              <a:buNone/>
            </a:pPr>
            <a:r>
              <a:rPr lang="en" sz="1500">
                <a:latin typeface="Times New Roman"/>
                <a:ea typeface="Times New Roman"/>
                <a:cs typeface="Times New Roman"/>
                <a:sym typeface="Times New Roman"/>
              </a:rPr>
              <a:t>Each single Neuron Node of DNN is trained with feature set</a:t>
            </a:r>
            <a:endParaRPr sz="1500"/>
          </a:p>
          <a:p>
            <a:pPr indent="0" lvl="0" marL="0" rtl="0" algn="ctr">
              <a:lnSpc>
                <a:spcPct val="100000"/>
              </a:lnSpc>
              <a:spcBef>
                <a:spcPts val="0"/>
              </a:spcBef>
              <a:spcAft>
                <a:spcPts val="0"/>
              </a:spcAft>
              <a:buClr>
                <a:srgbClr val="000000"/>
              </a:buClr>
              <a:buSzPts val="1800"/>
              <a:buFont typeface="Arial"/>
              <a:buNone/>
            </a:pPr>
            <a:r>
              <a:rPr lang="en" sz="1500">
                <a:latin typeface="Times New Roman"/>
                <a:ea typeface="Times New Roman"/>
                <a:cs typeface="Times New Roman"/>
                <a:sym typeface="Times New Roman"/>
              </a:rPr>
              <a:t> X = X1, X2, X3, ...,Xn (where, X1 − Xn = Distinct features). </a:t>
            </a:r>
            <a:endParaRPr sz="1500"/>
          </a:p>
          <a:p>
            <a:pPr indent="0" lvl="0" marL="0" rtl="0" algn="l">
              <a:lnSpc>
                <a:spcPct val="100000"/>
              </a:lnSpc>
              <a:spcBef>
                <a:spcPts val="0"/>
              </a:spcBef>
              <a:spcAft>
                <a:spcPts val="0"/>
              </a:spcAft>
              <a:buClr>
                <a:srgbClr val="000000"/>
              </a:buClr>
              <a:buSzPts val="1800"/>
              <a:buFont typeface="Arial"/>
              <a:buNone/>
            </a:pPr>
            <a:r>
              <a:rPr lang="en" sz="1500">
                <a:latin typeface="Times New Roman"/>
                <a:ea typeface="Times New Roman"/>
                <a:cs typeface="Times New Roman"/>
                <a:sym typeface="Times New Roman"/>
              </a:rPr>
              <a:t>The features are multiplied by some random weights, </a:t>
            </a:r>
            <a:endParaRPr sz="1500"/>
          </a:p>
          <a:p>
            <a:pPr indent="0" lvl="0" marL="0" rtl="0" algn="ctr">
              <a:lnSpc>
                <a:spcPct val="100000"/>
              </a:lnSpc>
              <a:spcBef>
                <a:spcPts val="0"/>
              </a:spcBef>
              <a:spcAft>
                <a:spcPts val="0"/>
              </a:spcAft>
              <a:buClr>
                <a:srgbClr val="000000"/>
              </a:buClr>
              <a:buSzPts val="1800"/>
              <a:buFont typeface="Arial"/>
              <a:buNone/>
            </a:pPr>
            <a:r>
              <a:rPr lang="en" sz="1500">
                <a:latin typeface="Times New Roman"/>
                <a:ea typeface="Times New Roman"/>
                <a:cs typeface="Times New Roman"/>
                <a:sym typeface="Times New Roman"/>
              </a:rPr>
              <a:t>W = W1, W2, W3, ...,Wn and added with bias values, b = b1, b2, ..., bn.</a:t>
            </a:r>
            <a:endParaRPr sz="1500"/>
          </a:p>
          <a:p>
            <a:pPr indent="0" lvl="0" marL="0" rtl="0" algn="l">
              <a:lnSpc>
                <a:spcPct val="100000"/>
              </a:lnSpc>
              <a:spcBef>
                <a:spcPts val="0"/>
              </a:spcBef>
              <a:spcAft>
                <a:spcPts val="0"/>
              </a:spcAft>
              <a:buNone/>
            </a:pPr>
            <a:r>
              <a:rPr lang="en" sz="1500">
                <a:latin typeface="Times New Roman"/>
                <a:ea typeface="Times New Roman"/>
                <a:cs typeface="Times New Roman"/>
                <a:sym typeface="Times New Roman"/>
              </a:rPr>
              <a:t> The values are then given as input in non-linear activation function.</a:t>
            </a:r>
            <a:endParaRPr sz="1500">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000000"/>
              </a:buClr>
              <a:buSzPts val="1800"/>
              <a:buFont typeface="Arial"/>
              <a:buNone/>
            </a:pPr>
            <a:r>
              <a:rPr b="1" lang="en" sz="1500">
                <a:latin typeface="Cambria Math"/>
                <a:ea typeface="Cambria Math"/>
                <a:cs typeface="Cambria Math"/>
                <a:sym typeface="Cambria Math"/>
              </a:rPr>
              <a:t>𝑆𝑖𝑔𝑚𝑜𝑖𝑑</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𝐹𝑢𝑛𝑐𝑡𝑖𝑜𝑛</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𝜎</a:t>
            </a:r>
            <a:r>
              <a:rPr b="1" lang="en" sz="1500">
                <a:latin typeface="Times New Roman"/>
                <a:ea typeface="Times New Roman"/>
                <a:cs typeface="Times New Roman"/>
                <a:sym typeface="Times New Roman"/>
              </a:rPr>
              <a:t>(</a:t>
            </a:r>
            <a:r>
              <a:rPr b="1" lang="en" sz="1500">
                <a:latin typeface="Cambria Math"/>
                <a:ea typeface="Cambria Math"/>
                <a:cs typeface="Cambria Math"/>
                <a:sym typeface="Cambria Math"/>
              </a:rPr>
              <a:t>𝑧</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𝑜𝑟</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𝑎</a:t>
            </a:r>
            <a:r>
              <a:rPr b="1" lang="en" sz="1500">
                <a:latin typeface="Times New Roman"/>
                <a:ea typeface="Times New Roman"/>
                <a:cs typeface="Times New Roman"/>
                <a:sym typeface="Times New Roman"/>
              </a:rPr>
              <a:t>(</a:t>
            </a:r>
            <a:r>
              <a:rPr b="1" lang="en" sz="1500">
                <a:latin typeface="Cambria Math"/>
                <a:ea typeface="Cambria Math"/>
                <a:cs typeface="Cambria Math"/>
                <a:sym typeface="Cambria Math"/>
              </a:rPr>
              <a:t>𝑧</a:t>
            </a:r>
            <a:r>
              <a:rPr b="1" lang="en" sz="1500">
                <a:latin typeface="Times New Roman"/>
                <a:ea typeface="Times New Roman"/>
                <a:cs typeface="Times New Roman"/>
                <a:sym typeface="Times New Roman"/>
              </a:rPr>
              <a:t>) = 1 / 1+</a:t>
            </a:r>
            <a:r>
              <a:rPr b="1" lang="en" sz="1500">
                <a:latin typeface="Cambria Math"/>
                <a:ea typeface="Cambria Math"/>
                <a:cs typeface="Cambria Math"/>
                <a:sym typeface="Cambria Math"/>
              </a:rPr>
              <a:t>𝑒</a:t>
            </a:r>
            <a:r>
              <a:rPr b="1" lang="en" sz="1500">
                <a:latin typeface="Times New Roman"/>
                <a:ea typeface="Times New Roman"/>
                <a:cs typeface="Times New Roman"/>
                <a:sym typeface="Times New Roman"/>
              </a:rPr>
              <a:t>^−</a:t>
            </a:r>
            <a:r>
              <a:rPr b="1" lang="en" sz="1500">
                <a:latin typeface="Cambria Math"/>
                <a:ea typeface="Cambria Math"/>
                <a:cs typeface="Cambria Math"/>
                <a:sym typeface="Cambria Math"/>
              </a:rPr>
              <a:t>𝑧</a:t>
            </a:r>
            <a:r>
              <a:rPr b="1" lang="en" sz="1500">
                <a:latin typeface="Times New Roman"/>
                <a:ea typeface="Times New Roman"/>
                <a:cs typeface="Times New Roman"/>
                <a:sym typeface="Times New Roman"/>
              </a:rPr>
              <a:t> </a:t>
            </a:r>
            <a:endParaRPr b="1" sz="1500">
              <a:latin typeface="Times New Roman"/>
              <a:ea typeface="Times New Roman"/>
              <a:cs typeface="Times New Roman"/>
              <a:sym typeface="Times New Roman"/>
            </a:endParaRPr>
          </a:p>
          <a:p>
            <a:pPr indent="0" lvl="0" marL="0" marR="19050" rtl="0" algn="ctr">
              <a:lnSpc>
                <a:spcPct val="100000"/>
              </a:lnSpc>
              <a:spcBef>
                <a:spcPts val="0"/>
              </a:spcBef>
              <a:spcAft>
                <a:spcPts val="0"/>
              </a:spcAft>
              <a:buClr>
                <a:srgbClr val="000000"/>
              </a:buClr>
              <a:buSzPts val="1800"/>
              <a:buFont typeface="Arial"/>
              <a:buNone/>
            </a:pPr>
            <a:r>
              <a:rPr b="1" lang="en" sz="1500">
                <a:latin typeface="Cambria Math"/>
                <a:ea typeface="Cambria Math"/>
                <a:cs typeface="Cambria Math"/>
                <a:sym typeface="Cambria Math"/>
              </a:rPr>
              <a:t>𝑇𝑎𝑛</a:t>
            </a:r>
            <a:r>
              <a:rPr b="1" lang="en" sz="1500">
                <a:latin typeface="Times New Roman"/>
                <a:ea typeface="Times New Roman"/>
                <a:cs typeface="Times New Roman"/>
                <a:sym typeface="Times New Roman"/>
              </a:rPr>
              <a:t>ℎ </a:t>
            </a:r>
            <a:r>
              <a:rPr b="1" lang="en" sz="1500">
                <a:latin typeface="Cambria Math"/>
                <a:ea typeface="Cambria Math"/>
                <a:cs typeface="Cambria Math"/>
                <a:sym typeface="Cambria Math"/>
              </a:rPr>
              <a:t>𝐹𝑢𝑛𝑐𝑡𝑖𝑜𝑛</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𝑎</a:t>
            </a:r>
            <a:r>
              <a:rPr b="1" lang="en" sz="1500">
                <a:latin typeface="Times New Roman"/>
                <a:ea typeface="Times New Roman"/>
                <a:cs typeface="Times New Roman"/>
                <a:sym typeface="Times New Roman"/>
              </a:rPr>
              <a:t>(</a:t>
            </a:r>
            <a:r>
              <a:rPr b="1" lang="en" sz="1500">
                <a:latin typeface="Cambria Math"/>
                <a:ea typeface="Cambria Math"/>
                <a:cs typeface="Cambria Math"/>
                <a:sym typeface="Cambria Math"/>
              </a:rPr>
              <a:t>𝑧</a:t>
            </a:r>
            <a:r>
              <a:rPr b="1" lang="en" sz="1500">
                <a:latin typeface="Times New Roman"/>
                <a:ea typeface="Times New Roman"/>
                <a:cs typeface="Times New Roman"/>
                <a:sym typeface="Times New Roman"/>
              </a:rPr>
              <a:t>) = </a:t>
            </a:r>
            <a:r>
              <a:rPr b="1" lang="en" sz="1500">
                <a:latin typeface="Cambria Math"/>
                <a:ea typeface="Cambria Math"/>
                <a:cs typeface="Cambria Math"/>
                <a:sym typeface="Cambria Math"/>
              </a:rPr>
              <a:t>𝑒</a:t>
            </a:r>
            <a:r>
              <a:rPr b="1" lang="en" sz="1500">
                <a:latin typeface="Times New Roman"/>
                <a:ea typeface="Times New Roman"/>
                <a:cs typeface="Times New Roman"/>
                <a:sym typeface="Times New Roman"/>
              </a:rPr>
              <a:t>^z − </a:t>
            </a:r>
            <a:r>
              <a:rPr b="1" lang="en" sz="1500">
                <a:latin typeface="Cambria Math"/>
                <a:ea typeface="Cambria Math"/>
                <a:cs typeface="Cambria Math"/>
                <a:sym typeface="Cambria Math"/>
              </a:rPr>
              <a:t>𝑒</a:t>
            </a:r>
            <a:r>
              <a:rPr b="1" lang="en" sz="1500">
                <a:latin typeface="Times New Roman"/>
                <a:ea typeface="Times New Roman"/>
                <a:cs typeface="Times New Roman"/>
                <a:sym typeface="Times New Roman"/>
              </a:rPr>
              <a:t>^−</a:t>
            </a:r>
            <a:r>
              <a:rPr b="1" lang="en" sz="1500">
                <a:latin typeface="Cambria Math"/>
                <a:ea typeface="Cambria Math"/>
                <a:cs typeface="Cambria Math"/>
                <a:sym typeface="Cambria Math"/>
              </a:rPr>
              <a:t>𝑧</a:t>
            </a:r>
            <a:r>
              <a:rPr b="1" lang="en" sz="1500">
                <a:latin typeface="Times New Roman"/>
                <a:ea typeface="Times New Roman"/>
                <a:cs typeface="Times New Roman"/>
                <a:sym typeface="Times New Roman"/>
              </a:rPr>
              <a:t> / </a:t>
            </a:r>
            <a:r>
              <a:rPr b="1" lang="en" sz="1500">
                <a:latin typeface="Cambria Math"/>
                <a:ea typeface="Cambria Math"/>
                <a:cs typeface="Cambria Math"/>
                <a:sym typeface="Cambria Math"/>
              </a:rPr>
              <a:t>𝑒</a:t>
            </a:r>
            <a:r>
              <a:rPr b="1" lang="en" sz="1500">
                <a:latin typeface="Times New Roman"/>
                <a:ea typeface="Times New Roman"/>
                <a:cs typeface="Times New Roman"/>
                <a:sym typeface="Times New Roman"/>
              </a:rPr>
              <a:t>^</a:t>
            </a:r>
            <a:r>
              <a:rPr b="1" lang="en" sz="1500">
                <a:latin typeface="Cambria Math"/>
                <a:ea typeface="Cambria Math"/>
                <a:cs typeface="Cambria Math"/>
                <a:sym typeface="Cambria Math"/>
              </a:rPr>
              <a:t>𝑧</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𝑒</a:t>
            </a:r>
            <a:r>
              <a:rPr b="1" lang="en" sz="1500">
                <a:latin typeface="Times New Roman"/>
                <a:ea typeface="Times New Roman"/>
                <a:cs typeface="Times New Roman"/>
                <a:sym typeface="Times New Roman"/>
              </a:rPr>
              <a:t>^−</a:t>
            </a:r>
            <a:r>
              <a:rPr b="1" lang="en" sz="1500">
                <a:latin typeface="Cambria Math"/>
                <a:ea typeface="Cambria Math"/>
                <a:cs typeface="Cambria Math"/>
                <a:sym typeface="Cambria Math"/>
              </a:rPr>
              <a:t>𝑧</a:t>
            </a:r>
            <a:r>
              <a:rPr b="1" lang="en" sz="1500">
                <a:latin typeface="Times New Roman"/>
                <a:ea typeface="Times New Roman"/>
                <a:cs typeface="Times New Roman"/>
                <a:sym typeface="Times New Roman"/>
              </a:rPr>
              <a:t> </a:t>
            </a:r>
            <a:endParaRPr b="1" sz="1500">
              <a:latin typeface="Times New Roman"/>
              <a:ea typeface="Times New Roman"/>
              <a:cs typeface="Times New Roman"/>
              <a:sym typeface="Times New Roman"/>
            </a:endParaRPr>
          </a:p>
          <a:p>
            <a:pPr indent="0" lvl="0" marL="0" marR="19050" rtl="0" algn="ctr">
              <a:lnSpc>
                <a:spcPct val="100000"/>
              </a:lnSpc>
              <a:spcBef>
                <a:spcPts val="600"/>
              </a:spcBef>
              <a:spcAft>
                <a:spcPts val="0"/>
              </a:spcAft>
              <a:buClr>
                <a:srgbClr val="000000"/>
              </a:buClr>
              <a:buSzPts val="1800"/>
              <a:buFont typeface="Arial"/>
              <a:buNone/>
            </a:pPr>
            <a:r>
              <a:rPr b="1" lang="en" sz="1500">
                <a:latin typeface="Cambria Math"/>
                <a:ea typeface="Cambria Math"/>
                <a:cs typeface="Cambria Math"/>
                <a:sym typeface="Cambria Math"/>
              </a:rPr>
              <a:t>𝑅𝑒𝑐𝑡𝑖𝑓𝑖𝑒𝑑</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𝑙𝑖𝑛𝑒𝑎𝑟</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𝑈𝑛𝑖𝑡</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𝑅𝐸𝐿𝑈</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𝑎</a:t>
            </a:r>
            <a:r>
              <a:rPr b="1" lang="en" sz="1500">
                <a:latin typeface="Times New Roman"/>
                <a:ea typeface="Times New Roman"/>
                <a:cs typeface="Times New Roman"/>
                <a:sym typeface="Times New Roman"/>
              </a:rPr>
              <a:t>(</a:t>
            </a:r>
            <a:r>
              <a:rPr b="1" lang="en" sz="1500">
                <a:latin typeface="Cambria Math"/>
                <a:ea typeface="Cambria Math"/>
                <a:cs typeface="Cambria Math"/>
                <a:sym typeface="Cambria Math"/>
              </a:rPr>
              <a:t>𝑧</a:t>
            </a:r>
            <a:r>
              <a:rPr b="1" lang="en" sz="1500">
                <a:latin typeface="Times New Roman"/>
                <a:ea typeface="Times New Roman"/>
                <a:cs typeface="Times New Roman"/>
                <a:sym typeface="Times New Roman"/>
              </a:rPr>
              <a:t>) = </a:t>
            </a:r>
            <a:r>
              <a:rPr b="1" lang="en" sz="1500">
                <a:latin typeface="Cambria Math"/>
                <a:ea typeface="Cambria Math"/>
                <a:cs typeface="Cambria Math"/>
                <a:sym typeface="Cambria Math"/>
              </a:rPr>
              <a:t>𝑚𝑎𝑥</a:t>
            </a:r>
            <a:r>
              <a:rPr b="1" lang="en" sz="1500">
                <a:latin typeface="Times New Roman"/>
                <a:ea typeface="Times New Roman"/>
                <a:cs typeface="Times New Roman"/>
                <a:sym typeface="Times New Roman"/>
              </a:rPr>
              <a:t> (0, </a:t>
            </a:r>
            <a:r>
              <a:rPr b="1" lang="en" sz="1500">
                <a:latin typeface="Cambria Math"/>
                <a:ea typeface="Cambria Math"/>
                <a:cs typeface="Cambria Math"/>
                <a:sym typeface="Cambria Math"/>
              </a:rPr>
              <a:t>𝑥</a:t>
            </a:r>
            <a:r>
              <a:rPr b="1" lang="en" sz="1500">
                <a:latin typeface="Times New Roman"/>
                <a:ea typeface="Times New Roman"/>
                <a:cs typeface="Times New Roman"/>
                <a:sym typeface="Times New Roman"/>
              </a:rPr>
              <a:t>)(10) </a:t>
            </a:r>
            <a:endParaRPr b="1" sz="1500">
              <a:latin typeface="Times New Roman"/>
              <a:ea typeface="Times New Roman"/>
              <a:cs typeface="Times New Roman"/>
              <a:sym typeface="Times New Roman"/>
            </a:endParaRPr>
          </a:p>
          <a:p>
            <a:pPr indent="0" lvl="0" marL="0" marR="19050" rtl="0" algn="ctr">
              <a:lnSpc>
                <a:spcPct val="100000"/>
              </a:lnSpc>
              <a:spcBef>
                <a:spcPts val="600"/>
              </a:spcBef>
              <a:spcAft>
                <a:spcPts val="0"/>
              </a:spcAft>
              <a:buClr>
                <a:srgbClr val="000000"/>
              </a:buClr>
              <a:buSzPts val="1800"/>
              <a:buFont typeface="Arial"/>
              <a:buNone/>
            </a:pPr>
            <a:r>
              <a:rPr b="1" lang="en" sz="1500">
                <a:latin typeface="Cambria Math"/>
                <a:ea typeface="Cambria Math"/>
                <a:cs typeface="Cambria Math"/>
                <a:sym typeface="Cambria Math"/>
              </a:rPr>
              <a:t>𝐿𝑒𝑎𝑘𝑦</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𝑅𝐸𝐿𝑈</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𝑎</a:t>
            </a:r>
            <a:r>
              <a:rPr b="1" lang="en" sz="1500">
                <a:latin typeface="Times New Roman"/>
                <a:ea typeface="Times New Roman"/>
                <a:cs typeface="Times New Roman"/>
                <a:sym typeface="Times New Roman"/>
              </a:rPr>
              <a:t>(</a:t>
            </a:r>
            <a:r>
              <a:rPr b="1" lang="en" sz="1500">
                <a:latin typeface="Cambria Math"/>
                <a:ea typeface="Cambria Math"/>
                <a:cs typeface="Cambria Math"/>
                <a:sym typeface="Cambria Math"/>
              </a:rPr>
              <a:t>𝑧</a:t>
            </a:r>
            <a:r>
              <a:rPr b="1" lang="en" sz="1500">
                <a:latin typeface="Times New Roman"/>
                <a:ea typeface="Times New Roman"/>
                <a:cs typeface="Times New Roman"/>
                <a:sym typeface="Times New Roman"/>
              </a:rPr>
              <a:t>) = </a:t>
            </a:r>
            <a:r>
              <a:rPr b="1" lang="en" sz="1500">
                <a:latin typeface="Cambria Math"/>
                <a:ea typeface="Cambria Math"/>
                <a:cs typeface="Cambria Math"/>
                <a:sym typeface="Cambria Math"/>
              </a:rPr>
              <a:t>𝑚𝑎𝑥</a:t>
            </a:r>
            <a:r>
              <a:rPr b="1" lang="en" sz="1500">
                <a:latin typeface="Times New Roman"/>
                <a:ea typeface="Times New Roman"/>
                <a:cs typeface="Times New Roman"/>
                <a:sym typeface="Times New Roman"/>
              </a:rPr>
              <a:t> (0.001 </a:t>
            </a:r>
            <a:r>
              <a:rPr b="1" lang="en" sz="1500">
                <a:latin typeface="Cambria Math"/>
                <a:ea typeface="Cambria Math"/>
                <a:cs typeface="Cambria Math"/>
                <a:sym typeface="Cambria Math"/>
              </a:rPr>
              <a:t>∗</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𝑧</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𝑧</a:t>
            </a:r>
            <a:r>
              <a:rPr b="1" lang="en" sz="1500">
                <a:latin typeface="Times New Roman"/>
                <a:ea typeface="Times New Roman"/>
                <a:cs typeface="Times New Roman"/>
                <a:sym typeface="Times New Roman"/>
              </a:rPr>
              <a:t>) </a:t>
            </a:r>
            <a:endParaRPr b="1" sz="1500">
              <a:latin typeface="Times New Roman"/>
              <a:ea typeface="Times New Roman"/>
              <a:cs typeface="Times New Roman"/>
              <a:sym typeface="Times New Roman"/>
            </a:endParaRPr>
          </a:p>
          <a:p>
            <a:pPr indent="0" lvl="0" marL="0" marR="19050" rtl="0" algn="just">
              <a:lnSpc>
                <a:spcPct val="100000"/>
              </a:lnSpc>
              <a:spcBef>
                <a:spcPts val="600"/>
              </a:spcBef>
              <a:spcAft>
                <a:spcPts val="0"/>
              </a:spcAft>
              <a:buNone/>
            </a:pPr>
            <a:r>
              <a:rPr lang="en" sz="1500">
                <a:latin typeface="Times New Roman"/>
                <a:ea typeface="Times New Roman"/>
                <a:cs typeface="Times New Roman"/>
                <a:sym typeface="Times New Roman"/>
              </a:rPr>
              <a:t>After applying Non-Linear function, a softmax function is applied to get initial predicted value which is shown in equation. </a:t>
            </a:r>
            <a:endParaRPr sz="1500">
              <a:latin typeface="Times New Roman"/>
              <a:ea typeface="Times New Roman"/>
              <a:cs typeface="Times New Roman"/>
              <a:sym typeface="Times New Roman"/>
            </a:endParaRPr>
          </a:p>
          <a:p>
            <a:pPr indent="0" lvl="0" marL="0" marR="19050" rtl="0" algn="ctr">
              <a:lnSpc>
                <a:spcPct val="100000"/>
              </a:lnSpc>
              <a:spcBef>
                <a:spcPts val="600"/>
              </a:spcBef>
              <a:spcAft>
                <a:spcPts val="0"/>
              </a:spcAft>
              <a:buClr>
                <a:srgbClr val="000000"/>
              </a:buClr>
              <a:buSzPts val="1800"/>
              <a:buFont typeface="Arial"/>
              <a:buNone/>
            </a:pPr>
            <a:r>
              <a:rPr b="1" lang="en" sz="1500">
                <a:latin typeface="Cambria Math"/>
                <a:ea typeface="Cambria Math"/>
                <a:cs typeface="Cambria Math"/>
                <a:sym typeface="Cambria Math"/>
              </a:rPr>
              <a:t>𝑃𝑟𝑒𝑑𝑖𝑐𝑡𝑒𝑑</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𝑉𝑎𝑙𝑢𝑒</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𝑦</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𝑖</a:t>
            </a:r>
            <a:r>
              <a:rPr b="1" lang="en" sz="1500">
                <a:latin typeface="Times New Roman"/>
                <a:ea typeface="Times New Roman"/>
                <a:cs typeface="Times New Roman"/>
                <a:sym typeface="Times New Roman"/>
              </a:rPr>
              <a:t>) = </a:t>
            </a:r>
            <a:r>
              <a:rPr b="1" lang="en" sz="1500">
                <a:latin typeface="Cambria Math"/>
                <a:ea typeface="Cambria Math"/>
                <a:cs typeface="Cambria Math"/>
                <a:sym typeface="Cambria Math"/>
              </a:rPr>
              <a:t>𝜎</a:t>
            </a:r>
            <a:r>
              <a:rPr b="1" lang="en" sz="1500">
                <a:latin typeface="Times New Roman"/>
                <a:ea typeface="Times New Roman"/>
                <a:cs typeface="Times New Roman"/>
                <a:sym typeface="Times New Roman"/>
              </a:rPr>
              <a:t>(</a:t>
            </a:r>
            <a:r>
              <a:rPr b="1" lang="en" sz="1500">
                <a:latin typeface="Cambria Math"/>
                <a:ea typeface="Cambria Math"/>
                <a:cs typeface="Cambria Math"/>
                <a:sym typeface="Cambria Math"/>
              </a:rPr>
              <a:t>𝑊𝑡𝑟𝑎𝑛𝑠𝑝𝑜𝑠𝑒𝑋</a:t>
            </a:r>
            <a:r>
              <a:rPr b="1" lang="en" sz="1500">
                <a:latin typeface="Times New Roman"/>
                <a:ea typeface="Times New Roman"/>
                <a:cs typeface="Times New Roman"/>
                <a:sym typeface="Times New Roman"/>
              </a:rPr>
              <a:t>(</a:t>
            </a:r>
            <a:r>
              <a:rPr b="1" lang="en" sz="1500">
                <a:latin typeface="Cambria Math"/>
                <a:ea typeface="Cambria Math"/>
                <a:cs typeface="Cambria Math"/>
                <a:sym typeface="Cambria Math"/>
              </a:rPr>
              <a:t>𝑖</a:t>
            </a:r>
            <a:r>
              <a:rPr b="1" lang="en" sz="1500">
                <a:latin typeface="Times New Roman"/>
                <a:ea typeface="Times New Roman"/>
                <a:cs typeface="Times New Roman"/>
                <a:sym typeface="Times New Roman"/>
              </a:rPr>
              <a:t>) + </a:t>
            </a:r>
            <a:r>
              <a:rPr b="1" lang="en" sz="1500">
                <a:latin typeface="Cambria Math"/>
                <a:ea typeface="Cambria Math"/>
                <a:cs typeface="Cambria Math"/>
                <a:sym typeface="Cambria Math"/>
              </a:rPr>
              <a:t>𝑏</a:t>
            </a:r>
            <a:r>
              <a:rPr b="1" lang="en" sz="1500">
                <a:latin typeface="Times New Roman"/>
                <a:ea typeface="Times New Roman"/>
                <a:cs typeface="Times New Roman"/>
                <a:sym typeface="Times New Roman"/>
              </a:rPr>
              <a:t>)</a:t>
            </a:r>
            <a:endParaRPr b="1" sz="1500">
              <a:latin typeface="Times New Roman"/>
              <a:ea typeface="Times New Roman"/>
              <a:cs typeface="Times New Roman"/>
              <a:sym typeface="Times New Roman"/>
            </a:endParaRPr>
          </a:p>
          <a:p>
            <a:pPr indent="0" lvl="0" marL="0" marR="19050" rtl="0" algn="ctr">
              <a:lnSpc>
                <a:spcPct val="100000"/>
              </a:lnSpc>
              <a:spcBef>
                <a:spcPts val="600"/>
              </a:spcBef>
              <a:spcAft>
                <a:spcPts val="0"/>
              </a:spcAft>
              <a:buClr>
                <a:srgbClr val="000000"/>
              </a:buClr>
              <a:buSzPts val="1800"/>
              <a:buFont typeface="Arial"/>
              <a:buNone/>
            </a:pPr>
            <a:r>
              <a:rPr b="1" lang="en" sz="1500">
                <a:latin typeface="Cambria Math"/>
                <a:ea typeface="Cambria Math"/>
                <a:cs typeface="Cambria Math"/>
                <a:sym typeface="Cambria Math"/>
              </a:rPr>
              <a:t>𝐿</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𝑦</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𝑖</a:t>
            </a:r>
            <a:r>
              <a:rPr b="1" lang="en" sz="1500">
                <a:latin typeface="Times New Roman"/>
                <a:ea typeface="Times New Roman"/>
                <a:cs typeface="Times New Roman"/>
                <a:sym typeface="Times New Roman"/>
              </a:rPr>
              <a:t>) , </a:t>
            </a:r>
            <a:r>
              <a:rPr b="1" lang="en" sz="1500">
                <a:latin typeface="Cambria Math"/>
                <a:ea typeface="Cambria Math"/>
                <a:cs typeface="Cambria Math"/>
                <a:sym typeface="Cambria Math"/>
              </a:rPr>
              <a:t>𝑦</a:t>
            </a:r>
            <a:r>
              <a:rPr b="1" lang="en" sz="1500">
                <a:latin typeface="Times New Roman"/>
                <a:ea typeface="Times New Roman"/>
                <a:cs typeface="Times New Roman"/>
                <a:sym typeface="Times New Roman"/>
              </a:rPr>
              <a:t>(</a:t>
            </a:r>
            <a:r>
              <a:rPr b="1" lang="en" sz="1500">
                <a:latin typeface="Cambria Math"/>
                <a:ea typeface="Cambria Math"/>
                <a:cs typeface="Cambria Math"/>
                <a:sym typeface="Cambria Math"/>
              </a:rPr>
              <a:t>𝑖</a:t>
            </a:r>
            <a:r>
              <a:rPr b="1" lang="en" sz="1500">
                <a:latin typeface="Times New Roman"/>
                <a:ea typeface="Times New Roman"/>
                <a:cs typeface="Times New Roman"/>
                <a:sym typeface="Times New Roman"/>
              </a:rPr>
              <a:t>)) = (</a:t>
            </a:r>
            <a:r>
              <a:rPr b="1" lang="en" sz="1500">
                <a:latin typeface="Cambria Math"/>
                <a:ea typeface="Cambria Math"/>
                <a:cs typeface="Cambria Math"/>
                <a:sym typeface="Cambria Math"/>
              </a:rPr>
              <a:t>𝑦</a:t>
            </a:r>
            <a:r>
              <a:rPr b="1" lang="en" sz="1500">
                <a:latin typeface="Times New Roman"/>
                <a:ea typeface="Times New Roman"/>
                <a:cs typeface="Times New Roman"/>
                <a:sym typeface="Times New Roman"/>
              </a:rPr>
              <a:t>(</a:t>
            </a:r>
            <a:r>
              <a:rPr b="1" lang="en" sz="1500">
                <a:latin typeface="Cambria Math"/>
                <a:ea typeface="Cambria Math"/>
                <a:cs typeface="Cambria Math"/>
                <a:sym typeface="Cambria Math"/>
              </a:rPr>
              <a:t>𝑖</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𝑙𝑜𝑔</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𝑦</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𝑖</a:t>
            </a:r>
            <a:r>
              <a:rPr b="1" lang="en" sz="1500">
                <a:latin typeface="Times New Roman"/>
                <a:ea typeface="Times New Roman"/>
                <a:cs typeface="Times New Roman"/>
                <a:sym typeface="Times New Roman"/>
              </a:rPr>
              <a:t>)) + (1 − </a:t>
            </a:r>
            <a:r>
              <a:rPr b="1" lang="en" sz="1500">
                <a:latin typeface="Cambria Math"/>
                <a:ea typeface="Cambria Math"/>
                <a:cs typeface="Cambria Math"/>
                <a:sym typeface="Cambria Math"/>
              </a:rPr>
              <a:t>𝑦</a:t>
            </a:r>
            <a:r>
              <a:rPr b="1" lang="en" sz="1500">
                <a:latin typeface="Times New Roman"/>
                <a:ea typeface="Times New Roman"/>
                <a:cs typeface="Times New Roman"/>
                <a:sym typeface="Times New Roman"/>
              </a:rPr>
              <a:t>(</a:t>
            </a:r>
            <a:r>
              <a:rPr b="1" lang="en" sz="1500">
                <a:latin typeface="Cambria Math"/>
                <a:ea typeface="Cambria Math"/>
                <a:cs typeface="Cambria Math"/>
                <a:sym typeface="Cambria Math"/>
              </a:rPr>
              <a:t>𝑖</a:t>
            </a:r>
            <a:r>
              <a:rPr b="1" lang="en" sz="1500">
                <a:latin typeface="Times New Roman"/>
                <a:ea typeface="Times New Roman"/>
                <a:cs typeface="Times New Roman"/>
                <a:sym typeface="Times New Roman"/>
              </a:rPr>
              <a:t>))</a:t>
            </a:r>
            <a:r>
              <a:rPr b="1" lang="en" sz="1500">
                <a:latin typeface="Cambria Math"/>
                <a:ea typeface="Cambria Math"/>
                <a:cs typeface="Cambria Math"/>
                <a:sym typeface="Cambria Math"/>
              </a:rPr>
              <a:t>𝑙𝑜𝑔</a:t>
            </a:r>
            <a:r>
              <a:rPr b="1" lang="en" sz="1500">
                <a:latin typeface="Times New Roman"/>
                <a:ea typeface="Times New Roman"/>
                <a:cs typeface="Times New Roman"/>
                <a:sym typeface="Times New Roman"/>
              </a:rPr>
              <a:t> (1 − </a:t>
            </a:r>
            <a:r>
              <a:rPr b="1" lang="en" sz="1500">
                <a:latin typeface="Cambria Math"/>
                <a:ea typeface="Cambria Math"/>
                <a:cs typeface="Cambria Math"/>
                <a:sym typeface="Cambria Math"/>
              </a:rPr>
              <a:t>𝑦</a:t>
            </a:r>
            <a:r>
              <a:rPr b="1" lang="en" sz="1500">
                <a:latin typeface="Times New Roman"/>
                <a:ea typeface="Times New Roman"/>
                <a:cs typeface="Times New Roman"/>
                <a:sym typeface="Times New Roman"/>
              </a:rPr>
              <a:t>̂ (</a:t>
            </a:r>
            <a:r>
              <a:rPr b="1" lang="en" sz="1500">
                <a:latin typeface="Cambria Math"/>
                <a:ea typeface="Cambria Math"/>
                <a:cs typeface="Cambria Math"/>
                <a:sym typeface="Cambria Math"/>
              </a:rPr>
              <a:t>𝑖</a:t>
            </a:r>
            <a:r>
              <a:rPr b="1" lang="en" sz="1500">
                <a:latin typeface="Times New Roman"/>
                <a:ea typeface="Times New Roman"/>
                <a:cs typeface="Times New Roman"/>
                <a:sym typeface="Times New Roman"/>
              </a:rPr>
              <a:t>))) </a:t>
            </a:r>
            <a:endParaRPr b="1" sz="1500">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1800"/>
              <a:buFont typeface="Arial"/>
              <a:buNone/>
            </a:pPr>
            <a:r>
              <a:t/>
            </a:r>
            <a:endParaRPr sz="1500">
              <a:latin typeface="Times New Roman"/>
              <a:ea typeface="Times New Roman"/>
              <a:cs typeface="Times New Roman"/>
              <a:sym typeface="Times New Roman"/>
            </a:endParaRPr>
          </a:p>
          <a:p>
            <a:pPr indent="0" lvl="0" marL="0" rtl="0" algn="l">
              <a:spcBef>
                <a:spcPts val="600"/>
              </a:spcBef>
              <a:spcAft>
                <a:spcPts val="0"/>
              </a:spcAft>
              <a:buNone/>
            </a:pPr>
            <a:r>
              <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g133d99a4b35_0_73"/>
          <p:cNvPicPr preferRelativeResize="0"/>
          <p:nvPr/>
        </p:nvPicPr>
        <p:blipFill>
          <a:blip r:embed="rId3">
            <a:alphaModFix/>
          </a:blip>
          <a:stretch>
            <a:fillRect/>
          </a:stretch>
        </p:blipFill>
        <p:spPr>
          <a:xfrm>
            <a:off x="998450" y="622450"/>
            <a:ext cx="7391400" cy="3667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33d99a4b35_0_170"/>
          <p:cNvSpPr txBox="1"/>
          <p:nvPr>
            <p:ph type="title"/>
          </p:nvPr>
        </p:nvSpPr>
        <p:spPr>
          <a:xfrm>
            <a:off x="3452100" y="111575"/>
            <a:ext cx="1596900" cy="494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Results</a:t>
            </a:r>
            <a:endParaRPr/>
          </a:p>
        </p:txBody>
      </p:sp>
      <p:graphicFrame>
        <p:nvGraphicFramePr>
          <p:cNvPr id="196" name="Google Shape;196;g133d99a4b35_0_170"/>
          <p:cNvGraphicFramePr/>
          <p:nvPr/>
        </p:nvGraphicFramePr>
        <p:xfrm>
          <a:off x="151650" y="1113200"/>
          <a:ext cx="3000000" cy="3000000"/>
        </p:xfrm>
        <a:graphic>
          <a:graphicData uri="http://schemas.openxmlformats.org/drawingml/2006/table">
            <a:tbl>
              <a:tblPr>
                <a:noFill/>
                <a:tableStyleId>{B29DF42F-1977-432A-AFA3-229772928FCA}</a:tableStyleId>
              </a:tblPr>
              <a:tblGrid>
                <a:gridCol w="382850"/>
                <a:gridCol w="1493950"/>
                <a:gridCol w="1479325"/>
                <a:gridCol w="1506375"/>
                <a:gridCol w="1452300"/>
                <a:gridCol w="1262950"/>
                <a:gridCol w="1262950"/>
              </a:tblGrid>
              <a:tr h="488325">
                <a:tc>
                  <a:txBody>
                    <a:bodyPr/>
                    <a:lstStyle/>
                    <a:p>
                      <a:pPr indent="0" lvl="0" marL="0" rtl="0" algn="l">
                        <a:spcBef>
                          <a:spcPts val="0"/>
                        </a:spcBef>
                        <a:spcAft>
                          <a:spcPts val="0"/>
                        </a:spcAft>
                        <a:buNone/>
                      </a:pPr>
                      <a:r>
                        <a:rPr lang="en">
                          <a:solidFill>
                            <a:schemeClr val="lt1"/>
                          </a:solidFill>
                        </a:rPr>
                        <a:t>Sl</a:t>
                      </a:r>
                      <a:endParaRPr>
                        <a:solidFill>
                          <a:schemeClr val="lt1"/>
                        </a:solidFill>
                      </a:endParaRPr>
                    </a:p>
                    <a:p>
                      <a:pPr indent="0" lvl="0" marL="0" rtl="0" algn="l">
                        <a:spcBef>
                          <a:spcPts val="0"/>
                        </a:spcBef>
                        <a:spcAft>
                          <a:spcPts val="0"/>
                        </a:spcAft>
                        <a:buNone/>
                      </a:pPr>
                      <a:r>
                        <a:rPr lang="en">
                          <a:solidFill>
                            <a:schemeClr val="lt1"/>
                          </a:solidFill>
                        </a:rPr>
                        <a:t>no</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Algorithms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Accuracy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F-score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Time Taken</a:t>
                      </a:r>
                      <a:endParaRPr>
                        <a:solidFill>
                          <a:schemeClr val="lt1"/>
                        </a:solidFill>
                      </a:endParaRPr>
                    </a:p>
                    <a:p>
                      <a:pPr indent="0" lvl="0" marL="0" rtl="0" algn="l">
                        <a:spcBef>
                          <a:spcPts val="0"/>
                        </a:spcBef>
                        <a:spcAft>
                          <a:spcPts val="0"/>
                        </a:spcAft>
                        <a:buNone/>
                      </a:pPr>
                      <a:r>
                        <a:rPr lang="en">
                          <a:solidFill>
                            <a:schemeClr val="lt1"/>
                          </a:solidFill>
                        </a:rPr>
                        <a:t>(seconds)</a:t>
                      </a:r>
                      <a:endParaRPr>
                        <a:solidFill>
                          <a:schemeClr val="lt1"/>
                        </a:solidFill>
                      </a:endParaRPr>
                    </a:p>
                  </a:txBody>
                  <a:tcPr marT="91425" marB="91425" marR="91425" marL="91425"/>
                </a:tc>
              </a:tr>
              <a:tr h="483000">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Decision Tree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98.5%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98.6%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98.4%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98.5%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0.73</a:t>
                      </a:r>
                      <a:endParaRPr>
                        <a:solidFill>
                          <a:schemeClr val="lt1"/>
                        </a:solidFill>
                      </a:endParaRPr>
                    </a:p>
                  </a:txBody>
                  <a:tcPr marT="91425" marB="91425" marR="91425" marL="91425"/>
                </a:tc>
              </a:tr>
              <a:tr h="646100">
                <a:tc>
                  <a:txBody>
                    <a:bodyPr/>
                    <a:lstStyle/>
                    <a:p>
                      <a:pPr indent="0" lvl="0" marL="0" rtl="0" algn="l">
                        <a:spcBef>
                          <a:spcPts val="0"/>
                        </a:spcBef>
                        <a:spcAft>
                          <a:spcPts val="0"/>
                        </a:spcAft>
                        <a:buNone/>
                      </a:pPr>
                      <a:r>
                        <a:rPr lang="en">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Deep Neural Network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97.92%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97.95%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97.89%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97.92%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119.77</a:t>
                      </a:r>
                      <a:endParaRPr>
                        <a:solidFill>
                          <a:schemeClr val="lt1"/>
                        </a:solidFill>
                      </a:endParaRPr>
                    </a:p>
                  </a:txBody>
                  <a:tcPr marT="91425" marB="91425" marR="91425" marL="91425"/>
                </a:tc>
              </a:tr>
              <a:tr h="501525">
                <a:tc>
                  <a:txBody>
                    <a:bodyPr/>
                    <a:lstStyle/>
                    <a:p>
                      <a:pPr indent="0" lvl="0" marL="0" rtl="0" algn="l">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Logistic Regression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92.6%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92.6%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92.6%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92.6%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7.7</a:t>
                      </a:r>
                      <a:endParaRPr>
                        <a:solidFill>
                          <a:schemeClr val="lt1"/>
                        </a:solidFill>
                      </a:endParaRPr>
                    </a:p>
                  </a:txBody>
                  <a:tcPr marT="91425" marB="91425" marR="91425" marL="91425"/>
                </a:tc>
              </a:tr>
              <a:tr h="597725">
                <a:tc>
                  <a:txBody>
                    <a:bodyPr/>
                    <a:lstStyle/>
                    <a:p>
                      <a:pPr indent="0" lvl="0" marL="0" rtl="0" algn="l">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Random Forest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99.6%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99.6%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99.6%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99.6%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7.3</a:t>
                      </a:r>
                      <a:endParaRPr>
                        <a:solidFill>
                          <a:schemeClr val="lt1"/>
                        </a:solidFill>
                      </a:endParaRPr>
                    </a:p>
                  </a:txBody>
                  <a:tcPr marT="91425" marB="91425" marR="91425" marL="91425"/>
                </a:tc>
              </a:tr>
              <a:tr h="597725">
                <a:tc>
                  <a:txBody>
                    <a:bodyPr/>
                    <a:lstStyle/>
                    <a:p>
                      <a:pPr indent="0" lvl="0" marL="0" rtl="0" algn="l">
                        <a:spcBef>
                          <a:spcPts val="0"/>
                        </a:spcBef>
                        <a:spcAft>
                          <a:spcPts val="0"/>
                        </a:spcAft>
                        <a:buNone/>
                      </a:pPr>
                      <a:r>
                        <a:rPr lang="en">
                          <a:solidFill>
                            <a:schemeClr val="lt1"/>
                          </a:solidFill>
                        </a:rPr>
                        <a:t>5.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XGBoost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98.5%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98.5%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98.5%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98.5%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44.5</a:t>
                      </a:r>
                      <a:endParaRPr>
                        <a:solidFill>
                          <a:schemeClr val="lt1"/>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g132f2c48453_1_1"/>
          <p:cNvPicPr preferRelativeResize="0"/>
          <p:nvPr/>
        </p:nvPicPr>
        <p:blipFill>
          <a:blip r:embed="rId3">
            <a:alphaModFix/>
          </a:blip>
          <a:stretch>
            <a:fillRect/>
          </a:stretch>
        </p:blipFill>
        <p:spPr>
          <a:xfrm>
            <a:off x="2207125" y="152400"/>
            <a:ext cx="4280632"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g133dee71a27_0_6"/>
          <p:cNvPicPr preferRelativeResize="0"/>
          <p:nvPr/>
        </p:nvPicPr>
        <p:blipFill>
          <a:blip r:embed="rId3">
            <a:alphaModFix/>
          </a:blip>
          <a:stretch>
            <a:fillRect/>
          </a:stretch>
        </p:blipFill>
        <p:spPr>
          <a:xfrm>
            <a:off x="152400" y="152400"/>
            <a:ext cx="4065015" cy="4838700"/>
          </a:xfrm>
          <a:prstGeom prst="rect">
            <a:avLst/>
          </a:prstGeom>
          <a:noFill/>
          <a:ln>
            <a:noFill/>
          </a:ln>
        </p:spPr>
      </p:pic>
      <p:pic>
        <p:nvPicPr>
          <p:cNvPr id="207" name="Google Shape;207;g133dee71a27_0_6"/>
          <p:cNvPicPr preferRelativeResize="0"/>
          <p:nvPr/>
        </p:nvPicPr>
        <p:blipFill>
          <a:blip r:embed="rId4">
            <a:alphaModFix/>
          </a:blip>
          <a:stretch>
            <a:fillRect/>
          </a:stretch>
        </p:blipFill>
        <p:spPr>
          <a:xfrm>
            <a:off x="4369815" y="152400"/>
            <a:ext cx="4065015"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g133dee71a27_0_17"/>
          <p:cNvPicPr preferRelativeResize="0"/>
          <p:nvPr/>
        </p:nvPicPr>
        <p:blipFill>
          <a:blip r:embed="rId3">
            <a:alphaModFix/>
          </a:blip>
          <a:stretch>
            <a:fillRect/>
          </a:stretch>
        </p:blipFill>
        <p:spPr>
          <a:xfrm>
            <a:off x="4705000" y="152400"/>
            <a:ext cx="4065015" cy="4838700"/>
          </a:xfrm>
          <a:prstGeom prst="rect">
            <a:avLst/>
          </a:prstGeom>
          <a:noFill/>
          <a:ln>
            <a:noFill/>
          </a:ln>
        </p:spPr>
      </p:pic>
      <p:pic>
        <p:nvPicPr>
          <p:cNvPr id="213" name="Google Shape;213;g133dee71a27_0_17"/>
          <p:cNvPicPr preferRelativeResize="0"/>
          <p:nvPr/>
        </p:nvPicPr>
        <p:blipFill>
          <a:blip r:embed="rId4">
            <a:alphaModFix/>
          </a:blip>
          <a:stretch>
            <a:fillRect/>
          </a:stretch>
        </p:blipFill>
        <p:spPr>
          <a:xfrm>
            <a:off x="152400" y="152400"/>
            <a:ext cx="4065015"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g133d99a4b35_0_213"/>
          <p:cNvPicPr preferRelativeResize="0"/>
          <p:nvPr/>
        </p:nvPicPr>
        <p:blipFill>
          <a:blip r:embed="rId3">
            <a:alphaModFix/>
          </a:blip>
          <a:stretch>
            <a:fillRect/>
          </a:stretch>
        </p:blipFill>
        <p:spPr>
          <a:xfrm>
            <a:off x="231275" y="1944450"/>
            <a:ext cx="4306325" cy="2931950"/>
          </a:xfrm>
          <a:prstGeom prst="rect">
            <a:avLst/>
          </a:prstGeom>
          <a:noFill/>
          <a:ln>
            <a:noFill/>
          </a:ln>
        </p:spPr>
      </p:pic>
      <p:pic>
        <p:nvPicPr>
          <p:cNvPr id="219" name="Google Shape;219;g133d99a4b35_0_213"/>
          <p:cNvPicPr preferRelativeResize="0"/>
          <p:nvPr/>
        </p:nvPicPr>
        <p:blipFill>
          <a:blip r:embed="rId4">
            <a:alphaModFix/>
          </a:blip>
          <a:stretch>
            <a:fillRect/>
          </a:stretch>
        </p:blipFill>
        <p:spPr>
          <a:xfrm>
            <a:off x="4760575" y="2070665"/>
            <a:ext cx="4306325" cy="2931960"/>
          </a:xfrm>
          <a:prstGeom prst="rect">
            <a:avLst/>
          </a:prstGeom>
          <a:noFill/>
          <a:ln>
            <a:noFill/>
          </a:ln>
        </p:spPr>
      </p:pic>
      <p:sp>
        <p:nvSpPr>
          <p:cNvPr id="220" name="Google Shape;220;g133d99a4b35_0_213"/>
          <p:cNvSpPr txBox="1"/>
          <p:nvPr>
            <p:ph idx="4294967295" type="body"/>
          </p:nvPr>
        </p:nvSpPr>
        <p:spPr>
          <a:xfrm>
            <a:off x="846600" y="1249525"/>
            <a:ext cx="2782500" cy="567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3000"/>
              <a:t>Random Forest</a:t>
            </a:r>
            <a:endParaRPr sz="3000"/>
          </a:p>
        </p:txBody>
      </p:sp>
      <p:sp>
        <p:nvSpPr>
          <p:cNvPr id="221" name="Google Shape;221;g133d99a4b35_0_213"/>
          <p:cNvSpPr txBox="1"/>
          <p:nvPr>
            <p:ph idx="4294967295" type="body"/>
          </p:nvPr>
        </p:nvSpPr>
        <p:spPr>
          <a:xfrm>
            <a:off x="5888788" y="1084525"/>
            <a:ext cx="1861800" cy="567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3000"/>
              <a:t>XGBoost</a:t>
            </a:r>
            <a:endParaRPr sz="3000"/>
          </a:p>
        </p:txBody>
      </p:sp>
      <p:sp>
        <p:nvSpPr>
          <p:cNvPr id="222" name="Google Shape;222;g133d99a4b35_0_213"/>
          <p:cNvSpPr txBox="1"/>
          <p:nvPr>
            <p:ph type="title"/>
          </p:nvPr>
        </p:nvSpPr>
        <p:spPr>
          <a:xfrm>
            <a:off x="2500975" y="268575"/>
            <a:ext cx="3703500" cy="47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Confusion Matrix</a:t>
            </a:r>
            <a:endParaRPr/>
          </a:p>
        </p:txBody>
      </p:sp>
      <p:sp>
        <p:nvSpPr>
          <p:cNvPr id="223" name="Google Shape;223;g133d99a4b35_0_2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33d99a4b35_0_223"/>
          <p:cNvSpPr txBox="1"/>
          <p:nvPr>
            <p:ph idx="1" type="body"/>
          </p:nvPr>
        </p:nvSpPr>
        <p:spPr>
          <a:xfrm>
            <a:off x="375450" y="200775"/>
            <a:ext cx="1944000" cy="478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Decision Tree</a:t>
            </a:r>
            <a:endParaRPr/>
          </a:p>
        </p:txBody>
      </p:sp>
      <p:sp>
        <p:nvSpPr>
          <p:cNvPr id="229" name="Google Shape;229;g133d99a4b35_0_223"/>
          <p:cNvSpPr txBox="1"/>
          <p:nvPr>
            <p:ph idx="2" type="body"/>
          </p:nvPr>
        </p:nvSpPr>
        <p:spPr>
          <a:xfrm>
            <a:off x="3432500" y="2513250"/>
            <a:ext cx="2841000" cy="39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Logistic Regression</a:t>
            </a:r>
            <a:endParaRPr/>
          </a:p>
        </p:txBody>
      </p:sp>
      <p:pic>
        <p:nvPicPr>
          <p:cNvPr id="230" name="Google Shape;230;g133d99a4b35_0_223"/>
          <p:cNvPicPr preferRelativeResize="0"/>
          <p:nvPr/>
        </p:nvPicPr>
        <p:blipFill>
          <a:blip r:embed="rId3">
            <a:alphaModFix/>
          </a:blip>
          <a:stretch>
            <a:fillRect/>
          </a:stretch>
        </p:blipFill>
        <p:spPr>
          <a:xfrm>
            <a:off x="39763" y="831975"/>
            <a:ext cx="3133725" cy="2133600"/>
          </a:xfrm>
          <a:prstGeom prst="rect">
            <a:avLst/>
          </a:prstGeom>
          <a:noFill/>
          <a:ln>
            <a:noFill/>
          </a:ln>
        </p:spPr>
      </p:pic>
      <p:pic>
        <p:nvPicPr>
          <p:cNvPr id="231" name="Google Shape;231;g133d99a4b35_0_223"/>
          <p:cNvPicPr preferRelativeResize="0"/>
          <p:nvPr/>
        </p:nvPicPr>
        <p:blipFill>
          <a:blip r:embed="rId4">
            <a:alphaModFix/>
          </a:blip>
          <a:stretch>
            <a:fillRect/>
          </a:stretch>
        </p:blipFill>
        <p:spPr>
          <a:xfrm>
            <a:off x="3139763" y="3009900"/>
            <a:ext cx="3133725" cy="2133600"/>
          </a:xfrm>
          <a:prstGeom prst="rect">
            <a:avLst/>
          </a:prstGeom>
          <a:noFill/>
          <a:ln>
            <a:noFill/>
          </a:ln>
        </p:spPr>
      </p:pic>
      <p:pic>
        <p:nvPicPr>
          <p:cNvPr id="232" name="Google Shape;232;g133d99a4b35_0_223"/>
          <p:cNvPicPr preferRelativeResize="0"/>
          <p:nvPr/>
        </p:nvPicPr>
        <p:blipFill>
          <a:blip r:embed="rId5">
            <a:alphaModFix/>
          </a:blip>
          <a:stretch>
            <a:fillRect/>
          </a:stretch>
        </p:blipFill>
        <p:spPr>
          <a:xfrm>
            <a:off x="5843977" y="640125"/>
            <a:ext cx="3133723" cy="2133600"/>
          </a:xfrm>
          <a:prstGeom prst="rect">
            <a:avLst/>
          </a:prstGeom>
          <a:noFill/>
          <a:ln>
            <a:noFill/>
          </a:ln>
        </p:spPr>
      </p:pic>
      <p:sp>
        <p:nvSpPr>
          <p:cNvPr id="233" name="Google Shape;233;g133d99a4b35_0_223"/>
          <p:cNvSpPr txBox="1"/>
          <p:nvPr>
            <p:ph idx="2" type="body"/>
          </p:nvPr>
        </p:nvSpPr>
        <p:spPr>
          <a:xfrm>
            <a:off x="6181625" y="240225"/>
            <a:ext cx="2841000" cy="39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Deep Neural Network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idx="4294967295" type="subTitle"/>
          </p:nvPr>
        </p:nvSpPr>
        <p:spPr>
          <a:xfrm>
            <a:off x="106650" y="1383225"/>
            <a:ext cx="8930700" cy="2739600"/>
          </a:xfrm>
          <a:prstGeom prst="rect">
            <a:avLst/>
          </a:prstGeom>
          <a:noFill/>
          <a:ln>
            <a:noFill/>
          </a:ln>
        </p:spPr>
        <p:txBody>
          <a:bodyPr anchorCtr="0" anchor="t" bIns="0" lIns="0" spcFirstLastPara="1" rIns="0" wrap="square" tIns="0">
            <a:noAutofit/>
          </a:bodyPr>
          <a:lstStyle/>
          <a:p>
            <a:pPr indent="-279400" lvl="0" marL="285750" marR="0" rtl="0" algn="just">
              <a:lnSpc>
                <a:spcPct val="100000"/>
              </a:lnSpc>
              <a:spcBef>
                <a:spcPts val="0"/>
              </a:spcBef>
              <a:spcAft>
                <a:spcPts val="0"/>
              </a:spcAft>
              <a:buClr>
                <a:schemeClr val="lt1"/>
              </a:buClr>
              <a:buSzPts val="1700"/>
              <a:buFont typeface="Noto Sans Symbols"/>
              <a:buChar char="⮚"/>
            </a:pPr>
            <a:r>
              <a:rPr b="0" i="0" lang="en" sz="1700" u="none" cap="none" strike="noStrike">
                <a:solidFill>
                  <a:schemeClr val="lt1"/>
                </a:solidFill>
                <a:latin typeface="Times New Roman"/>
                <a:ea typeface="Times New Roman"/>
                <a:cs typeface="Times New Roman"/>
                <a:sym typeface="Times New Roman"/>
              </a:rPr>
              <a:t>Machine learning (ML) is a type of artificial intelligence (AI) that allows devices to become more accurate at predicting outcomes without being explicitly programmed to do so. ML methods can be used to train machines to identify attacks and provide required defensive policy. ML methods seem to be promising at detecting new attacks using learning skills and handling them intelligently. ML techniques including unsupervised learning, supervised learning and Reinforcement Learning have been widely applied to improve network security, such as malware detection, access control, authentication, and anti-jamming offloading</a:t>
            </a:r>
            <a:endParaRPr b="0" i="0" sz="1700" u="none" cap="none" strike="noStrike">
              <a:solidFill>
                <a:schemeClr val="lt1"/>
              </a:solidFill>
              <a:latin typeface="Times New Roman"/>
              <a:ea typeface="Times New Roman"/>
              <a:cs typeface="Times New Roman"/>
              <a:sym typeface="Times New Roman"/>
            </a:endParaRPr>
          </a:p>
          <a:p>
            <a:pPr indent="-279400" lvl="0" marL="285750" marR="0" rtl="0" algn="just">
              <a:lnSpc>
                <a:spcPct val="100000"/>
              </a:lnSpc>
              <a:spcBef>
                <a:spcPts val="0"/>
              </a:spcBef>
              <a:spcAft>
                <a:spcPts val="0"/>
              </a:spcAft>
              <a:buClr>
                <a:schemeClr val="lt1"/>
              </a:buClr>
              <a:buSzPts val="1700"/>
              <a:buFont typeface="Noto Sans Symbols"/>
              <a:buChar char="⮚"/>
            </a:pPr>
            <a:r>
              <a:rPr b="0" i="0" lang="en" sz="1700" u="none" cap="none" strike="noStrike">
                <a:solidFill>
                  <a:schemeClr val="lt1"/>
                </a:solidFill>
                <a:latin typeface="Times New Roman"/>
                <a:ea typeface="Times New Roman"/>
                <a:cs typeface="Times New Roman"/>
                <a:sym typeface="Times New Roman"/>
              </a:rPr>
              <a:t>NIDS security technologies are ‘passive’ rather than ‘active’ in nature. This means that they are designed solely to alert on suspicious activity, and for this reason are often deployed alongside intrusion prevention systems (IPS) which are ‘active’.</a:t>
            </a:r>
            <a:endParaRPr b="0" i="0" sz="17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600"/>
              </a:spcBef>
              <a:spcAft>
                <a:spcPts val="0"/>
              </a:spcAft>
              <a:buClr>
                <a:schemeClr val="dk1"/>
              </a:buClr>
              <a:buSzPts val="1100"/>
              <a:buFont typeface="Arial"/>
              <a:buNone/>
            </a:pPr>
            <a:r>
              <a:t/>
            </a:r>
            <a:endParaRPr b="1" i="0" sz="18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0"/>
          <p:cNvSpPr txBox="1"/>
          <p:nvPr>
            <p:ph type="title"/>
          </p:nvPr>
        </p:nvSpPr>
        <p:spPr>
          <a:xfrm>
            <a:off x="3145600" y="134275"/>
            <a:ext cx="2736600" cy="6177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 sz="3500"/>
              <a:t>Conclusion </a:t>
            </a:r>
            <a:endParaRPr sz="3500"/>
          </a:p>
        </p:txBody>
      </p:sp>
      <p:sp>
        <p:nvSpPr>
          <p:cNvPr id="239" name="Google Shape;239;p10"/>
          <p:cNvSpPr txBox="1"/>
          <p:nvPr>
            <p:ph idx="1" type="body"/>
          </p:nvPr>
        </p:nvSpPr>
        <p:spPr>
          <a:xfrm>
            <a:off x="137250" y="1047500"/>
            <a:ext cx="8869500" cy="3800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1600"/>
              <a:buNone/>
            </a:pPr>
            <a:r>
              <a:rPr lang="en">
                <a:latin typeface="Times New Roman"/>
                <a:ea typeface="Times New Roman"/>
                <a:cs typeface="Times New Roman"/>
                <a:sym typeface="Times New Roman"/>
              </a:rPr>
              <a:t>Network intrusion affects the services available through the internet since intrusions affects the CIA triad of information assurance (confidentiality, integrity, and availability). Such intrusions compromise online services and data that costs millions of dollars. Intrusion Detection Systems (IDS) is a measure against such network intrusion. </a:t>
            </a:r>
            <a:endParaRPr>
              <a:latin typeface="Times New Roman"/>
              <a:ea typeface="Times New Roman"/>
              <a:cs typeface="Times New Roman"/>
              <a:sym typeface="Times New Roman"/>
            </a:endParaRPr>
          </a:p>
          <a:p>
            <a:pPr indent="0" lvl="0" marL="0" rtl="0" algn="l">
              <a:lnSpc>
                <a:spcPct val="100000"/>
              </a:lnSpc>
              <a:spcBef>
                <a:spcPts val="600"/>
              </a:spcBef>
              <a:spcAft>
                <a:spcPts val="0"/>
              </a:spcAft>
              <a:buSzPts val="1600"/>
              <a:buNone/>
            </a:pPr>
            <a:r>
              <a:rPr lang="en">
                <a:latin typeface="Times New Roman"/>
                <a:ea typeface="Times New Roman"/>
                <a:cs typeface="Times New Roman"/>
                <a:sym typeface="Times New Roman"/>
              </a:rPr>
              <a:t>The Automation of IDS reduces human intervention and accuracy of IDS’s intrusion/attack detection makes it more reliable with respect to other measures against intrusions. Application of machine learning techniques in IDS can improve its accuracy. </a:t>
            </a:r>
            <a:endParaRPr>
              <a:latin typeface="Times New Roman"/>
              <a:ea typeface="Times New Roman"/>
              <a:cs typeface="Times New Roman"/>
              <a:sym typeface="Times New Roman"/>
            </a:endParaRPr>
          </a:p>
          <a:p>
            <a:pPr indent="0" lvl="0" marL="0" rtl="0" algn="l">
              <a:lnSpc>
                <a:spcPct val="100000"/>
              </a:lnSpc>
              <a:spcBef>
                <a:spcPts val="600"/>
              </a:spcBef>
              <a:spcAft>
                <a:spcPts val="0"/>
              </a:spcAft>
              <a:buSzPts val="1600"/>
              <a:buNone/>
            </a:pPr>
            <a:r>
              <a:rPr lang="en">
                <a:latin typeface="Times New Roman"/>
                <a:ea typeface="Times New Roman"/>
                <a:cs typeface="Times New Roman"/>
                <a:sym typeface="Times New Roman"/>
              </a:rPr>
              <a:t>In this project several machine learning algorithms have been used in order to detect the intrusions accurately. </a:t>
            </a:r>
            <a:endParaRPr>
              <a:latin typeface="Times New Roman"/>
              <a:ea typeface="Times New Roman"/>
              <a:cs typeface="Times New Roman"/>
              <a:sym typeface="Times New Roman"/>
            </a:endParaRPr>
          </a:p>
          <a:p>
            <a:pPr indent="0" lvl="0" marL="0" rtl="0" algn="l">
              <a:lnSpc>
                <a:spcPct val="100000"/>
              </a:lnSpc>
              <a:spcBef>
                <a:spcPts val="600"/>
              </a:spcBef>
              <a:spcAft>
                <a:spcPts val="0"/>
              </a:spcAft>
              <a:buSzPts val="1600"/>
              <a:buNone/>
            </a:pPr>
            <a:r>
              <a:rPr lang="en">
                <a:latin typeface="Times New Roman"/>
                <a:ea typeface="Times New Roman"/>
                <a:cs typeface="Times New Roman"/>
                <a:sym typeface="Times New Roman"/>
              </a:rPr>
              <a:t>In our project Random Forest has achieved the highest accuracy of 99.5 on test dataset and the time taken by this algorithm is third best lagging behind Decision Tree and Logistic Regression. </a:t>
            </a:r>
            <a:endParaRPr>
              <a:latin typeface="Times New Roman"/>
              <a:ea typeface="Times New Roman"/>
              <a:cs typeface="Times New Roman"/>
              <a:sym typeface="Times New Roman"/>
            </a:endParaRPr>
          </a:p>
          <a:p>
            <a:pPr indent="0" lvl="0" marL="0" rtl="0" algn="l">
              <a:lnSpc>
                <a:spcPct val="100000"/>
              </a:lnSpc>
              <a:spcBef>
                <a:spcPts val="600"/>
              </a:spcBef>
              <a:spcAft>
                <a:spcPts val="0"/>
              </a:spcAft>
              <a:buSzPts val="1600"/>
              <a:buNone/>
            </a:pPr>
            <a:r>
              <a:rPr lang="en">
                <a:latin typeface="Times New Roman"/>
                <a:ea typeface="Times New Roman"/>
                <a:cs typeface="Times New Roman"/>
                <a:sym typeface="Times New Roman"/>
              </a:rPr>
              <a:t>Alternatively if we can have a slight tradeoff in the accuracy we can use Decision Tree which takes lesser time and yields good accuracy of 99.34 on testing dataset. </a:t>
            </a:r>
            <a:endParaRPr>
              <a:latin typeface="Times New Roman"/>
              <a:ea typeface="Times New Roman"/>
              <a:cs typeface="Times New Roman"/>
              <a:sym typeface="Times New Roman"/>
            </a:endParaRPr>
          </a:p>
          <a:p>
            <a:pPr indent="0" lvl="0" marL="0" rtl="0" algn="l">
              <a:lnSpc>
                <a:spcPct val="100000"/>
              </a:lnSpc>
              <a:spcBef>
                <a:spcPts val="600"/>
              </a:spcBef>
              <a:spcAft>
                <a:spcPts val="0"/>
              </a:spcAft>
              <a:buSzPts val="1600"/>
              <a:buNone/>
            </a:pPr>
            <a:r>
              <a:t/>
            </a:r>
            <a:endParaRPr>
              <a:latin typeface="Times New Roman"/>
              <a:ea typeface="Times New Roman"/>
              <a:cs typeface="Times New Roman"/>
              <a:sym typeface="Times New Roman"/>
            </a:endParaRPr>
          </a:p>
          <a:p>
            <a:pPr indent="0" lvl="0" marL="0" rtl="0" algn="l">
              <a:lnSpc>
                <a:spcPct val="100000"/>
              </a:lnSpc>
              <a:spcBef>
                <a:spcPts val="600"/>
              </a:spcBef>
              <a:spcAft>
                <a:spcPts val="0"/>
              </a:spcAft>
              <a:buSzPts val="1600"/>
              <a:buNone/>
            </a:pPr>
            <a:r>
              <a:t/>
            </a:r>
            <a:endParaRPr>
              <a:latin typeface="Times New Roman"/>
              <a:ea typeface="Times New Roman"/>
              <a:cs typeface="Times New Roman"/>
              <a:sym typeface="Times New Roman"/>
            </a:endParaRPr>
          </a:p>
          <a:p>
            <a:pPr indent="0" lvl="0" marL="0" rtl="0" algn="l">
              <a:lnSpc>
                <a:spcPct val="100000"/>
              </a:lnSpc>
              <a:spcBef>
                <a:spcPts val="600"/>
              </a:spcBef>
              <a:spcAft>
                <a:spcPts val="0"/>
              </a:spcAft>
              <a:buSzPts val="1600"/>
              <a:buNone/>
            </a:pPr>
            <a:r>
              <a:t/>
            </a: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1"/>
          <p:cNvSpPr txBox="1"/>
          <p:nvPr>
            <p:ph type="title"/>
          </p:nvPr>
        </p:nvSpPr>
        <p:spPr>
          <a:xfrm>
            <a:off x="3414175" y="134300"/>
            <a:ext cx="2736600" cy="45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
              <a:t>Future Work</a:t>
            </a:r>
            <a:endParaRPr/>
          </a:p>
        </p:txBody>
      </p:sp>
      <p:sp>
        <p:nvSpPr>
          <p:cNvPr id="245" name="Google Shape;245;p11"/>
          <p:cNvSpPr txBox="1"/>
          <p:nvPr>
            <p:ph idx="1" type="body"/>
          </p:nvPr>
        </p:nvSpPr>
        <p:spPr>
          <a:xfrm>
            <a:off x="714900" y="1624950"/>
            <a:ext cx="8027700" cy="2296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2400"/>
              <a:buNone/>
            </a:pPr>
            <a:r>
              <a:rPr lang="en" sz="2200">
                <a:latin typeface="Times New Roman"/>
                <a:ea typeface="Times New Roman"/>
                <a:cs typeface="Times New Roman"/>
                <a:sym typeface="Times New Roman"/>
              </a:rPr>
              <a:t>Build a model that can be deployed so that it can detect intrusions seamlessly.</a:t>
            </a:r>
            <a:endParaRPr sz="2200">
              <a:latin typeface="Times New Roman"/>
              <a:ea typeface="Times New Roman"/>
              <a:cs typeface="Times New Roman"/>
              <a:sym typeface="Times New Roman"/>
            </a:endParaRPr>
          </a:p>
          <a:p>
            <a:pPr indent="0" lvl="0" marL="0" rtl="0" algn="l">
              <a:lnSpc>
                <a:spcPct val="100000"/>
              </a:lnSpc>
              <a:spcBef>
                <a:spcPts val="600"/>
              </a:spcBef>
              <a:spcAft>
                <a:spcPts val="0"/>
              </a:spcAft>
              <a:buSzPts val="2400"/>
              <a:buNone/>
            </a:pPr>
            <a:r>
              <a:rPr lang="en" sz="2200">
                <a:latin typeface="Times New Roman"/>
                <a:ea typeface="Times New Roman"/>
                <a:cs typeface="Times New Roman"/>
                <a:sym typeface="Times New Roman"/>
              </a:rPr>
              <a:t>Can build Intrusion detection systems along with intrusion prevention system so that the system can detect and prevent the intrusions hassle free thereby achieving both active and passive part of  preventing intrusions. </a:t>
            </a:r>
            <a:endParaRPr sz="2200">
              <a:latin typeface="Times New Roman"/>
              <a:ea typeface="Times New Roman"/>
              <a:cs typeface="Times New Roman"/>
              <a:sym typeface="Times New Roman"/>
            </a:endParaRPr>
          </a:p>
          <a:p>
            <a:pPr indent="0" lvl="0" marL="0" rtl="0" algn="l">
              <a:lnSpc>
                <a:spcPct val="100000"/>
              </a:lnSpc>
              <a:spcBef>
                <a:spcPts val="600"/>
              </a:spcBef>
              <a:spcAft>
                <a:spcPts val="0"/>
              </a:spcAft>
              <a:buSzPts val="2400"/>
              <a:buNone/>
            </a:pPr>
            <a:r>
              <a:t/>
            </a:r>
            <a:endParaRPr sz="22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33df160369_0_10"/>
          <p:cNvSpPr txBox="1"/>
          <p:nvPr>
            <p:ph type="title"/>
          </p:nvPr>
        </p:nvSpPr>
        <p:spPr>
          <a:xfrm>
            <a:off x="2460300" y="2143050"/>
            <a:ext cx="4223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t>Thank You</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33d99a4b35_0_80"/>
          <p:cNvSpPr txBox="1"/>
          <p:nvPr>
            <p:ph type="title"/>
          </p:nvPr>
        </p:nvSpPr>
        <p:spPr>
          <a:xfrm>
            <a:off x="2732850" y="80575"/>
            <a:ext cx="3717000" cy="526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Literature Survey</a:t>
            </a:r>
            <a:endParaRPr/>
          </a:p>
        </p:txBody>
      </p:sp>
      <p:graphicFrame>
        <p:nvGraphicFramePr>
          <p:cNvPr id="78" name="Google Shape;78;g133d99a4b35_0_80"/>
          <p:cNvGraphicFramePr/>
          <p:nvPr/>
        </p:nvGraphicFramePr>
        <p:xfrm>
          <a:off x="153450" y="1008225"/>
          <a:ext cx="3000000" cy="3000000"/>
        </p:xfrm>
        <a:graphic>
          <a:graphicData uri="http://schemas.openxmlformats.org/drawingml/2006/table">
            <a:tbl>
              <a:tblPr>
                <a:noFill/>
                <a:tableStyleId>{B29DF42F-1977-432A-AFA3-229772928FCA}</a:tableStyleId>
              </a:tblPr>
              <a:tblGrid>
                <a:gridCol w="423150"/>
                <a:gridCol w="1675950"/>
                <a:gridCol w="1721025"/>
                <a:gridCol w="606400"/>
                <a:gridCol w="1949350"/>
                <a:gridCol w="2499925"/>
              </a:tblGrid>
              <a:tr h="658825">
                <a:tc>
                  <a:txBody>
                    <a:bodyPr/>
                    <a:lstStyle/>
                    <a:p>
                      <a:pPr indent="0" lvl="0" marL="0" rtl="0" algn="l">
                        <a:spcBef>
                          <a:spcPts val="0"/>
                        </a:spcBef>
                        <a:spcAft>
                          <a:spcPts val="0"/>
                        </a:spcAft>
                        <a:buNone/>
                      </a:pPr>
                      <a:r>
                        <a:rPr lang="en">
                          <a:solidFill>
                            <a:schemeClr val="lt1"/>
                          </a:solidFill>
                        </a:rPr>
                        <a:t>SL</a:t>
                      </a:r>
                      <a:endParaRPr>
                        <a:solidFill>
                          <a:schemeClr val="lt1"/>
                        </a:solidFill>
                      </a:endParaRPr>
                    </a:p>
                    <a:p>
                      <a:pPr indent="0" lvl="0" marL="0" rtl="0" algn="l">
                        <a:spcBef>
                          <a:spcPts val="0"/>
                        </a:spcBef>
                        <a:spcAft>
                          <a:spcPts val="0"/>
                        </a:spcAft>
                        <a:buNone/>
                      </a:pPr>
                      <a:r>
                        <a:rPr lang="en">
                          <a:solidFill>
                            <a:schemeClr val="lt1"/>
                          </a:solidFill>
                        </a:rPr>
                        <a:t>No</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Title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Author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Year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Advantages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Disadvantages</a:t>
                      </a:r>
                      <a:endParaRPr>
                        <a:solidFill>
                          <a:schemeClr val="lt1"/>
                        </a:solidFill>
                      </a:endParaRPr>
                    </a:p>
                  </a:txBody>
                  <a:tcPr marT="91425" marB="91425" marR="91425" marL="91425"/>
                </a:tc>
              </a:tr>
              <a:tr h="779675">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Robust Detection for Network Intrusion of Industrial IoT Based on Multi-CNN Fusion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Yanmiao Li, Yingying Xu, Zhi Liu, Haixia Hou, Yushuo Zheng, Yang Xin,Yuefeng Zhao, Lizhen Cui</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2019</a:t>
                      </a:r>
                      <a:endParaRPr>
                        <a:solidFill>
                          <a:schemeClr val="lt1"/>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
                          <a:solidFill>
                            <a:schemeClr val="lt1"/>
                          </a:solidFill>
                        </a:rPr>
                        <a:t>Predictive system</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81%</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Higher accuracy than other predictive system</a:t>
                      </a:r>
                      <a:endParaRPr>
                        <a:solidFill>
                          <a:schemeClr val="lt1"/>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
                          <a:solidFill>
                            <a:schemeClr val="lt1"/>
                          </a:solidFill>
                        </a:rPr>
                        <a:t>Not a detection system</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The accuracy is </a:t>
                      </a:r>
                      <a:r>
                        <a:rPr lang="en">
                          <a:solidFill>
                            <a:schemeClr val="lt1"/>
                          </a:solidFill>
                        </a:rPr>
                        <a:t>comparatively</a:t>
                      </a:r>
                      <a:r>
                        <a:rPr lang="en">
                          <a:solidFill>
                            <a:schemeClr val="lt1"/>
                          </a:solidFill>
                        </a:rPr>
                        <a:t> low when compared with detection system</a:t>
                      </a:r>
                      <a:endParaRPr>
                        <a:solidFill>
                          <a:schemeClr val="lt1"/>
                        </a:solidFill>
                      </a:endParaRPr>
                    </a:p>
                  </a:txBody>
                  <a:tcPr marT="91425" marB="91425" marR="91425" marL="91425"/>
                </a:tc>
              </a:tr>
              <a:tr h="779675">
                <a:tc>
                  <a:txBody>
                    <a:bodyPr/>
                    <a:lstStyle/>
                    <a:p>
                      <a:pPr indent="0" lvl="0" marL="0" rtl="0" algn="l">
                        <a:spcBef>
                          <a:spcPts val="0"/>
                        </a:spcBef>
                        <a:spcAft>
                          <a:spcPts val="0"/>
                        </a:spcAft>
                        <a:buNone/>
                      </a:pPr>
                      <a:r>
                        <a:rPr lang="en">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Towards a Scalable and Adaptive Learning Approach for Network Intrusion Detection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Alebachew Chiche and Million Meshesha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2020</a:t>
                      </a:r>
                      <a:endParaRPr>
                        <a:solidFill>
                          <a:schemeClr val="lt1"/>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
                          <a:solidFill>
                            <a:schemeClr val="lt1"/>
                          </a:solidFill>
                        </a:rPr>
                        <a:t>Detection System with accuracy of 99%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Dimensionality reduction</a:t>
                      </a:r>
                      <a:endParaRPr>
                        <a:solidFill>
                          <a:schemeClr val="lt1"/>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
                          <a:solidFill>
                            <a:schemeClr val="lt1"/>
                          </a:solidFill>
                        </a:rPr>
                        <a:t>The obtained accuracy is still less when classifying or detecting intrusions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As dimensions are reduced some information are lost</a:t>
                      </a:r>
                      <a:endParaRPr>
                        <a:solidFill>
                          <a:schemeClr val="lt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aphicFrame>
        <p:nvGraphicFramePr>
          <p:cNvPr id="83" name="Google Shape;83;g133d99a4b35_0_86"/>
          <p:cNvGraphicFramePr/>
          <p:nvPr/>
        </p:nvGraphicFramePr>
        <p:xfrm>
          <a:off x="96725" y="366847"/>
          <a:ext cx="3000000" cy="3000000"/>
        </p:xfrm>
        <a:graphic>
          <a:graphicData uri="http://schemas.openxmlformats.org/drawingml/2006/table">
            <a:tbl>
              <a:tblPr>
                <a:noFill/>
                <a:tableStyleId>{B29DF42F-1977-432A-AFA3-229772928FCA}</a:tableStyleId>
              </a:tblPr>
              <a:tblGrid>
                <a:gridCol w="409575"/>
                <a:gridCol w="1911600"/>
                <a:gridCol w="1541700"/>
                <a:gridCol w="501250"/>
                <a:gridCol w="2694850"/>
                <a:gridCol w="1891550"/>
              </a:tblGrid>
              <a:tr h="1188125">
                <a:tc>
                  <a:txBody>
                    <a:bodyPr/>
                    <a:lstStyle/>
                    <a:p>
                      <a:pPr indent="0" lvl="0" marL="0" rtl="0" algn="l">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Designing a Network Intrusion Detection System Based on Machine Learning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Abdulsalam O Alzahrani and Mohammed J F</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2021</a:t>
                      </a:r>
                      <a:endParaRPr>
                        <a:solidFill>
                          <a:schemeClr val="lt1"/>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
                          <a:solidFill>
                            <a:schemeClr val="lt1"/>
                          </a:solidFill>
                        </a:rPr>
                        <a:t>Predictive System</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Achieved a accuracy of 91%</a:t>
                      </a:r>
                      <a:endParaRPr>
                        <a:solidFill>
                          <a:schemeClr val="lt1"/>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
                          <a:solidFill>
                            <a:schemeClr val="lt1"/>
                          </a:solidFill>
                        </a:rPr>
                        <a:t>Not a detection system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The accuracy is low to detect intrusions</a:t>
                      </a:r>
                      <a:endParaRPr>
                        <a:solidFill>
                          <a:schemeClr val="lt1"/>
                        </a:solidFill>
                      </a:endParaRPr>
                    </a:p>
                  </a:txBody>
                  <a:tcPr marT="91425" marB="91425" marR="91425" marL="91425"/>
                </a:tc>
              </a:tr>
              <a:tr h="1429850">
                <a:tc>
                  <a:txBody>
                    <a:bodyPr/>
                    <a:lstStyle/>
                    <a:p>
                      <a:pPr indent="0" lvl="0" marL="0" rtl="0" algn="l">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Intrusion Detection in IoT Networks using Deep Learning Algorithm</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Bambang Susilo and Riri Fitri</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2020</a:t>
                      </a:r>
                      <a:endParaRPr>
                        <a:solidFill>
                          <a:schemeClr val="lt1"/>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
                          <a:solidFill>
                            <a:schemeClr val="lt1"/>
                          </a:solidFill>
                        </a:rPr>
                        <a:t>The algorithm achieves mean accuracy of 90.87%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Predictive model</a:t>
                      </a:r>
                      <a:endParaRPr>
                        <a:solidFill>
                          <a:schemeClr val="lt1"/>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
                          <a:solidFill>
                            <a:schemeClr val="lt1"/>
                          </a:solidFill>
                        </a:rPr>
                        <a:t>As stated by the author the method needs some more alteration to be used as NIDS</a:t>
                      </a:r>
                      <a:endParaRPr>
                        <a:solidFill>
                          <a:schemeClr val="lt1"/>
                        </a:solidFill>
                      </a:endParaRPr>
                    </a:p>
                  </a:txBody>
                  <a:tcPr marT="91425" marB="91425" marR="91425" marL="91425"/>
                </a:tc>
              </a:tr>
              <a:tr h="1451150">
                <a:tc>
                  <a:txBody>
                    <a:bodyPr/>
                    <a:lstStyle/>
                    <a:p>
                      <a:pPr indent="0" lvl="0" marL="0" rtl="0" algn="l">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 Machine Learning Approach for Intrusion Detection System on NSL-KDD Dataset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Iram Abrar;Zahrah Ayub;Faheem Masoodi; Alwi M Bamhdi</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2020</a:t>
                      </a:r>
                      <a:endParaRPr>
                        <a:solidFill>
                          <a:schemeClr val="lt1"/>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
                          <a:solidFill>
                            <a:schemeClr val="lt1"/>
                          </a:solidFill>
                        </a:rPr>
                        <a:t>Performance of RF, ETC, and DT was above 99%.</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effective prediction rate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reduces computational complexity by removing irrelevant features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Reducing dimensions means loss of some information.</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2430750" y="80575"/>
            <a:ext cx="4579200" cy="4968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Clr>
                <a:srgbClr val="000000"/>
              </a:buClr>
              <a:buSzPts val="3200"/>
              <a:buFont typeface="Arial"/>
              <a:buNone/>
            </a:pPr>
            <a:r>
              <a:rPr lang="en" sz="3500"/>
              <a:t>Problem Statement</a:t>
            </a:r>
            <a:endParaRPr sz="3900"/>
          </a:p>
        </p:txBody>
      </p:sp>
      <p:sp>
        <p:nvSpPr>
          <p:cNvPr id="89" name="Google Shape;89;p4"/>
          <p:cNvSpPr txBox="1"/>
          <p:nvPr>
            <p:ph idx="1" type="body"/>
          </p:nvPr>
        </p:nvSpPr>
        <p:spPr>
          <a:xfrm>
            <a:off x="201475" y="803850"/>
            <a:ext cx="8742600" cy="4057500"/>
          </a:xfrm>
          <a:prstGeom prst="rect">
            <a:avLst/>
          </a:prstGeom>
          <a:noFill/>
          <a:ln>
            <a:noFill/>
          </a:ln>
        </p:spPr>
        <p:txBody>
          <a:bodyPr anchorCtr="0" anchor="t" bIns="0" lIns="0" spcFirstLastPara="1" rIns="0" wrap="square" tIns="0">
            <a:noAutofit/>
          </a:bodyPr>
          <a:lstStyle/>
          <a:p>
            <a:pPr indent="0" lvl="0" marL="0" rtl="0" algn="just">
              <a:lnSpc>
                <a:spcPct val="100000"/>
              </a:lnSpc>
              <a:spcBef>
                <a:spcPts val="0"/>
              </a:spcBef>
              <a:spcAft>
                <a:spcPts val="0"/>
              </a:spcAft>
              <a:buClr>
                <a:srgbClr val="000000"/>
              </a:buClr>
              <a:buSzPts val="2400"/>
              <a:buFont typeface="Arial"/>
              <a:buNone/>
            </a:pPr>
            <a:r>
              <a:rPr lang="en" sz="2100">
                <a:latin typeface="Times New Roman"/>
                <a:ea typeface="Times New Roman"/>
                <a:cs typeface="Times New Roman"/>
                <a:sym typeface="Times New Roman"/>
              </a:rPr>
              <a:t>Threats and attacks in the IoT environment are increasing with the use increasing use of IoT infrastructure in every domain. Machine learning has opened many possible research windows to address ongoing and future challenges in IoT. ML is being used as a significant and potential technology to detect attacks and identify abnormal behaviors of smart networks and devices. Denial of Service, Probing, Root to Local, User to Root are some of the  intrusions which can cause an IoT system failure. Here, the performance of several ML algorithms has been compared to avoid the intrusions on IoT systems precisely. The Machine Learning algorithms used are Random Forest (RF), Deep Neural Network (DNN), Logistic Regression (LR), Decision Tree (DT), XGBoost (XGB). The attributes used to evaluate these algorithms are Accuracy, Precision, Recall, F-Score, Classification Report and Confusion Matrix.</a:t>
            </a:r>
            <a:endParaRPr sz="2100">
              <a:latin typeface="Times New Roman"/>
              <a:ea typeface="Times New Roman"/>
              <a:cs typeface="Times New Roman"/>
              <a:sym typeface="Times New Roman"/>
            </a:endParaRPr>
          </a:p>
          <a:p>
            <a:pPr indent="0" lvl="0" marL="0" rtl="0" algn="l">
              <a:lnSpc>
                <a:spcPct val="115000"/>
              </a:lnSpc>
              <a:spcBef>
                <a:spcPts val="600"/>
              </a:spcBef>
              <a:spcAft>
                <a:spcPts val="0"/>
              </a:spcAft>
              <a:buSzPts val="2400"/>
              <a:buNone/>
            </a:pPr>
            <a:r>
              <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idx="1" type="subTitle"/>
          </p:nvPr>
        </p:nvSpPr>
        <p:spPr>
          <a:xfrm>
            <a:off x="267900" y="1020630"/>
            <a:ext cx="8608200" cy="3867600"/>
          </a:xfrm>
          <a:prstGeom prst="rect">
            <a:avLst/>
          </a:prstGeom>
          <a:noFill/>
          <a:ln>
            <a:noFill/>
          </a:ln>
        </p:spPr>
        <p:txBody>
          <a:bodyPr anchorCtr="0" anchor="t" bIns="0" lIns="0" spcFirstLastPara="1" rIns="0" wrap="square" tIns="0">
            <a:noAutofit/>
          </a:bodyPr>
          <a:lstStyle/>
          <a:p>
            <a:pPr indent="-311150" lvl="0" marL="400050" marR="19050" rtl="0" algn="just">
              <a:lnSpc>
                <a:spcPct val="150000"/>
              </a:lnSpc>
              <a:spcBef>
                <a:spcPts val="0"/>
              </a:spcBef>
              <a:spcAft>
                <a:spcPts val="0"/>
              </a:spcAft>
              <a:buClr>
                <a:schemeClr val="lt1"/>
              </a:buClr>
              <a:buSzPts val="2200"/>
              <a:buFont typeface="Noto Sans Symbols"/>
              <a:buChar char="❖"/>
            </a:pPr>
            <a:r>
              <a:rPr lang="en" sz="2200">
                <a:solidFill>
                  <a:schemeClr val="lt1"/>
                </a:solidFill>
                <a:latin typeface="Times New Roman"/>
                <a:ea typeface="Times New Roman"/>
                <a:cs typeface="Times New Roman"/>
                <a:sym typeface="Times New Roman"/>
              </a:rPr>
              <a:t>To map different intrusions into 4 categories namely Dos, U2R, R2L and Probe.</a:t>
            </a:r>
            <a:endParaRPr sz="2200">
              <a:solidFill>
                <a:schemeClr val="lt1"/>
              </a:solidFill>
              <a:latin typeface="Arial"/>
              <a:ea typeface="Arial"/>
              <a:cs typeface="Arial"/>
              <a:sym typeface="Arial"/>
            </a:endParaRPr>
          </a:p>
          <a:p>
            <a:pPr indent="-311150" lvl="0" marL="400050" marR="19050" rtl="0" algn="just">
              <a:lnSpc>
                <a:spcPct val="150000"/>
              </a:lnSpc>
              <a:spcBef>
                <a:spcPts val="0"/>
              </a:spcBef>
              <a:spcAft>
                <a:spcPts val="0"/>
              </a:spcAft>
              <a:buClr>
                <a:schemeClr val="lt1"/>
              </a:buClr>
              <a:buSzPts val="2200"/>
              <a:buFont typeface="Noto Sans Symbols"/>
              <a:buChar char="❖"/>
            </a:pPr>
            <a:r>
              <a:rPr lang="en" sz="2200">
                <a:solidFill>
                  <a:schemeClr val="lt1"/>
                </a:solidFill>
                <a:latin typeface="Times New Roman"/>
                <a:ea typeface="Times New Roman"/>
                <a:cs typeface="Times New Roman"/>
                <a:sym typeface="Times New Roman"/>
              </a:rPr>
              <a:t>To reduce the dimensions or features so that the complexity of the dataset is lowered.</a:t>
            </a:r>
            <a:endParaRPr sz="2200">
              <a:solidFill>
                <a:schemeClr val="lt1"/>
              </a:solidFill>
              <a:latin typeface="Arial"/>
              <a:ea typeface="Arial"/>
              <a:cs typeface="Arial"/>
              <a:sym typeface="Arial"/>
            </a:endParaRPr>
          </a:p>
          <a:p>
            <a:pPr indent="-311150" lvl="0" marL="400050" marR="19050" rtl="0" algn="just">
              <a:lnSpc>
                <a:spcPct val="150000"/>
              </a:lnSpc>
              <a:spcBef>
                <a:spcPts val="0"/>
              </a:spcBef>
              <a:spcAft>
                <a:spcPts val="0"/>
              </a:spcAft>
              <a:buClr>
                <a:schemeClr val="lt1"/>
              </a:buClr>
              <a:buSzPts val="2200"/>
              <a:buFont typeface="Noto Sans Symbols"/>
              <a:buChar char="❖"/>
            </a:pPr>
            <a:r>
              <a:rPr lang="en" sz="2200">
                <a:solidFill>
                  <a:schemeClr val="lt1"/>
                </a:solidFill>
                <a:latin typeface="Times New Roman"/>
                <a:ea typeface="Times New Roman"/>
                <a:cs typeface="Times New Roman"/>
                <a:sym typeface="Times New Roman"/>
              </a:rPr>
              <a:t>To achieve higher accuracy.</a:t>
            </a:r>
            <a:endParaRPr sz="2200">
              <a:solidFill>
                <a:schemeClr val="lt1"/>
              </a:solidFill>
              <a:latin typeface="Arial"/>
              <a:ea typeface="Arial"/>
              <a:cs typeface="Arial"/>
              <a:sym typeface="Arial"/>
            </a:endParaRPr>
          </a:p>
          <a:p>
            <a:pPr indent="-311150" lvl="0" marL="400050" marR="19050" rtl="0" algn="just">
              <a:lnSpc>
                <a:spcPct val="150000"/>
              </a:lnSpc>
              <a:spcBef>
                <a:spcPts val="0"/>
              </a:spcBef>
              <a:spcAft>
                <a:spcPts val="0"/>
              </a:spcAft>
              <a:buClr>
                <a:schemeClr val="lt1"/>
              </a:buClr>
              <a:buSzPts val="2200"/>
              <a:buFont typeface="Noto Sans Symbols"/>
              <a:buChar char="❖"/>
            </a:pPr>
            <a:r>
              <a:rPr lang="en" sz="2200">
                <a:solidFill>
                  <a:schemeClr val="lt1"/>
                </a:solidFill>
                <a:latin typeface="Times New Roman"/>
                <a:ea typeface="Times New Roman"/>
                <a:cs typeface="Times New Roman"/>
                <a:sym typeface="Times New Roman"/>
              </a:rPr>
              <a:t>To classify the intrusions accurately.</a:t>
            </a:r>
            <a:endParaRPr sz="2200">
              <a:solidFill>
                <a:schemeClr val="lt1"/>
              </a:solidFill>
              <a:latin typeface="Times New Roman"/>
              <a:ea typeface="Times New Roman"/>
              <a:cs typeface="Times New Roman"/>
              <a:sym typeface="Times New Roman"/>
            </a:endParaRPr>
          </a:p>
          <a:p>
            <a:pPr indent="-311150" lvl="0" marL="400050" marR="19050" rtl="0" algn="just">
              <a:lnSpc>
                <a:spcPct val="150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To create a intrusion detection system.</a:t>
            </a:r>
            <a:endParaRPr sz="2200">
              <a:solidFill>
                <a:schemeClr val="lt1"/>
              </a:solidFill>
              <a:latin typeface="Times New Roman"/>
              <a:ea typeface="Times New Roman"/>
              <a:cs typeface="Times New Roman"/>
              <a:sym typeface="Times New Roman"/>
            </a:endParaRPr>
          </a:p>
        </p:txBody>
      </p:sp>
      <p:sp>
        <p:nvSpPr>
          <p:cNvPr id="95" name="Google Shape;95;p5"/>
          <p:cNvSpPr txBox="1"/>
          <p:nvPr>
            <p:ph idx="4294967295" type="title"/>
          </p:nvPr>
        </p:nvSpPr>
        <p:spPr>
          <a:xfrm>
            <a:off x="2906700" y="174550"/>
            <a:ext cx="3330600" cy="698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 sz="4600"/>
              <a:t>Objectives</a:t>
            </a:r>
            <a:endParaRPr sz="4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ctrTitle"/>
          </p:nvPr>
        </p:nvSpPr>
        <p:spPr>
          <a:xfrm>
            <a:off x="887250" y="2039450"/>
            <a:ext cx="4263900" cy="1159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 sz="6000"/>
              <a:t>Flow chart</a:t>
            </a:r>
            <a:endParaRPr sz="6000"/>
          </a:p>
        </p:txBody>
      </p:sp>
      <p:pic>
        <p:nvPicPr>
          <p:cNvPr id="101" name="Google Shape;101;p8"/>
          <p:cNvPicPr preferRelativeResize="0"/>
          <p:nvPr/>
        </p:nvPicPr>
        <p:blipFill rotWithShape="1">
          <a:blip r:embed="rId3">
            <a:alphaModFix/>
          </a:blip>
          <a:srcRect b="0" l="0" r="0" t="0"/>
          <a:stretch/>
        </p:blipFill>
        <p:spPr>
          <a:xfrm>
            <a:off x="6051126" y="1467700"/>
            <a:ext cx="1519400" cy="173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9"/>
          <p:cNvPicPr preferRelativeResize="0"/>
          <p:nvPr/>
        </p:nvPicPr>
        <p:blipFill>
          <a:blip r:embed="rId3">
            <a:alphaModFix/>
          </a:blip>
          <a:stretch>
            <a:fillRect/>
          </a:stretch>
        </p:blipFill>
        <p:spPr>
          <a:xfrm>
            <a:off x="3038500" y="58375"/>
            <a:ext cx="3139076" cy="4952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