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9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21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W3iMpkehng7ADXmhz9pPvmgFQBayq22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ournalofbigdata.springeropen.com/articles/10.1186/s40537-021-00444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205020" y="163106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97514" y="323850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219" y="1196601"/>
            <a:ext cx="684233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1733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Title-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SAR image colorization for comprehensive insight using deep learning model(h).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Space Technology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ID- 38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SOLANA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" y="63352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78741" y="-217435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SAR Imagery with Colorization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SOLANA</a:t>
            </a:r>
            <a:endParaRPr lang="en-IN" sz="16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C70EC15-59F8-B10E-F0EB-F1FC669A7D60}"/>
              </a:ext>
            </a:extLst>
          </p:cNvPr>
          <p:cNvGrpSpPr/>
          <p:nvPr/>
        </p:nvGrpSpPr>
        <p:grpSpPr>
          <a:xfrm>
            <a:off x="1428417" y="2220301"/>
            <a:ext cx="8203859" cy="1627794"/>
            <a:chOff x="1981996" y="3489557"/>
            <a:chExt cx="8393687" cy="157354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0525DE4-B7D2-66D4-F5AE-8631D9FEB398}"/>
                </a:ext>
              </a:extLst>
            </p:cNvPr>
            <p:cNvSpPr/>
            <p:nvPr/>
          </p:nvSpPr>
          <p:spPr>
            <a:xfrm>
              <a:off x="1981996" y="3506405"/>
              <a:ext cx="1046609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</a:t>
              </a:r>
            </a:p>
            <a:p>
              <a:pPr algn="ctr"/>
              <a:r>
                <a:rPr lang="en-US" sz="1600" dirty="0"/>
                <a:t>Image</a:t>
              </a:r>
              <a:endParaRPr lang="en-IN" sz="16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A0FD73D-46B0-A44E-CBAA-30CD1090E210}"/>
                </a:ext>
              </a:extLst>
            </p:cNvPr>
            <p:cNvSpPr/>
            <p:nvPr/>
          </p:nvSpPr>
          <p:spPr>
            <a:xfrm>
              <a:off x="4304248" y="4559868"/>
              <a:ext cx="1943798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Logarithmic Normalization</a:t>
              </a:r>
              <a:endParaRPr lang="en-IN" sz="14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B1E1B34-9715-B33E-9663-44BD2DB3870E}"/>
                </a:ext>
              </a:extLst>
            </p:cNvPr>
            <p:cNvSpPr/>
            <p:nvPr/>
          </p:nvSpPr>
          <p:spPr>
            <a:xfrm>
              <a:off x="5584630" y="3503258"/>
              <a:ext cx="1046609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Decoder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6BDCE3-F02E-68CF-2BE0-B579ECFEDA0B}"/>
                </a:ext>
              </a:extLst>
            </p:cNvPr>
            <p:cNvSpPr/>
            <p:nvPr/>
          </p:nvSpPr>
          <p:spPr>
            <a:xfrm>
              <a:off x="7422108" y="3489557"/>
              <a:ext cx="1186389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LAB Colour Space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AF991D-E301-7219-BFB7-F30677ACAF09}"/>
                </a:ext>
              </a:extLst>
            </p:cNvPr>
            <p:cNvSpPr/>
            <p:nvPr/>
          </p:nvSpPr>
          <p:spPr>
            <a:xfrm>
              <a:off x="9329074" y="3503258"/>
              <a:ext cx="1046609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Output</a:t>
              </a:r>
            </a:p>
            <a:p>
              <a:pPr algn="ctr"/>
              <a:r>
                <a:rPr lang="en-IN" sz="1600" dirty="0"/>
                <a:t>Image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0C44E6B-F7A8-A44F-129D-29C60554EA3F}"/>
                </a:ext>
              </a:extLst>
            </p:cNvPr>
            <p:cNvSpPr/>
            <p:nvPr/>
          </p:nvSpPr>
          <p:spPr>
            <a:xfrm>
              <a:off x="3780944" y="3515241"/>
              <a:ext cx="1046609" cy="503238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Encoder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791B03-6C8A-F9DE-3547-10A8780BD14D}"/>
                </a:ext>
              </a:extLst>
            </p:cNvPr>
            <p:cNvCxnSpPr/>
            <p:nvPr/>
          </p:nvCxnSpPr>
          <p:spPr>
            <a:xfrm>
              <a:off x="3220219" y="3780770"/>
              <a:ext cx="42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FCA64F-1356-9C59-23F1-968729AC54A2}"/>
                </a:ext>
              </a:extLst>
            </p:cNvPr>
            <p:cNvCxnSpPr>
              <a:cxnSpLocks/>
            </p:cNvCxnSpPr>
            <p:nvPr/>
          </p:nvCxnSpPr>
          <p:spPr>
            <a:xfrm>
              <a:off x="5021386" y="3754877"/>
              <a:ext cx="42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99240C-06C3-7CA3-BDC6-193A0A7C89F3}"/>
                </a:ext>
              </a:extLst>
            </p:cNvPr>
            <p:cNvCxnSpPr/>
            <p:nvPr/>
          </p:nvCxnSpPr>
          <p:spPr>
            <a:xfrm>
              <a:off x="6845857" y="3766860"/>
              <a:ext cx="42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97F86D-32A7-9A25-C675-2DB4D65AD558}"/>
                </a:ext>
              </a:extLst>
            </p:cNvPr>
            <p:cNvCxnSpPr/>
            <p:nvPr/>
          </p:nvCxnSpPr>
          <p:spPr>
            <a:xfrm>
              <a:off x="8714296" y="3766860"/>
              <a:ext cx="42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542289-C620-C25F-51E5-C1C04F9FA520}"/>
              </a:ext>
            </a:extLst>
          </p:cNvPr>
          <p:cNvCxnSpPr/>
          <p:nvPr/>
        </p:nvCxnSpPr>
        <p:spPr>
          <a:xfrm>
            <a:off x="3934345" y="2890152"/>
            <a:ext cx="0" cy="334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35599B-A342-3573-09CF-E51DCB9D42D4}"/>
              </a:ext>
            </a:extLst>
          </p:cNvPr>
          <p:cNvCxnSpPr/>
          <p:nvPr/>
        </p:nvCxnSpPr>
        <p:spPr>
          <a:xfrm>
            <a:off x="5229745" y="2890152"/>
            <a:ext cx="0" cy="334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F3B4A2E-9FFA-152B-D28F-C26CEBD38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243" y="2948084"/>
            <a:ext cx="5049078" cy="2799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A4FEB1-48A1-D83E-E1DE-94A60E8D8F71}"/>
              </a:ext>
            </a:extLst>
          </p:cNvPr>
          <p:cNvSpPr txBox="1"/>
          <p:nvPr/>
        </p:nvSpPr>
        <p:spPr>
          <a:xfrm>
            <a:off x="506896" y="1137724"/>
            <a:ext cx="11360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1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Detailed explanation of the proposed solution: </a:t>
            </a:r>
            <a:r>
              <a:rPr lang="en-US" sz="1800" dirty="0"/>
              <a:t>A deep learning-based model is developed to colorize grayscale SAR images by leveraging paired SAR and optical datasets. This is achieved through: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868DA-CA7F-9C04-7F37-F05CC28A9C32}"/>
              </a:ext>
            </a:extLst>
          </p:cNvPr>
          <p:cNvSpPr txBox="1"/>
          <p:nvPr/>
        </p:nvSpPr>
        <p:spPr>
          <a:xfrm>
            <a:off x="506896" y="3909916"/>
            <a:ext cx="6238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How it addresses the problem: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Improves Interpretability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Noise Handling: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Bridges the Optical-SAR Gap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Unique Application of Deep Learning: Unlike traditional colorization models that focus on natural RGB images, this solution adapts deep learning for SAR-specific data with its unique noise and texture characteristics.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3B55A-314A-31C4-FCD9-C8615CAD8A4C}"/>
              </a:ext>
            </a:extLst>
          </p:cNvPr>
          <p:cNvSpPr txBox="1"/>
          <p:nvPr/>
        </p:nvSpPr>
        <p:spPr>
          <a:xfrm>
            <a:off x="8649327" y="5710001"/>
            <a:ext cx="196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CNN representation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059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39302" y="1182232"/>
            <a:ext cx="102821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used: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Programming languages: </a:t>
            </a:r>
            <a:r>
              <a:rPr lang="en-IN" sz="2000" dirty="0"/>
              <a:t>Python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Libraries: </a:t>
            </a:r>
            <a:r>
              <a:rPr lang="en-IN" sz="2000" dirty="0" err="1"/>
              <a:t>Keras</a:t>
            </a:r>
            <a:r>
              <a:rPr lang="en-IN" sz="2000" dirty="0"/>
              <a:t>, NumPy, OpenCV, scikit-image, </a:t>
            </a:r>
            <a:r>
              <a:rPr lang="en-IN" sz="2000" dirty="0" err="1"/>
              <a:t>Conda</a:t>
            </a:r>
            <a:r>
              <a:rPr lang="en-IN" sz="2000" dirty="0"/>
              <a:t>, Matplotlib, and PIL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Hardware: High-Performance Computing (HPC)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buAutoNum type="arabicParenR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457200" indent="-457200" algn="just">
              <a:buAutoNum type="arabicParenR" startAt="2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Solana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67D49D-86E7-B13D-32FB-58784B6AB54A}"/>
              </a:ext>
            </a:extLst>
          </p:cNvPr>
          <p:cNvSpPr/>
          <p:nvPr/>
        </p:nvSpPr>
        <p:spPr>
          <a:xfrm>
            <a:off x="1859962" y="3287949"/>
            <a:ext cx="2084962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A92479-073B-0AA6-0617-609DD3D913BD}"/>
              </a:ext>
            </a:extLst>
          </p:cNvPr>
          <p:cNvSpPr/>
          <p:nvPr/>
        </p:nvSpPr>
        <p:spPr>
          <a:xfrm>
            <a:off x="4856081" y="3287949"/>
            <a:ext cx="2084962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DCDE1F-CF19-66C4-CDE0-0ED82A6E0B2B}"/>
              </a:ext>
            </a:extLst>
          </p:cNvPr>
          <p:cNvSpPr/>
          <p:nvPr/>
        </p:nvSpPr>
        <p:spPr>
          <a:xfrm>
            <a:off x="7852200" y="3285349"/>
            <a:ext cx="2084962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Process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286DFC-8000-F928-81D7-D4C807FB1C45}"/>
              </a:ext>
            </a:extLst>
          </p:cNvPr>
          <p:cNvCxnSpPr/>
          <p:nvPr/>
        </p:nvCxnSpPr>
        <p:spPr>
          <a:xfrm>
            <a:off x="4114800" y="35408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BC225-E49C-5F3E-EA3F-9733C68B1022}"/>
              </a:ext>
            </a:extLst>
          </p:cNvPr>
          <p:cNvCxnSpPr/>
          <p:nvPr/>
        </p:nvCxnSpPr>
        <p:spPr>
          <a:xfrm>
            <a:off x="7117404" y="35408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1BEA7-562B-34EB-DBDD-55B0FE610AA7}"/>
              </a:ext>
            </a:extLst>
          </p:cNvPr>
          <p:cNvSpPr/>
          <p:nvPr/>
        </p:nvSpPr>
        <p:spPr>
          <a:xfrm>
            <a:off x="1856362" y="4589192"/>
            <a:ext cx="2084962" cy="12302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</a:t>
            </a:r>
            <a:r>
              <a:rPr lang="en-US" sz="1400" dirty="0"/>
              <a:t>(Normalization, Noise Reduction, Augmentation)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5F1B7-F398-81FB-3586-82C6954D8FB5}"/>
              </a:ext>
            </a:extLst>
          </p:cNvPr>
          <p:cNvCxnSpPr>
            <a:cxnSpLocks/>
          </p:cNvCxnSpPr>
          <p:nvPr/>
        </p:nvCxnSpPr>
        <p:spPr>
          <a:xfrm>
            <a:off x="2898843" y="3891064"/>
            <a:ext cx="0" cy="535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B17A79-9A7D-9608-85A4-C6D0D8E8F123}"/>
              </a:ext>
            </a:extLst>
          </p:cNvPr>
          <p:cNvSpPr/>
          <p:nvPr/>
        </p:nvSpPr>
        <p:spPr>
          <a:xfrm>
            <a:off x="4976687" y="4174635"/>
            <a:ext cx="1807366" cy="829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Encoder-Decoder Design 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FD3013-BF35-82CB-ED54-198E2A762F79}"/>
              </a:ext>
            </a:extLst>
          </p:cNvPr>
          <p:cNvCxnSpPr>
            <a:cxnSpLocks/>
          </p:cNvCxnSpPr>
          <p:nvPr/>
        </p:nvCxnSpPr>
        <p:spPr>
          <a:xfrm>
            <a:off x="5880370" y="3791187"/>
            <a:ext cx="0" cy="353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B44A21-6B61-67C3-F97E-1FD6D197ECC3}"/>
              </a:ext>
            </a:extLst>
          </p:cNvPr>
          <p:cNvCxnSpPr>
            <a:cxnSpLocks/>
          </p:cNvCxnSpPr>
          <p:nvPr/>
        </p:nvCxnSpPr>
        <p:spPr>
          <a:xfrm>
            <a:off x="5890455" y="5027502"/>
            <a:ext cx="0" cy="353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F20445-CE7D-7C8E-7459-F3818E49AC7C}"/>
              </a:ext>
            </a:extLst>
          </p:cNvPr>
          <p:cNvSpPr/>
          <p:nvPr/>
        </p:nvSpPr>
        <p:spPr>
          <a:xfrm>
            <a:off x="4976687" y="5398853"/>
            <a:ext cx="1807366" cy="829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EA66F-C7B3-4AA9-DE1C-D0BC2BAA9409}"/>
              </a:ext>
            </a:extLst>
          </p:cNvPr>
          <p:cNvCxnSpPr>
            <a:cxnSpLocks/>
          </p:cNvCxnSpPr>
          <p:nvPr/>
        </p:nvCxnSpPr>
        <p:spPr>
          <a:xfrm>
            <a:off x="8989979" y="3804983"/>
            <a:ext cx="0" cy="353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BE3C77-05F4-713A-56CF-1B11460AD9BA}"/>
              </a:ext>
            </a:extLst>
          </p:cNvPr>
          <p:cNvSpPr/>
          <p:nvPr/>
        </p:nvSpPr>
        <p:spPr>
          <a:xfrm>
            <a:off x="8086296" y="4181134"/>
            <a:ext cx="1850866" cy="846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 Design</a:t>
            </a:r>
          </a:p>
          <a:p>
            <a:pPr algn="ctr"/>
            <a:r>
              <a:rPr lang="en-US" dirty="0"/>
              <a:t> </a:t>
            </a:r>
            <a:r>
              <a:rPr lang="en-US" sz="1400" dirty="0"/>
              <a:t>(MSE)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47E08C-4D43-F198-4BFA-BE1A5368B48B}"/>
              </a:ext>
            </a:extLst>
          </p:cNvPr>
          <p:cNvCxnSpPr/>
          <p:nvPr/>
        </p:nvCxnSpPr>
        <p:spPr>
          <a:xfrm>
            <a:off x="6941043" y="5819404"/>
            <a:ext cx="9111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D653C2-7A2E-5FB3-F656-0EF52C1B1525}"/>
              </a:ext>
            </a:extLst>
          </p:cNvPr>
          <p:cNvSpPr/>
          <p:nvPr/>
        </p:nvSpPr>
        <p:spPr>
          <a:xfrm>
            <a:off x="7928125" y="5217421"/>
            <a:ext cx="3093313" cy="1027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Scaling And Deployment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2322" y="1832860"/>
            <a:ext cx="11070077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Publicly available paired SAR-Optical dataset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Well-established deep learning frameworks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Popular Encoder-Decoder Models</a:t>
            </a:r>
          </a:p>
          <a:p>
            <a:pPr lvl="1" algn="just">
              <a:defRPr/>
            </a:pPr>
            <a:endParaRPr lang="en-IN" dirty="0"/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j-lt"/>
              </a:rPr>
              <a:t>Data Complexity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Large Dataset Handling</a:t>
            </a:r>
            <a:r>
              <a:rPr lang="en-IN" dirty="0">
                <a:latin typeface="+mj-lt"/>
              </a:rPr>
              <a:t> requires the need of HPC or GPU acceleration.</a:t>
            </a:r>
          </a:p>
          <a:p>
            <a:pPr lvl="1" algn="just">
              <a:defRPr/>
            </a:pPr>
            <a:endParaRPr lang="en-US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baseline="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large datasets: Distributed Training and mini-batch processing can be used.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Maintaining Image Quality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IN" dirty="0"/>
              <a:t>PSNR and SSIM as Metrics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Solana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154275"/>
            <a:ext cx="93853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j-lt"/>
              </a:rPr>
              <a:t>Remote Sensing Analysts and Scientists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Government Agencies and Disaster Management Authorities</a:t>
            </a:r>
            <a:endParaRPr lang="en-US" dirty="0">
              <a:latin typeface="+mj-lt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Urban Planners and Infrastructure Developers</a:t>
            </a:r>
            <a:endParaRPr lang="en-US" dirty="0">
              <a:latin typeface="+mj-lt"/>
            </a:endParaRPr>
          </a:p>
          <a:p>
            <a:pPr lvl="1" algn="just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(social, economic, environmental, etc.)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Enhanced Environmental Monitoring</a:t>
            </a:r>
            <a:endParaRPr lang="en-US" dirty="0"/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Improved Decision-Making for Public Safety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Cost-Effective Resource Management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Advancement in Image Processing Techniques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2795263"/>
            <a:ext cx="1033401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/ Links of the reference and research work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noProof="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Dataset: </a:t>
            </a:r>
            <a:r>
              <a:rPr lang="en-US" noProof="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  <a:hlinkClick r:id="rId3"/>
              </a:rPr>
              <a:t>https://drive.google.com/drive/folders/1W3iMpkehng7ADXmhz9pPvmgFQBayq22t</a:t>
            </a:r>
            <a:endParaRPr lang="en-US" noProof="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CNN: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  <a:hlinkClick r:id="rId4"/>
              </a:rPr>
              <a:t>https://journalofbigdata.springeropen.com/articles/10.1186/s40537-021-00444-8</a:t>
            </a:r>
            <a:endParaRPr lang="en-US" sz="20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417</Words>
  <Application>Microsoft Office PowerPoint</Application>
  <PresentationFormat>Widescreen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Enhancing SAR Imagery with Colorization  Using Deep Learning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Sharath Koppu</cp:lastModifiedBy>
  <cp:revision>153</cp:revision>
  <dcterms:created xsi:type="dcterms:W3CDTF">2013-12-12T18:46:50Z</dcterms:created>
  <dcterms:modified xsi:type="dcterms:W3CDTF">2024-09-08T08:02:46Z</dcterms:modified>
  <cp:category/>
</cp:coreProperties>
</file>