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4" r:id="rId5"/>
    <p:sldId id="282" r:id="rId6"/>
    <p:sldId id="283" r:id="rId7"/>
    <p:sldId id="285" r:id="rId8"/>
    <p:sldId id="284" r:id="rId9"/>
    <p:sldId id="281" r:id="rId10"/>
    <p:sldId id="260" r:id="rId11"/>
    <p:sldId id="311" r:id="rId12"/>
    <p:sldId id="316" r:id="rId13"/>
    <p:sldId id="326" r:id="rId14"/>
    <p:sldId id="325" r:id="rId15"/>
    <p:sldId id="259" r:id="rId16"/>
    <p:sldId id="25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7F7F7"/>
    <a:srgbClr val="00BE9C"/>
    <a:srgbClr val="14D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3" autoAdjust="0"/>
    <p:restoredTop sz="94660"/>
  </p:normalViewPr>
  <p:slideViewPr>
    <p:cSldViewPr snapToGrid="0">
      <p:cViewPr varScale="1">
        <p:scale>
          <a:sx n="55" d="100"/>
          <a:sy n="55" d="100"/>
        </p:scale>
        <p:origin x="66"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D8800-4BFF-4416-9148-C9E6947F365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609EA-4ED7-458E-841A-D6436E22768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A1609EA-4ED7-458E-841A-D6436E22768C}"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SimSun" panose="02010600030101010101" pitchFamily="2" charset="-122"/>
              </a:defRPr>
            </a:lvl1pPr>
            <a:lvl2pPr marL="742950" indent="-285750">
              <a:defRPr>
                <a:solidFill>
                  <a:schemeClr val="tx1"/>
                </a:solidFill>
                <a:latin typeface="Arial Narrow" panose="020B0606020202030204" pitchFamily="34" charset="0"/>
                <a:ea typeface="SimSun" panose="02010600030101010101" pitchFamily="2" charset="-122"/>
              </a:defRPr>
            </a:lvl2pPr>
            <a:lvl3pPr marL="1143000" indent="-228600">
              <a:defRPr>
                <a:solidFill>
                  <a:schemeClr val="tx1"/>
                </a:solidFill>
                <a:latin typeface="Arial Narrow" panose="020B0606020202030204" pitchFamily="34" charset="0"/>
                <a:ea typeface="SimSun" panose="02010600030101010101" pitchFamily="2" charset="-122"/>
              </a:defRPr>
            </a:lvl3pPr>
            <a:lvl4pPr marL="1600200" indent="-228600">
              <a:defRPr>
                <a:solidFill>
                  <a:schemeClr val="tx1"/>
                </a:solidFill>
                <a:latin typeface="Arial Narrow" panose="020B0606020202030204" pitchFamily="34" charset="0"/>
                <a:ea typeface="SimSun" panose="02010600030101010101" pitchFamily="2" charset="-122"/>
              </a:defRPr>
            </a:lvl4pPr>
            <a:lvl5pPr marL="2057400" indent="-228600">
              <a:defRPr>
                <a:solidFill>
                  <a:schemeClr val="tx1"/>
                </a:solidFill>
                <a:latin typeface="Arial Narrow" panose="020B060602020203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SimSun" panose="02010600030101010101" pitchFamily="2" charset="-122"/>
              </a:defRPr>
            </a:lvl9pPr>
          </a:lstStyle>
          <a:p>
            <a:fld id="{CD82B6E9-0666-4E7E-B502-612ED3F2704A}"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7F7F7"/>
        </a:solidFill>
        <a:effectLst/>
      </p:bgPr>
    </p:bg>
    <p:spTree>
      <p:nvGrpSpPr>
        <p:cNvPr id="1" name=""/>
        <p:cNvGrpSpPr/>
        <p:nvPr/>
      </p:nvGrpSpPr>
      <p:grpSpPr>
        <a:xfrm>
          <a:off x="0" y="0"/>
          <a:ext cx="0" cy="0"/>
          <a:chOff x="0" y="0"/>
          <a:chExt cx="0" cy="0"/>
        </a:xfrm>
      </p:grpSpPr>
      <p:sp>
        <p:nvSpPr>
          <p:cNvPr id="8" name="矩形 7"/>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3" name="直角三角形 12"/>
          <p:cNvSpPr/>
          <p:nvPr userDrawn="1"/>
        </p:nvSpPr>
        <p:spPr>
          <a:xfrm flipH="1">
            <a:off x="7436722" y="4048474"/>
            <a:ext cx="4755276" cy="2809526"/>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4" name="直角三角形 13"/>
          <p:cNvSpPr/>
          <p:nvPr userDrawn="1"/>
        </p:nvSpPr>
        <p:spPr>
          <a:xfrm>
            <a:off x="-1" y="4048473"/>
            <a:ext cx="12152372" cy="2809527"/>
          </a:xfrm>
          <a:prstGeom prst="rtTriangle">
            <a:avLst/>
          </a:prstGeom>
          <a:solidFill>
            <a:srgbClr val="5454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5" name="直角三角形 14"/>
          <p:cNvSpPr/>
          <p:nvPr userDrawn="1"/>
        </p:nvSpPr>
        <p:spPr>
          <a:xfrm flipH="1">
            <a:off x="10857880" y="3991413"/>
            <a:ext cx="1334120" cy="2866587"/>
          </a:xfrm>
          <a:prstGeom prst="rtTriangle">
            <a:avLst/>
          </a:prstGeom>
          <a:solidFill>
            <a:srgbClr val="00B4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16" name="直角三角形 10"/>
          <p:cNvSpPr/>
          <p:nvPr userDrawn="1"/>
        </p:nvSpPr>
        <p:spPr>
          <a:xfrm>
            <a:off x="-39630" y="4017850"/>
            <a:ext cx="12086328" cy="2840149"/>
          </a:xfrm>
          <a:custGeom>
            <a:avLst/>
            <a:gdLst>
              <a:gd name="connsiteX0" fmla="*/ 0 w 8375374"/>
              <a:gd name="connsiteY0" fmla="*/ 1663148 h 1663148"/>
              <a:gd name="connsiteX1" fmla="*/ 0 w 8375374"/>
              <a:gd name="connsiteY1" fmla="*/ 0 h 1663148"/>
              <a:gd name="connsiteX2" fmla="*/ 8375374 w 8375374"/>
              <a:gd name="connsiteY2" fmla="*/ 1663148 h 1663148"/>
              <a:gd name="connsiteX3" fmla="*/ 0 w 8375374"/>
              <a:gd name="connsiteY3" fmla="*/ 1663148 h 1663148"/>
              <a:gd name="connsiteX0-1" fmla="*/ 3750365 w 12125739"/>
              <a:gd name="connsiteY0-2" fmla="*/ 2458279 h 2458279"/>
              <a:gd name="connsiteX1-3" fmla="*/ 0 w 12125739"/>
              <a:gd name="connsiteY1-4" fmla="*/ 0 h 2458279"/>
              <a:gd name="connsiteX2-5" fmla="*/ 12125739 w 12125739"/>
              <a:gd name="connsiteY2-6" fmla="*/ 2458279 h 2458279"/>
              <a:gd name="connsiteX3-7" fmla="*/ 3750365 w 12125739"/>
              <a:gd name="connsiteY3-8" fmla="*/ 2458279 h 2458279"/>
              <a:gd name="connsiteX0-9" fmla="*/ 5406887 w 12125739"/>
              <a:gd name="connsiteY0-10" fmla="*/ 2445026 h 2458279"/>
              <a:gd name="connsiteX1-11" fmla="*/ 0 w 12125739"/>
              <a:gd name="connsiteY1-12" fmla="*/ 0 h 2458279"/>
              <a:gd name="connsiteX2-13" fmla="*/ 12125739 w 12125739"/>
              <a:gd name="connsiteY2-14" fmla="*/ 2458279 h 2458279"/>
              <a:gd name="connsiteX3-15" fmla="*/ 5406887 w 12125739"/>
              <a:gd name="connsiteY3-16" fmla="*/ 2445026 h 2458279"/>
            </a:gdLst>
            <a:ahLst/>
            <a:cxnLst>
              <a:cxn ang="0">
                <a:pos x="connsiteX0-9" y="connsiteY0-10"/>
              </a:cxn>
              <a:cxn ang="0">
                <a:pos x="connsiteX1-11" y="connsiteY1-12"/>
              </a:cxn>
              <a:cxn ang="0">
                <a:pos x="connsiteX2-13" y="connsiteY2-14"/>
              </a:cxn>
              <a:cxn ang="0">
                <a:pos x="connsiteX3-15" y="connsiteY3-16"/>
              </a:cxn>
            </a:cxnLst>
            <a:rect l="l" t="t" r="r" b="b"/>
            <a:pathLst>
              <a:path w="12125739" h="2458279">
                <a:moveTo>
                  <a:pt x="5406887" y="2445026"/>
                </a:moveTo>
                <a:lnTo>
                  <a:pt x="0" y="0"/>
                </a:lnTo>
                <a:lnTo>
                  <a:pt x="12125739" y="2458279"/>
                </a:lnTo>
                <a:lnTo>
                  <a:pt x="5406887" y="2445026"/>
                </a:lnTo>
                <a:close/>
              </a:path>
            </a:pathLst>
          </a:custGeom>
          <a:solidFill>
            <a:srgbClr val="61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userDrawn="1">
            <p:ph type="ctrTitle"/>
          </p:nvPr>
        </p:nvSpPr>
        <p:spPr>
          <a:xfrm>
            <a:off x="1524000" y="1043417"/>
            <a:ext cx="9144000" cy="1998404"/>
          </a:xfrm>
        </p:spPr>
        <p:txBody>
          <a:bodyPr anchor="b">
            <a:normAutofit/>
          </a:bodyPr>
          <a:lstStyle>
            <a:lvl1pPr algn="ctr">
              <a:defRPr sz="5400" b="1"/>
            </a:lvl1pPr>
          </a:lstStyle>
          <a:p>
            <a:r>
              <a:rPr lang="zh-CN" altLang="en-US" dirty="0" smtClean="0"/>
              <a:t>单击此处编辑母版标题样式</a:t>
            </a:r>
            <a:endParaRPr lang="en-US" dirty="0"/>
          </a:p>
        </p:txBody>
      </p:sp>
      <p:sp>
        <p:nvSpPr>
          <p:cNvPr id="3" name="Subtitle 2"/>
          <p:cNvSpPr>
            <a:spLocks noGrp="1"/>
          </p:cNvSpPr>
          <p:nvPr userDrawn="1">
            <p:ph type="subTitle" idx="1"/>
          </p:nvPr>
        </p:nvSpPr>
        <p:spPr>
          <a:xfrm>
            <a:off x="1524000" y="3408353"/>
            <a:ext cx="9144000" cy="640118"/>
          </a:xfrm>
        </p:spPr>
        <p:txBody>
          <a:bodyPr/>
          <a:lstStyle>
            <a:lvl1pPr marL="0" indent="0" algn="ctr">
              <a:buNone/>
              <a:defRPr sz="24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userDrawn="1">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userDrawn="1">
            <p:ph type="ftr" sz="quarter" idx="11"/>
          </p:nvPr>
        </p:nvSpPr>
        <p:spPr/>
        <p:txBody>
          <a:bodyPr/>
          <a:lstStyle/>
          <a:p>
            <a:endParaRPr lang="zh-CN" altLang="en-US"/>
          </a:p>
        </p:txBody>
      </p:sp>
      <p:sp>
        <p:nvSpPr>
          <p:cNvPr id="6" name="Slide Number Placeholder 5"/>
          <p:cNvSpPr>
            <a:spLocks noGrp="1"/>
          </p:cNvSpPr>
          <p:nvPr userDrawn="1">
            <p:ph type="sldNum" sz="quarter" idx="12"/>
          </p:nvPr>
        </p:nvSpPr>
        <p:spPr/>
        <p:txBody>
          <a:bodyPr/>
          <a:lstStyle/>
          <a:p>
            <a:fld id="{651E8863-1879-49C9-9D7E-0C23B4A06F4C}" type="slidenum">
              <a:rPr lang="zh-CN" altLang="en-US" smtClean="0"/>
            </a:fld>
            <a:endParaRPr lang="zh-CN" altLang="en-US"/>
          </a:p>
        </p:txBody>
      </p:sp>
      <p:sp>
        <p:nvSpPr>
          <p:cNvPr id="10" name="直角三角形 9"/>
          <p:cNvSpPr/>
          <p:nvPr userDrawn="1"/>
        </p:nvSpPr>
        <p:spPr>
          <a:xfrm rot="10800000" flipH="1">
            <a:off x="0" y="-31186"/>
            <a:ext cx="1524000" cy="1757949"/>
          </a:xfrm>
          <a:prstGeom prst="r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cxnSp>
        <p:nvCxnSpPr>
          <p:cNvPr id="11" name="直接连接符 10"/>
          <p:cNvCxnSpPr/>
          <p:nvPr userDrawn="1"/>
        </p:nvCxnSpPr>
        <p:spPr>
          <a:xfrm>
            <a:off x="1539114" y="3287963"/>
            <a:ext cx="9128886" cy="0"/>
          </a:xfrm>
          <a:prstGeom prst="line">
            <a:avLst/>
          </a:prstGeom>
          <a:ln w="38100">
            <a:solidFill>
              <a:srgbClr val="00BE9C"/>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838202" y="255122"/>
            <a:ext cx="10515598"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defRPr>
            </a:lvl3pPr>
            <a:lvl4pPr marL="851535" indent="0">
              <a:buFontTx/>
              <a:buNone/>
              <a:defRPr sz="1800">
                <a:solidFill>
                  <a:schemeClr val="tx1"/>
                </a:solidFill>
              </a:defRPr>
            </a:lvl4pPr>
            <a:lvl5pPr marL="1054735" indent="0">
              <a:buFontTx/>
              <a:buNone/>
              <a:defRPr sz="1800">
                <a:solidFill>
                  <a:schemeClr val="tx1"/>
                </a:solidFill>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32848" y="2313991"/>
            <a:ext cx="4338000" cy="3862971"/>
          </a:xfrm>
        </p:spPr>
        <p:txBody>
          <a:bodyPr/>
          <a:lstStyle>
            <a:lvl1pPr marL="0" indent="0">
              <a:buNone/>
              <a:defRPr>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12" name="矩形 11"/>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Text Placeholder 2"/>
          <p:cNvSpPr>
            <a:spLocks noGrp="1"/>
          </p:cNvSpPr>
          <p:nvPr>
            <p:ph type="body" idx="1"/>
          </p:nvPr>
        </p:nvSpPr>
        <p:spPr>
          <a:xfrm rot="1020000">
            <a:off x="806258" y="4040019"/>
            <a:ext cx="5269722" cy="692437"/>
          </a:xfrm>
        </p:spPr>
        <p:txBody>
          <a:bodyPr>
            <a:normAutofit/>
          </a:bodyPr>
          <a:lstStyle>
            <a:lvl1pPr marL="0" indent="0">
              <a:buNone/>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7" name="任意多边形 6"/>
          <p:cNvSpPr/>
          <p:nvPr userDrawn="1">
            <p:custDataLst>
              <p:tags r:id="rId2"/>
            </p:custDataLst>
          </p:nvPr>
        </p:nvSpPr>
        <p:spPr>
          <a:xfrm rot="1020695">
            <a:off x="-385440" y="2822298"/>
            <a:ext cx="9311410" cy="1120432"/>
          </a:xfrm>
          <a:custGeom>
            <a:avLst/>
            <a:gdLst>
              <a:gd name="connsiteX0" fmla="*/ 0 w 6888970"/>
              <a:gd name="connsiteY0" fmla="*/ 5629 h 1094517"/>
              <a:gd name="connsiteX1" fmla="*/ 6336207 w 6888970"/>
              <a:gd name="connsiteY1" fmla="*/ 0 h 1094517"/>
              <a:gd name="connsiteX2" fmla="*/ 6888970 w 6888970"/>
              <a:gd name="connsiteY2" fmla="*/ 1094517 h 1094517"/>
              <a:gd name="connsiteX3" fmla="*/ 333148 w 6888970"/>
              <a:gd name="connsiteY3" fmla="*/ 1094517 h 1094517"/>
              <a:gd name="connsiteX0-1" fmla="*/ 0 w 6888970"/>
              <a:gd name="connsiteY0-2" fmla="*/ 5629 h 1127232"/>
              <a:gd name="connsiteX1-3" fmla="*/ 6336207 w 6888970"/>
              <a:gd name="connsiteY1-4" fmla="*/ 0 h 1127232"/>
              <a:gd name="connsiteX2-5" fmla="*/ 6888970 w 6888970"/>
              <a:gd name="connsiteY2-6" fmla="*/ 1094517 h 1127232"/>
              <a:gd name="connsiteX3-7" fmla="*/ 234462 w 6888970"/>
              <a:gd name="connsiteY3-8" fmla="*/ 1127232 h 1127232"/>
              <a:gd name="connsiteX4" fmla="*/ 0 w 6888970"/>
              <a:gd name="connsiteY4" fmla="*/ 5629 h 1127232"/>
              <a:gd name="connsiteX0-9" fmla="*/ 0 w 6888970"/>
              <a:gd name="connsiteY0-10" fmla="*/ 5629 h 1127232"/>
              <a:gd name="connsiteX1-11" fmla="*/ 6336207 w 6888970"/>
              <a:gd name="connsiteY1-12" fmla="*/ 0 h 1127232"/>
              <a:gd name="connsiteX2-13" fmla="*/ 6888970 w 6888970"/>
              <a:gd name="connsiteY2-14" fmla="*/ 1094517 h 1127232"/>
              <a:gd name="connsiteX3-15" fmla="*/ 234462 w 6888970"/>
              <a:gd name="connsiteY3-16" fmla="*/ 1127232 h 1127232"/>
              <a:gd name="connsiteX4-17" fmla="*/ 0 w 6888970"/>
              <a:gd name="connsiteY4-18" fmla="*/ 5629 h 1127232"/>
              <a:gd name="connsiteX0-19" fmla="*/ 0 w 6888970"/>
              <a:gd name="connsiteY0-20" fmla="*/ 5629 h 1116129"/>
              <a:gd name="connsiteX1-21" fmla="*/ 6336207 w 6888970"/>
              <a:gd name="connsiteY1-22" fmla="*/ 0 h 1116129"/>
              <a:gd name="connsiteX2-23" fmla="*/ 6888970 w 6888970"/>
              <a:gd name="connsiteY2-24" fmla="*/ 1094517 h 1116129"/>
              <a:gd name="connsiteX3-25" fmla="*/ 261416 w 6888970"/>
              <a:gd name="connsiteY3-26" fmla="*/ 1116129 h 1116129"/>
              <a:gd name="connsiteX4-27" fmla="*/ 0 w 6888970"/>
              <a:gd name="connsiteY4-28" fmla="*/ 5629 h 1116129"/>
              <a:gd name="connsiteX0-29" fmla="*/ 0 w 6888970"/>
              <a:gd name="connsiteY0-30" fmla="*/ 5629 h 1116129"/>
              <a:gd name="connsiteX1-31" fmla="*/ 6336207 w 6888970"/>
              <a:gd name="connsiteY1-32" fmla="*/ 0 h 1116129"/>
              <a:gd name="connsiteX2-33" fmla="*/ 6888970 w 6888970"/>
              <a:gd name="connsiteY2-34" fmla="*/ 1094517 h 1116129"/>
              <a:gd name="connsiteX3-35" fmla="*/ 261416 w 6888970"/>
              <a:gd name="connsiteY3-36" fmla="*/ 1116129 h 1116129"/>
              <a:gd name="connsiteX4-37" fmla="*/ 0 w 6888970"/>
              <a:gd name="connsiteY4-38" fmla="*/ 5629 h 1116129"/>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6888970" h="1116129">
                <a:moveTo>
                  <a:pt x="0" y="5629"/>
                </a:moveTo>
                <a:lnTo>
                  <a:pt x="6336207" y="0"/>
                </a:lnTo>
                <a:lnTo>
                  <a:pt x="6888970" y="1094517"/>
                </a:lnTo>
                <a:lnTo>
                  <a:pt x="261416" y="1116129"/>
                </a:lnTo>
                <a:cubicBezTo>
                  <a:pt x="-9941" y="-30167"/>
                  <a:pt x="111049" y="368592"/>
                  <a:pt x="0" y="5629"/>
                </a:cubicBezTo>
                <a:close/>
              </a:path>
            </a:pathLst>
          </a:custGeom>
          <a:solidFill>
            <a:schemeClr val="accent1"/>
          </a:solidFill>
          <a:ln w="12700" cap="flat" cmpd="sng" algn="ctr">
            <a:noFill/>
            <a:prstDash val="solid"/>
            <a:miter lim="800000"/>
          </a:ln>
          <a:effectLst/>
        </p:spPr>
        <p:txBody>
          <a:bodyPr rtlCol="0" anchor="ctr">
            <a:normAutofit/>
          </a:bodyPr>
          <a:lstStyle/>
          <a:p>
            <a:pPr algn="ctr" defTabSz="384810">
              <a:defRPr/>
            </a:pPr>
            <a:endParaRPr lang="zh-CN" altLang="en-US" sz="1760" kern="0" dirty="0">
              <a:solidFill>
                <a:srgbClr val="FFFFFF"/>
              </a:solidFill>
              <a:latin typeface="Arial" panose="020B0604020202020204" pitchFamily="34" charset="0"/>
              <a:ea typeface="黑体" panose="02010609060101010101" pitchFamily="49" charset="-122"/>
            </a:endParaRPr>
          </a:p>
        </p:txBody>
      </p:sp>
      <p:cxnSp>
        <p:nvCxnSpPr>
          <p:cNvPr id="8" name="直接连接符 7"/>
          <p:cNvCxnSpPr/>
          <p:nvPr userDrawn="1">
            <p:custDataLst>
              <p:tags r:id="rId3"/>
            </p:custDataLst>
          </p:nvPr>
        </p:nvCxnSpPr>
        <p:spPr>
          <a:xfrm>
            <a:off x="-6350" y="2800089"/>
            <a:ext cx="12198350" cy="3702506"/>
          </a:xfrm>
          <a:prstGeom prst="line">
            <a:avLst/>
          </a:prstGeom>
          <a:noFill/>
          <a:ln w="6350" cap="flat" cmpd="sng" algn="ctr">
            <a:solidFill>
              <a:schemeClr val="accent1"/>
            </a:solidFill>
            <a:prstDash val="solid"/>
            <a:miter lim="800000"/>
          </a:ln>
          <a:effectLst/>
        </p:spPr>
      </p:cxnSp>
      <p:sp>
        <p:nvSpPr>
          <p:cNvPr id="2" name="Title 1"/>
          <p:cNvSpPr>
            <a:spLocks noGrp="1"/>
          </p:cNvSpPr>
          <p:nvPr>
            <p:ph type="title"/>
          </p:nvPr>
        </p:nvSpPr>
        <p:spPr>
          <a:xfrm rot="1022118">
            <a:off x="153380" y="2941977"/>
            <a:ext cx="8683425" cy="1005567"/>
          </a:xfrm>
        </p:spPr>
        <p:txBody>
          <a:bodyPr anchor="ctr" anchorCtr="0">
            <a:normAutofit/>
          </a:bodyPr>
          <a:lstStyle>
            <a:lvl1pPr>
              <a:defRPr sz="4800">
                <a:solidFill>
                  <a:schemeClr val="bg1"/>
                </a:solidFill>
              </a:defRPr>
            </a:lvl1pPr>
          </a:lstStyle>
          <a:p>
            <a:r>
              <a:rPr lang="zh-CN" altLang="en-US" dirty="0" smtClean="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757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7091264" y="2649893"/>
            <a:ext cx="3526973" cy="3340457"/>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71200"/>
            <a:ext cx="10515600" cy="864000"/>
          </a:xfrm>
        </p:spPr>
        <p:txBody>
          <a:bodyPr/>
          <a:lstStyle>
            <a:lvl1pPr>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矩形 5"/>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
        <p:nvSpPr>
          <p:cNvPr id="2" name="Title 1"/>
          <p:cNvSpPr>
            <a:spLocks noGrp="1"/>
          </p:cNvSpPr>
          <p:nvPr>
            <p:ph type="title"/>
          </p:nvPr>
        </p:nvSpPr>
        <p:spPr>
          <a:xfrm>
            <a:off x="838200" y="1378980"/>
            <a:ext cx="10515600" cy="1199464"/>
          </a:xfrm>
        </p:spPr>
        <p:txBody>
          <a:bodyPr>
            <a:normAutofit/>
          </a:bodyPr>
          <a:lstStyle>
            <a:lvl1pPr algn="ctr">
              <a:defRPr sz="4400"/>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51E8863-1879-49C9-9D7E-0C23B4A06F4C}" type="slidenum">
              <a:rPr lang="zh-CN" altLang="en-US" smtClean="0"/>
            </a:fld>
            <a:endParaRPr lang="zh-CN" altLang="en-US"/>
          </a:p>
        </p:txBody>
      </p:sp>
      <p:sp>
        <p:nvSpPr>
          <p:cNvPr id="5" name="矩形 4"/>
          <p:cNvSpPr/>
          <p:nvPr userDrawn="1"/>
        </p:nvSpPr>
        <p:spPr>
          <a:xfrm>
            <a:off x="0" y="1"/>
            <a:ext cx="12192000"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839787" y="457200"/>
            <a:ext cx="4165200"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51E8863-1879-49C9-9D7E-0C23B4A06F4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4.xml"/><Relationship Id="rId11" Type="http://schemas.openxmlformats.org/officeDocument/2006/relationships/tags" Target="../tags/tag3.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838200" y="871932"/>
            <a:ext cx="10515600" cy="8640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C83C4-A236-483F-94E1-16AFA86FAD07}" type="datetimeFigureOut">
              <a:rPr lang="zh-CN" altLang="en-US" smtClean="0"/>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1E8863-1879-49C9-9D7E-0C23B4A06F4C}" type="slidenum">
              <a:rPr lang="zh-CN" altLang="en-US" smtClean="0"/>
            </a:fld>
            <a:endParaRPr lang="zh-CN" altLang="en-US"/>
          </a:p>
        </p:txBody>
      </p:sp>
      <p:sp>
        <p:nvSpPr>
          <p:cNvPr id="7" name="等腰三角形 6"/>
          <p:cNvSpPr/>
          <p:nvPr userDrawn="1"/>
        </p:nvSpPr>
        <p:spPr>
          <a:xfrm flipV="1">
            <a:off x="838200" y="-1"/>
            <a:ext cx="647363" cy="782240"/>
          </a:xfrm>
          <a:prstGeom prst="triangle">
            <a:avLst/>
          </a:prstGeom>
          <a:solidFill>
            <a:srgbClr val="00BE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75" baseline="0">
              <a:latin typeface="Arial" panose="020B060402020202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354330" indent="-354330" algn="l" defTabSz="914400" rtl="0" eaLnBrk="1" latinLnBrk="0" hangingPunct="1">
        <a:lnSpc>
          <a:spcPct val="90000"/>
        </a:lnSpc>
        <a:spcBef>
          <a:spcPts val="1000"/>
        </a:spcBef>
        <a:buClr>
          <a:schemeClr val="accent1"/>
        </a:buClr>
        <a:buFont typeface="Wingdings 3" panose="05040102010807070707" pitchFamily="18" charset="2"/>
        <a:buChar char="p"/>
        <a:defRPr sz="24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7.xml"/><Relationship Id="rId3" Type="http://schemas.openxmlformats.org/officeDocument/2006/relationships/image" Target="../media/image1.png"/><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9.xml"/><Relationship Id="rId2" Type="http://schemas.openxmlformats.org/officeDocument/2006/relationships/image" Target="../media/image1.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31.xml"/><Relationship Id="rId2" Type="http://schemas.openxmlformats.org/officeDocument/2006/relationships/image" Target="../media/image1.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11.xml"/><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tags" Target="../tags/tag14.xml"/><Relationship Id="rId3" Type="http://schemas.openxmlformats.org/officeDocument/2006/relationships/image" Target="../media/image1.png"/><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7.xml"/><Relationship Id="rId4" Type="http://schemas.openxmlformats.org/officeDocument/2006/relationships/tags" Target="../tags/tag18.xml"/><Relationship Id="rId3" Type="http://schemas.openxmlformats.org/officeDocument/2006/relationships/image" Target="../media/image1.png"/><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21.xml"/><Relationship Id="rId3" Type="http://schemas.openxmlformats.org/officeDocument/2006/relationships/image" Target="../media/image1.png"/><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3.xml"/><Relationship Id="rId2" Type="http://schemas.openxmlformats.org/officeDocument/2006/relationships/image" Target="../media/image1.png"/><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rmAutofit/>
          </a:bodyPr>
          <a:lstStyle/>
          <a:p>
            <a:r>
              <a:rPr lang="en-US" altLang="en-US"/>
              <a:t>DAV Bank </a:t>
            </a:r>
            <a:br>
              <a:rPr lang="en-US" altLang="en-US"/>
            </a:br>
            <a:r>
              <a:rPr lang="en-US" altLang="en-US" u="sng"/>
              <a:t>Online Banking Services</a:t>
            </a:r>
            <a:r>
              <a:rPr lang="en-US" altLang="en-US"/>
              <a:t> </a:t>
            </a:r>
            <a:endParaRPr lang="en-US" altLang="en-US"/>
          </a:p>
        </p:txBody>
      </p:sp>
      <p:sp>
        <p:nvSpPr>
          <p:cNvPr id="3" name="副标题 2"/>
          <p:cNvSpPr>
            <a:spLocks noGrp="1"/>
          </p:cNvSpPr>
          <p:nvPr>
            <p:ph type="subTitle" idx="1"/>
            <p:custDataLst>
              <p:tags r:id="rId2"/>
            </p:custDataLst>
          </p:nvPr>
        </p:nvSpPr>
        <p:spPr>
          <a:xfrm>
            <a:off x="1524000" y="3408045"/>
            <a:ext cx="9144000" cy="2257425"/>
          </a:xfrm>
        </p:spPr>
        <p:txBody>
          <a:bodyPr>
            <a:normAutofit lnSpcReduction="10000"/>
          </a:bodyPr>
          <a:lstStyle/>
          <a:p>
            <a:pPr algn="l"/>
            <a:r>
              <a:rPr lang="en-US" altLang="zh-CN" b="1" dirty="0"/>
              <a:t>                         Project done by:</a:t>
            </a:r>
            <a:r>
              <a:rPr lang="en-US" altLang="zh-CN" dirty="0"/>
              <a:t>1.Abdul</a:t>
            </a:r>
            <a:endParaRPr lang="en-US" altLang="zh-CN" dirty="0"/>
          </a:p>
          <a:p>
            <a:pPr algn="l"/>
            <a:r>
              <a:rPr lang="en-US" altLang="zh-CN" dirty="0"/>
              <a:t>                                                      2.Vishnupriya</a:t>
            </a:r>
            <a:endParaRPr lang="en-US" altLang="zh-CN" dirty="0"/>
          </a:p>
          <a:p>
            <a:pPr algn="l"/>
            <a:r>
              <a:rPr lang="en-US" altLang="zh-CN" dirty="0"/>
              <a:t>                                                      3.Deepika</a:t>
            </a:r>
            <a:endParaRPr lang="en-US" altLang="zh-CN" dirty="0"/>
          </a:p>
          <a:p>
            <a:r>
              <a:rPr lang="en-US" altLang="zh-CN" dirty="0"/>
              <a:t>                             </a:t>
            </a:r>
            <a:r>
              <a:rPr lang="en-US" altLang="zh-CN" b="1" dirty="0"/>
              <a:t>   </a:t>
            </a:r>
            <a:endParaRPr lang="en-US" altLang="zh-CN" dirty="0"/>
          </a:p>
        </p:txBody>
      </p:sp>
      <p:pic>
        <p:nvPicPr>
          <p:cNvPr id="4" name="Picture 3" descr="img"/>
          <p:cNvPicPr>
            <a:picLocks noChangeAspect="1"/>
          </p:cNvPicPr>
          <p:nvPr/>
        </p:nvPicPr>
        <p:blipFill>
          <a:blip r:embed="rId3"/>
          <a:stretch>
            <a:fillRect/>
          </a:stretch>
        </p:blipFill>
        <p:spPr>
          <a:xfrm>
            <a:off x="9351010" y="0"/>
            <a:ext cx="2762250" cy="913765"/>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94030"/>
            <a:ext cx="10515600" cy="788670"/>
          </a:xfrm>
        </p:spPr>
        <p:txBody>
          <a:bodyPr>
            <a:normAutofit fontScale="90000"/>
          </a:bodyPr>
          <a:p>
            <a:r>
              <a:rPr lang="en-US"/>
              <a:t>Outlooks:                                               </a:t>
            </a:r>
            <a:r>
              <a:rPr lang="en-US" sz="3110"/>
              <a:t>Home pages:</a:t>
            </a:r>
            <a:endParaRPr lang="en-US" sz="3110"/>
          </a:p>
        </p:txBody>
      </p:sp>
      <p:pic>
        <p:nvPicPr>
          <p:cNvPr id="4" name="Content Placeholder 3" descr="home"/>
          <p:cNvPicPr>
            <a:picLocks noChangeAspect="1"/>
          </p:cNvPicPr>
          <p:nvPr>
            <p:ph idx="1"/>
          </p:nvPr>
        </p:nvPicPr>
        <p:blipFill>
          <a:blip r:embed="rId1"/>
          <a:stretch>
            <a:fillRect/>
          </a:stretch>
        </p:blipFill>
        <p:spPr>
          <a:xfrm>
            <a:off x="318770" y="1293495"/>
            <a:ext cx="4079875" cy="1771650"/>
          </a:xfrm>
          <a:prstGeom prst="rect">
            <a:avLst/>
          </a:prstGeom>
        </p:spPr>
      </p:pic>
      <p:pic>
        <p:nvPicPr>
          <p:cNvPr id="5" name="Picture 4" descr="login1"/>
          <p:cNvPicPr>
            <a:picLocks noChangeAspect="1"/>
          </p:cNvPicPr>
          <p:nvPr/>
        </p:nvPicPr>
        <p:blipFill>
          <a:blip r:embed="rId2"/>
          <a:srcRect/>
          <a:stretch>
            <a:fillRect/>
          </a:stretch>
        </p:blipFill>
        <p:spPr>
          <a:xfrm>
            <a:off x="318770" y="3070860"/>
            <a:ext cx="4079875" cy="1651000"/>
          </a:xfrm>
          <a:prstGeom prst="rect">
            <a:avLst/>
          </a:prstGeom>
        </p:spPr>
      </p:pic>
      <p:pic>
        <p:nvPicPr>
          <p:cNvPr id="11" name="Picture 10" descr="signup1"/>
          <p:cNvPicPr>
            <a:picLocks noChangeAspect="1"/>
          </p:cNvPicPr>
          <p:nvPr/>
        </p:nvPicPr>
        <p:blipFill>
          <a:blip r:embed="rId3"/>
          <a:stretch>
            <a:fillRect/>
          </a:stretch>
        </p:blipFill>
        <p:spPr>
          <a:xfrm>
            <a:off x="318770" y="4727575"/>
            <a:ext cx="4079875" cy="1865630"/>
          </a:xfrm>
          <a:prstGeom prst="rect">
            <a:avLst/>
          </a:prstGeom>
        </p:spPr>
      </p:pic>
      <p:sp>
        <p:nvSpPr>
          <p:cNvPr id="12" name="Text Box 11"/>
          <p:cNvSpPr txBox="1"/>
          <p:nvPr/>
        </p:nvSpPr>
        <p:spPr>
          <a:xfrm>
            <a:off x="4610735" y="1293495"/>
            <a:ext cx="7271385" cy="5309235"/>
          </a:xfrm>
          <a:prstGeom prst="rect">
            <a:avLst/>
          </a:prstGeom>
          <a:noFill/>
        </p:spPr>
        <p:txBody>
          <a:bodyPr wrap="square" rtlCol="0">
            <a:noAutofit/>
          </a:bodyPr>
          <a:p>
            <a:r>
              <a:rPr lang="en-US" altLang="en-US"/>
              <a:t> </a:t>
            </a:r>
            <a:r>
              <a:rPr lang="en-US" altLang="en-US" b="1"/>
              <a:t>1.Home Page:</a:t>
            </a:r>
            <a:endParaRPr lang="en-US" altLang="en-US"/>
          </a:p>
          <a:p>
            <a:pPr marL="285750" indent="-285750">
              <a:buFont typeface="Arial" panose="020B0604020202020204" pitchFamily="34" charset="0"/>
              <a:buChar char="•"/>
            </a:pPr>
            <a:r>
              <a:rPr lang="en-US" altLang="en-US"/>
              <a:t>Description: This is the landing page of the application.</a:t>
            </a:r>
            <a:endParaRPr lang="en-US" altLang="en-US"/>
          </a:p>
          <a:p>
            <a:pPr marL="285750" indent="-285750">
              <a:buFont typeface="Arial" panose="020B0604020202020204" pitchFamily="34" charset="0"/>
              <a:buChar char="•"/>
            </a:pPr>
            <a:r>
              <a:rPr lang="en-US" altLang="en-US"/>
              <a:t>Navigation links (e.g., Login, Signup, Services, Contact).</a:t>
            </a:r>
            <a:endParaRPr lang="en-US" altLang="en-US"/>
          </a:p>
          <a:p>
            <a:pPr marL="285750" indent="-285750">
              <a:buFont typeface="Arial" panose="020B0604020202020204" pitchFamily="34" charset="0"/>
              <a:buChar char="•"/>
            </a:pPr>
            <a:r>
              <a:rPr lang="en-US" altLang="en-US"/>
              <a:t>A brief description of the application's features.</a:t>
            </a:r>
            <a:endParaRPr lang="en-US" altLang="en-US"/>
          </a:p>
          <a:p>
            <a:r>
              <a:rPr lang="en-US" altLang="en-US"/>
              <a:t>Purpose: Introduces the application and its purpose to the user.</a:t>
            </a:r>
            <a:endParaRPr lang="en-US" altLang="en-US"/>
          </a:p>
          <a:p>
            <a:r>
              <a:rPr lang="en-US" altLang="en-US" b="1"/>
              <a:t>2. Login Page :</a:t>
            </a:r>
            <a:endParaRPr lang="en-US" altLang="en-US" b="1"/>
          </a:p>
          <a:p>
            <a:pPr marL="285750" indent="-285750">
              <a:buFont typeface="Arial" panose="020B0604020202020204" pitchFamily="34" charset="0"/>
              <a:buChar char="•"/>
            </a:pPr>
            <a:r>
              <a:rPr lang="en-US" altLang="en-US"/>
              <a:t>Description: The page where users log in to access their accounts.</a:t>
            </a:r>
            <a:endParaRPr lang="en-US" altLang="en-US"/>
          </a:p>
          <a:p>
            <a:pPr marL="285750" indent="-285750">
              <a:buFont typeface="Arial" panose="020B0604020202020204" pitchFamily="34" charset="0"/>
              <a:buChar char="•"/>
            </a:pPr>
            <a:r>
              <a:rPr lang="en-US" altLang="en-US"/>
              <a:t>Input fields for username and password.</a:t>
            </a:r>
            <a:endParaRPr lang="en-US" altLang="en-US"/>
          </a:p>
          <a:p>
            <a:pPr marL="285750" indent="-285750">
              <a:buFont typeface="Arial" panose="020B0604020202020204" pitchFamily="34" charset="0"/>
              <a:buChar char="•"/>
            </a:pPr>
            <a:r>
              <a:rPr lang="en-US" altLang="en-US"/>
              <a:t>A "Login" button.</a:t>
            </a:r>
            <a:endParaRPr lang="en-US" altLang="en-US"/>
          </a:p>
          <a:p>
            <a:pPr marL="285750" indent="-285750">
              <a:buFont typeface="Arial" panose="020B0604020202020204" pitchFamily="34" charset="0"/>
              <a:buChar char="•"/>
            </a:pPr>
            <a:r>
              <a:rPr lang="en-US" altLang="en-US"/>
              <a:t>A link to the signup page for new users.</a:t>
            </a:r>
            <a:endParaRPr lang="en-US" altLang="en-US"/>
          </a:p>
          <a:p>
            <a:pPr indent="0">
              <a:buFont typeface="Arial" panose="020B0604020202020204" pitchFamily="34" charset="0"/>
              <a:buNone/>
            </a:pPr>
            <a:r>
              <a:rPr lang="en-US" altLang="en-US"/>
              <a:t>Purpose: Demonstrates the authentication process.</a:t>
            </a:r>
            <a:endParaRPr lang="en-US" altLang="en-US"/>
          </a:p>
          <a:p>
            <a:pPr indent="0">
              <a:buFont typeface="Arial" panose="020B0604020202020204" pitchFamily="34" charset="0"/>
              <a:buNone/>
            </a:pPr>
            <a:r>
              <a:rPr lang="en-US" altLang="en-US" b="1"/>
              <a:t>3. Signup Page :</a:t>
            </a:r>
            <a:endParaRPr lang="en-US" altLang="en-US" b="1"/>
          </a:p>
          <a:p>
            <a:pPr marL="285750" indent="-285750">
              <a:buFont typeface="Arial" panose="020B0604020202020204" pitchFamily="34" charset="0"/>
              <a:buChar char="•"/>
            </a:pPr>
            <a:r>
              <a:rPr lang="en-US" altLang="en-US"/>
              <a:t>Description: The page where new users create an account.</a:t>
            </a:r>
            <a:endParaRPr lang="en-US" altLang="en-US"/>
          </a:p>
          <a:p>
            <a:pPr marL="285750" indent="-285750">
              <a:buFont typeface="Arial" panose="020B0604020202020204" pitchFamily="34" charset="0"/>
              <a:buChar char="•"/>
            </a:pPr>
            <a:r>
              <a:rPr lang="en-US" altLang="en-US"/>
              <a:t>Input fields for email, username, password, and account number.</a:t>
            </a:r>
            <a:endParaRPr lang="en-US" altLang="en-US"/>
          </a:p>
          <a:p>
            <a:pPr marL="285750" indent="-285750">
              <a:buFont typeface="Arial" panose="020B0604020202020204" pitchFamily="34" charset="0"/>
              <a:buChar char="•"/>
            </a:pPr>
            <a:r>
              <a:rPr lang="en-US" altLang="en-US"/>
              <a:t>A "Signup" button.</a:t>
            </a:r>
            <a:endParaRPr lang="en-US" altLang="en-US"/>
          </a:p>
          <a:p>
            <a:pPr marL="285750" indent="-285750">
              <a:buFont typeface="Arial" panose="020B0604020202020204" pitchFamily="34" charset="0"/>
              <a:buChar char="•"/>
            </a:pPr>
            <a:r>
              <a:rPr lang="en-US" altLang="en-US"/>
              <a:t>Validation messages (e.g., for invalid email or password).</a:t>
            </a:r>
            <a:endParaRPr lang="en-US" altLang="en-US"/>
          </a:p>
          <a:p>
            <a:pPr indent="0">
              <a:buFont typeface="Arial" panose="020B0604020202020204" pitchFamily="34" charset="0"/>
              <a:buNone/>
            </a:pPr>
            <a:r>
              <a:rPr lang="en-US" altLang="en-US"/>
              <a:t>Purpose: Highlights the user registration process and input validation.</a:t>
            </a:r>
            <a:endParaRPr lang="en-US" altLang="en-US"/>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ervices"/>
          <p:cNvPicPr>
            <a:picLocks noChangeAspect="1"/>
          </p:cNvPicPr>
          <p:nvPr>
            <p:ph idx="1"/>
          </p:nvPr>
        </p:nvPicPr>
        <p:blipFill>
          <a:blip r:embed="rId1"/>
          <a:stretch>
            <a:fillRect/>
          </a:stretch>
        </p:blipFill>
        <p:spPr>
          <a:xfrm>
            <a:off x="505460" y="3898265"/>
            <a:ext cx="4465955" cy="2329180"/>
          </a:xfrm>
          <a:prstGeom prst="rect">
            <a:avLst/>
          </a:prstGeom>
        </p:spPr>
      </p:pic>
      <p:pic>
        <p:nvPicPr>
          <p:cNvPr id="5" name="Picture 4" descr="contactus1"/>
          <p:cNvPicPr>
            <a:picLocks noChangeAspect="1"/>
          </p:cNvPicPr>
          <p:nvPr/>
        </p:nvPicPr>
        <p:blipFill>
          <a:blip r:embed="rId2"/>
          <a:stretch>
            <a:fillRect/>
          </a:stretch>
        </p:blipFill>
        <p:spPr>
          <a:xfrm>
            <a:off x="505460" y="1190625"/>
            <a:ext cx="4403090" cy="2598420"/>
          </a:xfrm>
          <a:prstGeom prst="rect">
            <a:avLst/>
          </a:prstGeom>
        </p:spPr>
      </p:pic>
      <p:sp>
        <p:nvSpPr>
          <p:cNvPr id="6" name="Text Box 5"/>
          <p:cNvSpPr txBox="1"/>
          <p:nvPr/>
        </p:nvSpPr>
        <p:spPr>
          <a:xfrm>
            <a:off x="5361940" y="1190625"/>
            <a:ext cx="6418580" cy="5084445"/>
          </a:xfrm>
          <a:prstGeom prst="rect">
            <a:avLst/>
          </a:prstGeom>
          <a:noFill/>
        </p:spPr>
        <p:txBody>
          <a:bodyPr wrap="square" rtlCol="0">
            <a:noAutofit/>
          </a:bodyPr>
          <a:p>
            <a:r>
              <a:rPr lang="en-US" altLang="en-US" b="1"/>
              <a:t>4. Contact Page:</a:t>
            </a:r>
            <a:endParaRPr lang="en-US" altLang="en-US" b="1"/>
          </a:p>
          <a:p>
            <a:pPr marL="285750" indent="-285750">
              <a:buFont typeface="Arial" panose="020B0604020202020204" pitchFamily="34" charset="0"/>
              <a:buChar char="•"/>
            </a:pPr>
            <a:r>
              <a:rPr lang="en-US" altLang="en-US"/>
              <a:t>Description: The page where users can submit inquiries or feedback.</a:t>
            </a:r>
            <a:endParaRPr lang="en-US" altLang="en-US"/>
          </a:p>
          <a:p>
            <a:pPr marL="285750" indent="-285750">
              <a:buFont typeface="Arial" panose="020B0604020202020204" pitchFamily="34" charset="0"/>
              <a:buChar char="•"/>
            </a:pPr>
            <a:r>
              <a:rPr lang="en-US" altLang="en-US"/>
              <a:t>Input fields for name, email, and message.</a:t>
            </a:r>
            <a:endParaRPr lang="en-US" altLang="en-US"/>
          </a:p>
          <a:p>
            <a:pPr marL="285750" indent="-285750">
              <a:buFont typeface="Arial" panose="020B0604020202020204" pitchFamily="34" charset="0"/>
              <a:buChar char="•"/>
            </a:pPr>
            <a:r>
              <a:rPr lang="en-US" altLang="en-US"/>
              <a:t>A "Submit" button.</a:t>
            </a:r>
            <a:endParaRPr lang="en-US" altLang="en-US"/>
          </a:p>
          <a:p>
            <a:pPr marL="285750" indent="-285750">
              <a:buFont typeface="Arial" panose="020B0604020202020204" pitchFamily="34" charset="0"/>
              <a:buChar char="•"/>
            </a:pPr>
            <a:r>
              <a:rPr lang="en-US" altLang="en-US"/>
              <a:t>A confirmation message after submission (e.g., "Thank you for contacting us!").</a:t>
            </a:r>
            <a:endParaRPr lang="en-US" altLang="en-US"/>
          </a:p>
          <a:p>
            <a:pPr indent="0">
              <a:buFont typeface="Arial" panose="020B0604020202020204" pitchFamily="34" charset="0"/>
              <a:buNone/>
            </a:pPr>
            <a:r>
              <a:rPr lang="en-US" altLang="en-US"/>
              <a:t>Purpose: Highlights the customer support feature.</a:t>
            </a:r>
            <a:endParaRPr lang="en-US" altLang="en-US"/>
          </a:p>
          <a:p>
            <a:endParaRPr lang="en-US" altLang="en-US"/>
          </a:p>
          <a:p>
            <a:r>
              <a:rPr lang="en-US" altLang="en-US" b="1">
                <a:sym typeface="+mn-ea"/>
              </a:rPr>
              <a:t>5. Services Page:</a:t>
            </a:r>
            <a:endParaRPr lang="en-US" altLang="en-US" b="1">
              <a:sym typeface="+mn-ea"/>
            </a:endParaRPr>
          </a:p>
          <a:p>
            <a:pPr marL="285750" indent="-285750">
              <a:buFont typeface="Arial" panose="020B0604020202020204" pitchFamily="34" charset="0"/>
              <a:buChar char="•"/>
            </a:pPr>
            <a:r>
              <a:rPr lang="en-US" altLang="en-US"/>
              <a:t>This page shows services provided by the dav online banking.</a:t>
            </a:r>
            <a:endParaRPr lang="en-US" altLang="en-US"/>
          </a:p>
          <a:p>
            <a:endParaRPr lang="en-US"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8680"/>
          </a:xfrm>
        </p:spPr>
        <p:txBody>
          <a:bodyPr/>
          <a:p>
            <a:r>
              <a:rPr lang="en-US" sz="3200"/>
              <a:t>                                                            Chatbot Working:</a:t>
            </a:r>
            <a:endParaRPr lang="en-US" sz="3200"/>
          </a:p>
        </p:txBody>
      </p:sp>
      <p:pic>
        <p:nvPicPr>
          <p:cNvPr id="4" name="Content Placeholder 3" descr="chatbot1"/>
          <p:cNvPicPr>
            <a:picLocks noChangeAspect="1"/>
          </p:cNvPicPr>
          <p:nvPr>
            <p:ph idx="1"/>
          </p:nvPr>
        </p:nvPicPr>
        <p:blipFill>
          <a:blip r:embed="rId1"/>
          <a:stretch>
            <a:fillRect/>
          </a:stretch>
        </p:blipFill>
        <p:spPr>
          <a:xfrm>
            <a:off x="0" y="3656965"/>
            <a:ext cx="5850255" cy="2712085"/>
          </a:xfrm>
          <a:prstGeom prst="rect">
            <a:avLst/>
          </a:prstGeom>
        </p:spPr>
      </p:pic>
      <p:pic>
        <p:nvPicPr>
          <p:cNvPr id="5" name="Picture 4" descr="dashboard1"/>
          <p:cNvPicPr>
            <a:picLocks noChangeAspect="1"/>
          </p:cNvPicPr>
          <p:nvPr/>
        </p:nvPicPr>
        <p:blipFill>
          <a:blip r:embed="rId2"/>
          <a:stretch>
            <a:fillRect/>
          </a:stretch>
        </p:blipFill>
        <p:spPr>
          <a:xfrm>
            <a:off x="133350" y="1234440"/>
            <a:ext cx="5716905" cy="2421890"/>
          </a:xfrm>
          <a:prstGeom prst="rect">
            <a:avLst/>
          </a:prstGeom>
        </p:spPr>
      </p:pic>
      <p:sp>
        <p:nvSpPr>
          <p:cNvPr id="6" name="Text Box 5"/>
          <p:cNvSpPr txBox="1"/>
          <p:nvPr/>
        </p:nvSpPr>
        <p:spPr>
          <a:xfrm>
            <a:off x="5975985" y="1347470"/>
            <a:ext cx="6061075" cy="5022215"/>
          </a:xfrm>
          <a:prstGeom prst="rect">
            <a:avLst/>
          </a:prstGeom>
          <a:noFill/>
        </p:spPr>
        <p:txBody>
          <a:bodyPr wrap="square" rtlCol="0">
            <a:noAutofit/>
          </a:bodyPr>
          <a:p>
            <a:r>
              <a:rPr lang="en-US" altLang="en-US" b="1"/>
              <a:t>1. Dashboard :</a:t>
            </a:r>
            <a:endParaRPr lang="en-US" altLang="en-US" b="1"/>
          </a:p>
          <a:p>
            <a:pPr marL="285750" indent="-285750">
              <a:buFont typeface="Arial" panose="020B0604020202020204" pitchFamily="34" charset="0"/>
              <a:buChar char="•"/>
            </a:pPr>
            <a:r>
              <a:rPr lang="en-US" altLang="en-US"/>
              <a:t>Description: The main interface after a user logs in.</a:t>
            </a:r>
            <a:endParaRPr lang="en-US" altLang="en-US"/>
          </a:p>
          <a:p>
            <a:pPr marL="285750" indent="-285750">
              <a:buFont typeface="Arial" panose="020B0604020202020204" pitchFamily="34" charset="0"/>
              <a:buChar char="•"/>
            </a:pPr>
            <a:r>
              <a:rPr lang="en-US" altLang="en-US"/>
              <a:t>A welcome message with the user's name.</a:t>
            </a:r>
            <a:endParaRPr lang="en-US" altLang="en-US"/>
          </a:p>
          <a:p>
            <a:pPr marL="285750" indent="-285750">
              <a:buFont typeface="Arial" panose="020B0604020202020204" pitchFamily="34" charset="0"/>
              <a:buChar char="•"/>
            </a:pPr>
            <a:r>
              <a:rPr lang="en-US" altLang="en-US"/>
              <a:t>Options to check balance, view transaction history, debit account, change PIN, or interact with the chatbot.</a:t>
            </a:r>
            <a:endParaRPr lang="en-US" altLang="en-US"/>
          </a:p>
          <a:p>
            <a:pPr marL="285750" indent="-285750">
              <a:buFont typeface="Arial" panose="020B0604020202020204" pitchFamily="34" charset="0"/>
              <a:buChar char="•"/>
            </a:pPr>
            <a:r>
              <a:rPr lang="en-US" altLang="en-US"/>
              <a:t>A logout button.</a:t>
            </a:r>
            <a:endParaRPr lang="en-US" altLang="en-US"/>
          </a:p>
          <a:p>
            <a:r>
              <a:rPr lang="en-US" altLang="en-US"/>
              <a:t>Purpose: Shows the central hub for accessing banking services.</a:t>
            </a:r>
            <a:endParaRPr lang="en-US" altLang="en-US"/>
          </a:p>
          <a:p>
            <a:r>
              <a:rPr lang="en-US" altLang="en-US" b="1"/>
              <a:t>2. Chatbot Interface:</a:t>
            </a:r>
            <a:endParaRPr lang="en-US" altLang="en-US" b="1"/>
          </a:p>
          <a:p>
            <a:pPr marL="285750" indent="-285750">
              <a:buFont typeface="Arial" panose="020B0604020202020204" pitchFamily="34" charset="0"/>
              <a:buChar char="•"/>
            </a:pPr>
            <a:r>
              <a:rPr lang="en-US" altLang="en-US"/>
              <a:t>Description: The interactive chatbot for customer support.</a:t>
            </a:r>
            <a:endParaRPr lang="en-US" altLang="en-US"/>
          </a:p>
          <a:p>
            <a:pPr marL="285750" indent="-285750">
              <a:buFont typeface="Arial" panose="020B0604020202020204" pitchFamily="34" charset="0"/>
              <a:buChar char="•"/>
            </a:pPr>
            <a:r>
              <a:rPr lang="en-US" altLang="en-US"/>
              <a:t>A chat window with sample user queries and bot responses.</a:t>
            </a:r>
            <a:endParaRPr lang="en-US" altLang="en-US"/>
          </a:p>
          <a:p>
            <a:pPr marL="285750" indent="-285750">
              <a:buFont typeface="Arial" panose="020B0604020202020204" pitchFamily="34" charset="0"/>
              <a:buChar char="•"/>
            </a:pPr>
            <a:r>
              <a:rPr lang="en-US" altLang="en-US"/>
              <a:t>Example: User types "Hello," and the bot responds with "Welcome to DAV Bank! How can I assist you today?"</a:t>
            </a:r>
            <a:endParaRPr lang="en-US" altLang="en-US"/>
          </a:p>
          <a:p>
            <a:pPr indent="0">
              <a:buFont typeface="Arial" panose="020B0604020202020204" pitchFamily="34" charset="0"/>
              <a:buNone/>
            </a:pPr>
            <a:r>
              <a:rPr lang="en-US" altLang="en-US"/>
              <a:t>Purpose: Demonstrates the chatbot's functionality and user interaction.</a:t>
            </a:r>
            <a:endParaRPr lang="en-US"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995728" y="1049629"/>
            <a:ext cx="3469544" cy="476832"/>
          </a:xfrm>
          <a:prstGeom prst="rect">
            <a:avLst/>
          </a:prstGeom>
          <a:noFill/>
        </p:spPr>
        <p:txBody>
          <a:bodyPr wrap="square" lIns="0" tIns="0" rIns="0" bIns="0" rtlCol="0" anchor="ctr" anchorCtr="0">
            <a:noAutofit/>
          </a:bodyPr>
          <a:lstStyle/>
          <a:p>
            <a:pPr algn="ctr"/>
            <a:r>
              <a:rPr lang="en-US" altLang="en-US" sz="4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rPr>
              <a:t>Conclusion:</a:t>
            </a:r>
            <a:endParaRPr lang="en-US" altLang="en-US" sz="4400" dirty="0">
              <a:solidFill>
                <a:schemeClr val="accent1"/>
              </a:solidFill>
              <a:effectLst>
                <a:outerShdw blurRad="38100" dist="25400" dir="5400000" algn="ctr" rotWithShape="0">
                  <a:srgbClr val="6E747A">
                    <a:alpha val="43000"/>
                  </a:srgbClr>
                </a:outerShdw>
              </a:effectLst>
              <a:latin typeface="Arial" panose="020B0604020202020204" pitchFamily="34" charset="0"/>
              <a:ea typeface="黑体" panose="02010609060101010101" pitchFamily="49" charset="-122"/>
            </a:endParaRPr>
          </a:p>
        </p:txBody>
      </p:sp>
      <p:sp>
        <p:nvSpPr>
          <p:cNvPr id="3" name="Text Box 2"/>
          <p:cNvSpPr txBox="1"/>
          <p:nvPr/>
        </p:nvSpPr>
        <p:spPr>
          <a:xfrm>
            <a:off x="883920" y="1678305"/>
            <a:ext cx="10525760" cy="4215765"/>
          </a:xfrm>
          <a:prstGeom prst="rect">
            <a:avLst/>
          </a:prstGeom>
          <a:noFill/>
        </p:spPr>
        <p:txBody>
          <a:bodyPr wrap="square" rtlCol="0">
            <a:noAutofit/>
          </a:bodyPr>
          <a:p>
            <a:endParaRPr lang="en-US"/>
          </a:p>
        </p:txBody>
      </p:sp>
      <p:sp>
        <p:nvSpPr>
          <p:cNvPr id="4" name="Text Box 3"/>
          <p:cNvSpPr txBox="1"/>
          <p:nvPr/>
        </p:nvSpPr>
        <p:spPr>
          <a:xfrm>
            <a:off x="1341120" y="1755775"/>
            <a:ext cx="10382250" cy="4294505"/>
          </a:xfrm>
          <a:prstGeom prst="rect">
            <a:avLst/>
          </a:prstGeom>
        </p:spPr>
        <p:txBody>
          <a:bodyPr wrap="square">
            <a:noAutofit/>
          </a:bodyPr>
          <a:p>
            <a:pPr algn="just"/>
            <a:r>
              <a:rPr lang="en-US" altLang="en-US" sz="2400"/>
              <a:t>The DAV Bank Online Banking System is a secure and efficient web application designed to simplify banking operations and improve user experience. With features like user authentication, account management, and an interactive chatbot, it ensures seamless access to essential banking services. Built using Flask, the application emphasizes security, scalability, and user-friendliness. This project highlights the potential of modern web technologies to create innovative and reliable banking solutions for the future.</a:t>
            </a:r>
            <a:endParaRPr lang="en-US" altLang="en-US" sz="2400"/>
          </a:p>
        </p:txBody>
      </p:sp>
      <p:pic>
        <p:nvPicPr>
          <p:cNvPr id="5" name="Picture 4"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2349500" y="2190115"/>
            <a:ext cx="6040120" cy="2132330"/>
          </a:xfrm>
          <a:prstGeom prst="rect">
            <a:avLst/>
          </a:prstGeom>
          <a:noFill/>
        </p:spPr>
        <p:txBody>
          <a:bodyPr wrap="square" lIns="0" tIns="0" rIns="0" bIns="0" rtlCol="0" anchor="ctr" anchorCtr="0">
            <a:noAutofit/>
          </a:bodyPr>
          <a:lstStyle/>
          <a:p>
            <a:pPr algn="ctr"/>
            <a:r>
              <a:rPr lang="en-US" altLang="zh-CN"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黑体" panose="02010609060101010101" pitchFamily="49" charset="-122"/>
              </a:rPr>
              <a:t>THANK YOU</a:t>
            </a:r>
            <a:endParaRPr lang="en-US" altLang="zh-CN" sz="660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Arial" panose="020B0604020202020204" pitchFamily="34" charset="0"/>
              <a:ea typeface="黑体" panose="02010609060101010101" pitchFamily="49" charset="-122"/>
            </a:endParaRPr>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Agenda:</a:t>
            </a:r>
            <a:endParaRPr lang="en-US"/>
          </a:p>
        </p:txBody>
      </p:sp>
      <p:sp>
        <p:nvSpPr>
          <p:cNvPr id="3" name="Content Placeholder 2"/>
          <p:cNvSpPr>
            <a:spLocks noGrp="1"/>
          </p:cNvSpPr>
          <p:nvPr>
            <p:ph idx="1"/>
          </p:nvPr>
        </p:nvSpPr>
        <p:spPr>
          <a:xfrm>
            <a:off x="956310" y="2181225"/>
            <a:ext cx="9614535" cy="3995420"/>
          </a:xfrm>
        </p:spPr>
        <p:txBody>
          <a:bodyPr>
            <a:normAutofit lnSpcReduction="20000"/>
          </a:bodyPr>
          <a:p>
            <a:pPr marL="342900" indent="-342900">
              <a:buFont typeface="Arial" panose="020B0604020202020204" pitchFamily="34" charset="0"/>
              <a:buChar char="•"/>
            </a:pPr>
            <a:r>
              <a:rPr lang="en-US"/>
              <a:t>Introduction</a:t>
            </a:r>
            <a:endParaRPr lang="en-US"/>
          </a:p>
          <a:p>
            <a:pPr marL="342900" indent="-342900">
              <a:buFont typeface="Arial" panose="020B0604020202020204" pitchFamily="34" charset="0"/>
              <a:buChar char="•"/>
            </a:pPr>
            <a:r>
              <a:rPr lang="en-US"/>
              <a:t>Problem Statement</a:t>
            </a:r>
            <a:endParaRPr lang="en-US"/>
          </a:p>
          <a:p>
            <a:pPr marL="342900" indent="-342900">
              <a:buFont typeface="Arial" panose="020B0604020202020204" pitchFamily="34" charset="0"/>
              <a:buChar char="•"/>
            </a:pPr>
            <a:r>
              <a:rPr lang="en-US"/>
              <a:t>Flowchart</a:t>
            </a:r>
            <a:endParaRPr lang="en-US"/>
          </a:p>
          <a:p>
            <a:pPr marL="342900" indent="-342900">
              <a:buFont typeface="Arial" panose="020B0604020202020204" pitchFamily="34" charset="0"/>
              <a:buChar char="•"/>
            </a:pPr>
            <a:r>
              <a:rPr lang="en-US"/>
              <a:t>Algorithm</a:t>
            </a:r>
            <a:endParaRPr lang="en-US"/>
          </a:p>
          <a:p>
            <a:pPr marL="342900" indent="-342900">
              <a:buFont typeface="Arial" panose="020B0604020202020204" pitchFamily="34" charset="0"/>
              <a:buChar char="•"/>
            </a:pPr>
            <a:r>
              <a:rPr lang="en-US">
                <a:sym typeface="+mn-ea"/>
              </a:rPr>
              <a:t>Key Functionalities</a:t>
            </a:r>
            <a:endParaRPr lang="en-US"/>
          </a:p>
          <a:p>
            <a:pPr marL="342900" indent="-342900">
              <a:buFont typeface="Arial" panose="020B0604020202020204" pitchFamily="34" charset="0"/>
              <a:buChar char="•"/>
            </a:pPr>
            <a:r>
              <a:rPr lang="en-US"/>
              <a:t>Application</a:t>
            </a:r>
            <a:endParaRPr lang="en-US"/>
          </a:p>
          <a:p>
            <a:pPr marL="342900" indent="-342900">
              <a:buFont typeface="Arial" panose="020B0604020202020204" pitchFamily="34" charset="0"/>
              <a:buChar char="•"/>
            </a:pPr>
            <a:r>
              <a:rPr lang="en-US"/>
              <a:t>Future Scope</a:t>
            </a:r>
            <a:endParaRPr lang="en-US"/>
          </a:p>
          <a:p>
            <a:pPr marL="342900" indent="-342900">
              <a:buFont typeface="Arial" panose="020B0604020202020204" pitchFamily="34" charset="0"/>
              <a:buChar char="•"/>
            </a:pPr>
            <a:r>
              <a:rPr lang="en-US"/>
              <a:t>Outlooks</a:t>
            </a:r>
            <a:endParaRPr lang="en-US"/>
          </a:p>
          <a:p>
            <a:pPr marL="342900" indent="-342900">
              <a:buFont typeface="Arial" panose="020B0604020202020204" pitchFamily="34" charset="0"/>
              <a:buChar char="•"/>
            </a:pPr>
            <a:r>
              <a:rPr lang="en-US"/>
              <a:t>Conclusion</a:t>
            </a:r>
            <a:endParaRPr lang="en-US"/>
          </a:p>
          <a:p>
            <a:pPr marL="342900" indent="-342900">
              <a:buFont typeface="Arial" panose="020B0604020202020204" pitchFamily="34" charset="0"/>
              <a:buChar char="•"/>
            </a:pPr>
            <a:endParaRPr lang="en-US"/>
          </a:p>
          <a:p>
            <a:endParaRPr 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rPr>
              <a:t>Introduction:</a:t>
            </a:r>
            <a:endParaRPr lang="en-US" altLang="en-US" sz="3600" dirty="0">
              <a:solidFill>
                <a:schemeClr val="accent1"/>
              </a:solidFill>
            </a:endParaRPr>
          </a:p>
        </p:txBody>
      </p:sp>
      <p:sp>
        <p:nvSpPr>
          <p:cNvPr id="5" name="文本框 4"/>
          <p:cNvSpPr txBox="1"/>
          <p:nvPr>
            <p:custDataLst>
              <p:tags r:id="rId2"/>
            </p:custDataLst>
          </p:nvPr>
        </p:nvSpPr>
        <p:spPr>
          <a:xfrm>
            <a:off x="838800" y="1825200"/>
            <a:ext cx="10515600" cy="4352400"/>
          </a:xfrm>
          <a:prstGeom prst="rect">
            <a:avLst/>
          </a:prstGeom>
        </p:spPr>
        <p:txBody>
          <a:bodyPr>
            <a:normAutofit fontScale="8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just">
              <a:buNone/>
            </a:pPr>
            <a:r>
              <a:rPr lang="en-US" altLang="en-US" b="1" dirty="0">
                <a:cs typeface="+mn-lt"/>
              </a:rPr>
              <a:t>What is DAV Bank?</a:t>
            </a:r>
            <a:endParaRPr lang="en-US" altLang="en-US" b="1" dirty="0">
              <a:cs typeface="+mn-lt"/>
            </a:endParaRPr>
          </a:p>
          <a:p>
            <a:pPr algn="just"/>
            <a:r>
              <a:rPr lang="en-US" altLang="en-US" dirty="0">
                <a:cs typeface="+mn-lt"/>
              </a:rPr>
              <a:t>A web-based banking system built using Flask (Python).</a:t>
            </a:r>
            <a:endParaRPr lang="en-US" altLang="en-US" dirty="0">
              <a:cs typeface="+mn-lt"/>
            </a:endParaRPr>
          </a:p>
          <a:p>
            <a:pPr algn="just"/>
            <a:r>
              <a:rPr lang="en-US" altLang="en-US" dirty="0">
                <a:cs typeface="+mn-lt"/>
              </a:rPr>
              <a:t>Provides users with secure access to banking services.</a:t>
            </a:r>
            <a:endParaRPr lang="en-US" altLang="en-US" dirty="0">
              <a:cs typeface="+mn-lt"/>
            </a:endParaRPr>
          </a:p>
          <a:p>
            <a:pPr marL="0" indent="0" algn="just">
              <a:buNone/>
            </a:pPr>
            <a:r>
              <a:rPr lang="en-US" altLang="en-US" b="1" dirty="0">
                <a:cs typeface="+mn-lt"/>
              </a:rPr>
              <a:t>Key Features:</a:t>
            </a:r>
            <a:endParaRPr lang="en-US" altLang="en-US" b="1" dirty="0">
              <a:cs typeface="+mn-lt"/>
            </a:endParaRPr>
          </a:p>
          <a:p>
            <a:pPr algn="just"/>
            <a:r>
              <a:rPr lang="en-US" altLang="en-US" dirty="0">
                <a:cs typeface="+mn-lt"/>
              </a:rPr>
              <a:t>User authentication (login/signup).</a:t>
            </a:r>
            <a:endParaRPr lang="en-US" altLang="en-US" dirty="0">
              <a:cs typeface="+mn-lt"/>
            </a:endParaRPr>
          </a:p>
          <a:p>
            <a:pPr algn="just"/>
            <a:r>
              <a:rPr lang="en-US" altLang="en-US" dirty="0">
                <a:cs typeface="+mn-lt"/>
              </a:rPr>
              <a:t>Dashboard for account management.</a:t>
            </a:r>
            <a:endParaRPr lang="en-US" altLang="en-US" dirty="0">
              <a:cs typeface="+mn-lt"/>
            </a:endParaRPr>
          </a:p>
          <a:p>
            <a:pPr algn="just"/>
            <a:r>
              <a:rPr lang="en-US" altLang="en-US" dirty="0">
                <a:cs typeface="+mn-lt"/>
              </a:rPr>
              <a:t>Chatbot for customer support.</a:t>
            </a:r>
            <a:endParaRPr lang="en-US" altLang="en-US" dirty="0">
              <a:cs typeface="+mn-lt"/>
            </a:endParaRPr>
          </a:p>
          <a:p>
            <a:pPr algn="just"/>
            <a:r>
              <a:rPr lang="en-US" altLang="en-US" dirty="0">
                <a:cs typeface="+mn-lt"/>
              </a:rPr>
              <a:t>Banking operations (balance inquiry, transaction history, debit, PIN change, etc.).</a:t>
            </a:r>
            <a:endParaRPr lang="en-US" altLang="en-US" dirty="0">
              <a:cs typeface="+mn-lt"/>
            </a:endParaRPr>
          </a:p>
          <a:p>
            <a:pPr algn="just"/>
            <a:r>
              <a:rPr lang="en-US" altLang="en-US" dirty="0">
                <a:cs typeface="+mn-lt"/>
              </a:rPr>
              <a:t>Contact form for customer queries.</a:t>
            </a:r>
            <a:endParaRPr lang="en-US" altLang="en-US" dirty="0">
              <a:cs typeface="+mn-lt"/>
            </a:endParaRPr>
          </a:p>
        </p:txBody>
      </p:sp>
      <p:pic>
        <p:nvPicPr>
          <p:cNvPr id="2" name="Picture 1" descr="img"/>
          <p:cNvPicPr>
            <a:picLocks noChangeAspect="1"/>
          </p:cNvPicPr>
          <p:nvPr/>
        </p:nvPicPr>
        <p:blipFill>
          <a:blip r:embed="rId3"/>
          <a:stretch>
            <a:fillRect/>
          </a:stretch>
        </p:blipFill>
        <p:spPr>
          <a:xfrm>
            <a:off x="10151745" y="111760"/>
            <a:ext cx="1884680" cy="623570"/>
          </a:xfrm>
          <a:prstGeom prst="rect">
            <a:avLst/>
          </a:prstGeom>
        </p:spPr>
      </p:pic>
    </p:spTree>
    <p:custDataLst>
      <p:tags r:id="rId4"/>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838835" y="1756410"/>
            <a:ext cx="10514965" cy="4352290"/>
          </a:xfrm>
          <a:prstGeom prst="rect">
            <a:avLst/>
          </a:prstGeom>
        </p:spPr>
        <p:txBody>
          <a:bodyPr vert="horz" lIns="91440" tIns="45720" rIns="91440" bIns="45720" rtlCol="0">
            <a:normAutofit/>
          </a:bodyPr>
          <a:lstStyle>
            <a:lvl1pPr marL="228600" indent="-228600">
              <a:lnSpc>
                <a:spcPct val="90000"/>
              </a:lnSpc>
              <a:spcBef>
                <a:spcPts val="1000"/>
              </a:spcBef>
              <a:buFont typeface="Arial" panose="020B0604020202020204" pitchFamily="34" charset="0"/>
              <a:buChar char="•"/>
              <a:defRPr sz="2400"/>
            </a:lvl1pPr>
            <a:lvl2pPr marL="685800" lvl="1" indent="-228600">
              <a:lnSpc>
                <a:spcPct val="90000"/>
              </a:lnSpc>
              <a:spcBef>
                <a:spcPts val="500"/>
              </a:spcBef>
              <a:buFont typeface="Arial" panose="020B0604020202020204" pitchFamily="34" charset="0"/>
              <a:buChar char="•"/>
              <a:defRPr sz="22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en-US" b="1" dirty="0"/>
              <a:t>Current Challenges:</a:t>
            </a:r>
            <a:endParaRPr lang="en-US" altLang="en-US" b="1" dirty="0"/>
          </a:p>
          <a:p>
            <a:r>
              <a:rPr lang="en-US" altLang="en-US" dirty="0"/>
              <a:t>Lack of user-friendly online banking systems.</a:t>
            </a:r>
            <a:endParaRPr lang="en-US" altLang="en-US" dirty="0"/>
          </a:p>
          <a:p>
            <a:r>
              <a:rPr lang="en-US" altLang="en-US" dirty="0"/>
              <a:t>Inefficient customer support.</a:t>
            </a:r>
            <a:endParaRPr lang="en-US" altLang="en-US" dirty="0"/>
          </a:p>
          <a:p>
            <a:r>
              <a:rPr lang="en-US" altLang="en-US" dirty="0"/>
              <a:t>Limited accessibility to banking services.</a:t>
            </a:r>
            <a:endParaRPr lang="en-US" altLang="en-US" dirty="0"/>
          </a:p>
          <a:p>
            <a:endParaRPr lang="en-US" altLang="en-US" dirty="0"/>
          </a:p>
          <a:p>
            <a:pPr marL="0" indent="0">
              <a:buNone/>
            </a:pPr>
            <a:r>
              <a:rPr lang="en-US" altLang="en-US" b="1" dirty="0"/>
              <a:t>Solution:</a:t>
            </a:r>
            <a:endParaRPr lang="en-US" altLang="en-US" b="1" dirty="0"/>
          </a:p>
          <a:p>
            <a:r>
              <a:rPr lang="en-US" altLang="en-US" dirty="0"/>
              <a:t>Develop a secure, user-friendly web application.</a:t>
            </a:r>
            <a:endParaRPr lang="en-US" altLang="en-US" dirty="0"/>
          </a:p>
          <a:p>
            <a:r>
              <a:rPr lang="en-US" altLang="en-US" dirty="0"/>
              <a:t>Integrate a chatbot for instant customer support.</a:t>
            </a:r>
            <a:endParaRPr lang="en-US" altLang="en-US" dirty="0"/>
          </a:p>
          <a:p>
            <a:r>
              <a:rPr lang="en-US" altLang="en-US" dirty="0"/>
              <a:t>Provide seamless access to banking services.</a:t>
            </a:r>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9" name="文本框 8"/>
          <p:cNvSpPr txBox="1"/>
          <p:nvPr>
            <p:custDataLst>
              <p:tags r:id="rId2"/>
            </p:custDataLst>
          </p:nvPr>
        </p:nvSpPr>
        <p:spPr>
          <a:xfrm>
            <a:off x="838800" y="363600"/>
            <a:ext cx="10515600" cy="13248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en-US" altLang="en-US" sz="3600" dirty="0">
                <a:solidFill>
                  <a:schemeClr val="accent1"/>
                </a:solidFill>
              </a:rPr>
              <a:t>Problem Statement:</a:t>
            </a:r>
            <a:endParaRPr lang="en-US" altLang="en-US" sz="3600" dirty="0">
              <a:solidFill>
                <a:schemeClr val="accent1"/>
              </a:solidFill>
            </a:endParaRPr>
          </a:p>
        </p:txBody>
      </p:sp>
      <p:pic>
        <p:nvPicPr>
          <p:cNvPr id="2" name="Picture 1" descr="img"/>
          <p:cNvPicPr>
            <a:picLocks noChangeAspect="1"/>
          </p:cNvPicPr>
          <p:nvPr/>
        </p:nvPicPr>
        <p:blipFill>
          <a:blip r:embed="rId3"/>
          <a:stretch>
            <a:fillRect/>
          </a:stretch>
        </p:blipFill>
        <p:spPr>
          <a:xfrm>
            <a:off x="10293985" y="162560"/>
            <a:ext cx="1741170" cy="575945"/>
          </a:xfrm>
          <a:prstGeom prst="rect">
            <a:avLst/>
          </a:prstGeom>
        </p:spPr>
      </p:pic>
    </p:spTree>
    <p:custDataLst>
      <p:tags r:id="rId4"/>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img"/>
          <p:cNvPicPr>
            <a:picLocks noChangeAspect="1"/>
          </p:cNvPicPr>
          <p:nvPr/>
        </p:nvPicPr>
        <p:blipFill>
          <a:blip r:embed="rId1"/>
          <a:stretch>
            <a:fillRect/>
          </a:stretch>
        </p:blipFill>
        <p:spPr>
          <a:xfrm>
            <a:off x="10354945" y="71120"/>
            <a:ext cx="1737360" cy="574851"/>
          </a:xfrm>
          <a:prstGeom prst="rect">
            <a:avLst/>
          </a:prstGeom>
        </p:spPr>
      </p:pic>
      <p:pic>
        <p:nvPicPr>
          <p:cNvPr id="23" name="Picture 22"/>
          <p:cNvPicPr/>
          <p:nvPr/>
        </p:nvPicPr>
        <p:blipFill>
          <a:blip r:embed="rId2"/>
          <a:stretch>
            <a:fillRect/>
          </a:stretch>
        </p:blipFill>
        <p:spPr>
          <a:xfrm>
            <a:off x="1593215" y="0"/>
            <a:ext cx="8625840" cy="6857365"/>
          </a:xfrm>
          <a:prstGeom prst="rect">
            <a:avLst/>
          </a:prstGeom>
        </p:spPr>
      </p:pic>
    </p:spTree>
    <p:custDataLst>
      <p:tags r:id="rId3"/>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314960" y="332105"/>
            <a:ext cx="9083040" cy="635635"/>
          </a:xfrm>
          <a:prstGeom prst="rect">
            <a:avLst/>
          </a:prstGeom>
          <a:noFill/>
        </p:spPr>
        <p:txBody>
          <a:bodyPr wrap="square" rtlCol="0" anchor="ctr" anchorCtr="0">
            <a:normAutofit lnSpcReduction="10000"/>
          </a:bodyPr>
          <a:lstStyle/>
          <a:p>
            <a:r>
              <a:rPr lang="en-US" altLang="en-US" sz="3600" dirty="0">
                <a:solidFill>
                  <a:schemeClr val="accent1"/>
                </a:solidFill>
                <a:latin typeface="+mj-lt"/>
                <a:ea typeface="+mj-ea"/>
                <a:cs typeface="+mj-cs"/>
              </a:rPr>
              <a:t>Algorithm:</a:t>
            </a:r>
            <a:endParaRPr lang="en-US" altLang="en-US" sz="3600" dirty="0">
              <a:solidFill>
                <a:schemeClr val="accent1"/>
              </a:solidFill>
              <a:latin typeface="+mj-lt"/>
              <a:ea typeface="+mj-ea"/>
              <a:cs typeface="+mj-cs"/>
            </a:endParaRPr>
          </a:p>
        </p:txBody>
      </p:sp>
      <p:sp>
        <p:nvSpPr>
          <p:cNvPr id="6" name="文本框 5"/>
          <p:cNvSpPr txBox="1"/>
          <p:nvPr>
            <p:custDataLst>
              <p:tags r:id="rId2"/>
            </p:custDataLst>
          </p:nvPr>
        </p:nvSpPr>
        <p:spPr>
          <a:xfrm>
            <a:off x="845820" y="967740"/>
            <a:ext cx="10820400" cy="5672455"/>
          </a:xfrm>
          <a:prstGeom prst="rect">
            <a:avLst/>
          </a:prstGeom>
          <a:noFill/>
        </p:spPr>
        <p:txBody>
          <a:bodyPr wrap="square" rtlCol="0" anchor="ctr" anchorCtr="0">
            <a:noAutofit/>
          </a:bodyPr>
          <a:lstStyle/>
          <a:p>
            <a:pPr indent="0" algn="just">
              <a:buFont typeface="Arial" panose="020B0604020202020204" pitchFamily="34" charset="0"/>
              <a:buNone/>
            </a:pPr>
            <a:r>
              <a:rPr lang="en-US" altLang="en-US" sz="2400" dirty="0"/>
              <a:t>1.Start</a:t>
            </a:r>
            <a:endParaRPr lang="en-US" altLang="en-US" sz="2400" dirty="0"/>
          </a:p>
          <a:p>
            <a:pPr indent="0" algn="just">
              <a:buFont typeface="Arial" panose="020B0604020202020204" pitchFamily="34" charset="0"/>
              <a:buNone/>
            </a:pPr>
            <a:r>
              <a:rPr lang="en-US" altLang="en-US" sz="2400" dirty="0"/>
              <a:t>2.User Authentication:</a:t>
            </a:r>
            <a:endParaRPr lang="en-US" altLang="en-US" sz="2400" dirty="0"/>
          </a:p>
          <a:p>
            <a:pPr marL="742950" lvl="1" indent="-285750" algn="just">
              <a:buFont typeface="Arial" panose="020B0604020202020204" pitchFamily="34" charset="0"/>
              <a:buChar char="•"/>
            </a:pPr>
            <a:r>
              <a:rPr lang="en-US" altLang="en-US" sz="2400" dirty="0"/>
              <a:t>Validate username, password, and account number using regex.</a:t>
            </a:r>
            <a:endParaRPr lang="en-US" altLang="en-US" sz="2400" dirty="0"/>
          </a:p>
          <a:p>
            <a:pPr marL="742950" lvl="1" indent="-285750" algn="just">
              <a:buFont typeface="Arial" panose="020B0604020202020204" pitchFamily="34" charset="0"/>
              <a:buChar char="•"/>
            </a:pPr>
            <a:r>
              <a:rPr lang="en-US" altLang="en-US" sz="2400" dirty="0"/>
              <a:t>Store user details in the database.</a:t>
            </a:r>
            <a:endParaRPr lang="en-US" altLang="en-US" sz="2400" dirty="0"/>
          </a:p>
          <a:p>
            <a:pPr algn="just"/>
            <a:r>
              <a:rPr lang="en-US" altLang="en-US" sz="2400" dirty="0"/>
              <a:t>3.Chatbot Interaction:</a:t>
            </a:r>
            <a:endParaRPr lang="en-US" altLang="en-US" sz="2400" dirty="0"/>
          </a:p>
          <a:p>
            <a:pPr marL="742950" lvl="1" indent="-285750" algn="just">
              <a:buFont typeface="Arial" panose="020B0604020202020204" pitchFamily="34" charset="0"/>
              <a:buChar char="•"/>
            </a:pPr>
            <a:r>
              <a:rPr lang="en-US" altLang="en-US" sz="2400" dirty="0"/>
              <a:t>Capture user input and process it using handle_chatbot_response.</a:t>
            </a:r>
            <a:endParaRPr lang="en-US" altLang="en-US" sz="2400" dirty="0"/>
          </a:p>
          <a:p>
            <a:pPr marL="742950" lvl="1" indent="-285750" algn="just">
              <a:buFont typeface="Arial" panose="020B0604020202020204" pitchFamily="34" charset="0"/>
              <a:buChar char="•"/>
            </a:pPr>
            <a:r>
              <a:rPr lang="en-US" altLang="en-US" sz="2400" dirty="0"/>
              <a:t>Provide appropriate responses based on the user's query.</a:t>
            </a:r>
            <a:endParaRPr lang="en-US" altLang="en-US" sz="2400" dirty="0"/>
          </a:p>
          <a:p>
            <a:pPr algn="just"/>
            <a:r>
              <a:rPr lang="en-US" altLang="en-US" sz="2400" dirty="0"/>
              <a:t>4.Banking Operations:</a:t>
            </a:r>
            <a:endParaRPr lang="en-US" altLang="en-US" sz="2400" dirty="0"/>
          </a:p>
          <a:p>
            <a:pPr marL="742950" lvl="1" indent="-285750" algn="just">
              <a:buFont typeface="Arial" panose="020B0604020202020204" pitchFamily="34" charset="0"/>
              <a:buChar char="•"/>
            </a:pPr>
            <a:r>
              <a:rPr lang="en-US" altLang="en-US" sz="2400" dirty="0"/>
              <a:t>Fetch balance using get_balance.</a:t>
            </a:r>
            <a:endParaRPr lang="en-US" altLang="en-US" sz="2400" dirty="0"/>
          </a:p>
          <a:p>
            <a:pPr marL="742950" lvl="1" indent="-285750" algn="just">
              <a:buFont typeface="Arial" panose="020B0604020202020204" pitchFamily="34" charset="0"/>
              <a:buChar char="•"/>
            </a:pPr>
            <a:r>
              <a:rPr lang="en-US" altLang="en-US" sz="2400" dirty="0"/>
              <a:t>Retrieve transaction history using get_transaction_history.</a:t>
            </a:r>
            <a:endParaRPr lang="en-US" altLang="en-US" sz="2400" dirty="0"/>
          </a:p>
          <a:p>
            <a:pPr marL="742950" lvl="1" indent="-285750" algn="just">
              <a:buFont typeface="Arial" panose="020B0604020202020204" pitchFamily="34" charset="0"/>
              <a:buChar char="•"/>
            </a:pPr>
            <a:r>
              <a:rPr lang="en-US" altLang="en-US" sz="2400" dirty="0"/>
              <a:t>Debit account using debit_account and Loan application process.</a:t>
            </a:r>
            <a:endParaRPr lang="en-US" altLang="en-US" sz="2400" dirty="0"/>
          </a:p>
          <a:p>
            <a:pPr marL="742950" lvl="1" indent="-285750" algn="just">
              <a:buFont typeface="Arial" panose="020B0604020202020204" pitchFamily="34" charset="0"/>
              <a:buChar char="•"/>
            </a:pPr>
            <a:r>
              <a:rPr lang="en-US" altLang="en-US" sz="2400" dirty="0"/>
              <a:t>Change PIN using change_user_pin.</a:t>
            </a:r>
            <a:endParaRPr lang="en-US" altLang="en-US" sz="2400" dirty="0"/>
          </a:p>
          <a:p>
            <a:pPr algn="just"/>
            <a:r>
              <a:rPr lang="en-US" altLang="en-US" sz="2400" dirty="0"/>
              <a:t>5.Error Handling:</a:t>
            </a:r>
            <a:endParaRPr lang="en-US" altLang="en-US" sz="2400" dirty="0"/>
          </a:p>
          <a:p>
            <a:pPr marL="742950" lvl="1" indent="-285750" algn="just">
              <a:buFont typeface="Arial" panose="020B0604020202020204" pitchFamily="34" charset="0"/>
              <a:buChar char="•"/>
            </a:pPr>
            <a:r>
              <a:rPr lang="en-US" altLang="en-US" sz="2400" dirty="0"/>
              <a:t>Log errors and display user-friendly messages.</a:t>
            </a:r>
            <a:endParaRPr lang="en-US" altLang="en-US" sz="2400" dirty="0"/>
          </a:p>
          <a:p>
            <a:pPr indent="0" algn="just">
              <a:buFont typeface="Arial" panose="020B0604020202020204" pitchFamily="34" charset="0"/>
              <a:buNone/>
            </a:pPr>
            <a:r>
              <a:rPr lang="en-US" altLang="en-US" sz="2400" dirty="0"/>
              <a:t>6.End</a:t>
            </a:r>
            <a:endParaRPr lang="en-US" altLang="en-US" sz="2400" dirty="0"/>
          </a:p>
        </p:txBody>
      </p:sp>
      <p:pic>
        <p:nvPicPr>
          <p:cNvPr id="3" name="Picture 2" descr="img"/>
          <p:cNvPicPr>
            <a:picLocks noChangeAspect="1"/>
          </p:cNvPicPr>
          <p:nvPr/>
        </p:nvPicPr>
        <p:blipFill>
          <a:blip r:embed="rId3"/>
          <a:stretch>
            <a:fillRect/>
          </a:stretch>
        </p:blipFill>
        <p:spPr>
          <a:xfrm>
            <a:off x="10354945" y="71120"/>
            <a:ext cx="1737360" cy="574851"/>
          </a:xfrm>
          <a:prstGeom prst="rect">
            <a:avLst/>
          </a:prstGeom>
        </p:spPr>
      </p:pic>
    </p:spTree>
    <p:custDataLst>
      <p:tags r:id="rId4"/>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MH_Others_2"/>
          <p:cNvCxnSpPr/>
          <p:nvPr>
            <p:custDataLst>
              <p:tags r:id="rId1"/>
            </p:custDataLst>
          </p:nvPr>
        </p:nvCxnSpPr>
        <p:spPr>
          <a:xfrm>
            <a:off x="6287135" y="5382895"/>
            <a:ext cx="4204335" cy="0"/>
          </a:xfrm>
          <a:prstGeom prst="line">
            <a:avLst/>
          </a:prstGeom>
          <a:ln w="3175">
            <a:solidFill>
              <a:srgbClr val="DDDDDD"/>
            </a:solidFill>
          </a:ln>
        </p:spPr>
        <p:style>
          <a:lnRef idx="1">
            <a:schemeClr val="accent1"/>
          </a:lnRef>
          <a:fillRef idx="0">
            <a:schemeClr val="accent1"/>
          </a:fillRef>
          <a:effectRef idx="0">
            <a:schemeClr val="accent1"/>
          </a:effectRef>
          <a:fontRef idx="minor">
            <a:schemeClr val="tx1"/>
          </a:fontRef>
        </p:style>
      </p:cxnSp>
      <p:sp>
        <p:nvSpPr>
          <p:cNvPr id="23" name="MH_Others_3"/>
          <p:cNvSpPr txBox="1"/>
          <p:nvPr>
            <p:custDataLst>
              <p:tags r:id="rId2"/>
            </p:custDataLst>
          </p:nvPr>
        </p:nvSpPr>
        <p:spPr>
          <a:xfrm>
            <a:off x="734108" y="889609"/>
            <a:ext cx="3469544" cy="476832"/>
          </a:xfrm>
          <a:prstGeom prst="rect">
            <a:avLst/>
          </a:prstGeom>
          <a:noFill/>
        </p:spPr>
        <p:txBody>
          <a:bodyPr wrap="square" lIns="0" tIns="0" rIns="0" bIns="0" rtlCol="0" anchor="ctr" anchorCtr="0">
            <a:noAutofit/>
          </a:bodyPr>
          <a:p>
            <a:pPr algn="ctr"/>
            <a:endParaRPr lang="en-US" altLang="zh-CN" sz="4400" dirty="0">
              <a:solidFill>
                <a:srgbClr val="B2B2B2"/>
              </a:solidFill>
              <a:latin typeface="Arial" panose="020B0604020202020204" pitchFamily="34" charset="0"/>
              <a:ea typeface="黑体" panose="02010609060101010101" pitchFamily="49" charset="-122"/>
            </a:endParaRPr>
          </a:p>
        </p:txBody>
      </p:sp>
      <p:sp>
        <p:nvSpPr>
          <p:cNvPr id="3" name="Text Box 2"/>
          <p:cNvSpPr txBox="1"/>
          <p:nvPr/>
        </p:nvSpPr>
        <p:spPr>
          <a:xfrm>
            <a:off x="139700" y="151765"/>
            <a:ext cx="4064000" cy="891540"/>
          </a:xfrm>
          <a:prstGeom prst="rect">
            <a:avLst/>
          </a:prstGeom>
          <a:noFill/>
        </p:spPr>
        <p:txBody>
          <a:bodyPr wrap="square" rtlCol="0">
            <a:spAutoFit/>
            <a:scene3d>
              <a:camera prst="orthographicFront"/>
              <a:lightRig rig="threePt" dir="t"/>
            </a:scene3d>
          </a:bodyPr>
          <a:p>
            <a:endParaRPr lang="en-US" altLang="en-US" sz="2400">
              <a:solidFill>
                <a:schemeClr val="accent1"/>
              </a:solidFill>
              <a:effectLst>
                <a:outerShdw blurRad="38100" dist="25400" dir="5400000" algn="ctr" rotWithShape="0">
                  <a:srgbClr val="6E747A">
                    <a:alpha val="43000"/>
                  </a:srgbClr>
                </a:outerShdw>
              </a:effectLst>
              <a:latin typeface="+mj-lt"/>
              <a:cs typeface="+mj-lt"/>
            </a:endParaRPr>
          </a:p>
          <a:p>
            <a:r>
              <a:rPr lang="en-US" altLang="en-US" sz="2800">
                <a:solidFill>
                  <a:schemeClr val="accent1"/>
                </a:solidFill>
                <a:effectLst>
                  <a:outerShdw blurRad="38100" dist="25400" dir="5400000" algn="ctr" rotWithShape="0">
                    <a:srgbClr val="6E747A">
                      <a:alpha val="43000"/>
                    </a:srgbClr>
                  </a:outerShdw>
                </a:effectLst>
                <a:latin typeface="+mj-lt"/>
                <a:cs typeface="+mj-lt"/>
              </a:rPr>
              <a:t>Key Functionalities:</a:t>
            </a:r>
            <a:endParaRPr lang="en-US" altLang="en-US" sz="2400">
              <a:solidFill>
                <a:schemeClr val="accent1"/>
              </a:solidFill>
              <a:effectLst>
                <a:outerShdw blurRad="38100" dist="25400" dir="5400000" algn="ctr" rotWithShape="0">
                  <a:srgbClr val="6E747A">
                    <a:alpha val="43000"/>
                  </a:srgbClr>
                </a:outerShdw>
              </a:effectLst>
              <a:latin typeface="+mj-lt"/>
              <a:cs typeface="+mj-lt"/>
            </a:endParaRPr>
          </a:p>
        </p:txBody>
      </p:sp>
      <p:sp>
        <p:nvSpPr>
          <p:cNvPr id="4" name="Text Box 3"/>
          <p:cNvSpPr txBox="1"/>
          <p:nvPr/>
        </p:nvSpPr>
        <p:spPr>
          <a:xfrm>
            <a:off x="375920" y="1062990"/>
            <a:ext cx="10931525" cy="5185410"/>
          </a:xfrm>
          <a:prstGeom prst="rect">
            <a:avLst/>
          </a:prstGeom>
          <a:noFill/>
        </p:spPr>
        <p:txBody>
          <a:bodyPr wrap="square" rtlCol="0">
            <a:noAutofit/>
          </a:bodyPr>
          <a:p>
            <a:endParaRPr lang="en-US" altLang="en-US"/>
          </a:p>
          <a:p>
            <a:r>
              <a:rPr lang="en-US" altLang="en-US" sz="2400" b="1"/>
              <a:t>1. User Authentication:</a:t>
            </a:r>
            <a:endParaRPr lang="en-US" altLang="en-US" sz="2400"/>
          </a:p>
          <a:p>
            <a:pPr marL="742950" lvl="1" indent="-285750">
              <a:buFont typeface="Arial" panose="020B0604020202020204" pitchFamily="34" charset="0"/>
              <a:buChar char="•"/>
            </a:pPr>
            <a:r>
              <a:rPr lang="en-US" altLang="en-US" sz="2400" b="1"/>
              <a:t>Signup:</a:t>
            </a:r>
            <a:r>
              <a:rPr lang="en-US" altLang="en-US" sz="2400"/>
              <a:t> User.create_user(email, username, password, account_number).</a:t>
            </a:r>
            <a:endParaRPr lang="en-US" altLang="en-US" sz="2400"/>
          </a:p>
          <a:p>
            <a:pPr marL="742950" lvl="1" indent="-285750">
              <a:buFont typeface="Arial" panose="020B0604020202020204" pitchFamily="34" charset="0"/>
              <a:buChar char="•"/>
            </a:pPr>
            <a:r>
              <a:rPr lang="en-US" altLang="en-US" sz="2400" b="1"/>
              <a:t>Login:</a:t>
            </a:r>
            <a:r>
              <a:rPr lang="en-US" altLang="en-US" sz="2400"/>
              <a:t> SELECT * FROM users WHERE username = ?.</a:t>
            </a:r>
            <a:endParaRPr lang="en-US" altLang="en-US" sz="2400"/>
          </a:p>
          <a:p>
            <a:r>
              <a:rPr lang="en-US" altLang="en-US" sz="2400" b="1"/>
              <a:t>2. Chatbot:</a:t>
            </a:r>
            <a:endParaRPr lang="en-US" altLang="en-US" sz="2400"/>
          </a:p>
          <a:p>
            <a:pPr marL="742950" lvl="1" indent="-285750">
              <a:buFont typeface="Arial" panose="020B0604020202020204" pitchFamily="34" charset="0"/>
              <a:buChar char="•"/>
            </a:pPr>
            <a:r>
              <a:rPr lang="en-US" altLang="en-US" sz="2400"/>
              <a:t>handle_chatbot_response(user_id, message).</a:t>
            </a:r>
            <a:endParaRPr lang="en-US" altLang="en-US" sz="2400"/>
          </a:p>
          <a:p>
            <a:r>
              <a:rPr lang="en-US" altLang="en-US" sz="2400" b="1"/>
              <a:t>3. Banking Operations:</a:t>
            </a:r>
            <a:endParaRPr lang="en-US" altLang="en-US" sz="2400"/>
          </a:p>
          <a:p>
            <a:pPr marL="742950" lvl="1" indent="-285750">
              <a:buFont typeface="Arial" panose="020B0604020202020204" pitchFamily="34" charset="0"/>
              <a:buChar char="•"/>
            </a:pPr>
            <a:r>
              <a:rPr lang="en-US" altLang="en-US" sz="2400"/>
              <a:t>get_balance , get_transaction_history , debit_account , change_user_pin.</a:t>
            </a:r>
            <a:endParaRPr lang="en-US" altLang="en-US" sz="2400"/>
          </a:p>
          <a:p>
            <a:r>
              <a:rPr lang="en-US" altLang="en-US" sz="2400" b="1"/>
              <a:t>4. Error Handling:</a:t>
            </a:r>
            <a:endParaRPr lang="en-US" altLang="en-US" sz="2400"/>
          </a:p>
          <a:p>
            <a:pPr marL="742950" lvl="1" indent="-285750">
              <a:buFont typeface="Arial" panose="020B0604020202020204" pitchFamily="34" charset="0"/>
              <a:buChar char="•"/>
            </a:pPr>
            <a:r>
              <a:rPr lang="en-US" altLang="en-US" sz="2400"/>
              <a:t>Logging errors using logging.basicConfig.</a:t>
            </a:r>
            <a:endParaRPr lang="en-US" altLang="en-US" sz="2400"/>
          </a:p>
          <a:p>
            <a:r>
              <a:rPr lang="en-US" altLang="en-US" sz="2400" b="1"/>
              <a:t>5. Session Management:</a:t>
            </a:r>
            <a:endParaRPr lang="en-US" altLang="en-US" sz="2400"/>
          </a:p>
          <a:p>
            <a:pPr marL="742950" lvl="1" indent="-285750">
              <a:buFont typeface="Arial" panose="020B0604020202020204" pitchFamily="34" charset="0"/>
              <a:buChar char="•"/>
            </a:pPr>
            <a:r>
              <a:rPr lang="en-US" altLang="en-US" sz="2400"/>
              <a:t>session[ 'user_id' ], session[ 'username' ], etc.</a:t>
            </a:r>
            <a:endParaRPr lang="en-US" altLang="en-US" sz="2400"/>
          </a:p>
        </p:txBody>
      </p:sp>
      <p:pic>
        <p:nvPicPr>
          <p:cNvPr id="5" name="Picture 4" descr="img"/>
          <p:cNvPicPr>
            <a:picLocks noChangeAspect="1"/>
          </p:cNvPicPr>
          <p:nvPr/>
        </p:nvPicPr>
        <p:blipFill>
          <a:blip r:embed="rId3"/>
          <a:stretch>
            <a:fillRect/>
          </a:stretch>
        </p:blipFill>
        <p:spPr>
          <a:xfrm>
            <a:off x="10354945" y="71120"/>
            <a:ext cx="1550670" cy="513080"/>
          </a:xfrm>
          <a:prstGeom prst="rect">
            <a:avLst/>
          </a:prstGeom>
        </p:spPr>
      </p:pic>
    </p:spTree>
    <p:custDataLst>
      <p:tags r:id="rId4"/>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MH_Others_3"/>
          <p:cNvSpPr txBox="1"/>
          <p:nvPr>
            <p:custDataLst>
              <p:tags r:id="rId1"/>
            </p:custDataLst>
          </p:nvPr>
        </p:nvSpPr>
        <p:spPr>
          <a:xfrm>
            <a:off x="215900" y="280035"/>
            <a:ext cx="4709160" cy="476885"/>
          </a:xfrm>
          <a:prstGeom prst="rect">
            <a:avLst/>
          </a:prstGeom>
          <a:noFill/>
        </p:spPr>
        <p:txBody>
          <a:bodyPr wrap="square" lIns="0" tIns="0" rIns="0" bIns="0" rtlCol="0" anchor="ctr" anchorCtr="0">
            <a:noAutofit/>
          </a:bodyPr>
          <a:lstStyle/>
          <a:p>
            <a:pPr algn="ctr"/>
            <a:r>
              <a:rPr lang="en-US" altLang="zh-CN" sz="3600" dirty="0">
                <a:solidFill>
                  <a:schemeClr val="accent1"/>
                </a:solidFill>
                <a:effectLst>
                  <a:outerShdw blurRad="38100" dist="25400" dir="5400000" algn="ctr" rotWithShape="0">
                    <a:srgbClr val="6E747A">
                      <a:alpha val="43000"/>
                    </a:srgbClr>
                  </a:outerShdw>
                </a:effectLst>
                <a:latin typeface="+mj-lt"/>
                <a:ea typeface="黑体" panose="02010609060101010101" pitchFamily="49" charset="-122"/>
                <a:cs typeface="+mj-lt"/>
              </a:rPr>
              <a:t>APPLICATION:</a:t>
            </a:r>
            <a:endParaRPr lang="en-US" altLang="zh-CN" sz="3600" dirty="0">
              <a:solidFill>
                <a:schemeClr val="accent1"/>
              </a:solidFill>
              <a:effectLst>
                <a:outerShdw blurRad="38100" dist="25400" dir="5400000" algn="ctr" rotWithShape="0">
                  <a:srgbClr val="6E747A">
                    <a:alpha val="43000"/>
                  </a:srgbClr>
                </a:outerShdw>
              </a:effectLst>
              <a:latin typeface="+mj-lt"/>
              <a:ea typeface="黑体" panose="02010609060101010101" pitchFamily="49" charset="-122"/>
              <a:cs typeface="+mj-lt"/>
            </a:endParaRPr>
          </a:p>
        </p:txBody>
      </p:sp>
      <p:sp>
        <p:nvSpPr>
          <p:cNvPr id="2" name="Text Box 1"/>
          <p:cNvSpPr txBox="1"/>
          <p:nvPr/>
        </p:nvSpPr>
        <p:spPr>
          <a:xfrm>
            <a:off x="492760" y="1025525"/>
            <a:ext cx="10962005" cy="5425440"/>
          </a:xfrm>
          <a:prstGeom prst="rect">
            <a:avLst/>
          </a:prstGeom>
          <a:noFill/>
        </p:spPr>
        <p:txBody>
          <a:bodyPr wrap="square" rtlCol="0">
            <a:noAutofit/>
          </a:bodyPr>
          <a:p>
            <a:pPr marL="800100" lvl="1" indent="-342900">
              <a:buFont typeface="+mj-lt"/>
              <a:buAutoNum type="arabicPeriod"/>
            </a:pPr>
            <a:r>
              <a:rPr lang="en-US" altLang="en-US" sz="2400" b="1"/>
              <a:t>Real-World Applications:</a:t>
            </a:r>
            <a:endParaRPr lang="en-US" altLang="en-US" sz="2400" b="1"/>
          </a:p>
          <a:p>
            <a:pPr marL="800100" lvl="1" indent="-342900">
              <a:buFont typeface="Arial" panose="020B0604020202020204" pitchFamily="34" charset="0"/>
              <a:buChar char="•"/>
            </a:pPr>
            <a:r>
              <a:rPr lang="en-US" altLang="en-US" sz="2400"/>
              <a:t>Online banking for customers.</a:t>
            </a:r>
            <a:endParaRPr lang="en-US" altLang="en-US" sz="2400"/>
          </a:p>
          <a:p>
            <a:pPr marL="800100" lvl="1" indent="-342900">
              <a:buFont typeface="Arial" panose="020B0604020202020204" pitchFamily="34" charset="0"/>
              <a:buChar char="•"/>
            </a:pPr>
            <a:r>
              <a:rPr lang="en-US" altLang="en-US" sz="2400"/>
              <a:t>Customer support via chatbot.</a:t>
            </a:r>
            <a:endParaRPr lang="en-US" altLang="en-US" sz="2400"/>
          </a:p>
          <a:p>
            <a:pPr marL="800100" lvl="1" indent="-342900">
              <a:buFont typeface="Arial" panose="020B0604020202020204" pitchFamily="34" charset="0"/>
              <a:buChar char="•"/>
            </a:pPr>
            <a:r>
              <a:rPr lang="en-US" altLang="en-US" sz="2400"/>
              <a:t>Secure transaction management.</a:t>
            </a:r>
            <a:endParaRPr lang="en-US" altLang="en-US" sz="2400"/>
          </a:p>
          <a:p>
            <a:pPr marL="800100" lvl="1" indent="-342900">
              <a:buFont typeface="Arial" panose="020B0604020202020204" pitchFamily="34" charset="0"/>
              <a:buChar char="•"/>
            </a:pPr>
            <a:r>
              <a:rPr lang="en-US" altLang="en-US" sz="2400"/>
              <a:t>User-friendly interface for non-technical users.</a:t>
            </a:r>
            <a:endParaRPr lang="en-US" altLang="en-US" sz="2400"/>
          </a:p>
          <a:p>
            <a:pPr marL="800100" lvl="1" indent="-342900">
              <a:buFont typeface="Arial" panose="020B0604020202020204" pitchFamily="34" charset="0"/>
              <a:buChar char="•"/>
            </a:pPr>
            <a:endParaRPr lang="en-US" altLang="en-US" sz="2400"/>
          </a:p>
          <a:p>
            <a:pPr lvl="1" indent="0">
              <a:buFont typeface="+mj-lt"/>
              <a:buNone/>
            </a:pPr>
            <a:r>
              <a:rPr lang="en-US" altLang="en-US" sz="2400" b="1"/>
              <a:t>2.</a:t>
            </a:r>
            <a:r>
              <a:rPr lang="en-US" altLang="en-US" sz="2400"/>
              <a:t> </a:t>
            </a:r>
            <a:r>
              <a:rPr lang="en-US" altLang="en-US" sz="2400" b="1"/>
              <a:t> Industries:</a:t>
            </a:r>
            <a:endParaRPr lang="en-US" altLang="en-US" sz="2400" b="1"/>
          </a:p>
          <a:p>
            <a:pPr marL="800100" lvl="1" indent="-342900">
              <a:buFont typeface="Arial" panose="020B0604020202020204" pitchFamily="34" charset="0"/>
              <a:buChar char="•"/>
            </a:pPr>
            <a:r>
              <a:rPr lang="en-US" altLang="en-US" sz="2400"/>
              <a:t>Banking and finance.</a:t>
            </a:r>
            <a:endParaRPr lang="en-US" altLang="en-US" sz="2400"/>
          </a:p>
          <a:p>
            <a:pPr marL="800100" lvl="1" indent="-342900">
              <a:buFont typeface="Arial" panose="020B0604020202020204" pitchFamily="34" charset="0"/>
              <a:buChar char="•"/>
            </a:pPr>
            <a:r>
              <a:rPr lang="en-US" altLang="en-US" sz="2400"/>
              <a:t>E-commerce (payment integration).</a:t>
            </a:r>
            <a:endParaRPr lang="en-US" altLang="en-US" sz="2400"/>
          </a:p>
          <a:p>
            <a:pPr marL="800100" lvl="1" indent="-342900">
              <a:buFont typeface="Arial" panose="020B0604020202020204" pitchFamily="34" charset="0"/>
              <a:buChar char="•"/>
            </a:pPr>
            <a:r>
              <a:rPr lang="en-US" altLang="en-US" sz="2400"/>
              <a:t>Customer service automation.</a:t>
            </a:r>
            <a:endParaRPr lang="en-US" altLang="en-US" sz="2400"/>
          </a:p>
        </p:txBody>
      </p:sp>
      <p:pic>
        <p:nvPicPr>
          <p:cNvPr id="3" name="Picture 2" descr="img"/>
          <p:cNvPicPr>
            <a:picLocks noChangeAspect="1"/>
          </p:cNvPicPr>
          <p:nvPr/>
        </p:nvPicPr>
        <p:blipFill>
          <a:blip r:embed="rId2"/>
          <a:stretch>
            <a:fillRect/>
          </a:stretch>
        </p:blipFill>
        <p:spPr>
          <a:xfrm>
            <a:off x="10354945" y="71120"/>
            <a:ext cx="1550670" cy="513080"/>
          </a:xfrm>
          <a:prstGeom prst="rect">
            <a:avLst/>
          </a:prstGeom>
        </p:spPr>
      </p:pic>
    </p:spTree>
    <p:custDataLst>
      <p:tags r:id="rId3"/>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 </a:t>
            </a:r>
            <a:endParaRPr lang="en-US"/>
          </a:p>
        </p:txBody>
      </p:sp>
      <p:sp>
        <p:nvSpPr>
          <p:cNvPr id="5" name="Text Box 4"/>
          <p:cNvSpPr txBox="1"/>
          <p:nvPr/>
        </p:nvSpPr>
        <p:spPr>
          <a:xfrm>
            <a:off x="965200" y="1736090"/>
            <a:ext cx="9682480" cy="4695825"/>
          </a:xfrm>
          <a:prstGeom prst="rect">
            <a:avLst/>
          </a:prstGeom>
          <a:noFill/>
        </p:spPr>
        <p:txBody>
          <a:bodyPr wrap="square" rtlCol="0">
            <a:noAutofit/>
          </a:bodyPr>
          <a:p>
            <a:pPr marL="800100" lvl="1" indent="-342900">
              <a:buFont typeface="Arial" panose="020B0604020202020204" pitchFamily="34" charset="0"/>
              <a:buAutoNum type="arabicPeriod"/>
            </a:pPr>
            <a:r>
              <a:rPr lang="en-US" altLang="en-US" sz="2400" b="1"/>
              <a:t>Enhancements:</a:t>
            </a:r>
            <a:endParaRPr lang="en-US" altLang="en-US" sz="2400"/>
          </a:p>
          <a:p>
            <a:pPr marL="800100" lvl="1" indent="-342900">
              <a:buFont typeface="Arial" panose="020B0604020202020204" pitchFamily="34" charset="0"/>
              <a:buChar char="•"/>
            </a:pPr>
            <a:r>
              <a:rPr lang="en-US" altLang="en-US" sz="2400"/>
              <a:t>Integrate AI/ML for advanced chatbot capabilities.</a:t>
            </a:r>
            <a:endParaRPr lang="en-US" altLang="en-US" sz="2400"/>
          </a:p>
          <a:p>
            <a:pPr marL="800100" lvl="1" indent="-342900">
              <a:buFont typeface="Arial" panose="020B0604020202020204" pitchFamily="34" charset="0"/>
              <a:buChar char="•"/>
            </a:pPr>
            <a:r>
              <a:rPr lang="en-US" altLang="en-US" sz="2400"/>
              <a:t>Add mobile app support (React Native/Flutter).</a:t>
            </a:r>
            <a:endParaRPr lang="en-US" altLang="en-US" sz="2400"/>
          </a:p>
          <a:p>
            <a:pPr marL="800100" lvl="1" indent="-342900">
              <a:buFont typeface="Arial" panose="020B0604020202020204" pitchFamily="34" charset="0"/>
              <a:buChar char="•"/>
            </a:pPr>
            <a:r>
              <a:rPr lang="en-US" altLang="en-US" sz="2400"/>
              <a:t>Implement two-factor authentication (2FA) for added security.</a:t>
            </a:r>
            <a:endParaRPr lang="en-US" altLang="en-US" sz="2400"/>
          </a:p>
          <a:p>
            <a:pPr marL="800100" lvl="1" indent="-342900">
              <a:buFont typeface="Arial" panose="020B0604020202020204" pitchFamily="34" charset="0"/>
              <a:buChar char="•"/>
            </a:pPr>
            <a:r>
              <a:rPr lang="en-US" altLang="en-US" sz="2400"/>
              <a:t>Enable international transactions and currency conversion.</a:t>
            </a:r>
            <a:endParaRPr lang="en-US" altLang="en-US" sz="2400"/>
          </a:p>
          <a:p>
            <a:pPr marL="800100" lvl="1" indent="-342900">
              <a:buFont typeface="Arial" panose="020B0604020202020204" pitchFamily="34" charset="0"/>
              <a:buChar char="•"/>
            </a:pPr>
            <a:r>
              <a:rPr lang="en-US" altLang="en-US" sz="2400"/>
              <a:t>Integrate with third-party APIs for additional services (e.g., credit score check).</a:t>
            </a:r>
            <a:endParaRPr lang="en-US" altLang="en-US" sz="2400"/>
          </a:p>
          <a:p>
            <a:pPr lvl="1" indent="0">
              <a:buFont typeface="Arial" panose="020B0604020202020204" pitchFamily="34" charset="0"/>
              <a:buNone/>
            </a:pPr>
            <a:endParaRPr lang="en-US" altLang="en-US" sz="2400"/>
          </a:p>
          <a:p>
            <a:pPr lvl="1" indent="0">
              <a:buFont typeface="Arial" panose="020B0604020202020204" pitchFamily="34" charset="0"/>
              <a:buNone/>
            </a:pPr>
            <a:r>
              <a:rPr lang="en-US" altLang="en-US" sz="2400" b="1"/>
              <a:t>2.  Scalability:</a:t>
            </a:r>
            <a:endParaRPr lang="en-US" altLang="en-US" sz="2400"/>
          </a:p>
          <a:p>
            <a:pPr marL="800100" lvl="1" indent="-342900">
              <a:buFont typeface="Arial" panose="020B0604020202020204" pitchFamily="34" charset="0"/>
              <a:buAutoNum type="arabicPeriod"/>
            </a:pPr>
            <a:r>
              <a:rPr lang="en-US" altLang="en-US" sz="2400"/>
              <a:t>Migrate to a cloud-based infrastructure (AWS, Azure).</a:t>
            </a:r>
            <a:endParaRPr lang="en-US" altLang="en-US" sz="2400"/>
          </a:p>
          <a:p>
            <a:pPr marL="800100" lvl="1" indent="-342900">
              <a:buFont typeface="Arial" panose="020B0604020202020204" pitchFamily="34" charset="0"/>
              <a:buAutoNum type="arabicPeriod"/>
            </a:pPr>
            <a:r>
              <a:rPr lang="en-US" altLang="en-US" sz="2400"/>
              <a:t>Use a more robust database (PostgreSQL, MongoDB).</a:t>
            </a:r>
            <a:endParaRPr lang="en-US" altLang="en-US" sz="2400"/>
          </a:p>
          <a:p>
            <a:pPr lvl="1" indent="0">
              <a:buFont typeface="Arial" panose="020B0604020202020204" pitchFamily="34" charset="0"/>
              <a:buNone/>
            </a:pPr>
            <a:endParaRPr lang="en-US" altLang="en-US"/>
          </a:p>
          <a:p>
            <a:pPr lvl="1" indent="0">
              <a:buFont typeface="Arial" panose="020B0604020202020204" pitchFamily="34" charset="0"/>
              <a:buNone/>
            </a:pPr>
            <a:endParaRPr lang="en-US" altLang="en-US"/>
          </a:p>
          <a:p>
            <a:pPr lvl="1" indent="0">
              <a:buFont typeface="Arial" panose="020B0604020202020204" pitchFamily="34" charset="0"/>
              <a:buNone/>
            </a:pPr>
            <a:endParaRPr lang="en-US" altLang="en-US"/>
          </a:p>
          <a:p>
            <a:pPr lvl="1" indent="0">
              <a:buFont typeface="+mj-lt"/>
              <a:buNone/>
            </a:pPr>
            <a:endParaRPr lang="en-US" altLang="en-US"/>
          </a:p>
        </p:txBody>
      </p:sp>
      <p:pic>
        <p:nvPicPr>
          <p:cNvPr id="6" name="Picture 5" descr="img"/>
          <p:cNvPicPr>
            <a:picLocks noChangeAspect="1"/>
          </p:cNvPicPr>
          <p:nvPr/>
        </p:nvPicPr>
        <p:blipFill>
          <a:blip r:embed="rId1"/>
          <a:stretch>
            <a:fillRect/>
          </a:stretch>
        </p:blipFill>
        <p:spPr>
          <a:xfrm>
            <a:off x="10354945" y="71120"/>
            <a:ext cx="1550670" cy="513080"/>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MH" val="20150923145622"/>
  <p:tag name="MH_LIBRARY" val="GRAPHIC"/>
  <p:tag name="MH_ORDER" val="Freeform 9"/>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3*f*1"/>
  <p:tag name="KSO_WM_UNIT_CLEAR" val="1"/>
  <p:tag name="KSO_WM_UNIT_LAYERLEVEL" val="1"/>
  <p:tag name="KSO_WM_UNIT_VALUE" val="208"/>
  <p:tag name="KSO_WM_UNIT_HIGHLIGHT" val="0"/>
  <p:tag name="KSO_WM_UNIT_COMPATIBLE" val="0"/>
  <p:tag name="KSO_WM_UNIT_PRESET_TEXT_INDEX" val="5"/>
  <p:tag name="KSO_WM_UNIT_PRESET_TEXT_LEN" val="232"/>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3*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64"/>
  <p:tag name="KSO_WM_SLIDE_ID" val="custom160564_3"/>
  <p:tag name="KSO_WM_SLIDE_INDEX" val="3"/>
  <p:tag name="KSO_WM_SLIDE_ITEM_CNT" val="2"/>
  <p:tag name="KSO_WM_SLIDE_LAYOUT" val="a_f"/>
  <p:tag name="KSO_WM_SLIDE_LAYOUT_CNT" val="1_2"/>
  <p:tag name="KSO_WM_SLIDE_TYPE" val="text"/>
  <p:tag name="KSO_WM_BEAUTIFY_FLAG" val="#wm#"/>
  <p:tag name="KSO_WM_TAG_VERSION" val="1.0"/>
  <p:tag name="KSO_WM_SLIDE_POSITION" val="66*138"/>
  <p:tag name="KSO_WM_SLIDE_SIZE" val="828*343"/>
</p:tagLst>
</file>

<file path=ppt/tags/tag15.xml><?xml version="1.0" encoding="utf-8"?>
<p:tagLst xmlns:p="http://schemas.openxmlformats.org/presentationml/2006/main">
  <p:tag name="KSO_WM_TEMPLATE_CATEGORY" val="custom"/>
  <p:tag name="KSO_WM_TEMPLATE_INDEX" val="160564"/>
  <p:tag name="KSO_WM_TAG_VERSION" val="1.0"/>
  <p:tag name="KSO_WM_SLIDE_ID" val="custom160564_4"/>
  <p:tag name="KSO_WM_SLIDE_INDEX" val="4"/>
  <p:tag name="KSO_WM_SLIDE_ITEM_CNT" val="2"/>
  <p:tag name="KSO_WM_SLIDE_LAYOUT" val="f_d_a"/>
  <p:tag name="KSO_WM_SLIDE_LAYOUT_CNT" val="1_1_1"/>
  <p:tag name="KSO_WM_SLIDE_TYPE" val="text"/>
  <p:tag name="KSO_WM_BEAUTIFY_FLAG" val="#wm#"/>
  <p:tag name="KSO_WM_SLIDE_POSITION" val="66*36"/>
  <p:tag name="KSO_WM_SLIDE_SIZE" val="828*426"/>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5*a*1"/>
  <p:tag name="KSO_WM_UNIT_CLEAR" val="1"/>
  <p:tag name="KSO_WM_UNIT_LAYERLEVEL" val="1"/>
  <p:tag name="KSO_WM_UNIT_VALUE" val="21"/>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64"/>
  <p:tag name="KSO_WM_UNIT_TYPE" val="f"/>
  <p:tag name="KSO_WM_UNIT_INDEX" val="1"/>
  <p:tag name="KSO_WM_UNIT_ID" val="custom160564_5*f*1"/>
  <p:tag name="KSO_WM_UNIT_CLEAR" val="1"/>
  <p:tag name="KSO_WM_UNIT_LAYERLEVEL" val="1"/>
  <p:tag name="KSO_WM_UNIT_VALUE" val="76"/>
  <p:tag name="KSO_WM_UNIT_HIGHLIGHT" val="0"/>
  <p:tag name="KSO_WM_UNIT_COMPATIBLE" val="0"/>
  <p:tag name="KSO_WM_UNIT_PRESET_TEXT_INDEX" val="4"/>
  <p:tag name="KSO_WM_UNIT_PRESET_TEXT_LEN" val="57"/>
</p:tagLst>
</file>

<file path=ppt/tags/tag18.xml><?xml version="1.0" encoding="utf-8"?>
<p:tagLst xmlns:p="http://schemas.openxmlformats.org/presentationml/2006/main">
  <p:tag name="KSO_WM_TEMPLATE_CATEGORY" val="custom"/>
  <p:tag name="KSO_WM_TEMPLATE_INDEX" val="160564"/>
  <p:tag name="KSO_WM_TAG_VERSION" val="1.0"/>
  <p:tag name="KSO_WM_SLIDE_ID" val="custom160564_5"/>
  <p:tag name="KSO_WM_SLIDE_INDEX" val="5"/>
  <p:tag name="KSO_WM_SLIDE_ITEM_CNT" val="2"/>
  <p:tag name="KSO_WM_SLIDE_LAYOUT" val="a_d_f"/>
  <p:tag name="KSO_WM_SLIDE_LAYOUT_CNT" val="1_1_1"/>
  <p:tag name="KSO_WM_SLIDE_TYPE" val="text"/>
  <p:tag name="KSO_WM_BEAUTIFY_FLAG" val="#wm#"/>
  <p:tag name="KSO_WM_SLIDE_POSITION" val="122*101"/>
  <p:tag name="KSO_WM_SLIDE_SIZE" val="715*419"/>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64"/>
  <p:tag name="MH" val="20150923145210"/>
  <p:tag name="MH_LIBRARY" val="CONTENTS"/>
  <p:tag name="MH_TYPE" val="OTHERS"/>
  <p:tag name="ID" val="553526"/>
  <p:tag name="KSO_WM_UNIT_TYPE" val="l_i"/>
  <p:tag name="KSO_WM_UNIT_INDEX" val="1_4"/>
  <p:tag name="KSO_WM_UNIT_ID" val="custom160564_7*l_i*1_4"/>
  <p:tag name="KSO_WM_UNIT_CLEAR" val="1"/>
  <p:tag name="KSO_WM_UNIT_LAYERLEVEL" val="1_1"/>
  <p:tag name="KSO_WM_DIAGRAM_GROUP_CODE" val="l1-1"/>
  <p:tag name="KSO_WM_DIAGRAM_VIRTUALLY_FRAME" val="{&quot;height&quot;:298.87456692913383,&quot;left&quot;:128.3814173228346,&quot;top&quot;:124.9872440944882,&quot;width&quot;:697.7185826771654}"/>
</p:tagLst>
</file>

<file path=ppt/tags/tag2.xml><?xml version="1.0" encoding="utf-8"?>
<p:tagLst xmlns:p="http://schemas.openxmlformats.org/presentationml/2006/main">
  <p:tag name="MH" val="20150923145622"/>
  <p:tag name="MH_LIBRARY" val="GRAPHIC"/>
  <p:tag name="MH_ORDER" val="Straight Connector 13"/>
</p:tagLst>
</file>

<file path=ppt/tags/tag20.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1.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7"/>
  <p:tag name="KSO_WM_SLIDE_INDEX" val="7"/>
  <p:tag name="KSO_WM_SLIDE_ITEM_CNT" val="2"/>
  <p:tag name="KSO_WM_SLIDE_LAYOUT" val="a_l"/>
  <p:tag name="KSO_WM_SLIDE_LAYOUT_CNT" val="1_1"/>
  <p:tag name="KSO_WM_SLIDE_TYPE" val="contents"/>
  <p:tag name="KSO_WM_BEAUTIFY_FLAG" val="#wm#"/>
  <p:tag name="KSO_WM_DIAGRAM_GROUP_CODE" val="l1-1"/>
</p:tagLst>
</file>

<file path=ppt/tags/tag22.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3.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9"/>
  <p:tag name="KSO_WM_SLIDE_INDEX" val="9"/>
  <p:tag name="KSO_WM_SLIDE_ITEM_CNT" val="4"/>
  <p:tag name="KSO_WM_SLIDE_LAYOUT" val="a_l"/>
  <p:tag name="KSO_WM_SLIDE_LAYOUT_CNT" val="1_1"/>
  <p:tag name="KSO_WM_SLIDE_TYPE" val="contents"/>
  <p:tag name="KSO_WM_BEAUTIFY_FLAG" val="#wm#"/>
  <p:tag name="KSO_WM_DIAGRAM_GROUP_CODE" val="l1-1"/>
</p:tagLst>
</file>

<file path=ppt/tags/tag24.xml><?xml version="1.0" encoding="utf-8"?>
<p:tagLst xmlns:p="http://schemas.openxmlformats.org/presentationml/2006/main">
  <p:tag name="KSO_WM_BEAUTIFY_FLAG" val="#wm#"/>
  <p:tag name="KSO_WM_TEMPLATE_CATEGORY" val="custom"/>
  <p:tag name="KSO_WM_TEMPLATE_INDEX" val="160564"/>
</p:tagLst>
</file>

<file path=ppt/tags/tag25.xml><?xml version="1.0" encoding="utf-8"?>
<p:tagLst xmlns:p="http://schemas.openxmlformats.org/presentationml/2006/main">
  <p:tag name="KSO_WM_BEAUTIFY_FLAG" val="#wm#"/>
  <p:tag name="KSO_WM_TEMPLATE_CATEGORY" val="custom"/>
  <p:tag name="KSO_WM_TEMPLATE_INDEX" val="160564"/>
</p:tagLst>
</file>

<file path=ppt/tags/tag26.xml><?xml version="1.0" encoding="utf-8"?>
<p:tagLst xmlns:p="http://schemas.openxmlformats.org/presentationml/2006/main">
  <p:tag name="KSO_WM_BEAUTIFY_FLAG" val="#wm#"/>
  <p:tag name="KSO_WM_TEMPLATE_CATEGORY" val="custom"/>
  <p:tag name="KSO_WM_TEMPLATE_INDEX" val="160564"/>
</p:tagLst>
</file>

<file path=ppt/tags/tag27.xml><?xml version="1.0" encoding="utf-8"?>
<p:tagLst xmlns:p="http://schemas.openxmlformats.org/presentationml/2006/main">
  <p:tag name="KSO_WM_BEAUTIFY_FLAG" val="#wm#"/>
  <p:tag name="KSO_WM_TEMPLATE_CATEGORY" val="custom"/>
  <p:tag name="KSO_WM_TEMPLATE_INDEX" val="160564"/>
</p:tagLst>
</file>

<file path=ppt/tags/tag28.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29.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0"/>
  <p:tag name="KSO_WM_SLIDE_INDEX" val="10"/>
  <p:tag name="KSO_WM_SLIDE_ITEM_CNT" val="5"/>
  <p:tag name="KSO_WM_SLIDE_LAYOUT" val="a_l"/>
  <p:tag name="KSO_WM_SLIDE_LAYOUT_CNT" val="1_1"/>
  <p:tag name="KSO_WM_SLIDE_TYPE" val="contents"/>
  <p:tag name="KSO_WM_BEAUTIFY_FLAG" val="#wm#"/>
  <p:tag name="KSO_WM_DIAGRAM_GROUP_CODE" val="l1-1"/>
</p:tagLst>
</file>

<file path=ppt/tags/tag3.xml><?xml version="1.0" encoding="utf-8"?>
<p:tagLst xmlns:p="http://schemas.openxmlformats.org/presentationml/2006/main">
  <p:tag name="KSO_WM_TAG_VERSION" val="1.0"/>
  <p:tag name="KSO_WM_TEMPLATE_CATEGORY" val="custom"/>
  <p:tag name="KSO_WM_TEMPLATE_INDEX" val="160564"/>
</p:tagLst>
</file>

<file path=ppt/tags/tag30.xml><?xml version="1.0" encoding="utf-8"?>
<p:tagLst xmlns:p="http://schemas.openxmlformats.org/presentationml/2006/main">
  <p:tag name="MH" val="20150923145210"/>
  <p:tag name="MH_LIBRARY" val="CONTENTS"/>
  <p:tag name="MH_TYPE" val="OTHERS"/>
  <p:tag name="ID" val="553526"/>
  <p:tag name="KSO_WM_TAG_VERSION" val="1.0"/>
  <p:tag name="KSO_WM_BEAUTIFY_FLAG" val="#wm#"/>
  <p:tag name="KSO_WM_UNIT_TYPE" val="i"/>
  <p:tag name="KSO_WM_UNIT_ID" val="custom160564_6*i*7"/>
  <p:tag name="KSO_WM_TEMPLATE_CATEGORY" val="custom"/>
  <p:tag name="KSO_WM_TEMPLATE_INDEX" val="160564"/>
  <p:tag name="KSO_WM_UNIT_INDEX" val="7"/>
</p:tagLst>
</file>

<file path=ppt/tags/tag31.xml><?xml version="1.0" encoding="utf-8"?>
<p:tagLst xmlns:p="http://schemas.openxmlformats.org/presentationml/2006/main">
  <p:tag name="MH" val="20150923145210"/>
  <p:tag name="MH_LIBRARY" val="CONTENTS"/>
  <p:tag name="MH_AUTOCOLOR" val="TRUE"/>
  <p:tag name="MH_TYPE" val="CONTENTS"/>
  <p:tag name="ID" val="553526"/>
  <p:tag name="KSO_WM_TEMPLATE_CATEGORY" val="custom"/>
  <p:tag name="KSO_WM_TEMPLATE_INDEX" val="160564"/>
  <p:tag name="KSO_WM_TAG_VERSION" val="1.0"/>
  <p:tag name="KSO_WM_SLIDE_ID" val="custom16056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4.xml><?xml version="1.0" encoding="utf-8"?>
<p:tagLst xmlns:p="http://schemas.openxmlformats.org/presentationml/2006/main">
  <p:tag name="KSO_WM_TAG_VERSION" val="1.0"/>
  <p:tag name="KSO_WM_TEMPLATE_CATEGORY" val="custom"/>
  <p:tag name="KSO_WM_TEMPLATE_INDEX" val="160564"/>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1*a*1"/>
  <p:tag name="KSO_WM_UNIT_CLEAR" val="1"/>
  <p:tag name="KSO_WM_UNIT_LAYERLEVEL" val="1"/>
  <p:tag name="KSO_WM_UNIT_VALUE" val="28"/>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564"/>
  <p:tag name="KSO_WM_UNIT_TYPE" val="b"/>
  <p:tag name="KSO_WM_UNIT_INDEX" val="1"/>
  <p:tag name="KSO_WM_UNIT_ID" val="custom160564_1*b*1"/>
  <p:tag name="KSO_WM_UNIT_CLEAR" val="1"/>
  <p:tag name="KSO_WM_UNIT_LAYERLEVEL" val="1"/>
  <p:tag name="KSO_WM_UNIT_VALUE" val="35"/>
  <p:tag name="KSO_WM_UNIT_ISCONTENTSTITLE" val="0"/>
  <p:tag name="KSO_WM_UNIT_HIGHLIGHT" val="0"/>
  <p:tag name="KSO_WM_UNIT_COMPATIBLE" val="0"/>
  <p:tag name="KSO_WM_UNIT_PRESET_TEXT_INDEX" val="3"/>
  <p:tag name="KSO_WM_UNIT_PRESET_TEXT_LEN" val="17"/>
</p:tagLst>
</file>

<file path=ppt/tags/tag7.xml><?xml version="1.0" encoding="utf-8"?>
<p:tagLst xmlns:p="http://schemas.openxmlformats.org/presentationml/2006/main">
  <p:tag name="KSO_WM_TEMPLATE_THUMBS_INDEX" val="1、4、5、8、12、16、19、25、27、28、29"/>
  <p:tag name="KSO_WM_TEMPLATE_CATEGORY" val="custom"/>
  <p:tag name="KSO_WM_TEMPLATE_INDEX" val="160564"/>
  <p:tag name="KSO_WM_TAG_VERSION" val="1.0"/>
  <p:tag name="KSO_WM_SLIDE_ID" val="custom160564_1"/>
  <p:tag name="KSO_WM_SLIDE_INDEX" val="1"/>
  <p:tag name="KSO_WM_SLIDE_ITEM_CNT" val="2"/>
  <p:tag name="KSO_WM_SLIDE_LAYOUT" val="a_b"/>
  <p:tag name="KSO_WM_SLIDE_LAYOUT_CNT" val="1_1"/>
  <p:tag name="KSO_WM_SLIDE_TYPE" val="title"/>
  <p:tag name="KSO_WM_BEAUTIFY_FLAG" val="#wm#"/>
</p:tagLst>
</file>

<file path=ppt/tags/tag8.xml><?xml version="1.0" encoding="utf-8"?>
<p:tagLst xmlns:p="http://schemas.openxmlformats.org/presentationml/2006/main">
  <p:tag name="KSO_WM_BEAUTIFY_FLAG" val="#wm#"/>
  <p:tag name="KSO_WM_TEMPLATE_CATEGORY" val="custom"/>
  <p:tag name="KSO_WM_TEMPLATE_INDEX" val="160564"/>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564"/>
  <p:tag name="KSO_WM_UNIT_TYPE" val="a"/>
  <p:tag name="KSO_WM_UNIT_INDEX" val="1"/>
  <p:tag name="KSO_WM_UNIT_ID" val="custom160564_2*a*1"/>
  <p:tag name="KSO_WM_UNIT_CLEAR" val="1"/>
  <p:tag name="KSO_WM_UNIT_LAYERLEVEL" val="1"/>
  <p:tag name="KSO_WM_UNIT_VALUE" val="50"/>
  <p:tag name="KSO_WM_UNIT_ISCONTENTSTITLE" val="0"/>
  <p:tag name="KSO_WM_UNIT_HIGHLIGHT" val="0"/>
  <p:tag name="KSO_WM_UNIT_COMPATIBLE" val="0"/>
  <p:tag name="KSO_WM_UNIT_PRESET_TEXT_INDEX" val="3"/>
  <p:tag name="KSO_WM_UNIT_PRESET_TEXT_LEN" val="17"/>
</p:tagLst>
</file>

<file path=ppt/theme/theme1.xml><?xml version="1.0" encoding="utf-8"?>
<a:theme xmlns:a="http://schemas.openxmlformats.org/drawingml/2006/main" name="Office Theme">
  <a:themeElements>
    <a:clrScheme name="160564">
      <a:dk1>
        <a:srgbClr val="2F2F2F"/>
      </a:dk1>
      <a:lt1>
        <a:srgbClr val="F7F7F7"/>
      </a:lt1>
      <a:dk2>
        <a:srgbClr val="FFFFFF"/>
      </a:dk2>
      <a:lt2>
        <a:srgbClr val="5F5F5F"/>
      </a:lt2>
      <a:accent1>
        <a:srgbClr val="00BE9C"/>
      </a:accent1>
      <a:accent2>
        <a:srgbClr val="EC9126"/>
      </a:accent2>
      <a:accent3>
        <a:srgbClr val="CFBA21"/>
      </a:accent3>
      <a:accent4>
        <a:srgbClr val="00B0F0"/>
      </a:accent4>
      <a:accent5>
        <a:srgbClr val="009A79"/>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5106</Words>
  <Application>WPS Presentation</Application>
  <PresentationFormat>宽屏</PresentationFormat>
  <Paragraphs>164</Paragraphs>
  <Slides>14</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黑体</vt:lpstr>
      <vt:lpstr>Wingdings 3</vt:lpstr>
      <vt:lpstr>Symbol</vt:lpstr>
      <vt:lpstr>Arial Narrow</vt:lpstr>
      <vt:lpstr>Calibri</vt:lpstr>
      <vt:lpstr>Microsoft YaHei</vt:lpstr>
      <vt:lpstr>Arial Unicode MS</vt:lpstr>
      <vt:lpstr>Office Theme</vt:lpstr>
      <vt:lpstr>DAV Bank  Online Banking Services </vt:lpstr>
      <vt:lpstr>Agenda:</vt:lpstr>
      <vt:lpstr>PowerPoint 演示文稿</vt:lpstr>
      <vt:lpstr>PowerPoint 演示文稿</vt:lpstr>
      <vt:lpstr>PowerPoint 演示文稿</vt:lpstr>
      <vt:lpstr>PowerPoint 演示文稿</vt:lpstr>
      <vt:lpstr>PowerPoint 演示文稿</vt:lpstr>
      <vt:lpstr>PowerPoint 演示文稿</vt:lpstr>
      <vt:lpstr>Future Scope: </vt:lpstr>
      <vt:lpstr>Outlooks:                                               Home pages:</vt:lpstr>
      <vt:lpstr>PowerPoint 演示文稿</vt:lpstr>
      <vt:lpstr>                                                            Chatbot Working:</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223</cp:revision>
  <dcterms:created xsi:type="dcterms:W3CDTF">2015-09-21T02:24:00Z</dcterms:created>
  <dcterms:modified xsi:type="dcterms:W3CDTF">2025-02-07T09:25:24Z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2057-12.2.0.19821</vt:lpwstr>
  </property>
  <property fmtid="{D5CDD505-2E9C-101B-9397-08002B2CF9AE}" pid="3" name="ICV">
    <vt:lpwstr>4F9491D5DD0843118E0FE3882A024D36_13</vt:lpwstr>
  </property>
</Properties>
</file>