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3.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4.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5.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6.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9.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0.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82" r:id="rId3"/>
    <p:sldId id="283" r:id="rId4"/>
    <p:sldId id="315" r:id="rId5"/>
    <p:sldId id="316" r:id="rId6"/>
    <p:sldId id="312" r:id="rId7"/>
    <p:sldId id="257" r:id="rId8"/>
    <p:sldId id="314" r:id="rId9"/>
    <p:sldId id="260" r:id="rId10"/>
    <p:sldId id="311" r:id="rId11"/>
    <p:sldId id="259" r:id="rId12"/>
    <p:sldId id="25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7F7F7"/>
    <a:srgbClr val="00BE9C"/>
    <a:srgbClr val="14D3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3" autoAdjust="0"/>
    <p:restoredTop sz="94660"/>
  </p:normalViewPr>
  <p:slideViewPr>
    <p:cSldViewPr snapToGrid="0">
      <p:cViewPr varScale="1">
        <p:scale>
          <a:sx n="53" d="100"/>
          <a:sy n="53" d="100"/>
        </p:scale>
        <p:origin x="80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 Singh" userId="3f28ead56eb710f9" providerId="LiveId" clId="{EED4C197-6091-490A-96ED-4B0853B5312A}"/>
    <pc:docChg chg="undo custSel modSld">
      <pc:chgData name="Rohit Singh" userId="3f28ead56eb710f9" providerId="LiveId" clId="{EED4C197-6091-490A-96ED-4B0853B5312A}" dt="2025-02-04T16:08:44.281" v="76" actId="1035"/>
      <pc:docMkLst>
        <pc:docMk/>
      </pc:docMkLst>
      <pc:sldChg chg="addSp delSp modSp mod">
        <pc:chgData name="Rohit Singh" userId="3f28ead56eb710f9" providerId="LiveId" clId="{EED4C197-6091-490A-96ED-4B0853B5312A}" dt="2025-02-04T16:08:44.281" v="76" actId="1035"/>
        <pc:sldMkLst>
          <pc:docMk/>
          <pc:sldMk cId="0" sldId="257"/>
        </pc:sldMkLst>
        <pc:spChg chg="mod">
          <ac:chgData name="Rohit Singh" userId="3f28ead56eb710f9" providerId="LiveId" clId="{EED4C197-6091-490A-96ED-4B0853B5312A}" dt="2025-02-04T16:08:42.845" v="75" actId="1076"/>
          <ac:spMkLst>
            <pc:docMk/>
            <pc:sldMk cId="0" sldId="257"/>
            <ac:spMk id="23" creationId="{00000000-0000-0000-0000-000000000000}"/>
          </ac:spMkLst>
        </pc:spChg>
        <pc:spChg chg="mod">
          <ac:chgData name="Rohit Singh" userId="3f28ead56eb710f9" providerId="LiveId" clId="{EED4C197-6091-490A-96ED-4B0853B5312A}" dt="2025-02-04T16:08:42.845" v="75" actId="1076"/>
          <ac:spMkLst>
            <pc:docMk/>
            <pc:sldMk cId="0" sldId="257"/>
            <ac:spMk id="27" creationId="{641A4A42-EE33-4B9E-93B6-87606D47F4F7}"/>
          </ac:spMkLst>
        </pc:spChg>
        <pc:picChg chg="mod">
          <ac:chgData name="Rohit Singh" userId="3f28ead56eb710f9" providerId="LiveId" clId="{EED4C197-6091-490A-96ED-4B0853B5312A}" dt="2025-02-04T16:08:42.845" v="75" actId="1076"/>
          <ac:picMkLst>
            <pc:docMk/>
            <pc:sldMk cId="0" sldId="257"/>
            <ac:picMk id="3" creationId="{00000000-0000-0000-0000-000000000000}"/>
          </ac:picMkLst>
        </pc:picChg>
        <pc:picChg chg="add mod">
          <ac:chgData name="Rohit Singh" userId="3f28ead56eb710f9" providerId="LiveId" clId="{EED4C197-6091-490A-96ED-4B0853B5312A}" dt="2025-02-04T16:08:44.281" v="76" actId="1035"/>
          <ac:picMkLst>
            <pc:docMk/>
            <pc:sldMk cId="0" sldId="257"/>
            <ac:picMk id="4" creationId="{7B2C450B-8515-4ABD-9D89-62A68DC9E371}"/>
          </ac:picMkLst>
        </pc:picChg>
        <pc:picChg chg="mod">
          <ac:chgData name="Rohit Singh" userId="3f28ead56eb710f9" providerId="LiveId" clId="{EED4C197-6091-490A-96ED-4B0853B5312A}" dt="2025-02-04T16:08:42.845" v="75" actId="1076"/>
          <ac:picMkLst>
            <pc:docMk/>
            <pc:sldMk cId="0" sldId="257"/>
            <ac:picMk id="11" creationId="{6D5F8480-C07B-4A27-87AE-258A973D3696}"/>
          </ac:picMkLst>
        </pc:picChg>
        <pc:picChg chg="del">
          <ac:chgData name="Rohit Singh" userId="3f28ead56eb710f9" providerId="LiveId" clId="{EED4C197-6091-490A-96ED-4B0853B5312A}" dt="2025-02-04T16:07:30.830" v="0" actId="21"/>
          <ac:picMkLst>
            <pc:docMk/>
            <pc:sldMk cId="0" sldId="257"/>
            <ac:picMk id="25" creationId="{DB30B398-EBA7-4BAA-A8A5-B2A6F4F1FB3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D8800-4BFF-4416-9148-C9E6947F365D}" type="datetimeFigureOut">
              <a:rPr lang="zh-CN" altLang="en-US" smtClean="0"/>
              <a:t>2025/2/4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1609EA-4ED7-458E-841A-D6436E22768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fld id="{CD82B6E9-0666-4E7E-B502-612ED3F2704A}" type="slidenum">
              <a:rPr lang="zh-CN" altLang="en-US" smtClean="0">
                <a:latin typeface="Calibri" panose="020F0502020204030204" pitchFamily="34" charset="0"/>
              </a:rPr>
              <a:t>11</a:t>
            </a:fld>
            <a:endParaRPr lang="zh-CN" altLang="en-US">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fld id="{CD82B6E9-0666-4E7E-B502-612ED3F2704A}" type="slidenum">
              <a:rPr lang="zh-CN" altLang="en-US" smtClean="0">
                <a:latin typeface="Calibri" panose="020F0502020204030204" pitchFamily="34" charset="0"/>
              </a:rPr>
              <a:t>12</a:t>
            </a:fld>
            <a:endParaRPr lang="zh-CN"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t>4</a:t>
            </a:fld>
            <a:endParaRPr lang="zh-CN" altLang="en-US"/>
          </a:p>
        </p:txBody>
      </p:sp>
    </p:spTree>
    <p:extLst>
      <p:ext uri="{BB962C8B-B14F-4D97-AF65-F5344CB8AC3E}">
        <p14:creationId xmlns:p14="http://schemas.microsoft.com/office/powerpoint/2010/main" val="740053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t>5</a:t>
            </a:fld>
            <a:endParaRPr lang="zh-CN" altLang="en-US"/>
          </a:p>
        </p:txBody>
      </p:sp>
    </p:spTree>
    <p:extLst>
      <p:ext uri="{BB962C8B-B14F-4D97-AF65-F5344CB8AC3E}">
        <p14:creationId xmlns:p14="http://schemas.microsoft.com/office/powerpoint/2010/main" val="2584130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fld id="{CD82B6E9-0666-4E7E-B502-612ED3F2704A}" type="slidenum">
              <a:rPr lang="zh-CN" altLang="en-US" smtClean="0">
                <a:latin typeface="Calibri" panose="020F0502020204030204" pitchFamily="34" charset="0"/>
              </a:rPr>
              <a:t>6</a:t>
            </a:fld>
            <a:endParaRPr lang="zh-CN" altLang="en-US">
              <a:latin typeface="Calibri" panose="020F0502020204030204" pitchFamily="34" charset="0"/>
            </a:endParaRPr>
          </a:p>
        </p:txBody>
      </p:sp>
    </p:spTree>
    <p:extLst>
      <p:ext uri="{BB962C8B-B14F-4D97-AF65-F5344CB8AC3E}">
        <p14:creationId xmlns:p14="http://schemas.microsoft.com/office/powerpoint/2010/main" val="1063476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fld id="{CD82B6E9-0666-4E7E-B502-612ED3F2704A}" type="slidenum">
              <a:rPr lang="zh-CN" altLang="en-US" smtClean="0">
                <a:latin typeface="Calibri" panose="020F0502020204030204" pitchFamily="34" charset="0"/>
              </a:rPr>
              <a:t>7</a:t>
            </a:fld>
            <a:endParaRPr lang="zh-CN" altLang="en-US">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fld id="{CD82B6E9-0666-4E7E-B502-612ED3F2704A}" type="slidenum">
              <a:rPr lang="zh-CN" altLang="en-US" smtClean="0">
                <a:latin typeface="Calibri" panose="020F0502020204030204" pitchFamily="34" charset="0"/>
              </a:rPr>
              <a:t>8</a:t>
            </a:fld>
            <a:endParaRPr lang="zh-CN" altLang="en-US">
              <a:latin typeface="Calibri" panose="020F0502020204030204" pitchFamily="34" charset="0"/>
            </a:endParaRPr>
          </a:p>
        </p:txBody>
      </p:sp>
    </p:spTree>
    <p:extLst>
      <p:ext uri="{BB962C8B-B14F-4D97-AF65-F5344CB8AC3E}">
        <p14:creationId xmlns:p14="http://schemas.microsoft.com/office/powerpoint/2010/main" val="1432948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fld id="{CD82B6E9-0666-4E7E-B502-612ED3F2704A}" type="slidenum">
              <a:rPr lang="zh-CN" altLang="en-US" smtClean="0">
                <a:latin typeface="Calibri" panose="020F0502020204030204" pitchFamily="34" charset="0"/>
              </a:rPr>
              <a:t>9</a:t>
            </a:fld>
            <a:endParaRPr lang="zh-CN"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F7F7F7"/>
        </a:solidFill>
        <a:effectLst/>
      </p:bgPr>
    </p:bg>
    <p:spTree>
      <p:nvGrpSpPr>
        <p:cNvPr id="1" name=""/>
        <p:cNvGrpSpPr/>
        <p:nvPr/>
      </p:nvGrpSpPr>
      <p:grpSpPr>
        <a:xfrm>
          <a:off x="0" y="0"/>
          <a:ext cx="0" cy="0"/>
          <a:chOff x="0" y="0"/>
          <a:chExt cx="0" cy="0"/>
        </a:xfrm>
      </p:grpSpPr>
      <p:sp>
        <p:nvSpPr>
          <p:cNvPr id="8" name="矩形 7"/>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3" name="直角三角形 12"/>
          <p:cNvSpPr/>
          <p:nvPr userDrawn="1"/>
        </p:nvSpPr>
        <p:spPr>
          <a:xfrm flipH="1">
            <a:off x="7436722" y="4048474"/>
            <a:ext cx="4755276" cy="2809526"/>
          </a:xfrm>
          <a:prstGeom prst="r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4" name="直角三角形 13"/>
          <p:cNvSpPr/>
          <p:nvPr userDrawn="1"/>
        </p:nvSpPr>
        <p:spPr>
          <a:xfrm>
            <a:off x="-1" y="4048473"/>
            <a:ext cx="12152372" cy="2809527"/>
          </a:xfrm>
          <a:prstGeom prst="rtTriangle">
            <a:avLst/>
          </a:prstGeom>
          <a:solidFill>
            <a:srgbClr val="5454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5" name="直角三角形 14"/>
          <p:cNvSpPr/>
          <p:nvPr userDrawn="1"/>
        </p:nvSpPr>
        <p:spPr>
          <a:xfrm flipH="1">
            <a:off x="10857880" y="3991413"/>
            <a:ext cx="1334120" cy="2866587"/>
          </a:xfrm>
          <a:prstGeom prst="rtTriangle">
            <a:avLst/>
          </a:prstGeom>
          <a:solidFill>
            <a:srgbClr val="00B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6" name="直角三角形 10"/>
          <p:cNvSpPr/>
          <p:nvPr userDrawn="1"/>
        </p:nvSpPr>
        <p:spPr>
          <a:xfrm>
            <a:off x="-39630" y="4017850"/>
            <a:ext cx="12086328" cy="2840149"/>
          </a:xfrm>
          <a:custGeom>
            <a:avLst/>
            <a:gdLst>
              <a:gd name="connsiteX0" fmla="*/ 0 w 8375374"/>
              <a:gd name="connsiteY0" fmla="*/ 1663148 h 1663148"/>
              <a:gd name="connsiteX1" fmla="*/ 0 w 8375374"/>
              <a:gd name="connsiteY1" fmla="*/ 0 h 1663148"/>
              <a:gd name="connsiteX2" fmla="*/ 8375374 w 8375374"/>
              <a:gd name="connsiteY2" fmla="*/ 1663148 h 1663148"/>
              <a:gd name="connsiteX3" fmla="*/ 0 w 8375374"/>
              <a:gd name="connsiteY3" fmla="*/ 1663148 h 1663148"/>
              <a:gd name="connsiteX0-1" fmla="*/ 3750365 w 12125739"/>
              <a:gd name="connsiteY0-2" fmla="*/ 2458279 h 2458279"/>
              <a:gd name="connsiteX1-3" fmla="*/ 0 w 12125739"/>
              <a:gd name="connsiteY1-4" fmla="*/ 0 h 2458279"/>
              <a:gd name="connsiteX2-5" fmla="*/ 12125739 w 12125739"/>
              <a:gd name="connsiteY2-6" fmla="*/ 2458279 h 2458279"/>
              <a:gd name="connsiteX3-7" fmla="*/ 3750365 w 12125739"/>
              <a:gd name="connsiteY3-8" fmla="*/ 2458279 h 2458279"/>
              <a:gd name="connsiteX0-9" fmla="*/ 5406887 w 12125739"/>
              <a:gd name="connsiteY0-10" fmla="*/ 2445026 h 2458279"/>
              <a:gd name="connsiteX1-11" fmla="*/ 0 w 12125739"/>
              <a:gd name="connsiteY1-12" fmla="*/ 0 h 2458279"/>
              <a:gd name="connsiteX2-13" fmla="*/ 12125739 w 12125739"/>
              <a:gd name="connsiteY2-14" fmla="*/ 2458279 h 2458279"/>
              <a:gd name="connsiteX3-15" fmla="*/ 5406887 w 12125739"/>
              <a:gd name="connsiteY3-16" fmla="*/ 2445026 h 2458279"/>
            </a:gdLst>
            <a:ahLst/>
            <a:cxnLst>
              <a:cxn ang="0">
                <a:pos x="connsiteX0-9" y="connsiteY0-10"/>
              </a:cxn>
              <a:cxn ang="0">
                <a:pos x="connsiteX1-11" y="connsiteY1-12"/>
              </a:cxn>
              <a:cxn ang="0">
                <a:pos x="connsiteX2-13" y="connsiteY2-14"/>
              </a:cxn>
              <a:cxn ang="0">
                <a:pos x="connsiteX3-15" y="connsiteY3-16"/>
              </a:cxn>
            </a:cxnLst>
            <a:rect l="l" t="t" r="r" b="b"/>
            <a:pathLst>
              <a:path w="12125739" h="2458279">
                <a:moveTo>
                  <a:pt x="5406887" y="2445026"/>
                </a:moveTo>
                <a:lnTo>
                  <a:pt x="0" y="0"/>
                </a:lnTo>
                <a:lnTo>
                  <a:pt x="12125739" y="2458279"/>
                </a:lnTo>
                <a:lnTo>
                  <a:pt x="5406887" y="2445026"/>
                </a:lnTo>
                <a:close/>
              </a:path>
            </a:pathLst>
          </a:custGeom>
          <a:solidFill>
            <a:srgbClr val="616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2" name="Title 1"/>
          <p:cNvSpPr>
            <a:spLocks noGrp="1"/>
          </p:cNvSpPr>
          <p:nvPr userDrawn="1">
            <p:ph type="ctrTitle"/>
          </p:nvPr>
        </p:nvSpPr>
        <p:spPr>
          <a:xfrm>
            <a:off x="1524000" y="1043417"/>
            <a:ext cx="9144000" cy="1998404"/>
          </a:xfrm>
        </p:spPr>
        <p:txBody>
          <a:bodyPr anchor="b">
            <a:normAutofit/>
          </a:bodyPr>
          <a:lstStyle>
            <a:lvl1pPr algn="ctr">
              <a:defRPr sz="5400" b="1"/>
            </a:lvl1pPr>
          </a:lstStyle>
          <a:p>
            <a:r>
              <a:rPr lang="zh-CN" altLang="en-US" dirty="0"/>
              <a:t>单击此处编辑母版标题样式</a:t>
            </a:r>
            <a:endParaRPr lang="en-US" dirty="0"/>
          </a:p>
        </p:txBody>
      </p:sp>
      <p:sp>
        <p:nvSpPr>
          <p:cNvPr id="3" name="Subtitle 2"/>
          <p:cNvSpPr>
            <a:spLocks noGrp="1"/>
          </p:cNvSpPr>
          <p:nvPr userDrawn="1">
            <p:ph type="subTitle" idx="1"/>
          </p:nvPr>
        </p:nvSpPr>
        <p:spPr>
          <a:xfrm>
            <a:off x="1524000" y="3408353"/>
            <a:ext cx="9144000" cy="640118"/>
          </a:xfrm>
        </p:spPr>
        <p:txBody>
          <a:bodyPr/>
          <a:lstStyle>
            <a:lvl1pPr marL="0" indent="0" algn="ct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Date Placeholder 3"/>
          <p:cNvSpPr>
            <a:spLocks noGrp="1"/>
          </p:cNvSpPr>
          <p:nvPr userDrawn="1">
            <p:ph type="dt" sz="half" idx="10"/>
          </p:nvPr>
        </p:nvSpPr>
        <p:spPr/>
        <p:txBody>
          <a:bodyPr/>
          <a:lstStyle/>
          <a:p>
            <a:fld id="{DAFC83C4-A236-483F-94E1-16AFA86FAD07}" type="datetimeFigureOut">
              <a:rPr lang="zh-CN" altLang="en-US" smtClean="0"/>
              <a:t>2025/2/4</a:t>
            </a:fld>
            <a:endParaRPr lang="zh-CN" altLang="en-US"/>
          </a:p>
        </p:txBody>
      </p:sp>
      <p:sp>
        <p:nvSpPr>
          <p:cNvPr id="5" name="Footer Placeholder 4"/>
          <p:cNvSpPr>
            <a:spLocks noGrp="1"/>
          </p:cNvSpPr>
          <p:nvPr userDrawn="1">
            <p:ph type="ftr" sz="quarter" idx="11"/>
          </p:nvPr>
        </p:nvSpPr>
        <p:spPr/>
        <p:txBody>
          <a:bodyPr/>
          <a:lstStyle/>
          <a:p>
            <a:endParaRPr lang="zh-CN" altLang="en-US"/>
          </a:p>
        </p:txBody>
      </p:sp>
      <p:sp>
        <p:nvSpPr>
          <p:cNvPr id="6" name="Slide Number Placeholder 5"/>
          <p:cNvSpPr>
            <a:spLocks noGrp="1"/>
          </p:cNvSpPr>
          <p:nvPr userDrawn="1">
            <p:ph type="sldNum" sz="quarter" idx="12"/>
          </p:nvPr>
        </p:nvSpPr>
        <p:spPr/>
        <p:txBody>
          <a:bodyPr/>
          <a:lstStyle/>
          <a:p>
            <a:fld id="{651E8863-1879-49C9-9D7E-0C23B4A06F4C}" type="slidenum">
              <a:rPr lang="zh-CN" altLang="en-US" smtClean="0"/>
              <a:t>‹#›</a:t>
            </a:fld>
            <a:endParaRPr lang="zh-CN" altLang="en-US"/>
          </a:p>
        </p:txBody>
      </p:sp>
      <p:sp>
        <p:nvSpPr>
          <p:cNvPr id="10" name="直角三角形 9"/>
          <p:cNvSpPr/>
          <p:nvPr userDrawn="1"/>
        </p:nvSpPr>
        <p:spPr>
          <a:xfrm rot="10800000" flipH="1">
            <a:off x="0" y="-31186"/>
            <a:ext cx="1524000" cy="1757949"/>
          </a:xfrm>
          <a:prstGeom prst="r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cxnSp>
        <p:nvCxnSpPr>
          <p:cNvPr id="11" name="直接连接符 10"/>
          <p:cNvCxnSpPr/>
          <p:nvPr userDrawn="1"/>
        </p:nvCxnSpPr>
        <p:spPr>
          <a:xfrm>
            <a:off x="1539114" y="3287963"/>
            <a:ext cx="9128886" cy="0"/>
          </a:xfrm>
          <a:prstGeom prst="line">
            <a:avLst/>
          </a:prstGeom>
          <a:ln w="38100">
            <a:solidFill>
              <a:srgbClr val="00BE9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t>2025/2/4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t>‹#›</a:t>
            </a:fld>
            <a:endParaRPr lang="zh-CN" altLang="en-US"/>
          </a:p>
        </p:txBody>
      </p:sp>
      <p:sp>
        <p:nvSpPr>
          <p:cNvPr id="9" name="文本占位符 8"/>
          <p:cNvSpPr>
            <a:spLocks noGrp="1"/>
          </p:cNvSpPr>
          <p:nvPr>
            <p:ph type="body" sz="quarter" idx="13"/>
          </p:nvPr>
        </p:nvSpPr>
        <p:spPr>
          <a:xfrm>
            <a:off x="838202" y="255122"/>
            <a:ext cx="10515598" cy="5817709"/>
          </a:xfrm>
        </p:spPr>
        <p:txBody>
          <a:bodyPr>
            <a:normAutofit/>
          </a:bodyPr>
          <a:lstStyle>
            <a:lvl1pPr marL="0" indent="0">
              <a:buFontTx/>
              <a:buNone/>
              <a:defRPr sz="2400">
                <a:solidFill>
                  <a:schemeClr val="tx1"/>
                </a:solidFill>
              </a:defRPr>
            </a:lvl1pPr>
            <a:lvl2pPr marL="393700" indent="0">
              <a:buFontTx/>
              <a:buNone/>
              <a:defRPr sz="2000">
                <a:solidFill>
                  <a:schemeClr val="tx1"/>
                </a:solidFill>
              </a:defRPr>
            </a:lvl2pPr>
            <a:lvl3pPr marL="661035" indent="0">
              <a:buFontTx/>
              <a:buNone/>
              <a:defRPr sz="1800">
                <a:solidFill>
                  <a:schemeClr val="tx1"/>
                </a:solidFill>
              </a:defRPr>
            </a:lvl3pPr>
            <a:lvl4pPr marL="851535" indent="0">
              <a:buFontTx/>
              <a:buNone/>
              <a:defRPr sz="1800">
                <a:solidFill>
                  <a:schemeClr val="tx1"/>
                </a:solidFill>
              </a:defRPr>
            </a:lvl4pPr>
            <a:lvl5pPr marL="1054735" indent="0">
              <a:buFontTx/>
              <a:buNone/>
              <a:defRPr sz="1800">
                <a:solidFill>
                  <a:schemeClr val="tx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CN" altLang="en-US"/>
              <a:t>单击此处编辑母版标题样式</a:t>
            </a:r>
            <a:endParaRPr lang="en-US" dirty="0"/>
          </a:p>
        </p:txBody>
      </p:sp>
      <p:sp>
        <p:nvSpPr>
          <p:cNvPr id="3" name="Content Placeholder 2"/>
          <p:cNvSpPr>
            <a:spLocks noGrp="1"/>
          </p:cNvSpPr>
          <p:nvPr>
            <p:ph idx="1"/>
          </p:nvPr>
        </p:nvSpPr>
        <p:spPr>
          <a:xfrm>
            <a:off x="6232848" y="2313991"/>
            <a:ext cx="4338000" cy="3862971"/>
          </a:xfrm>
        </p:spPr>
        <p:txBody>
          <a:bodyPr/>
          <a:lstStyle>
            <a:lvl1pPr marL="0" indent="0">
              <a:buNone/>
              <a:defRPr>
                <a:solidFill>
                  <a:schemeClr val="bg2"/>
                </a:solidFill>
              </a:defRPr>
            </a:lvl1pPr>
            <a:lvl2pPr marL="457200" inden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AFC83C4-A236-483F-94E1-16AFA86FAD07}" type="datetimeFigureOut">
              <a:rPr lang="zh-CN" altLang="en-US" smtClean="0"/>
              <a:t>2025/2/4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12" name="矩形 11"/>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4" name="Date Placeholder 3"/>
          <p:cNvSpPr>
            <a:spLocks noGrp="1"/>
          </p:cNvSpPr>
          <p:nvPr>
            <p:ph type="dt" sz="half" idx="10"/>
          </p:nvPr>
        </p:nvSpPr>
        <p:spPr/>
        <p:txBody>
          <a:bodyPr/>
          <a:lstStyle/>
          <a:p>
            <a:fld id="{DAFC83C4-A236-483F-94E1-16AFA86FAD07}" type="datetimeFigureOut">
              <a:rPr lang="zh-CN" altLang="en-US" smtClean="0"/>
              <a:t>2025/2/4</a:t>
            </a:fld>
            <a:endParaRPr lang="zh-CN" altLang="en-US"/>
          </a:p>
        </p:txBody>
      </p:sp>
      <p:sp>
        <p:nvSpPr>
          <p:cNvPr id="3" name="Text Placeholder 2"/>
          <p:cNvSpPr>
            <a:spLocks noGrp="1"/>
          </p:cNvSpPr>
          <p:nvPr>
            <p:ph type="body" idx="1"/>
          </p:nvPr>
        </p:nvSpPr>
        <p:spPr>
          <a:xfrm rot="1020000">
            <a:off x="806258" y="4040019"/>
            <a:ext cx="5269722" cy="692437"/>
          </a:xfrm>
        </p:spPr>
        <p:txBody>
          <a:bodyPr>
            <a:normAutofit/>
          </a:bodyPr>
          <a:lstStyle>
            <a:lvl1pPr marL="0" indent="0">
              <a:buNone/>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t>‹#›</a:t>
            </a:fld>
            <a:endParaRPr lang="zh-CN" altLang="en-US"/>
          </a:p>
        </p:txBody>
      </p:sp>
      <p:sp>
        <p:nvSpPr>
          <p:cNvPr id="7" name="任意多边形 6"/>
          <p:cNvSpPr/>
          <p:nvPr userDrawn="1">
            <p:custDataLst>
              <p:tags r:id="rId1"/>
            </p:custDataLst>
          </p:nvPr>
        </p:nvSpPr>
        <p:spPr>
          <a:xfrm rot="1020695">
            <a:off x="-385440" y="2822298"/>
            <a:ext cx="9311410" cy="1120432"/>
          </a:xfrm>
          <a:custGeom>
            <a:avLst/>
            <a:gdLst>
              <a:gd name="connsiteX0" fmla="*/ 0 w 6888970"/>
              <a:gd name="connsiteY0" fmla="*/ 5629 h 1094517"/>
              <a:gd name="connsiteX1" fmla="*/ 6336207 w 6888970"/>
              <a:gd name="connsiteY1" fmla="*/ 0 h 1094517"/>
              <a:gd name="connsiteX2" fmla="*/ 6888970 w 6888970"/>
              <a:gd name="connsiteY2" fmla="*/ 1094517 h 1094517"/>
              <a:gd name="connsiteX3" fmla="*/ 333148 w 6888970"/>
              <a:gd name="connsiteY3" fmla="*/ 1094517 h 1094517"/>
              <a:gd name="connsiteX0-1" fmla="*/ 0 w 6888970"/>
              <a:gd name="connsiteY0-2" fmla="*/ 5629 h 1127232"/>
              <a:gd name="connsiteX1-3" fmla="*/ 6336207 w 6888970"/>
              <a:gd name="connsiteY1-4" fmla="*/ 0 h 1127232"/>
              <a:gd name="connsiteX2-5" fmla="*/ 6888970 w 6888970"/>
              <a:gd name="connsiteY2-6" fmla="*/ 1094517 h 1127232"/>
              <a:gd name="connsiteX3-7" fmla="*/ 234462 w 6888970"/>
              <a:gd name="connsiteY3-8" fmla="*/ 1127232 h 1127232"/>
              <a:gd name="connsiteX4" fmla="*/ 0 w 6888970"/>
              <a:gd name="connsiteY4" fmla="*/ 5629 h 1127232"/>
              <a:gd name="connsiteX0-9" fmla="*/ 0 w 6888970"/>
              <a:gd name="connsiteY0-10" fmla="*/ 5629 h 1127232"/>
              <a:gd name="connsiteX1-11" fmla="*/ 6336207 w 6888970"/>
              <a:gd name="connsiteY1-12" fmla="*/ 0 h 1127232"/>
              <a:gd name="connsiteX2-13" fmla="*/ 6888970 w 6888970"/>
              <a:gd name="connsiteY2-14" fmla="*/ 1094517 h 1127232"/>
              <a:gd name="connsiteX3-15" fmla="*/ 234462 w 6888970"/>
              <a:gd name="connsiteY3-16" fmla="*/ 1127232 h 1127232"/>
              <a:gd name="connsiteX4-17" fmla="*/ 0 w 6888970"/>
              <a:gd name="connsiteY4-18" fmla="*/ 5629 h 1127232"/>
              <a:gd name="connsiteX0-19" fmla="*/ 0 w 6888970"/>
              <a:gd name="connsiteY0-20" fmla="*/ 5629 h 1116129"/>
              <a:gd name="connsiteX1-21" fmla="*/ 6336207 w 6888970"/>
              <a:gd name="connsiteY1-22" fmla="*/ 0 h 1116129"/>
              <a:gd name="connsiteX2-23" fmla="*/ 6888970 w 6888970"/>
              <a:gd name="connsiteY2-24" fmla="*/ 1094517 h 1116129"/>
              <a:gd name="connsiteX3-25" fmla="*/ 261416 w 6888970"/>
              <a:gd name="connsiteY3-26" fmla="*/ 1116129 h 1116129"/>
              <a:gd name="connsiteX4-27" fmla="*/ 0 w 6888970"/>
              <a:gd name="connsiteY4-28" fmla="*/ 5629 h 1116129"/>
              <a:gd name="connsiteX0-29" fmla="*/ 0 w 6888970"/>
              <a:gd name="connsiteY0-30" fmla="*/ 5629 h 1116129"/>
              <a:gd name="connsiteX1-31" fmla="*/ 6336207 w 6888970"/>
              <a:gd name="connsiteY1-32" fmla="*/ 0 h 1116129"/>
              <a:gd name="connsiteX2-33" fmla="*/ 6888970 w 6888970"/>
              <a:gd name="connsiteY2-34" fmla="*/ 1094517 h 1116129"/>
              <a:gd name="connsiteX3-35" fmla="*/ 261416 w 6888970"/>
              <a:gd name="connsiteY3-36" fmla="*/ 1116129 h 1116129"/>
              <a:gd name="connsiteX4-37" fmla="*/ 0 w 6888970"/>
              <a:gd name="connsiteY4-38" fmla="*/ 5629 h 1116129"/>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6888970" h="1116129">
                <a:moveTo>
                  <a:pt x="0" y="5629"/>
                </a:moveTo>
                <a:lnTo>
                  <a:pt x="6336207" y="0"/>
                </a:lnTo>
                <a:lnTo>
                  <a:pt x="6888970" y="1094517"/>
                </a:lnTo>
                <a:lnTo>
                  <a:pt x="261416" y="1116129"/>
                </a:lnTo>
                <a:cubicBezTo>
                  <a:pt x="-9941" y="-30167"/>
                  <a:pt x="111049" y="368592"/>
                  <a:pt x="0" y="5629"/>
                </a:cubicBezTo>
                <a:close/>
              </a:path>
            </a:pathLst>
          </a:custGeom>
          <a:solidFill>
            <a:schemeClr val="accent1"/>
          </a:solidFill>
          <a:ln w="12700" cap="flat" cmpd="sng" algn="ctr">
            <a:noFill/>
            <a:prstDash val="solid"/>
            <a:miter lim="800000"/>
          </a:ln>
          <a:effectLst/>
        </p:spPr>
        <p:txBody>
          <a:bodyPr rtlCol="0" anchor="ctr">
            <a:normAutofit/>
          </a:bodyPr>
          <a:lstStyle/>
          <a:p>
            <a:pPr algn="ctr" defTabSz="384810">
              <a:defRPr/>
            </a:pPr>
            <a:endParaRPr lang="zh-CN" altLang="en-US" sz="1760" kern="0" dirty="0">
              <a:solidFill>
                <a:srgbClr val="FFFFFF"/>
              </a:solidFill>
              <a:latin typeface="Arial" panose="020B0604020202020204" pitchFamily="34" charset="0"/>
              <a:ea typeface="黑体" panose="02010609060101010101" pitchFamily="49" charset="-122"/>
            </a:endParaRPr>
          </a:p>
        </p:txBody>
      </p:sp>
      <p:cxnSp>
        <p:nvCxnSpPr>
          <p:cNvPr id="8" name="直接连接符 7"/>
          <p:cNvCxnSpPr/>
          <p:nvPr userDrawn="1">
            <p:custDataLst>
              <p:tags r:id="rId2"/>
            </p:custDataLst>
          </p:nvPr>
        </p:nvCxnSpPr>
        <p:spPr>
          <a:xfrm>
            <a:off x="-6350" y="2800089"/>
            <a:ext cx="12198350" cy="3702506"/>
          </a:xfrm>
          <a:prstGeom prst="line">
            <a:avLst/>
          </a:prstGeom>
          <a:noFill/>
          <a:ln w="6350" cap="flat" cmpd="sng" algn="ctr">
            <a:solidFill>
              <a:schemeClr val="accent1"/>
            </a:solidFill>
            <a:prstDash val="solid"/>
            <a:miter lim="800000"/>
          </a:ln>
          <a:effectLst/>
        </p:spPr>
      </p:cxnSp>
      <p:sp>
        <p:nvSpPr>
          <p:cNvPr id="2" name="Title 1"/>
          <p:cNvSpPr>
            <a:spLocks noGrp="1"/>
          </p:cNvSpPr>
          <p:nvPr>
            <p:ph type="title"/>
          </p:nvPr>
        </p:nvSpPr>
        <p:spPr>
          <a:xfrm rot="1022118">
            <a:off x="153380" y="2941977"/>
            <a:ext cx="8683425" cy="1005567"/>
          </a:xfrm>
        </p:spPr>
        <p:txBody>
          <a:bodyPr anchor="ctr" anchorCtr="0">
            <a:normAutofit/>
          </a:bodyPr>
          <a:lstStyle>
            <a:lvl1pPr>
              <a:defRPr sz="4800">
                <a:solidFill>
                  <a:schemeClr val="bg1"/>
                </a:solidFill>
              </a:defRPr>
            </a:lvl1pPr>
          </a:lstStyle>
          <a:p>
            <a:r>
              <a:rPr lang="zh-CN" altLang="en-US" dirty="0"/>
              <a:t>单击此处编辑母版标题样式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CN" altLang="en-US"/>
              <a:t>单击此处编辑母版标题样式</a:t>
            </a:r>
            <a:endParaRPr lang="en-US" dirty="0"/>
          </a:p>
        </p:txBody>
      </p:sp>
      <p:sp>
        <p:nvSpPr>
          <p:cNvPr id="3" name="Content Placeholder 2"/>
          <p:cNvSpPr>
            <a:spLocks noGrp="1"/>
          </p:cNvSpPr>
          <p:nvPr>
            <p:ph sz="half" idx="1"/>
          </p:nvPr>
        </p:nvSpPr>
        <p:spPr>
          <a:xfrm>
            <a:off x="1757264" y="2649893"/>
            <a:ext cx="3526973" cy="334045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091264" y="2649893"/>
            <a:ext cx="3526973" cy="334045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AFC83C4-A236-483F-94E1-16AFA86FAD07}" type="datetimeFigureOut">
              <a:rPr lang="zh-CN" altLang="en-US" smtClean="0"/>
              <a:t>2025/2/4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1E8863-1879-49C9-9D7E-0C23B4A06F4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871200"/>
            <a:ext cx="10515600" cy="864000"/>
          </a:xfrm>
        </p:spPr>
        <p:txBody>
          <a:bodyPr/>
          <a:lstStyle>
            <a:lvl1pPr>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AFC83C4-A236-483F-94E1-16AFA86FAD07}" type="datetimeFigureOut">
              <a:rPr lang="zh-CN" altLang="en-US" smtClean="0"/>
              <a:t>2025/2/4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51E8863-1879-49C9-9D7E-0C23B4A06F4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矩形 5"/>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2" name="Title 1"/>
          <p:cNvSpPr>
            <a:spLocks noGrp="1"/>
          </p:cNvSpPr>
          <p:nvPr>
            <p:ph type="title"/>
          </p:nvPr>
        </p:nvSpPr>
        <p:spPr>
          <a:xfrm>
            <a:off x="838200" y="1378980"/>
            <a:ext cx="10515600" cy="1199464"/>
          </a:xfrm>
        </p:spPr>
        <p:txBody>
          <a:bodyPr>
            <a:normAutofit/>
          </a:bodyPr>
          <a:lstStyle>
            <a:lvl1pPr algn="ctr">
              <a:defRPr sz="4400"/>
            </a:lvl1pPr>
          </a:lstStyle>
          <a:p>
            <a:r>
              <a:rPr lang="zh-CN" altLang="en-US" dirty="0"/>
              <a:t>单击此处编辑母版标题样式</a:t>
            </a:r>
            <a:endParaRPr lang="en-US" dirty="0"/>
          </a:p>
        </p:txBody>
      </p:sp>
      <p:sp>
        <p:nvSpPr>
          <p:cNvPr id="3" name="Date Placeholder 2"/>
          <p:cNvSpPr>
            <a:spLocks noGrp="1"/>
          </p:cNvSpPr>
          <p:nvPr>
            <p:ph type="dt" sz="half" idx="10"/>
          </p:nvPr>
        </p:nvSpPr>
        <p:spPr/>
        <p:txBody>
          <a:bodyPr/>
          <a:lstStyle/>
          <a:p>
            <a:fld id="{DAFC83C4-A236-483F-94E1-16AFA86FAD07}" type="datetimeFigureOut">
              <a:rPr lang="zh-CN" altLang="en-US" smtClean="0"/>
              <a:t>2025/2/4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51E8863-1879-49C9-9D7E-0C23B4A06F4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FC83C4-A236-483F-94E1-16AFA86FAD07}" type="datetimeFigureOut">
              <a:rPr lang="zh-CN" altLang="en-US" smtClean="0"/>
              <a:t>2025/2/4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51E8863-1879-49C9-9D7E-0C23B4A06F4C}" type="slidenum">
              <a:rPr lang="zh-CN" altLang="en-US" smtClean="0"/>
              <a:t>‹#›</a:t>
            </a:fld>
            <a:endParaRPr lang="zh-CN" altLang="en-US"/>
          </a:p>
        </p:txBody>
      </p:sp>
      <p:sp>
        <p:nvSpPr>
          <p:cNvPr id="5" name="矩形 4"/>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5200"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457201"/>
            <a:ext cx="6172200"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AFC83C4-A236-483F-94E1-16AFA86FAD07}" type="datetimeFigureOut">
              <a:rPr lang="zh-CN" altLang="en-US" smtClean="0"/>
              <a:t>2025/2/4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1E8863-1879-49C9-9D7E-0C23B4A06F4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AFC83C4-A236-483F-94E1-16AFA86FAD07}" type="datetimeFigureOut">
              <a:rPr lang="zh-CN" altLang="en-US" smtClean="0"/>
              <a:t>2025/2/4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871932"/>
            <a:ext cx="10515600" cy="864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FC83C4-A236-483F-94E1-16AFA86FAD07}" type="datetimeFigureOut">
              <a:rPr lang="zh-CN" altLang="en-US" smtClean="0"/>
              <a:t>2025/2/4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1E8863-1879-49C9-9D7E-0C23B4A06F4C}" type="slidenum">
              <a:rPr lang="zh-CN" altLang="en-US" smtClean="0"/>
              <a:t>‹#›</a:t>
            </a:fld>
            <a:endParaRPr lang="zh-CN" altLang="en-US"/>
          </a:p>
        </p:txBody>
      </p:sp>
      <p:sp>
        <p:nvSpPr>
          <p:cNvPr id="7" name="等腰三角形 6"/>
          <p:cNvSpPr/>
          <p:nvPr userDrawn="1"/>
        </p:nvSpPr>
        <p:spPr>
          <a:xfrm flipV="1">
            <a:off x="838200" y="-1"/>
            <a:ext cx="647363" cy="782240"/>
          </a:xfrm>
          <a:prstGeom prs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baseline="0">
              <a:latin typeface="Arial" panose="020B0604020202020204" pitchFamily="34" charset="0"/>
              <a:ea typeface="黑体" panose="02010609060101010101" pitchFamily="49"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354330" indent="-354330" algn="l" defTabSz="914400" rtl="0" eaLnBrk="1" latinLnBrk="0" hangingPunct="1">
        <a:lnSpc>
          <a:spcPct val="90000"/>
        </a:lnSpc>
        <a:spcBef>
          <a:spcPts val="1000"/>
        </a:spcBef>
        <a:buClr>
          <a:schemeClr val="accent1"/>
        </a:buClr>
        <a:buFont typeface="Wingdings 3" panose="05040102010807070707" pitchFamily="18" charset="2"/>
        <a:buChar char="p"/>
        <a:defRPr sz="24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1.png"/><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1.png"/><Relationship Id="rId4"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png"/><Relationship Id="rId5" Type="http://schemas.openxmlformats.org/officeDocument/2006/relationships/notesSlide" Target="../notesSlides/notesSlide2.xml"/><Relationship Id="rId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png"/><Relationship Id="rId5" Type="http://schemas.openxmlformats.org/officeDocument/2006/relationships/notesSlide" Target="../notesSlides/notesSlide3.xml"/><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1.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slideLayout" Target="../slideLayouts/slideLayout7.xml"/><Relationship Id="rId7" Type="http://schemas.openxmlformats.org/officeDocument/2006/relationships/image" Target="../media/image4.jp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3.jpg"/><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6.jp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4.jpg"/><Relationship Id="rId5" Type="http://schemas.openxmlformats.org/officeDocument/2006/relationships/image" Target="../media/image1.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slideLayout" Target="../slideLayouts/slideLayout7.xml"/><Relationship Id="rId7" Type="http://schemas.openxmlformats.org/officeDocument/2006/relationships/image" Target="../media/image8.jp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7.jpg"/><Relationship Id="rId5" Type="http://schemas.openxmlformats.org/officeDocument/2006/relationships/image" Target="../media/image1.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1.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normAutofit/>
          </a:bodyPr>
          <a:lstStyle/>
          <a:p>
            <a:r>
              <a:rPr lang="en-US" altLang="en-US" u="sng" dirty="0">
                <a:latin typeface="Book Antiqua" panose="02040602050305030304" pitchFamily="18" charset="0"/>
              </a:rPr>
              <a:t>Hire Smart</a:t>
            </a:r>
            <a:br>
              <a:rPr lang="en-US" altLang="en-US" dirty="0">
                <a:latin typeface="Book Antiqua" panose="02040602050305030304" pitchFamily="18" charset="0"/>
              </a:rPr>
            </a:br>
            <a:r>
              <a:rPr lang="en-US" altLang="en-US" sz="4000" dirty="0" err="1">
                <a:latin typeface="Book Antiqua" panose="02040602050305030304" pitchFamily="18" charset="0"/>
              </a:rPr>
              <a:t>Smart</a:t>
            </a:r>
            <a:r>
              <a:rPr lang="en-US" altLang="en-US" sz="4000" dirty="0">
                <a:latin typeface="Book Antiqua" panose="02040602050305030304" pitchFamily="18" charset="0"/>
              </a:rPr>
              <a:t> Resume Scanner and Analyzer</a:t>
            </a:r>
            <a:r>
              <a:rPr lang="en-US" altLang="en-US" dirty="0">
                <a:latin typeface="Book Antiqua" panose="02040602050305030304" pitchFamily="18" charset="0"/>
              </a:rPr>
              <a:t> </a:t>
            </a:r>
          </a:p>
        </p:txBody>
      </p:sp>
      <p:sp>
        <p:nvSpPr>
          <p:cNvPr id="3" name="副标题 2"/>
          <p:cNvSpPr>
            <a:spLocks noGrp="1"/>
          </p:cNvSpPr>
          <p:nvPr>
            <p:ph type="subTitle" idx="1"/>
            <p:custDataLst>
              <p:tags r:id="rId3"/>
            </p:custDataLst>
          </p:nvPr>
        </p:nvSpPr>
        <p:spPr>
          <a:xfrm>
            <a:off x="1524000" y="3408045"/>
            <a:ext cx="9144000" cy="2257425"/>
          </a:xfrm>
        </p:spPr>
        <p:txBody>
          <a:bodyPr>
            <a:normAutofit/>
          </a:bodyPr>
          <a:lstStyle/>
          <a:p>
            <a:r>
              <a:rPr lang="en-US" altLang="zh-CN" dirty="0">
                <a:latin typeface="Book Antiqua" panose="02040602050305030304" pitchFamily="18" charset="0"/>
              </a:rPr>
              <a:t>Team Member:</a:t>
            </a:r>
          </a:p>
          <a:p>
            <a:r>
              <a:rPr lang="en-US" altLang="zh-CN" dirty="0">
                <a:latin typeface="Book Antiqua" panose="02040602050305030304" pitchFamily="18" charset="0"/>
              </a:rPr>
              <a:t>1.Neha</a:t>
            </a:r>
          </a:p>
          <a:p>
            <a:r>
              <a:rPr lang="en-US" altLang="zh-CN" dirty="0">
                <a:latin typeface="Book Antiqua" panose="02040602050305030304" pitchFamily="18" charset="0"/>
              </a:rPr>
              <a:t>2.Kalyan</a:t>
            </a:r>
          </a:p>
          <a:p>
            <a:r>
              <a:rPr lang="en-US" altLang="zh-CN" dirty="0">
                <a:latin typeface="Book Antiqua" panose="02040602050305030304" pitchFamily="18" charset="0"/>
              </a:rPr>
              <a:t> 3.Rohit</a:t>
            </a:r>
          </a:p>
          <a:p>
            <a:endParaRPr lang="en-US" altLang="zh-CN" dirty="0">
              <a:latin typeface="Book Antiqua" panose="02040602050305030304" pitchFamily="18" charset="0"/>
            </a:endParaRPr>
          </a:p>
        </p:txBody>
      </p:sp>
      <p:pic>
        <p:nvPicPr>
          <p:cNvPr id="4" name="Picture 3" descr="img"/>
          <p:cNvPicPr>
            <a:picLocks noChangeAspect="1"/>
          </p:cNvPicPr>
          <p:nvPr/>
        </p:nvPicPr>
        <p:blipFill>
          <a:blip r:embed="rId6"/>
          <a:stretch>
            <a:fillRect/>
          </a:stretch>
        </p:blipFill>
        <p:spPr>
          <a:xfrm>
            <a:off x="9351010" y="0"/>
            <a:ext cx="2762250" cy="913765"/>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6118" y="701597"/>
            <a:ext cx="10367682" cy="864000"/>
          </a:xfrm>
        </p:spPr>
        <p:txBody>
          <a:bodyPr/>
          <a:lstStyle/>
          <a:p>
            <a:r>
              <a:rPr lang="en-US" dirty="0">
                <a:latin typeface="Book Antiqua" panose="02040602050305030304" pitchFamily="18" charset="0"/>
              </a:rPr>
              <a:t>Future Scope: </a:t>
            </a:r>
          </a:p>
        </p:txBody>
      </p:sp>
      <p:pic>
        <p:nvPicPr>
          <p:cNvPr id="6" name="Picture 5" descr="img"/>
          <p:cNvPicPr>
            <a:picLocks noChangeAspect="1"/>
          </p:cNvPicPr>
          <p:nvPr/>
        </p:nvPicPr>
        <p:blipFill>
          <a:blip r:embed="rId3"/>
          <a:stretch>
            <a:fillRect/>
          </a:stretch>
        </p:blipFill>
        <p:spPr>
          <a:xfrm>
            <a:off x="10354945" y="71120"/>
            <a:ext cx="1550670" cy="513080"/>
          </a:xfrm>
          <a:prstGeom prst="rect">
            <a:avLst/>
          </a:prstGeom>
        </p:spPr>
      </p:pic>
      <p:sp>
        <p:nvSpPr>
          <p:cNvPr id="3" name="Rectangle 1">
            <a:extLst>
              <a:ext uri="{FF2B5EF4-FFF2-40B4-BE49-F238E27FC236}">
                <a16:creationId xmlns:a16="http://schemas.microsoft.com/office/drawing/2014/main" id="{3764386B-8F2E-4395-B3AE-F226FF560C0C}"/>
              </a:ext>
            </a:extLst>
          </p:cNvPr>
          <p:cNvSpPr>
            <a:spLocks noChangeArrowheads="1"/>
          </p:cNvSpPr>
          <p:nvPr/>
        </p:nvSpPr>
        <p:spPr bwMode="auto">
          <a:xfrm>
            <a:off x="986118" y="1585052"/>
            <a:ext cx="10219764"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200" b="1" i="0" u="none" strike="noStrike" cap="none" normalizeH="0" baseline="0" dirty="0">
                <a:ln>
                  <a:noFill/>
                </a:ln>
                <a:solidFill>
                  <a:schemeClr val="tx1"/>
                </a:solidFill>
                <a:effectLst/>
                <a:latin typeface="Book Antiqua" panose="02040602050305030304" pitchFamily="18" charset="0"/>
              </a:rPr>
              <a:t>AI-Based Resume Enhancement</a:t>
            </a:r>
          </a:p>
          <a:p>
            <a:pPr marL="800100" lvl="1" indent="-342900" eaLnBrk="0" fontAlgn="base" hangingPunct="0">
              <a:spcBef>
                <a:spcPct val="0"/>
              </a:spcBef>
              <a:spcAft>
                <a:spcPct val="0"/>
              </a:spcAft>
              <a:buFont typeface="Arial" panose="020B0604020202020204" pitchFamily="34" charset="0"/>
              <a:buChar char="•"/>
            </a:pPr>
            <a:r>
              <a:rPr kumimoji="0" lang="en-US" altLang="en-US" sz="2200" i="0" u="none" strike="noStrike" cap="none" normalizeH="0" baseline="0" dirty="0">
                <a:ln>
                  <a:noFill/>
                </a:ln>
                <a:solidFill>
                  <a:schemeClr val="tx1"/>
                </a:solidFill>
                <a:effectLst/>
                <a:latin typeface="Book Antiqua" panose="02040602050305030304" pitchFamily="18" charset="0"/>
              </a:rPr>
              <a:t>Integrating AI-powered resume builders that provide real-time suggestions for improving resume structure, wording, and formatting.</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200" b="1" i="0" u="none" strike="noStrike" cap="none" normalizeH="0" baseline="0" dirty="0">
                <a:ln>
                  <a:noFill/>
                </a:ln>
                <a:solidFill>
                  <a:schemeClr val="tx1"/>
                </a:solidFill>
                <a:effectLst/>
                <a:latin typeface="Book Antiqua" panose="02040602050305030304" pitchFamily="18" charset="0"/>
              </a:rPr>
              <a:t>Advanced Skill Gap Analysis</a:t>
            </a:r>
          </a:p>
          <a:p>
            <a:pPr marL="800100" lvl="1" indent="-342900" eaLnBrk="0" fontAlgn="base" hangingPunct="0">
              <a:spcBef>
                <a:spcPct val="0"/>
              </a:spcBef>
              <a:spcAft>
                <a:spcPct val="0"/>
              </a:spcAft>
              <a:buFont typeface="Arial" panose="020B0604020202020204" pitchFamily="34" charset="0"/>
              <a:buChar char="•"/>
            </a:pPr>
            <a:r>
              <a:rPr kumimoji="0" lang="en-US" altLang="en-US" sz="2200" i="0" u="none" strike="noStrike" cap="none" normalizeH="0" baseline="0" dirty="0">
                <a:ln>
                  <a:noFill/>
                </a:ln>
                <a:solidFill>
                  <a:schemeClr val="tx1"/>
                </a:solidFill>
                <a:effectLst/>
                <a:latin typeface="Book Antiqua" panose="02040602050305030304" pitchFamily="18" charset="0"/>
              </a:rPr>
              <a:t>Using machine learning algorithms to provide personalized career growth plans, recommending industry-specific certifications and learning resources.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200" b="1" i="0" u="none" strike="noStrike" cap="none" normalizeH="0" baseline="0" dirty="0">
                <a:ln>
                  <a:noFill/>
                </a:ln>
                <a:solidFill>
                  <a:schemeClr val="tx1"/>
                </a:solidFill>
                <a:effectLst/>
                <a:latin typeface="Book Antiqua" panose="02040602050305030304" pitchFamily="18" charset="0"/>
              </a:rPr>
              <a:t>Integration with Job Portals</a:t>
            </a:r>
          </a:p>
          <a:p>
            <a:pPr marL="742950" lvl="1" indent="-285750" eaLnBrk="0" fontAlgn="base" hangingPunct="0">
              <a:spcBef>
                <a:spcPct val="0"/>
              </a:spcBef>
              <a:spcAft>
                <a:spcPct val="0"/>
              </a:spcAft>
              <a:buFont typeface="Arial" panose="020B0604020202020204" pitchFamily="34" charset="0"/>
              <a:buChar char="•"/>
            </a:pPr>
            <a:r>
              <a:rPr kumimoji="0" lang="en-US" altLang="en-US" sz="2200" i="0" u="none" strike="noStrike" cap="none" normalizeH="0" baseline="0" dirty="0">
                <a:ln>
                  <a:noFill/>
                </a:ln>
                <a:solidFill>
                  <a:schemeClr val="tx1"/>
                </a:solidFill>
                <a:effectLst/>
                <a:latin typeface="Book Antiqua" panose="02040602050305030304" pitchFamily="18" charset="0"/>
              </a:rPr>
              <a:t>Expanding the platform to connect with job portals like LinkedIn, Indeed, and   Naukri for direct job applications based on resume-job matching scores.</a:t>
            </a:r>
          </a:p>
          <a:p>
            <a:pPr marL="342900" indent="-342900">
              <a:buFont typeface="+mj-lt"/>
              <a:buAutoNum type="arabicPeriod"/>
            </a:pPr>
            <a:r>
              <a:rPr lang="en-US" sz="2200" b="1" dirty="0">
                <a:latin typeface="Book Antiqua" panose="02040602050305030304" pitchFamily="18" charset="0"/>
              </a:rPr>
              <a:t>Real-Time Market Trends &amp; Salary Insights</a:t>
            </a:r>
          </a:p>
          <a:p>
            <a:pPr marL="742950" lvl="1" indent="-285750">
              <a:buFont typeface="Arial" panose="020B0604020202020204" pitchFamily="34" charset="0"/>
              <a:buChar char="•"/>
            </a:pPr>
            <a:r>
              <a:rPr lang="en-US" sz="2200" dirty="0">
                <a:latin typeface="Book Antiqua" panose="02040602050305030304" pitchFamily="18" charset="0"/>
              </a:rPr>
              <a:t>Providing users with insights into current job market trends, in-demand skills, and expected salary ranges based on their field and experience level.</a:t>
            </a:r>
          </a:p>
          <a:p>
            <a:pPr lvl="1" eaLnBrk="0" fontAlgn="base" hangingPunct="0">
              <a:spcBef>
                <a:spcPct val="0"/>
              </a:spcBef>
              <a:spcAft>
                <a:spcPct val="0"/>
              </a:spcAft>
            </a:pPr>
            <a:endParaRPr kumimoji="0" lang="en-US" altLang="en-US" sz="2200" i="0" u="none" strike="noStrike" cap="none" normalizeH="0" baseline="0" dirty="0">
              <a:ln>
                <a:noFill/>
              </a:ln>
              <a:solidFill>
                <a:schemeClr val="tx1"/>
              </a:solidFill>
              <a:effectLst/>
              <a:latin typeface="Book Antiqua" panose="0204060205030503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i="0" u="none" strike="noStrike" cap="none" normalizeH="0" baseline="0" dirty="0">
              <a:ln>
                <a:noFill/>
              </a:ln>
              <a:solidFill>
                <a:schemeClr val="tx1"/>
              </a:solidFill>
              <a:effectLst/>
              <a:latin typeface="Book Antiqua" panose="02040602050305030304" pitchFamily="18" charset="0"/>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MH_Others_3"/>
          <p:cNvSpPr txBox="1"/>
          <p:nvPr>
            <p:custDataLst>
              <p:tags r:id="rId2"/>
            </p:custDataLst>
          </p:nvPr>
        </p:nvSpPr>
        <p:spPr>
          <a:xfrm>
            <a:off x="995728" y="1049629"/>
            <a:ext cx="3469544" cy="476832"/>
          </a:xfrm>
          <a:prstGeom prst="rect">
            <a:avLst/>
          </a:prstGeom>
          <a:noFill/>
        </p:spPr>
        <p:txBody>
          <a:bodyPr wrap="square" lIns="0" tIns="0" rIns="0" bIns="0" rtlCol="0" anchor="ctr" anchorCtr="0">
            <a:noAutofit/>
          </a:bodyPr>
          <a:lstStyle/>
          <a:p>
            <a:pPr algn="ctr"/>
            <a:r>
              <a:rPr lang="en-US" altLang="en-US" sz="4400" dirty="0">
                <a:solidFill>
                  <a:schemeClr val="accent1"/>
                </a:solidFill>
                <a:effectLst>
                  <a:outerShdw blurRad="38100" dist="25400" dir="5400000" algn="ctr" rotWithShape="0">
                    <a:srgbClr val="6E747A">
                      <a:alpha val="43000"/>
                    </a:srgbClr>
                  </a:outerShdw>
                </a:effectLst>
                <a:latin typeface="Book Antiqua" panose="02040602050305030304" pitchFamily="18" charset="0"/>
                <a:ea typeface="黑体" panose="02010609060101010101" pitchFamily="49" charset="-122"/>
              </a:rPr>
              <a:t>Conclusion:</a:t>
            </a:r>
          </a:p>
        </p:txBody>
      </p:sp>
      <p:sp>
        <p:nvSpPr>
          <p:cNvPr id="3" name="Text Box 2"/>
          <p:cNvSpPr txBox="1"/>
          <p:nvPr/>
        </p:nvSpPr>
        <p:spPr>
          <a:xfrm>
            <a:off x="883920" y="1678305"/>
            <a:ext cx="10525760" cy="4215765"/>
          </a:xfrm>
          <a:prstGeom prst="rect">
            <a:avLst/>
          </a:prstGeom>
          <a:noFill/>
        </p:spPr>
        <p:txBody>
          <a:bodyPr wrap="square" rtlCol="0">
            <a:noAutofit/>
          </a:bodyPr>
          <a:lstStyle/>
          <a:p>
            <a:endParaRPr lang="en-US">
              <a:latin typeface="Book Antiqua" panose="02040602050305030304" pitchFamily="18" charset="0"/>
            </a:endParaRPr>
          </a:p>
        </p:txBody>
      </p:sp>
      <p:sp>
        <p:nvSpPr>
          <p:cNvPr id="4" name="Text Box 3"/>
          <p:cNvSpPr txBox="1"/>
          <p:nvPr/>
        </p:nvSpPr>
        <p:spPr>
          <a:xfrm>
            <a:off x="1112520" y="1835699"/>
            <a:ext cx="9966960" cy="3972672"/>
          </a:xfrm>
          <a:prstGeom prst="rect">
            <a:avLst/>
          </a:prstGeom>
        </p:spPr>
        <p:txBody>
          <a:bodyPr wrap="square">
            <a:noAutofit/>
          </a:bodyPr>
          <a:lstStyle/>
          <a:p>
            <a:pPr algn="just"/>
            <a:r>
              <a:rPr lang="en-US" sz="2400" dirty="0">
                <a:latin typeface="Book Antiqua" panose="02040602050305030304" pitchFamily="18" charset="0"/>
              </a:rPr>
              <a:t>This project aims to bridge the gap between job seekers and recruiters by providing an intelligent, automated solution for resume evaluation and job matching. By analyzing resumes against job descriptions, the platform helps candidates optimize their applications while offering recruiters a more efficient way to assess compatibility. Additionally, the system provides personalized skill improvement suggestions, ensuring job seekers can enhance their qualifications. With its ability to streamline the hiring process and improve decision-making, this platform creates a smarter, data-driven approach to recruitment, benefiting both candidates and employers alike.</a:t>
            </a:r>
            <a:endParaRPr lang="en-US" altLang="zh-CN" sz="2400" dirty="0">
              <a:latin typeface="Book Antiqua" panose="02040602050305030304" pitchFamily="18" charset="0"/>
            </a:endParaRPr>
          </a:p>
        </p:txBody>
      </p:sp>
      <p:pic>
        <p:nvPicPr>
          <p:cNvPr id="5" name="Picture 4" descr="img"/>
          <p:cNvPicPr>
            <a:picLocks noChangeAspect="1"/>
          </p:cNvPicPr>
          <p:nvPr/>
        </p:nvPicPr>
        <p:blipFill>
          <a:blip r:embed="rId5"/>
          <a:stretch>
            <a:fillRect/>
          </a:stretch>
        </p:blipFill>
        <p:spPr>
          <a:xfrm>
            <a:off x="10354945" y="71120"/>
            <a:ext cx="1550670" cy="513080"/>
          </a:xfrm>
          <a:prstGeom prst="rect">
            <a:avLst/>
          </a:prstGeom>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MH_Others_3"/>
          <p:cNvSpPr txBox="1"/>
          <p:nvPr>
            <p:custDataLst>
              <p:tags r:id="rId2"/>
            </p:custDataLst>
          </p:nvPr>
        </p:nvSpPr>
        <p:spPr>
          <a:xfrm>
            <a:off x="2349500" y="2190115"/>
            <a:ext cx="6040120" cy="2132330"/>
          </a:xfrm>
          <a:prstGeom prst="rect">
            <a:avLst/>
          </a:prstGeom>
          <a:noFill/>
        </p:spPr>
        <p:txBody>
          <a:bodyPr wrap="square" lIns="0" tIns="0" rIns="0" bIns="0" rtlCol="0" anchor="ctr" anchorCtr="0">
            <a:noAutofit/>
          </a:bodyPr>
          <a:lstStyle/>
          <a:p>
            <a:pPr algn="ctr"/>
            <a:r>
              <a:rPr lang="en-US" altLang="zh-CN" sz="66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rial" panose="020B0604020202020204" pitchFamily="34" charset="0"/>
                <a:ea typeface="黑体" panose="02010609060101010101" pitchFamily="49" charset="-122"/>
              </a:rPr>
              <a:t>THANK YOU</a:t>
            </a:r>
          </a:p>
        </p:txBody>
      </p:sp>
      <p:pic>
        <p:nvPicPr>
          <p:cNvPr id="3" name="Picture 2" descr="img"/>
          <p:cNvPicPr>
            <a:picLocks noChangeAspect="1"/>
          </p:cNvPicPr>
          <p:nvPr/>
        </p:nvPicPr>
        <p:blipFill>
          <a:blip r:embed="rId5"/>
          <a:stretch>
            <a:fillRect/>
          </a:stretch>
        </p:blipFill>
        <p:spPr>
          <a:xfrm>
            <a:off x="10354945" y="71120"/>
            <a:ext cx="1550670" cy="513080"/>
          </a:xfrm>
          <a:prstGeom prst="rect">
            <a:avLst/>
          </a:prstGeom>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2"/>
            </p:custDataLst>
          </p:nvPr>
        </p:nvSpPr>
        <p:spPr>
          <a:xfrm>
            <a:off x="838800" y="419715"/>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en-US" sz="3600" dirty="0">
                <a:solidFill>
                  <a:schemeClr val="accent1"/>
                </a:solidFill>
                <a:latin typeface="Book Antiqua" panose="02040602050305030304" pitchFamily="18" charset="0"/>
              </a:rPr>
              <a:t>Introduction:</a:t>
            </a:r>
          </a:p>
        </p:txBody>
      </p:sp>
      <p:sp>
        <p:nvSpPr>
          <p:cNvPr id="5" name="文本框 4"/>
          <p:cNvSpPr txBox="1"/>
          <p:nvPr>
            <p:custDataLst>
              <p:tags r:id="rId3"/>
            </p:custDataLst>
          </p:nvPr>
        </p:nvSpPr>
        <p:spPr>
          <a:xfrm>
            <a:off x="838800" y="1744515"/>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just"/>
            <a:r>
              <a:rPr lang="en-US" sz="2400" dirty="0">
                <a:latin typeface="Book Antiqua" panose="02040602050305030304" pitchFamily="18" charset="0"/>
              </a:rPr>
              <a:t>This project is focused on building a web application that helps users and recruiters to evaluate the resumes and match them with job descriptions.</a:t>
            </a:r>
          </a:p>
          <a:p>
            <a:pPr algn="just"/>
            <a:r>
              <a:rPr lang="en-US" sz="2400" dirty="0">
                <a:latin typeface="Book Antiqua" panose="02040602050305030304" pitchFamily="18" charset="0"/>
              </a:rPr>
              <a:t>The core functionality of the application is to allow users and recruiters to upload the resumes and job descriptions, then analyze how well the resume matches the job role based on key skills and requirements.</a:t>
            </a:r>
          </a:p>
          <a:p>
            <a:pPr algn="just"/>
            <a:r>
              <a:rPr lang="en-US" sz="2400" dirty="0">
                <a:latin typeface="Book Antiqua" panose="02040602050305030304" pitchFamily="18" charset="0"/>
              </a:rPr>
              <a:t>The primary objective of this web application is to assist both job seekers and recruiters in improving the hiring process by automating the evaluation of resumes and job descriptions.</a:t>
            </a:r>
            <a:endParaRPr lang="en-US" altLang="en-US" sz="2400" dirty="0">
              <a:latin typeface="Book Antiqua" panose="02040602050305030304" pitchFamily="18" charset="0"/>
              <a:cs typeface="+mn-lt"/>
            </a:endParaRPr>
          </a:p>
        </p:txBody>
      </p:sp>
      <p:pic>
        <p:nvPicPr>
          <p:cNvPr id="2" name="Picture 1" descr="img"/>
          <p:cNvPicPr>
            <a:picLocks noChangeAspect="1"/>
          </p:cNvPicPr>
          <p:nvPr/>
        </p:nvPicPr>
        <p:blipFill>
          <a:blip r:embed="rId6"/>
          <a:stretch>
            <a:fillRect/>
          </a:stretch>
        </p:blipFill>
        <p:spPr>
          <a:xfrm>
            <a:off x="10151745" y="111760"/>
            <a:ext cx="1884680" cy="623570"/>
          </a:xfrm>
          <a:prstGeom prst="rect">
            <a:avLst/>
          </a:prstGeom>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2"/>
            </p:custDataLst>
          </p:nvPr>
        </p:nvSpPr>
        <p:spPr>
          <a:xfrm>
            <a:off x="811308" y="1697365"/>
            <a:ext cx="10541892" cy="442030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400"/>
            </a:lvl1pPr>
            <a:lvl2pPr marL="685800" lvl="1" indent="-228600">
              <a:lnSpc>
                <a:spcPct val="90000"/>
              </a:lnSpc>
              <a:spcBef>
                <a:spcPts val="500"/>
              </a:spcBef>
              <a:buFont typeface="Arial" panose="020B0604020202020204" pitchFamily="34" charset="0"/>
              <a:buChar char="•"/>
              <a:defRPr sz="22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b="1" dirty="0">
                <a:latin typeface="Book Antiqua" panose="02040602050305030304" pitchFamily="18" charset="0"/>
              </a:rPr>
              <a:t>The Challenges</a:t>
            </a:r>
          </a:p>
          <a:p>
            <a:pPr lvl="1">
              <a:buFont typeface="Wingdings" panose="05000000000000000000" pitchFamily="2" charset="2"/>
              <a:buChar char="Ø"/>
            </a:pPr>
            <a:r>
              <a:rPr lang="en-US" b="1" dirty="0">
                <a:latin typeface="Book Antiqua" panose="02040602050305030304" pitchFamily="18" charset="0"/>
              </a:rPr>
              <a:t>Job Seekers:</a:t>
            </a:r>
            <a:r>
              <a:rPr lang="en-US" dirty="0">
                <a:latin typeface="Book Antiqua" panose="02040602050305030304" pitchFamily="18" charset="0"/>
              </a:rPr>
              <a:t> Struggle to tailor resumes to job descriptions, leading to missed opportunities due to skill gaps and poor resume optimization.</a:t>
            </a:r>
          </a:p>
          <a:p>
            <a:pPr lvl="1">
              <a:buFont typeface="Wingdings" panose="05000000000000000000" pitchFamily="2" charset="2"/>
              <a:buChar char="Ø"/>
            </a:pPr>
            <a:r>
              <a:rPr lang="en-US" b="1" dirty="0">
                <a:latin typeface="Book Antiqua" panose="02040602050305030304" pitchFamily="18" charset="0"/>
              </a:rPr>
              <a:t>Recruiters:</a:t>
            </a:r>
            <a:r>
              <a:rPr lang="en-US" dirty="0">
                <a:latin typeface="Book Antiqua" panose="02040602050305030304" pitchFamily="18" charset="0"/>
              </a:rPr>
              <a:t> Spend excessive time manually screening resumes, making it difficult to efficiently identify the best-fit candidates.</a:t>
            </a:r>
          </a:p>
          <a:p>
            <a:r>
              <a:rPr lang="en-US" b="1" dirty="0">
                <a:latin typeface="Book Antiqua" panose="02040602050305030304" pitchFamily="18" charset="0"/>
              </a:rPr>
              <a:t>Core Problem</a:t>
            </a:r>
          </a:p>
          <a:p>
            <a:pPr lvl="1">
              <a:buFont typeface="Wingdings" panose="05000000000000000000" pitchFamily="2" charset="2"/>
              <a:buChar char="Ø"/>
            </a:pPr>
            <a:r>
              <a:rPr lang="en-US" b="1" dirty="0">
                <a:latin typeface="Book Antiqua" panose="02040602050305030304" pitchFamily="18" charset="0"/>
              </a:rPr>
              <a:t>Mismatch between resumes and job descriptions</a:t>
            </a:r>
            <a:r>
              <a:rPr lang="en-US" dirty="0">
                <a:latin typeface="Book Antiqua" panose="02040602050305030304" pitchFamily="18" charset="0"/>
              </a:rPr>
              <a:t>, resulting in inefficient hiring and missed job opportunities.</a:t>
            </a:r>
          </a:p>
          <a:p>
            <a:endParaRPr lang="en-US" altLang="en-US" dirty="0">
              <a:latin typeface="Book Antiqua" panose="02040602050305030304" pitchFamily="18" charset="0"/>
            </a:endParaRPr>
          </a:p>
          <a:p>
            <a:endParaRPr lang="en-US" altLang="en-US" dirty="0">
              <a:latin typeface="Book Antiqua" panose="02040602050305030304" pitchFamily="18" charset="0"/>
            </a:endParaRPr>
          </a:p>
          <a:p>
            <a:endParaRPr lang="en-US" altLang="en-US" dirty="0">
              <a:latin typeface="Book Antiqua" panose="02040602050305030304" pitchFamily="18" charset="0"/>
            </a:endParaRPr>
          </a:p>
          <a:p>
            <a:endParaRPr lang="en-US" altLang="en-US" dirty="0">
              <a:latin typeface="Book Antiqua" panose="02040602050305030304" pitchFamily="18" charset="0"/>
            </a:endParaRPr>
          </a:p>
          <a:p>
            <a:endParaRPr lang="en-US" altLang="en-US" dirty="0">
              <a:latin typeface="Book Antiqua" panose="02040602050305030304" pitchFamily="18" charset="0"/>
            </a:endParaRPr>
          </a:p>
          <a:p>
            <a:endParaRPr lang="en-US" altLang="en-US" dirty="0">
              <a:latin typeface="Book Antiqua" panose="02040602050305030304" pitchFamily="18" charset="0"/>
            </a:endParaRPr>
          </a:p>
          <a:p>
            <a:endParaRPr lang="en-US" altLang="en-US" dirty="0">
              <a:latin typeface="Book Antiqua" panose="02040602050305030304" pitchFamily="18" charset="0"/>
            </a:endParaRPr>
          </a:p>
        </p:txBody>
      </p:sp>
      <p:sp>
        <p:nvSpPr>
          <p:cNvPr id="9" name="文本框 8"/>
          <p:cNvSpPr txBox="1"/>
          <p:nvPr>
            <p:custDataLst>
              <p:tags r:id="rId3"/>
            </p:custDataLst>
          </p:nvPr>
        </p:nvSpPr>
        <p:spPr>
          <a:xfrm>
            <a:off x="838800" y="372565"/>
            <a:ext cx="10514999"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en-US" sz="3600" dirty="0">
                <a:solidFill>
                  <a:schemeClr val="accent1"/>
                </a:solidFill>
                <a:latin typeface="Book Antiqua" panose="02040602050305030304" pitchFamily="18" charset="0"/>
              </a:rPr>
              <a:t>Problem Statement:</a:t>
            </a:r>
          </a:p>
        </p:txBody>
      </p:sp>
      <p:pic>
        <p:nvPicPr>
          <p:cNvPr id="2" name="Picture 1" descr="img"/>
          <p:cNvPicPr>
            <a:picLocks noChangeAspect="1"/>
          </p:cNvPicPr>
          <p:nvPr/>
        </p:nvPicPr>
        <p:blipFill>
          <a:blip r:embed="rId6"/>
          <a:stretch>
            <a:fillRect/>
          </a:stretch>
        </p:blipFill>
        <p:spPr>
          <a:xfrm>
            <a:off x="10304517" y="171525"/>
            <a:ext cx="1730037" cy="575945"/>
          </a:xfrm>
          <a:prstGeom prst="rect">
            <a:avLst/>
          </a:prstGeom>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2"/>
            </p:custDataLst>
          </p:nvPr>
        </p:nvSpPr>
        <p:spPr>
          <a:xfrm>
            <a:off x="417459" y="140375"/>
            <a:ext cx="2693294" cy="1196259"/>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en-US" sz="3600" dirty="0">
                <a:solidFill>
                  <a:schemeClr val="accent1"/>
                </a:solidFill>
                <a:latin typeface="Book Antiqua" panose="02040602050305030304" pitchFamily="18" charset="0"/>
              </a:rPr>
              <a:t>Flow Chart:</a:t>
            </a:r>
          </a:p>
        </p:txBody>
      </p:sp>
      <p:pic>
        <p:nvPicPr>
          <p:cNvPr id="2" name="Picture 1" descr="img"/>
          <p:cNvPicPr>
            <a:picLocks noChangeAspect="1"/>
          </p:cNvPicPr>
          <p:nvPr/>
        </p:nvPicPr>
        <p:blipFill>
          <a:blip r:embed="rId5"/>
          <a:stretch>
            <a:fillRect/>
          </a:stretch>
        </p:blipFill>
        <p:spPr>
          <a:xfrm>
            <a:off x="10293985" y="162560"/>
            <a:ext cx="1741170" cy="575945"/>
          </a:xfrm>
          <a:prstGeom prst="rect">
            <a:avLst/>
          </a:prstGeom>
        </p:spPr>
      </p:pic>
      <p:pic>
        <p:nvPicPr>
          <p:cNvPr id="7" name="Picture 6">
            <a:extLst>
              <a:ext uri="{FF2B5EF4-FFF2-40B4-BE49-F238E27FC236}">
                <a16:creationId xmlns:a16="http://schemas.microsoft.com/office/drawing/2014/main" id="{E4865708-A810-449A-91D1-29D8C7AD75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3906" y="890586"/>
            <a:ext cx="5988705" cy="5348202"/>
          </a:xfrm>
          <a:prstGeom prst="rect">
            <a:avLst/>
          </a:prstGeom>
        </p:spPr>
      </p:pic>
    </p:spTree>
    <p:custDataLst>
      <p:tags r:id="rId1"/>
    </p:custDataLst>
    <p:extLst>
      <p:ext uri="{BB962C8B-B14F-4D97-AF65-F5344CB8AC3E}">
        <p14:creationId xmlns:p14="http://schemas.microsoft.com/office/powerpoint/2010/main" val="2773464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2"/>
            </p:custDataLst>
          </p:nvPr>
        </p:nvSpPr>
        <p:spPr>
          <a:xfrm>
            <a:off x="417459" y="140375"/>
            <a:ext cx="2316776" cy="750211"/>
          </a:xfrm>
          <a:prstGeom prst="rect">
            <a:avLst/>
          </a:prstGeom>
        </p:spPr>
        <p:txBody>
          <a:bodyPr anchor="ctr" anchorCtr="0">
            <a:normAutofit fontScale="92500"/>
          </a:bodyPr>
          <a:lstStyle>
            <a:defPPr>
              <a:defRPr lang="zh-CN"/>
            </a:defPPr>
            <a:lvl1pPr algn="ctr">
              <a:lnSpc>
                <a:spcPct val="90000"/>
              </a:lnSpc>
              <a:spcBef>
                <a:spcPct val="0"/>
              </a:spcBef>
              <a:buNone/>
              <a:defRPr sz="4400">
                <a:latin typeface="+mj-lt"/>
                <a:ea typeface="+mj-ea"/>
                <a:cs typeface="+mj-cs"/>
              </a:defRPr>
            </a:lvl1pPr>
          </a:lstStyle>
          <a:p>
            <a:pPr algn="l"/>
            <a:r>
              <a:rPr lang="en-US" altLang="en-US" sz="3600" dirty="0">
                <a:solidFill>
                  <a:schemeClr val="accent1"/>
                </a:solidFill>
                <a:latin typeface="Book Antiqua" panose="02040602050305030304" pitchFamily="18" charset="0"/>
              </a:rPr>
              <a:t>Algorithm:</a:t>
            </a:r>
          </a:p>
        </p:txBody>
      </p:sp>
      <p:pic>
        <p:nvPicPr>
          <p:cNvPr id="2" name="Picture 1" descr="img"/>
          <p:cNvPicPr>
            <a:picLocks noChangeAspect="1"/>
          </p:cNvPicPr>
          <p:nvPr/>
        </p:nvPicPr>
        <p:blipFill>
          <a:blip r:embed="rId5"/>
          <a:stretch>
            <a:fillRect/>
          </a:stretch>
        </p:blipFill>
        <p:spPr>
          <a:xfrm>
            <a:off x="10293985" y="162560"/>
            <a:ext cx="1741170" cy="575945"/>
          </a:xfrm>
          <a:prstGeom prst="rect">
            <a:avLst/>
          </a:prstGeom>
        </p:spPr>
      </p:pic>
      <p:sp>
        <p:nvSpPr>
          <p:cNvPr id="3" name="Rectangle 1">
            <a:extLst>
              <a:ext uri="{FF2B5EF4-FFF2-40B4-BE49-F238E27FC236}">
                <a16:creationId xmlns:a16="http://schemas.microsoft.com/office/drawing/2014/main" id="{9A8E35ED-C8DA-4BA7-BB11-2953253D74BB}"/>
              </a:ext>
            </a:extLst>
          </p:cNvPr>
          <p:cNvSpPr>
            <a:spLocks noChangeArrowheads="1"/>
          </p:cNvSpPr>
          <p:nvPr/>
        </p:nvSpPr>
        <p:spPr bwMode="auto">
          <a:xfrm rot="10800000" flipV="1">
            <a:off x="676194" y="1045188"/>
            <a:ext cx="10839611"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Book Antiqua" panose="02040602050305030304" pitchFamily="18" charset="0"/>
              </a:rPr>
              <a:t>Upload Resume</a:t>
            </a:r>
            <a:r>
              <a:rPr kumimoji="0" lang="en-US" altLang="en-US" sz="2000" b="0" i="0" u="none" strike="noStrike" cap="none" normalizeH="0" baseline="0" dirty="0">
                <a:ln>
                  <a:noFill/>
                </a:ln>
                <a:solidFill>
                  <a:schemeClr val="tx1"/>
                </a:solidFill>
                <a:effectLst/>
                <a:latin typeface="Book Antiqua" panose="02040602050305030304" pitchFamily="18" charset="0"/>
              </a:rPr>
              <a:t> – Accept a resume </a:t>
            </a:r>
            <a:r>
              <a:rPr kumimoji="0" lang="en-US" altLang="en-US" sz="2000" i="0" u="none" strike="noStrike" cap="none" normalizeH="0" baseline="0" dirty="0">
                <a:ln>
                  <a:noFill/>
                </a:ln>
                <a:solidFill>
                  <a:schemeClr val="tx1"/>
                </a:solidFill>
                <a:effectLst/>
                <a:latin typeface="Book Antiqua" panose="02040602050305030304" pitchFamily="18" charset="0"/>
              </a:rPr>
              <a:t>in PDF, DOCX, or TXT </a:t>
            </a:r>
            <a:r>
              <a:rPr kumimoji="0" lang="en-US" altLang="en-US" sz="2000" b="0" i="0" u="none" strike="noStrike" cap="none" normalizeH="0" baseline="0" dirty="0">
                <a:ln>
                  <a:noFill/>
                </a:ln>
                <a:solidFill>
                  <a:schemeClr val="tx1"/>
                </a:solidFill>
                <a:effectLst/>
                <a:latin typeface="Book Antiqua" panose="02040602050305030304" pitchFamily="18" charset="0"/>
              </a:rPr>
              <a:t>format.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Book Antiqua" panose="02040602050305030304" pitchFamily="18" charset="0"/>
              </a:rPr>
              <a:t>Extract Text</a:t>
            </a:r>
            <a:r>
              <a:rPr kumimoji="0" lang="en-US" altLang="en-US" sz="2000" b="0" i="0" u="none" strike="noStrike" cap="none" normalizeH="0" baseline="0" dirty="0">
                <a:ln>
                  <a:noFill/>
                </a:ln>
                <a:solidFill>
                  <a:schemeClr val="tx1"/>
                </a:solidFill>
                <a:effectLst/>
                <a:latin typeface="Book Antiqua" panose="02040602050305030304" pitchFamily="18" charset="0"/>
              </a:rPr>
              <a:t> – </a:t>
            </a:r>
            <a:r>
              <a:rPr kumimoji="0" lang="en-US" altLang="en-US" sz="2000" i="0" u="none" strike="noStrike" cap="none" normalizeH="0" baseline="0" dirty="0">
                <a:ln>
                  <a:noFill/>
                </a:ln>
                <a:solidFill>
                  <a:schemeClr val="tx1"/>
                </a:solidFill>
                <a:effectLst/>
                <a:latin typeface="Book Antiqua" panose="02040602050305030304" pitchFamily="18" charset="0"/>
              </a:rPr>
              <a:t>Use </a:t>
            </a:r>
            <a:r>
              <a:rPr kumimoji="0" lang="en-US" altLang="en-US" sz="2000" i="0" u="none" strike="noStrike" cap="none" normalizeH="0" baseline="0" dirty="0" err="1">
                <a:ln>
                  <a:noFill/>
                </a:ln>
                <a:solidFill>
                  <a:schemeClr val="tx1"/>
                </a:solidFill>
                <a:effectLst/>
                <a:latin typeface="Book Antiqua" panose="02040602050305030304" pitchFamily="18" charset="0"/>
              </a:rPr>
              <a:t>PDFPlumber</a:t>
            </a:r>
            <a:r>
              <a:rPr kumimoji="0" lang="en-US" altLang="en-US" sz="2000" i="0" u="none" strike="noStrike" cap="none" normalizeH="0" baseline="0" dirty="0">
                <a:ln>
                  <a:noFill/>
                </a:ln>
                <a:solidFill>
                  <a:schemeClr val="tx1"/>
                </a:solidFill>
                <a:effectLst/>
                <a:latin typeface="Book Antiqua" panose="02040602050305030304" pitchFamily="18" charset="0"/>
              </a:rPr>
              <a:t> (for PDFs) and python-docx (for DOCX) to extract </a:t>
            </a:r>
            <a:r>
              <a:rPr kumimoji="0" lang="en-US" altLang="en-US" sz="2000" b="0" i="0" u="none" strike="noStrike" cap="none" normalizeH="0" baseline="0" dirty="0">
                <a:ln>
                  <a:noFill/>
                </a:ln>
                <a:solidFill>
                  <a:schemeClr val="tx1"/>
                </a:solidFill>
                <a:effectLst/>
                <a:latin typeface="Book Antiqua" panose="02040602050305030304" pitchFamily="18" charset="0"/>
              </a:rPr>
              <a:t>text content.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Book Antiqua" panose="02040602050305030304" pitchFamily="18" charset="0"/>
              </a:rPr>
              <a:t>Parse Key Sections</a:t>
            </a:r>
            <a:r>
              <a:rPr kumimoji="0" lang="en-US" altLang="en-US" sz="2000" b="0" i="0" u="none" strike="noStrike" cap="none" normalizeH="0" baseline="0" dirty="0">
                <a:ln>
                  <a:noFill/>
                </a:ln>
                <a:solidFill>
                  <a:schemeClr val="tx1"/>
                </a:solidFill>
                <a:effectLst/>
                <a:latin typeface="Book Antiqua" panose="02040602050305030304" pitchFamily="18" charset="0"/>
              </a:rPr>
              <a:t> – Identify sections </a:t>
            </a:r>
            <a:r>
              <a:rPr kumimoji="0" lang="en-US" altLang="en-US" sz="2000" i="0" u="none" strike="noStrike" cap="none" normalizeH="0" baseline="0" dirty="0">
                <a:ln>
                  <a:noFill/>
                </a:ln>
                <a:solidFill>
                  <a:schemeClr val="tx1"/>
                </a:solidFill>
                <a:effectLst/>
                <a:latin typeface="Book Antiqua" panose="02040602050305030304" pitchFamily="18" charset="0"/>
              </a:rPr>
              <a:t>like Name, Contact Information, Skills, Experience, and Education using Regular Expressions (Regex).</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Book Antiqua" panose="02040602050305030304" pitchFamily="18" charset="0"/>
              </a:rPr>
              <a:t>Store Data</a:t>
            </a:r>
            <a:r>
              <a:rPr kumimoji="0" lang="en-US" altLang="en-US" sz="2000" b="0" i="0" u="none" strike="noStrike" cap="none" normalizeH="0" baseline="0" dirty="0">
                <a:ln>
                  <a:noFill/>
                </a:ln>
                <a:solidFill>
                  <a:schemeClr val="tx1"/>
                </a:solidFill>
                <a:effectLst/>
                <a:latin typeface="Book Antiqua" panose="02040602050305030304" pitchFamily="18" charset="0"/>
              </a:rPr>
              <a:t> – Save extracted details in </a:t>
            </a:r>
            <a:r>
              <a:rPr kumimoji="0" lang="en-US" altLang="en-US" sz="2000" i="0" u="none" strike="noStrike" cap="none" normalizeH="0" baseline="0" dirty="0">
                <a:ln>
                  <a:noFill/>
                </a:ln>
                <a:solidFill>
                  <a:schemeClr val="tx1"/>
                </a:solidFill>
                <a:effectLst/>
                <a:latin typeface="Book Antiqua" panose="02040602050305030304" pitchFamily="18" charset="0"/>
              </a:rPr>
              <a:t>an SQLite3 database for </a:t>
            </a:r>
            <a:r>
              <a:rPr kumimoji="0" lang="en-US" altLang="en-US" sz="2000" b="0" i="0" u="none" strike="noStrike" cap="none" normalizeH="0" baseline="0" dirty="0">
                <a:ln>
                  <a:noFill/>
                </a:ln>
                <a:solidFill>
                  <a:schemeClr val="tx1"/>
                </a:solidFill>
                <a:effectLst/>
                <a:latin typeface="Book Antiqua" panose="02040602050305030304" pitchFamily="18" charset="0"/>
              </a:rPr>
              <a:t>further analysis.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Book Antiqua" panose="02040602050305030304" pitchFamily="18" charset="0"/>
              </a:rPr>
              <a:t>Match Keywords</a:t>
            </a:r>
            <a:r>
              <a:rPr kumimoji="0" lang="en-US" altLang="en-US" sz="2000" b="0" i="0" u="none" strike="noStrike" cap="none" normalizeH="0" baseline="0" dirty="0">
                <a:ln>
                  <a:noFill/>
                </a:ln>
                <a:solidFill>
                  <a:schemeClr val="tx1"/>
                </a:solidFill>
                <a:effectLst/>
                <a:latin typeface="Book Antiqua" panose="02040602050305030304" pitchFamily="18" charset="0"/>
              </a:rPr>
              <a:t> – Compare extracted skills and experience with a </a:t>
            </a:r>
            <a:r>
              <a:rPr kumimoji="0" lang="en-US" altLang="en-US" sz="2000" i="0" u="none" strike="noStrike" cap="none" normalizeH="0" baseline="0" dirty="0">
                <a:ln>
                  <a:noFill/>
                </a:ln>
                <a:solidFill>
                  <a:schemeClr val="tx1"/>
                </a:solidFill>
                <a:effectLst/>
                <a:latin typeface="Book Antiqua" panose="02040602050305030304" pitchFamily="18" charset="0"/>
              </a:rPr>
              <a:t>predefined job description using text matching techniques.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Book Antiqua" panose="02040602050305030304" pitchFamily="18" charset="0"/>
              </a:rPr>
              <a:t>Calculate Score</a:t>
            </a:r>
            <a:r>
              <a:rPr kumimoji="0" lang="en-US" altLang="en-US" sz="2000" b="0" i="0" u="none" strike="noStrike" cap="none" normalizeH="0" baseline="0" dirty="0">
                <a:ln>
                  <a:noFill/>
                </a:ln>
                <a:solidFill>
                  <a:schemeClr val="tx1"/>
                </a:solidFill>
                <a:effectLst/>
                <a:latin typeface="Book Antiqua" panose="02040602050305030304" pitchFamily="18" charset="0"/>
              </a:rPr>
              <a:t> – Assign </a:t>
            </a:r>
            <a:r>
              <a:rPr kumimoji="0" lang="en-US" altLang="en-US" sz="2000" i="0" u="none" strike="noStrike" cap="none" normalizeH="0" baseline="0" dirty="0">
                <a:ln>
                  <a:noFill/>
                </a:ln>
                <a:solidFill>
                  <a:schemeClr val="tx1"/>
                </a:solidFill>
                <a:effectLst/>
                <a:latin typeface="Book Antiqua" panose="02040602050305030304" pitchFamily="18" charset="0"/>
              </a:rPr>
              <a:t>a matching score </a:t>
            </a:r>
            <a:r>
              <a:rPr kumimoji="0" lang="en-US" altLang="en-US" sz="2000" b="0" i="0" u="none" strike="noStrike" cap="none" normalizeH="0" baseline="0" dirty="0">
                <a:ln>
                  <a:noFill/>
                </a:ln>
                <a:solidFill>
                  <a:schemeClr val="tx1"/>
                </a:solidFill>
                <a:effectLst/>
                <a:latin typeface="Book Antiqua" panose="02040602050305030304" pitchFamily="18" charset="0"/>
              </a:rPr>
              <a:t>based on keyword similarity and experience level.</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Book Antiqua" panose="02040602050305030304" pitchFamily="18" charset="0"/>
              </a:rPr>
              <a:t>Generate Report</a:t>
            </a:r>
            <a:r>
              <a:rPr kumimoji="0" lang="en-US" altLang="en-US" sz="2000" b="0" i="0" u="none" strike="noStrike" cap="none" normalizeH="0" baseline="0" dirty="0">
                <a:ln>
                  <a:noFill/>
                </a:ln>
                <a:solidFill>
                  <a:schemeClr val="tx1"/>
                </a:solidFill>
                <a:effectLst/>
                <a:latin typeface="Book Antiqua" panose="02040602050305030304" pitchFamily="18" charset="0"/>
              </a:rPr>
              <a:t> – Provide a structured output with extracted details</a:t>
            </a:r>
            <a:r>
              <a:rPr kumimoji="0" lang="en-US" altLang="en-US" sz="2000" i="0" u="none" strike="noStrike" cap="none" normalizeH="0" baseline="0" dirty="0">
                <a:ln>
                  <a:noFill/>
                </a:ln>
                <a:solidFill>
                  <a:schemeClr val="tx1"/>
                </a:solidFill>
                <a:effectLst/>
                <a:latin typeface="Book Antiqua" panose="02040602050305030304" pitchFamily="18" charset="0"/>
              </a:rPr>
              <a:t>, matching percentage, and recommendations.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Book Antiqua" panose="02040602050305030304" pitchFamily="18" charset="0"/>
              </a:rPr>
              <a:t>Display Results</a:t>
            </a:r>
            <a:r>
              <a:rPr kumimoji="0" lang="en-US" altLang="en-US" sz="2000" b="0" i="0" u="none" strike="noStrike" cap="none" normalizeH="0" baseline="0" dirty="0">
                <a:ln>
                  <a:noFill/>
                </a:ln>
                <a:solidFill>
                  <a:schemeClr val="tx1"/>
                </a:solidFill>
                <a:effectLst/>
                <a:latin typeface="Book Antiqua" panose="02040602050305030304" pitchFamily="18" charset="0"/>
              </a:rPr>
              <a:t> – Show results on </a:t>
            </a:r>
            <a:r>
              <a:rPr kumimoji="0" lang="en-US" altLang="en-US" sz="2000" i="0" u="none" strike="noStrike" cap="none" normalizeH="0" baseline="0" dirty="0">
                <a:ln>
                  <a:noFill/>
                </a:ln>
                <a:solidFill>
                  <a:schemeClr val="tx1"/>
                </a:solidFill>
                <a:effectLst/>
                <a:latin typeface="Book Antiqua" panose="02040602050305030304" pitchFamily="18" charset="0"/>
              </a:rPr>
              <a:t>a Flask-based web interface </a:t>
            </a:r>
            <a:r>
              <a:rPr kumimoji="0" lang="en-US" altLang="en-US" sz="2000" b="0" i="0" u="none" strike="noStrike" cap="none" normalizeH="0" baseline="0" dirty="0">
                <a:ln>
                  <a:noFill/>
                </a:ln>
                <a:solidFill>
                  <a:schemeClr val="tx1"/>
                </a:solidFill>
                <a:effectLst/>
                <a:latin typeface="Book Antiqua" panose="02040602050305030304" pitchFamily="18" charset="0"/>
              </a:rPr>
              <a:t>with an option to download the report.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Book Antiqua" panose="02040602050305030304" pitchFamily="18" charset="0"/>
              </a:rPr>
              <a:t>Handle Errors</a:t>
            </a:r>
            <a:r>
              <a:rPr kumimoji="0" lang="en-US" altLang="en-US" sz="2000" b="0" i="0" u="none" strike="noStrike" cap="none" normalizeH="0" baseline="0" dirty="0">
                <a:ln>
                  <a:noFill/>
                </a:ln>
                <a:solidFill>
                  <a:schemeClr val="tx1"/>
                </a:solidFill>
                <a:effectLst/>
                <a:latin typeface="Book Antiqua" panose="02040602050305030304" pitchFamily="18" charset="0"/>
              </a:rPr>
              <a:t> – Use </a:t>
            </a:r>
            <a:r>
              <a:rPr kumimoji="0" lang="en-US" altLang="en-US" sz="2000" i="0" u="none" strike="noStrike" cap="none" normalizeH="0" baseline="0" dirty="0">
                <a:ln>
                  <a:noFill/>
                </a:ln>
                <a:solidFill>
                  <a:schemeClr val="tx1"/>
                </a:solidFill>
                <a:effectLst/>
                <a:latin typeface="Book Antiqua" panose="02040602050305030304" pitchFamily="18" charset="0"/>
              </a:rPr>
              <a:t>exception handling </a:t>
            </a:r>
            <a:r>
              <a:rPr kumimoji="0" lang="en-US" altLang="en-US" sz="2000" b="0" i="0" u="none" strike="noStrike" cap="none" normalizeH="0" baseline="0" dirty="0">
                <a:ln>
                  <a:noFill/>
                </a:ln>
                <a:solidFill>
                  <a:schemeClr val="tx1"/>
                </a:solidFill>
                <a:effectLst/>
                <a:latin typeface="Book Antiqua" panose="02040602050305030304" pitchFamily="18" charset="0"/>
              </a:rPr>
              <a:t>to manage unsupported file formats and parsing issues.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Book Antiqua" panose="02040602050305030304" pitchFamily="18" charset="0"/>
              </a:rPr>
              <a:t>Repeat Process</a:t>
            </a:r>
            <a:r>
              <a:rPr kumimoji="0" lang="en-US" altLang="en-US" sz="2000" b="0" i="0" u="none" strike="noStrike" cap="none" normalizeH="0" baseline="0" dirty="0">
                <a:ln>
                  <a:noFill/>
                </a:ln>
                <a:solidFill>
                  <a:schemeClr val="tx1"/>
                </a:solidFill>
                <a:effectLst/>
                <a:latin typeface="Book Antiqua" panose="02040602050305030304" pitchFamily="18" charset="0"/>
              </a:rPr>
              <a:t> – Allow recruiters </a:t>
            </a:r>
            <a:r>
              <a:rPr kumimoji="0" lang="en-US" altLang="en-US" sz="2000" i="0" u="none" strike="noStrike" cap="none" normalizeH="0" baseline="0" dirty="0">
                <a:ln>
                  <a:noFill/>
                </a:ln>
                <a:solidFill>
                  <a:schemeClr val="tx1"/>
                </a:solidFill>
                <a:effectLst/>
                <a:latin typeface="Book Antiqua" panose="02040602050305030304" pitchFamily="18" charset="0"/>
              </a:rPr>
              <a:t>to upload multiple resumes and </a:t>
            </a:r>
            <a:r>
              <a:rPr kumimoji="0" lang="en-US" altLang="en-US" sz="2000" b="0" i="0" u="none" strike="noStrike" cap="none" normalizeH="0" baseline="0" dirty="0">
                <a:ln>
                  <a:noFill/>
                </a:ln>
                <a:solidFill>
                  <a:schemeClr val="tx1"/>
                </a:solidFill>
                <a:effectLst/>
                <a:latin typeface="Book Antiqua" panose="02040602050305030304" pitchFamily="18" charset="0"/>
              </a:rPr>
              <a:t>compare results. </a:t>
            </a:r>
          </a:p>
        </p:txBody>
      </p:sp>
    </p:spTree>
    <p:custDataLst>
      <p:tags r:id="rId1"/>
    </p:custDataLst>
    <p:extLst>
      <p:ext uri="{BB962C8B-B14F-4D97-AF65-F5344CB8AC3E}">
        <p14:creationId xmlns:p14="http://schemas.microsoft.com/office/powerpoint/2010/main" val="1957288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MH_Others_3"/>
          <p:cNvSpPr txBox="1"/>
          <p:nvPr>
            <p:custDataLst>
              <p:tags r:id="rId2"/>
            </p:custDataLst>
          </p:nvPr>
        </p:nvSpPr>
        <p:spPr>
          <a:xfrm>
            <a:off x="6624921" y="44225"/>
            <a:ext cx="3327027" cy="870174"/>
          </a:xfrm>
          <a:prstGeom prst="rect">
            <a:avLst/>
          </a:prstGeom>
          <a:noFill/>
        </p:spPr>
        <p:txBody>
          <a:bodyPr wrap="square" lIns="0" tIns="0" rIns="0" bIns="0" rtlCol="0" anchor="ctr" anchorCtr="0">
            <a:noAutofit/>
            <a:scene3d>
              <a:camera prst="orthographicFront"/>
              <a:lightRig rig="threePt" dir="t"/>
            </a:scene3d>
          </a:bodyPr>
          <a:lstStyle/>
          <a:p>
            <a:pPr algn="ctr"/>
            <a:r>
              <a:rPr lang="en-US" altLang="en-US" sz="4400" u="sng" dirty="0">
                <a:solidFill>
                  <a:schemeClr val="accent1"/>
                </a:solidFill>
                <a:effectLst>
                  <a:outerShdw blurRad="38100" dist="25400" dir="5400000" algn="ctr" rotWithShape="0">
                    <a:srgbClr val="6E747A">
                      <a:alpha val="43000"/>
                    </a:srgbClr>
                  </a:outerShdw>
                </a:effectLst>
                <a:latin typeface="Book Antiqua" panose="02040602050305030304" pitchFamily="18" charset="0"/>
                <a:sym typeface="+mn-ea"/>
              </a:rPr>
              <a:t>Home Page</a:t>
            </a:r>
            <a:endParaRPr lang="en-US" altLang="en-US" sz="4400" u="sng" dirty="0">
              <a:solidFill>
                <a:schemeClr val="accent1"/>
              </a:solidFill>
              <a:effectLst>
                <a:outerShdw blurRad="38100" dist="25400" dir="5400000" algn="ctr" rotWithShape="0">
                  <a:srgbClr val="6E747A">
                    <a:alpha val="43000"/>
                  </a:srgbClr>
                </a:outerShdw>
              </a:effectLst>
              <a:latin typeface="Book Antiqua" panose="02040602050305030304" pitchFamily="18" charset="0"/>
            </a:endParaRPr>
          </a:p>
        </p:txBody>
      </p:sp>
      <p:pic>
        <p:nvPicPr>
          <p:cNvPr id="3" name="Picture 2" descr="img"/>
          <p:cNvPicPr>
            <a:picLocks noChangeAspect="1"/>
          </p:cNvPicPr>
          <p:nvPr/>
        </p:nvPicPr>
        <p:blipFill>
          <a:blip r:embed="rId5"/>
          <a:stretch>
            <a:fillRect/>
          </a:stretch>
        </p:blipFill>
        <p:spPr>
          <a:xfrm>
            <a:off x="10354945" y="71120"/>
            <a:ext cx="1737360" cy="574851"/>
          </a:xfrm>
          <a:prstGeom prst="rect">
            <a:avLst/>
          </a:prstGeom>
        </p:spPr>
      </p:pic>
      <p:pic>
        <p:nvPicPr>
          <p:cNvPr id="5" name="Picture 4">
            <a:extLst>
              <a:ext uri="{FF2B5EF4-FFF2-40B4-BE49-F238E27FC236}">
                <a16:creationId xmlns:a16="http://schemas.microsoft.com/office/drawing/2014/main" id="{3B831CEF-2B7A-48E3-86E9-BF898EB31B1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4522" y="259968"/>
            <a:ext cx="4683567" cy="2061882"/>
          </a:xfrm>
          <a:prstGeom prst="rect">
            <a:avLst/>
          </a:prstGeom>
        </p:spPr>
      </p:pic>
      <p:pic>
        <p:nvPicPr>
          <p:cNvPr id="11" name="Picture 10">
            <a:extLst>
              <a:ext uri="{FF2B5EF4-FFF2-40B4-BE49-F238E27FC236}">
                <a16:creationId xmlns:a16="http://schemas.microsoft.com/office/drawing/2014/main" id="{6D5F8480-C07B-4A27-87AE-258A973D369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5482" y="2285994"/>
            <a:ext cx="4672607" cy="2061882"/>
          </a:xfrm>
          <a:prstGeom prst="rect">
            <a:avLst/>
          </a:prstGeom>
        </p:spPr>
      </p:pic>
      <p:sp>
        <p:nvSpPr>
          <p:cNvPr id="10" name="TextBox 9">
            <a:extLst>
              <a:ext uri="{FF2B5EF4-FFF2-40B4-BE49-F238E27FC236}">
                <a16:creationId xmlns:a16="http://schemas.microsoft.com/office/drawing/2014/main" id="{FE35BB3B-BDDC-4C00-972E-46FAC52E9699}"/>
              </a:ext>
            </a:extLst>
          </p:cNvPr>
          <p:cNvSpPr txBox="1"/>
          <p:nvPr/>
        </p:nvSpPr>
        <p:spPr>
          <a:xfrm>
            <a:off x="5540189" y="1176714"/>
            <a:ext cx="6096000" cy="5016758"/>
          </a:xfrm>
          <a:prstGeom prst="rect">
            <a:avLst/>
          </a:prstGeom>
          <a:noFill/>
        </p:spPr>
        <p:txBody>
          <a:bodyPr wrap="square">
            <a:spAutoFit/>
          </a:bodyPr>
          <a:lstStyle/>
          <a:p>
            <a:pPr algn="l">
              <a:buFont typeface="+mj-lt"/>
              <a:buAutoNum type="arabicPeriod"/>
            </a:pPr>
            <a:r>
              <a:rPr lang="en-US" sz="2000" b="1" i="0" dirty="0">
                <a:solidFill>
                  <a:srgbClr val="404040"/>
                </a:solidFill>
                <a:effectLst/>
                <a:latin typeface="Book Antiqua" panose="02040602050305030304" pitchFamily="18" charset="0"/>
              </a:rPr>
              <a:t>Purpose:</a:t>
            </a:r>
            <a:endParaRPr lang="en-US" sz="2000" b="0" i="0" dirty="0">
              <a:solidFill>
                <a:srgbClr val="404040"/>
              </a:solidFill>
              <a:effectLst/>
              <a:latin typeface="Book Antiqua" panose="02040602050305030304" pitchFamily="18" charset="0"/>
            </a:endParaRPr>
          </a:p>
          <a:p>
            <a:pPr marL="742950" lvl="1" indent="-285750" algn="l">
              <a:buFont typeface="+mj-lt"/>
              <a:buAutoNum type="arabicPeriod"/>
            </a:pPr>
            <a:r>
              <a:rPr lang="en-US" sz="2000" b="0" i="0" dirty="0">
                <a:solidFill>
                  <a:srgbClr val="404040"/>
                </a:solidFill>
                <a:effectLst/>
                <a:latin typeface="Book Antiqua" panose="02040602050305030304" pitchFamily="18" charset="0"/>
              </a:rPr>
              <a:t>A platform for users and recruiters to analyze resumes and gain career insights.</a:t>
            </a:r>
          </a:p>
          <a:p>
            <a:pPr marL="742950" lvl="1" indent="-285750" algn="l">
              <a:buFont typeface="+mj-lt"/>
              <a:buAutoNum type="arabicPeriod"/>
            </a:pPr>
            <a:r>
              <a:rPr lang="en-US" sz="2000" b="0" i="0" dirty="0">
                <a:solidFill>
                  <a:srgbClr val="404040"/>
                </a:solidFill>
                <a:effectLst/>
                <a:latin typeface="Book Antiqua" panose="02040602050305030304" pitchFamily="18" charset="0"/>
              </a:rPr>
              <a:t>Two main user flows: </a:t>
            </a:r>
            <a:r>
              <a:rPr lang="en-US" sz="2000" b="1" i="0" dirty="0">
                <a:solidFill>
                  <a:srgbClr val="404040"/>
                </a:solidFill>
                <a:effectLst/>
                <a:latin typeface="Book Antiqua" panose="02040602050305030304" pitchFamily="18" charset="0"/>
              </a:rPr>
              <a:t>For Users</a:t>
            </a:r>
            <a:r>
              <a:rPr lang="en-US" sz="2000" b="0" i="0" dirty="0">
                <a:solidFill>
                  <a:srgbClr val="404040"/>
                </a:solidFill>
                <a:effectLst/>
                <a:latin typeface="Book Antiqua" panose="02040602050305030304" pitchFamily="18" charset="0"/>
              </a:rPr>
              <a:t> and </a:t>
            </a:r>
            <a:r>
              <a:rPr lang="en-US" sz="2000" b="1" i="0" dirty="0">
                <a:solidFill>
                  <a:srgbClr val="404040"/>
                </a:solidFill>
                <a:effectLst/>
                <a:latin typeface="Book Antiqua" panose="02040602050305030304" pitchFamily="18" charset="0"/>
              </a:rPr>
              <a:t>For Recruiters</a:t>
            </a:r>
            <a:r>
              <a:rPr lang="en-US" sz="2000" b="0" i="0" dirty="0">
                <a:solidFill>
                  <a:srgbClr val="404040"/>
                </a:solidFill>
                <a:effectLst/>
                <a:latin typeface="Book Antiqua" panose="02040602050305030304" pitchFamily="18" charset="0"/>
              </a:rPr>
              <a:t>.</a:t>
            </a:r>
          </a:p>
          <a:p>
            <a:pPr algn="l">
              <a:buFont typeface="+mj-lt"/>
              <a:buAutoNum type="arabicPeriod"/>
            </a:pPr>
            <a:r>
              <a:rPr lang="en-US" sz="2000" b="1" i="0" dirty="0">
                <a:solidFill>
                  <a:srgbClr val="404040"/>
                </a:solidFill>
                <a:effectLst/>
                <a:latin typeface="Book Antiqua" panose="02040602050305030304" pitchFamily="18" charset="0"/>
              </a:rPr>
              <a:t>Key Features:</a:t>
            </a:r>
            <a:endParaRPr lang="en-US" sz="2000" b="0" i="0" dirty="0">
              <a:solidFill>
                <a:srgbClr val="404040"/>
              </a:solidFill>
              <a:effectLst/>
              <a:latin typeface="Book Antiqua" panose="02040602050305030304" pitchFamily="18" charset="0"/>
            </a:endParaRPr>
          </a:p>
          <a:p>
            <a:pPr marL="742950" lvl="1" indent="-285750" algn="l">
              <a:buFont typeface="+mj-lt"/>
              <a:buAutoNum type="arabicPeriod"/>
            </a:pPr>
            <a:r>
              <a:rPr lang="en-US" sz="2000" b="1" i="0" dirty="0">
                <a:solidFill>
                  <a:srgbClr val="404040"/>
                </a:solidFill>
                <a:effectLst/>
                <a:latin typeface="Book Antiqua" panose="02040602050305030304" pitchFamily="18" charset="0"/>
              </a:rPr>
              <a:t>For Users:</a:t>
            </a:r>
            <a:endParaRPr lang="en-US" sz="2000" b="0" i="0" dirty="0">
              <a:solidFill>
                <a:srgbClr val="404040"/>
              </a:solidFill>
              <a:effectLst/>
              <a:latin typeface="Book Antiqua" panose="02040602050305030304" pitchFamily="18" charset="0"/>
            </a:endParaRPr>
          </a:p>
          <a:p>
            <a:pPr marL="1143000" lvl="2" indent="-228600" algn="l">
              <a:buFont typeface="+mj-lt"/>
              <a:buAutoNum type="arabicPeriod"/>
            </a:pPr>
            <a:r>
              <a:rPr lang="en-US" sz="2000" b="0" i="0" dirty="0">
                <a:solidFill>
                  <a:srgbClr val="404040"/>
                </a:solidFill>
                <a:effectLst/>
                <a:latin typeface="Book Antiqua" panose="02040602050305030304" pitchFamily="18" charset="0"/>
              </a:rPr>
              <a:t>Upload resumes and job descriptions for personalized analysis.</a:t>
            </a:r>
          </a:p>
          <a:p>
            <a:pPr marL="1143000" lvl="2" indent="-228600" algn="l">
              <a:buFont typeface="+mj-lt"/>
              <a:buAutoNum type="arabicPeriod"/>
            </a:pPr>
            <a:r>
              <a:rPr lang="en-US" sz="2000" b="0" i="0" dirty="0">
                <a:solidFill>
                  <a:srgbClr val="404040"/>
                </a:solidFill>
                <a:effectLst/>
                <a:latin typeface="Book Antiqua" panose="02040602050305030304" pitchFamily="18" charset="0"/>
              </a:rPr>
              <a:t>Receive a detailed resume score and suggested courses for skill improvement.</a:t>
            </a:r>
          </a:p>
          <a:p>
            <a:pPr marL="742950" lvl="1" indent="-285750" algn="l">
              <a:buFont typeface="+mj-lt"/>
              <a:buAutoNum type="arabicPeriod"/>
            </a:pPr>
            <a:r>
              <a:rPr lang="en-US" sz="2000" b="1" i="0" dirty="0">
                <a:solidFill>
                  <a:srgbClr val="404040"/>
                </a:solidFill>
                <a:effectLst/>
                <a:latin typeface="Book Antiqua" panose="02040602050305030304" pitchFamily="18" charset="0"/>
              </a:rPr>
              <a:t>For Recruiters:</a:t>
            </a:r>
            <a:endParaRPr lang="en-US" sz="2000" b="0" i="0" dirty="0">
              <a:solidFill>
                <a:srgbClr val="404040"/>
              </a:solidFill>
              <a:effectLst/>
              <a:latin typeface="Book Antiqua" panose="02040602050305030304" pitchFamily="18" charset="0"/>
            </a:endParaRPr>
          </a:p>
          <a:p>
            <a:pPr marL="1143000" lvl="2" indent="-228600" algn="l">
              <a:buFont typeface="+mj-lt"/>
              <a:buAutoNum type="arabicPeriod"/>
            </a:pPr>
            <a:r>
              <a:rPr lang="en-US" sz="2000" b="0" i="0" dirty="0">
                <a:solidFill>
                  <a:srgbClr val="404040"/>
                </a:solidFill>
                <a:effectLst/>
                <a:latin typeface="Book Antiqua" panose="02040602050305030304" pitchFamily="18" charset="0"/>
              </a:rPr>
              <a:t>Upload multiple resumes and job descriptions for candidate ranking.</a:t>
            </a:r>
          </a:p>
          <a:p>
            <a:pPr marL="1143000" lvl="2" indent="-228600" algn="l">
              <a:buFont typeface="+mj-lt"/>
              <a:buAutoNum type="arabicPeriod"/>
            </a:pPr>
            <a:r>
              <a:rPr lang="en-US" sz="2000" b="0" i="0" dirty="0">
                <a:solidFill>
                  <a:srgbClr val="404040"/>
                </a:solidFill>
                <a:effectLst/>
                <a:latin typeface="Book Antiqua" panose="02040602050305030304" pitchFamily="18" charset="0"/>
              </a:rPr>
              <a:t>Analyze and filter candidates based on scores, skills, and experience.</a:t>
            </a:r>
          </a:p>
        </p:txBody>
      </p:sp>
      <p:pic>
        <p:nvPicPr>
          <p:cNvPr id="6" name="Picture 5">
            <a:extLst>
              <a:ext uri="{FF2B5EF4-FFF2-40B4-BE49-F238E27FC236}">
                <a16:creationId xmlns:a16="http://schemas.microsoft.com/office/drawing/2014/main" id="{0A0267F3-1437-4349-9ED9-E29165ECFC6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4522" y="4455454"/>
            <a:ext cx="4672606" cy="2061882"/>
          </a:xfrm>
          <a:prstGeom prst="rect">
            <a:avLst/>
          </a:prstGeom>
        </p:spPr>
      </p:pic>
    </p:spTree>
    <p:custDataLst>
      <p:tags r:id="rId1"/>
    </p:custDataLst>
    <p:extLst>
      <p:ext uri="{BB962C8B-B14F-4D97-AF65-F5344CB8AC3E}">
        <p14:creationId xmlns:p14="http://schemas.microsoft.com/office/powerpoint/2010/main" val="3223984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MH_Others_3"/>
          <p:cNvSpPr txBox="1"/>
          <p:nvPr>
            <p:custDataLst>
              <p:tags r:id="rId2"/>
            </p:custDataLst>
          </p:nvPr>
        </p:nvSpPr>
        <p:spPr>
          <a:xfrm>
            <a:off x="814667" y="257801"/>
            <a:ext cx="2968439" cy="776340"/>
          </a:xfrm>
          <a:prstGeom prst="rect">
            <a:avLst/>
          </a:prstGeom>
          <a:noFill/>
        </p:spPr>
        <p:txBody>
          <a:bodyPr wrap="square" lIns="0" tIns="0" rIns="0" bIns="0" rtlCol="0" anchor="ctr" anchorCtr="0">
            <a:noAutofit/>
            <a:scene3d>
              <a:camera prst="orthographicFront"/>
              <a:lightRig rig="threePt" dir="t"/>
            </a:scene3d>
          </a:bodyPr>
          <a:lstStyle/>
          <a:p>
            <a:pPr algn="ctr"/>
            <a:r>
              <a:rPr lang="en-US" altLang="en-US" sz="4400" u="sng" dirty="0">
                <a:solidFill>
                  <a:schemeClr val="accent1"/>
                </a:solidFill>
                <a:effectLst>
                  <a:outerShdw blurRad="38100" dist="25400" dir="5400000" algn="ctr" rotWithShape="0">
                    <a:srgbClr val="6E747A">
                      <a:alpha val="43000"/>
                    </a:srgbClr>
                  </a:outerShdw>
                </a:effectLst>
                <a:latin typeface="Book Antiqua" panose="02040602050305030304" pitchFamily="18" charset="0"/>
                <a:sym typeface="+mn-ea"/>
              </a:rPr>
              <a:t>User Page</a:t>
            </a:r>
            <a:endParaRPr lang="en-US" altLang="en-US" sz="4400" u="sng" dirty="0">
              <a:solidFill>
                <a:schemeClr val="accent1"/>
              </a:solidFill>
              <a:effectLst>
                <a:outerShdw blurRad="38100" dist="25400" dir="5400000" algn="ctr" rotWithShape="0">
                  <a:srgbClr val="6E747A">
                    <a:alpha val="43000"/>
                  </a:srgbClr>
                </a:outerShdw>
              </a:effectLst>
              <a:latin typeface="Book Antiqua" panose="02040602050305030304" pitchFamily="18" charset="0"/>
            </a:endParaRPr>
          </a:p>
        </p:txBody>
      </p:sp>
      <p:pic>
        <p:nvPicPr>
          <p:cNvPr id="3" name="Picture 2" descr="img"/>
          <p:cNvPicPr>
            <a:picLocks noChangeAspect="1"/>
          </p:cNvPicPr>
          <p:nvPr/>
        </p:nvPicPr>
        <p:blipFill>
          <a:blip r:embed="rId5"/>
          <a:stretch>
            <a:fillRect/>
          </a:stretch>
        </p:blipFill>
        <p:spPr>
          <a:xfrm>
            <a:off x="10354945" y="71120"/>
            <a:ext cx="1737360" cy="574851"/>
          </a:xfrm>
          <a:prstGeom prst="rect">
            <a:avLst/>
          </a:prstGeom>
        </p:spPr>
      </p:pic>
      <p:pic>
        <p:nvPicPr>
          <p:cNvPr id="11" name="Picture 10">
            <a:extLst>
              <a:ext uri="{FF2B5EF4-FFF2-40B4-BE49-F238E27FC236}">
                <a16:creationId xmlns:a16="http://schemas.microsoft.com/office/drawing/2014/main" id="{6D5F8480-C07B-4A27-87AE-258A973D369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98022" y="820565"/>
            <a:ext cx="5591227" cy="2608435"/>
          </a:xfrm>
          <a:prstGeom prst="rect">
            <a:avLst/>
          </a:prstGeom>
        </p:spPr>
      </p:pic>
      <p:sp>
        <p:nvSpPr>
          <p:cNvPr id="27" name="TextBox 26">
            <a:extLst>
              <a:ext uri="{FF2B5EF4-FFF2-40B4-BE49-F238E27FC236}">
                <a16:creationId xmlns:a16="http://schemas.microsoft.com/office/drawing/2014/main" id="{641A4A42-EE33-4B9E-93B6-87606D47F4F7}"/>
              </a:ext>
            </a:extLst>
          </p:cNvPr>
          <p:cNvSpPr txBox="1"/>
          <p:nvPr/>
        </p:nvSpPr>
        <p:spPr>
          <a:xfrm>
            <a:off x="502024" y="1226049"/>
            <a:ext cx="6006351" cy="4985980"/>
          </a:xfrm>
          <a:prstGeom prst="rect">
            <a:avLst/>
          </a:prstGeom>
          <a:noFill/>
        </p:spPr>
        <p:txBody>
          <a:bodyPr wrap="square">
            <a:spAutoFit/>
          </a:bodyPr>
          <a:lstStyle/>
          <a:p>
            <a:pPr algn="l">
              <a:buFont typeface="+mj-lt"/>
              <a:buAutoNum type="arabicPeriod"/>
            </a:pPr>
            <a:r>
              <a:rPr lang="en-US" sz="2000" b="1" i="0" dirty="0">
                <a:solidFill>
                  <a:srgbClr val="404040"/>
                </a:solidFill>
                <a:effectLst/>
                <a:latin typeface="Book Antiqua" panose="02040602050305030304" pitchFamily="18" charset="0"/>
              </a:rPr>
              <a:t>User Flow:</a:t>
            </a:r>
            <a:endParaRPr lang="en-US" sz="2000" b="0" i="0" dirty="0">
              <a:solidFill>
                <a:srgbClr val="404040"/>
              </a:solidFill>
              <a:effectLst/>
              <a:latin typeface="Book Antiqua" panose="02040602050305030304" pitchFamily="18" charset="0"/>
            </a:endParaRPr>
          </a:p>
          <a:p>
            <a:pPr marL="742950" lvl="1" indent="-285750" algn="l">
              <a:buFont typeface="+mj-lt"/>
              <a:buAutoNum type="arabicPeriod"/>
            </a:pPr>
            <a:r>
              <a:rPr lang="en-US" sz="2000" b="1" i="0" dirty="0">
                <a:solidFill>
                  <a:srgbClr val="404040"/>
                </a:solidFill>
                <a:effectLst/>
                <a:latin typeface="Book Antiqua" panose="02040602050305030304" pitchFamily="18" charset="0"/>
              </a:rPr>
              <a:t>Upload Resume:</a:t>
            </a:r>
            <a:r>
              <a:rPr lang="en-US" sz="2000" b="0" i="0" dirty="0">
                <a:solidFill>
                  <a:srgbClr val="404040"/>
                </a:solidFill>
                <a:effectLst/>
                <a:latin typeface="Book Antiqua" panose="02040602050305030304" pitchFamily="18" charset="0"/>
              </a:rPr>
              <a:t> Users upload their resume and job description for analysis.</a:t>
            </a:r>
          </a:p>
          <a:p>
            <a:pPr marL="742950" lvl="1" indent="-285750" algn="l">
              <a:buFont typeface="+mj-lt"/>
              <a:buAutoNum type="arabicPeriod"/>
            </a:pPr>
            <a:r>
              <a:rPr lang="en-US" sz="2000" b="1" i="0" dirty="0">
                <a:solidFill>
                  <a:srgbClr val="404040"/>
                </a:solidFill>
                <a:effectLst/>
                <a:latin typeface="Book Antiqua" panose="02040602050305030304" pitchFamily="18" charset="0"/>
              </a:rPr>
              <a:t>Analysis Results:</a:t>
            </a:r>
            <a:endParaRPr lang="en-US" sz="2000" b="0" i="0" dirty="0">
              <a:solidFill>
                <a:srgbClr val="404040"/>
              </a:solidFill>
              <a:effectLst/>
              <a:latin typeface="Book Antiqua" panose="02040602050305030304" pitchFamily="18" charset="0"/>
            </a:endParaRPr>
          </a:p>
          <a:p>
            <a:pPr marL="1143000" lvl="2" indent="-228600" algn="l">
              <a:buFont typeface="+mj-lt"/>
              <a:buAutoNum type="arabicPeriod"/>
            </a:pPr>
            <a:r>
              <a:rPr lang="en-US" sz="2000" b="0" i="0" dirty="0">
                <a:solidFill>
                  <a:srgbClr val="404040"/>
                </a:solidFill>
                <a:effectLst/>
                <a:latin typeface="Book Antiqua" panose="02040602050305030304" pitchFamily="18" charset="0"/>
              </a:rPr>
              <a:t>Receive a </a:t>
            </a:r>
            <a:r>
              <a:rPr lang="en-US" sz="2000" b="1" i="0" dirty="0">
                <a:solidFill>
                  <a:srgbClr val="404040"/>
                </a:solidFill>
                <a:effectLst/>
                <a:latin typeface="Book Antiqua" panose="02040602050305030304" pitchFamily="18" charset="0"/>
              </a:rPr>
              <a:t>total score</a:t>
            </a:r>
            <a:r>
              <a:rPr lang="en-US" sz="2000" b="0" i="0" dirty="0">
                <a:solidFill>
                  <a:srgbClr val="404040"/>
                </a:solidFill>
                <a:effectLst/>
                <a:latin typeface="Book Antiqua" panose="02040602050305030304" pitchFamily="18" charset="0"/>
              </a:rPr>
              <a:t> based on resume quality and job description match.</a:t>
            </a:r>
          </a:p>
          <a:p>
            <a:pPr marL="1143000" lvl="2" indent="-228600" algn="l">
              <a:buFont typeface="+mj-lt"/>
              <a:buAutoNum type="arabicPeriod"/>
            </a:pPr>
            <a:r>
              <a:rPr lang="en-US" sz="2000" b="0" i="0" dirty="0">
                <a:solidFill>
                  <a:srgbClr val="404040"/>
                </a:solidFill>
                <a:effectLst/>
                <a:latin typeface="Book Antiqua" panose="02040602050305030304" pitchFamily="18" charset="0"/>
              </a:rPr>
              <a:t>Visualized using a </a:t>
            </a:r>
            <a:r>
              <a:rPr lang="en-US" sz="2000" b="1" i="0" dirty="0">
                <a:solidFill>
                  <a:srgbClr val="404040"/>
                </a:solidFill>
                <a:effectLst/>
                <a:latin typeface="Book Antiqua" panose="02040602050305030304" pitchFamily="18" charset="0"/>
              </a:rPr>
              <a:t>pie chart</a:t>
            </a:r>
            <a:r>
              <a:rPr lang="en-US" sz="2000" b="0" i="0" dirty="0">
                <a:solidFill>
                  <a:srgbClr val="404040"/>
                </a:solidFill>
                <a:effectLst/>
                <a:latin typeface="Book Antiqua" panose="02040602050305030304" pitchFamily="18" charset="0"/>
              </a:rPr>
              <a:t> for easy understanding.</a:t>
            </a:r>
          </a:p>
          <a:p>
            <a:pPr algn="l">
              <a:buFont typeface="+mj-lt"/>
              <a:buAutoNum type="arabicPeriod"/>
            </a:pPr>
            <a:r>
              <a:rPr lang="en-US" sz="2000" b="1" i="0" dirty="0">
                <a:solidFill>
                  <a:srgbClr val="404040"/>
                </a:solidFill>
                <a:effectLst/>
                <a:latin typeface="Book Antiqua" panose="02040602050305030304" pitchFamily="18" charset="0"/>
              </a:rPr>
              <a:t>Key Features:</a:t>
            </a:r>
            <a:endParaRPr lang="en-US" sz="2000" b="0" i="0" dirty="0">
              <a:solidFill>
                <a:srgbClr val="404040"/>
              </a:solidFill>
              <a:effectLst/>
              <a:latin typeface="Book Antiqua" panose="02040602050305030304" pitchFamily="18" charset="0"/>
            </a:endParaRPr>
          </a:p>
          <a:p>
            <a:pPr marL="742950" lvl="1" indent="-285750" algn="l">
              <a:buFont typeface="+mj-lt"/>
              <a:buAutoNum type="arabicPeriod"/>
            </a:pPr>
            <a:r>
              <a:rPr lang="en-US" sz="2000" b="1" i="0" dirty="0">
                <a:solidFill>
                  <a:srgbClr val="404040"/>
                </a:solidFill>
                <a:effectLst/>
                <a:latin typeface="Book Antiqua" panose="02040602050305030304" pitchFamily="18" charset="0"/>
              </a:rPr>
              <a:t>Course Suggestions:</a:t>
            </a:r>
            <a:r>
              <a:rPr lang="en-US" sz="2000" b="0" i="0" dirty="0">
                <a:solidFill>
                  <a:srgbClr val="404040"/>
                </a:solidFill>
                <a:effectLst/>
                <a:latin typeface="Book Antiqua" panose="02040602050305030304" pitchFamily="18" charset="0"/>
              </a:rPr>
              <a:t> Links to external resources for skill development.</a:t>
            </a:r>
          </a:p>
          <a:p>
            <a:pPr marL="742950" lvl="1" indent="-285750" algn="l">
              <a:buFont typeface="+mj-lt"/>
              <a:buAutoNum type="arabicPeriod"/>
            </a:pPr>
            <a:r>
              <a:rPr lang="en-US" sz="2000" b="1" i="0" dirty="0">
                <a:solidFill>
                  <a:srgbClr val="404040"/>
                </a:solidFill>
                <a:effectLst/>
                <a:latin typeface="Book Antiqua" panose="02040602050305030304" pitchFamily="18" charset="0"/>
              </a:rPr>
              <a:t>User-Friendly Design:</a:t>
            </a:r>
            <a:r>
              <a:rPr lang="en-US" sz="2000" b="0" i="0" dirty="0">
                <a:solidFill>
                  <a:srgbClr val="404040"/>
                </a:solidFill>
                <a:effectLst/>
                <a:latin typeface="Book Antiqua" panose="02040602050305030304" pitchFamily="18" charset="0"/>
              </a:rPr>
              <a:t> Clean, intuitive interface with clear navigation.</a:t>
            </a:r>
          </a:p>
          <a:p>
            <a:pPr algn="l">
              <a:buFont typeface="+mj-lt"/>
              <a:buAutoNum type="arabicPeriod"/>
            </a:pPr>
            <a:r>
              <a:rPr lang="en-US" sz="2000" b="1" i="0" dirty="0">
                <a:solidFill>
                  <a:srgbClr val="404040"/>
                </a:solidFill>
                <a:effectLst/>
                <a:latin typeface="Book Antiqua" panose="02040602050305030304" pitchFamily="18" charset="0"/>
              </a:rPr>
              <a:t>Design Highlights:</a:t>
            </a:r>
            <a:endParaRPr lang="en-US" sz="2000" b="0" i="0" dirty="0">
              <a:solidFill>
                <a:srgbClr val="404040"/>
              </a:solidFill>
              <a:effectLst/>
              <a:latin typeface="Book Antiqua" panose="02040602050305030304" pitchFamily="18" charset="0"/>
            </a:endParaRPr>
          </a:p>
          <a:p>
            <a:pPr marL="742950" lvl="1" indent="-285750" algn="l">
              <a:buFont typeface="+mj-lt"/>
              <a:buAutoNum type="arabicPeriod"/>
            </a:pPr>
            <a:r>
              <a:rPr lang="en-US" sz="2000" b="0" i="0" dirty="0">
                <a:solidFill>
                  <a:srgbClr val="404040"/>
                </a:solidFill>
                <a:effectLst/>
                <a:latin typeface="Book Antiqua" panose="02040602050305030304" pitchFamily="18" charset="0"/>
              </a:rPr>
              <a:t>Minimalistic and professional layout.</a:t>
            </a:r>
          </a:p>
          <a:p>
            <a:pPr marL="742950" lvl="1" indent="-285750" algn="l">
              <a:buFont typeface="+mj-lt"/>
              <a:buAutoNum type="arabicPeriod"/>
            </a:pPr>
            <a:r>
              <a:rPr lang="en-US" sz="2000" b="0" i="0" dirty="0">
                <a:solidFill>
                  <a:srgbClr val="404040"/>
                </a:solidFill>
                <a:effectLst/>
                <a:latin typeface="Book Antiqua" panose="02040602050305030304" pitchFamily="18" charset="0"/>
              </a:rPr>
              <a:t>Use of </a:t>
            </a:r>
            <a:r>
              <a:rPr lang="en-US" sz="2000" b="1" i="0" dirty="0">
                <a:solidFill>
                  <a:srgbClr val="404040"/>
                </a:solidFill>
                <a:effectLst/>
                <a:latin typeface="Book Antiqua" panose="02040602050305030304" pitchFamily="18" charset="0"/>
              </a:rPr>
              <a:t>Chart.js</a:t>
            </a:r>
            <a:r>
              <a:rPr lang="en-US" sz="2000" b="0" i="0" dirty="0">
                <a:solidFill>
                  <a:srgbClr val="404040"/>
                </a:solidFill>
                <a:effectLst/>
                <a:latin typeface="Book Antiqua" panose="02040602050305030304" pitchFamily="18" charset="0"/>
              </a:rPr>
              <a:t> for data visualization.</a:t>
            </a:r>
          </a:p>
        </p:txBody>
      </p:sp>
      <p:pic>
        <p:nvPicPr>
          <p:cNvPr id="4" name="Picture 3">
            <a:extLst>
              <a:ext uri="{FF2B5EF4-FFF2-40B4-BE49-F238E27FC236}">
                <a16:creationId xmlns:a16="http://schemas.microsoft.com/office/drawing/2014/main" id="{7B2C450B-8515-4ABD-9D89-62A68DC9E37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00854" y="4055071"/>
            <a:ext cx="5691451" cy="2699882"/>
          </a:xfrm>
          <a:prstGeom prst="rect">
            <a:avLst/>
          </a:prstGeom>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MH_Others_3"/>
          <p:cNvSpPr txBox="1"/>
          <p:nvPr>
            <p:custDataLst>
              <p:tags r:id="rId2"/>
            </p:custDataLst>
          </p:nvPr>
        </p:nvSpPr>
        <p:spPr>
          <a:xfrm>
            <a:off x="5737416" y="44225"/>
            <a:ext cx="4169709" cy="870174"/>
          </a:xfrm>
          <a:prstGeom prst="rect">
            <a:avLst/>
          </a:prstGeom>
          <a:noFill/>
        </p:spPr>
        <p:txBody>
          <a:bodyPr wrap="square" lIns="0" tIns="0" rIns="0" bIns="0" rtlCol="0" anchor="ctr" anchorCtr="0">
            <a:noAutofit/>
            <a:scene3d>
              <a:camera prst="orthographicFront"/>
              <a:lightRig rig="threePt" dir="t"/>
            </a:scene3d>
          </a:bodyPr>
          <a:lstStyle/>
          <a:p>
            <a:pPr algn="ctr"/>
            <a:r>
              <a:rPr lang="en-US" altLang="en-US" sz="4400" u="sng" dirty="0">
                <a:solidFill>
                  <a:schemeClr val="accent1"/>
                </a:solidFill>
                <a:effectLst>
                  <a:outerShdw blurRad="38100" dist="25400" dir="5400000" algn="ctr" rotWithShape="0">
                    <a:srgbClr val="6E747A">
                      <a:alpha val="43000"/>
                    </a:srgbClr>
                  </a:outerShdw>
                </a:effectLst>
                <a:latin typeface="Book Antiqua" panose="02040602050305030304" pitchFamily="18" charset="0"/>
                <a:sym typeface="+mn-ea"/>
              </a:rPr>
              <a:t>Recruiter Page</a:t>
            </a:r>
            <a:endParaRPr lang="en-US" altLang="en-US" sz="4400" u="sng" dirty="0">
              <a:solidFill>
                <a:schemeClr val="accent1"/>
              </a:solidFill>
              <a:effectLst>
                <a:outerShdw blurRad="38100" dist="25400" dir="5400000" algn="ctr" rotWithShape="0">
                  <a:srgbClr val="6E747A">
                    <a:alpha val="43000"/>
                  </a:srgbClr>
                </a:outerShdw>
              </a:effectLst>
              <a:latin typeface="Book Antiqua" panose="02040602050305030304" pitchFamily="18" charset="0"/>
            </a:endParaRPr>
          </a:p>
        </p:txBody>
      </p:sp>
      <p:pic>
        <p:nvPicPr>
          <p:cNvPr id="3" name="Picture 2" descr="img"/>
          <p:cNvPicPr>
            <a:picLocks noChangeAspect="1"/>
          </p:cNvPicPr>
          <p:nvPr/>
        </p:nvPicPr>
        <p:blipFill>
          <a:blip r:embed="rId5"/>
          <a:stretch>
            <a:fillRect/>
          </a:stretch>
        </p:blipFill>
        <p:spPr>
          <a:xfrm>
            <a:off x="10354945" y="71120"/>
            <a:ext cx="1737360" cy="574851"/>
          </a:xfrm>
          <a:prstGeom prst="rect">
            <a:avLst/>
          </a:prstGeom>
        </p:spPr>
      </p:pic>
      <p:pic>
        <p:nvPicPr>
          <p:cNvPr id="4" name="Picture 3">
            <a:extLst>
              <a:ext uri="{FF2B5EF4-FFF2-40B4-BE49-F238E27FC236}">
                <a16:creationId xmlns:a16="http://schemas.microsoft.com/office/drawing/2014/main" id="{E96A5CC4-A66D-4BDB-930C-7583AE99B00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6108" y="2420448"/>
            <a:ext cx="4489863" cy="1981243"/>
          </a:xfrm>
          <a:prstGeom prst="rect">
            <a:avLst/>
          </a:prstGeom>
        </p:spPr>
      </p:pic>
      <p:pic>
        <p:nvPicPr>
          <p:cNvPr id="7" name="Picture 6">
            <a:extLst>
              <a:ext uri="{FF2B5EF4-FFF2-40B4-BE49-F238E27FC236}">
                <a16:creationId xmlns:a16="http://schemas.microsoft.com/office/drawing/2014/main" id="{94AFAFE5-2A4D-421A-84C3-D0C7944E823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6113" y="4491271"/>
            <a:ext cx="4489864" cy="1981243"/>
          </a:xfrm>
          <a:prstGeom prst="rect">
            <a:avLst/>
          </a:prstGeom>
        </p:spPr>
      </p:pic>
      <p:pic>
        <p:nvPicPr>
          <p:cNvPr id="9" name="Picture 8">
            <a:extLst>
              <a:ext uri="{FF2B5EF4-FFF2-40B4-BE49-F238E27FC236}">
                <a16:creationId xmlns:a16="http://schemas.microsoft.com/office/drawing/2014/main" id="{36094393-F9A8-49CF-9192-1F8DD49F1ED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06113" y="358545"/>
            <a:ext cx="4486424" cy="1979725"/>
          </a:xfrm>
          <a:prstGeom prst="rect">
            <a:avLst/>
          </a:prstGeom>
        </p:spPr>
      </p:pic>
      <p:sp>
        <p:nvSpPr>
          <p:cNvPr id="16" name="TextBox 15">
            <a:extLst>
              <a:ext uri="{FF2B5EF4-FFF2-40B4-BE49-F238E27FC236}">
                <a16:creationId xmlns:a16="http://schemas.microsoft.com/office/drawing/2014/main" id="{AA49290E-C943-415F-B277-002BC23292A4}"/>
              </a:ext>
            </a:extLst>
          </p:cNvPr>
          <p:cNvSpPr txBox="1"/>
          <p:nvPr/>
        </p:nvSpPr>
        <p:spPr>
          <a:xfrm>
            <a:off x="5334003" y="966497"/>
            <a:ext cx="6355976" cy="5647700"/>
          </a:xfrm>
          <a:prstGeom prst="rect">
            <a:avLst/>
          </a:prstGeom>
          <a:noFill/>
        </p:spPr>
        <p:txBody>
          <a:bodyPr wrap="square">
            <a:spAutoFit/>
          </a:bodyPr>
          <a:lstStyle/>
          <a:p>
            <a:pPr algn="l">
              <a:buFont typeface="+mj-lt"/>
              <a:buAutoNum type="arabicPeriod"/>
            </a:pPr>
            <a:r>
              <a:rPr lang="en-US" sz="1900" b="1" i="0" dirty="0">
                <a:solidFill>
                  <a:srgbClr val="404040"/>
                </a:solidFill>
                <a:effectLst/>
                <a:latin typeface="Book Antiqua" panose="02040602050305030304" pitchFamily="18" charset="0"/>
              </a:rPr>
              <a:t>Recruiter Flow:</a:t>
            </a:r>
            <a:endParaRPr lang="en-US" sz="1900" b="0" i="0" dirty="0">
              <a:solidFill>
                <a:srgbClr val="404040"/>
              </a:solidFill>
              <a:effectLst/>
              <a:latin typeface="Book Antiqua" panose="02040602050305030304" pitchFamily="18" charset="0"/>
            </a:endParaRPr>
          </a:p>
          <a:p>
            <a:pPr marL="742950" lvl="1" indent="-285750" algn="l">
              <a:buFont typeface="+mj-lt"/>
              <a:buAutoNum type="arabicPeriod"/>
            </a:pPr>
            <a:r>
              <a:rPr lang="en-US" sz="1900" b="1" i="0" dirty="0">
                <a:solidFill>
                  <a:srgbClr val="404040"/>
                </a:solidFill>
                <a:effectLst/>
                <a:latin typeface="Book Antiqua" panose="02040602050305030304" pitchFamily="18" charset="0"/>
              </a:rPr>
              <a:t>Upload Resumes and Job Descriptions:</a:t>
            </a:r>
            <a:r>
              <a:rPr lang="en-US" sz="1900" b="0" i="0" dirty="0">
                <a:solidFill>
                  <a:srgbClr val="404040"/>
                </a:solidFill>
                <a:effectLst/>
                <a:latin typeface="Book Antiqua" panose="02040602050305030304" pitchFamily="18" charset="0"/>
              </a:rPr>
              <a:t> Recruiters upload multiple resumes and job descriptions for analysis.</a:t>
            </a:r>
          </a:p>
          <a:p>
            <a:pPr marL="742950" lvl="1" indent="-285750" algn="l">
              <a:buFont typeface="+mj-lt"/>
              <a:buAutoNum type="arabicPeriod"/>
            </a:pPr>
            <a:r>
              <a:rPr lang="en-US" sz="1900" b="1" i="0" dirty="0">
                <a:solidFill>
                  <a:srgbClr val="404040"/>
                </a:solidFill>
                <a:effectLst/>
                <a:latin typeface="Book Antiqua" panose="02040602050305030304" pitchFamily="18" charset="0"/>
              </a:rPr>
              <a:t>Candidate Ranking:</a:t>
            </a:r>
            <a:endParaRPr lang="en-US" sz="1900" b="0" i="0" dirty="0">
              <a:solidFill>
                <a:srgbClr val="404040"/>
              </a:solidFill>
              <a:effectLst/>
              <a:latin typeface="Book Antiqua" panose="02040602050305030304" pitchFamily="18" charset="0"/>
            </a:endParaRPr>
          </a:p>
          <a:p>
            <a:pPr marL="1143000" lvl="2" indent="-228600" algn="l">
              <a:buFont typeface="+mj-lt"/>
              <a:buAutoNum type="arabicPeriod"/>
            </a:pPr>
            <a:r>
              <a:rPr lang="en-US" sz="1900" b="0" i="0" dirty="0">
                <a:solidFill>
                  <a:srgbClr val="404040"/>
                </a:solidFill>
                <a:effectLst/>
                <a:latin typeface="Book Antiqua" panose="02040602050305030304" pitchFamily="18" charset="0"/>
              </a:rPr>
              <a:t>Candidates are ranked based on their </a:t>
            </a:r>
            <a:r>
              <a:rPr lang="en-US" sz="1900" b="1" i="0" dirty="0">
                <a:solidFill>
                  <a:srgbClr val="404040"/>
                </a:solidFill>
                <a:effectLst/>
                <a:latin typeface="Book Antiqua" panose="02040602050305030304" pitchFamily="18" charset="0"/>
              </a:rPr>
              <a:t>total score</a:t>
            </a:r>
            <a:r>
              <a:rPr lang="en-US" sz="1900" b="0" i="0" dirty="0">
                <a:solidFill>
                  <a:srgbClr val="404040"/>
                </a:solidFill>
                <a:effectLst/>
                <a:latin typeface="Book Antiqua" panose="02040602050305030304" pitchFamily="18" charset="0"/>
              </a:rPr>
              <a:t>.</a:t>
            </a:r>
          </a:p>
          <a:p>
            <a:pPr marL="1143000" lvl="2" indent="-228600" algn="l">
              <a:buFont typeface="+mj-lt"/>
              <a:buAutoNum type="arabicPeriod"/>
            </a:pPr>
            <a:r>
              <a:rPr lang="en-US" sz="1900" b="0" i="0" dirty="0">
                <a:solidFill>
                  <a:srgbClr val="404040"/>
                </a:solidFill>
                <a:effectLst/>
                <a:latin typeface="Book Antiqua" panose="02040602050305030304" pitchFamily="18" charset="0"/>
              </a:rPr>
              <a:t>Detailed breakdown of skills, experience, and education.</a:t>
            </a:r>
          </a:p>
          <a:p>
            <a:pPr marL="742950" lvl="1" indent="-285750" algn="l">
              <a:buFont typeface="+mj-lt"/>
              <a:buAutoNum type="arabicPeriod"/>
            </a:pPr>
            <a:r>
              <a:rPr lang="en-US" sz="1900" b="1" i="0" dirty="0">
                <a:solidFill>
                  <a:srgbClr val="404040"/>
                </a:solidFill>
                <a:effectLst/>
                <a:latin typeface="Book Antiqua" panose="02040602050305030304" pitchFamily="18" charset="0"/>
              </a:rPr>
              <a:t>Expandable Details:</a:t>
            </a:r>
            <a:endParaRPr lang="en-US" sz="1900" b="0" i="0" dirty="0">
              <a:solidFill>
                <a:srgbClr val="404040"/>
              </a:solidFill>
              <a:effectLst/>
              <a:latin typeface="Book Antiqua" panose="02040602050305030304" pitchFamily="18" charset="0"/>
            </a:endParaRPr>
          </a:p>
          <a:p>
            <a:pPr marL="1143000" lvl="2" indent="-228600" algn="l">
              <a:buFont typeface="+mj-lt"/>
              <a:buAutoNum type="arabicPeriod"/>
            </a:pPr>
            <a:r>
              <a:rPr lang="en-US" sz="1900" b="0" i="0" dirty="0">
                <a:solidFill>
                  <a:srgbClr val="404040"/>
                </a:solidFill>
                <a:effectLst/>
                <a:latin typeface="Book Antiqua" panose="02040602050305030304" pitchFamily="18" charset="0"/>
              </a:rPr>
              <a:t>Recruiters can view detailed information for each candidate.</a:t>
            </a:r>
          </a:p>
          <a:p>
            <a:pPr algn="l">
              <a:buFont typeface="+mj-lt"/>
              <a:buAutoNum type="arabicPeriod"/>
            </a:pPr>
            <a:r>
              <a:rPr lang="en-US" sz="1900" b="1" i="0" dirty="0">
                <a:solidFill>
                  <a:srgbClr val="404040"/>
                </a:solidFill>
                <a:effectLst/>
                <a:latin typeface="Book Antiqua" panose="02040602050305030304" pitchFamily="18" charset="0"/>
              </a:rPr>
              <a:t>Key Features:</a:t>
            </a:r>
            <a:endParaRPr lang="en-US" sz="1900" b="0" i="0" dirty="0">
              <a:solidFill>
                <a:srgbClr val="404040"/>
              </a:solidFill>
              <a:effectLst/>
              <a:latin typeface="Book Antiqua" panose="02040602050305030304" pitchFamily="18" charset="0"/>
            </a:endParaRPr>
          </a:p>
          <a:p>
            <a:pPr marL="742950" lvl="1" indent="-285750" algn="l">
              <a:buFont typeface="+mj-lt"/>
              <a:buAutoNum type="arabicPeriod"/>
            </a:pPr>
            <a:r>
              <a:rPr lang="en-US" sz="1900" b="1" i="0" dirty="0">
                <a:solidFill>
                  <a:srgbClr val="404040"/>
                </a:solidFill>
                <a:effectLst/>
                <a:latin typeface="Book Antiqua" panose="02040602050305030304" pitchFamily="18" charset="0"/>
              </a:rPr>
              <a:t>Sticky Table Headers:</a:t>
            </a:r>
            <a:r>
              <a:rPr lang="en-US" sz="1900" b="0" i="0" dirty="0">
                <a:solidFill>
                  <a:srgbClr val="404040"/>
                </a:solidFill>
                <a:effectLst/>
                <a:latin typeface="Book Antiqua" panose="02040602050305030304" pitchFamily="18" charset="0"/>
              </a:rPr>
              <a:t> Easy navigation through large datasets.</a:t>
            </a:r>
          </a:p>
          <a:p>
            <a:pPr marL="742950" lvl="1" indent="-285750" algn="l">
              <a:buFont typeface="+mj-lt"/>
              <a:buAutoNum type="arabicPeriod"/>
            </a:pPr>
            <a:r>
              <a:rPr lang="en-US" sz="1900" b="1" i="0" dirty="0">
                <a:solidFill>
                  <a:srgbClr val="404040"/>
                </a:solidFill>
                <a:effectLst/>
                <a:latin typeface="Book Antiqua" panose="02040602050305030304" pitchFamily="18" charset="0"/>
              </a:rPr>
              <a:t>Expandable Rows:</a:t>
            </a:r>
            <a:r>
              <a:rPr lang="en-US" sz="1900" b="0" i="0" dirty="0">
                <a:solidFill>
                  <a:srgbClr val="404040"/>
                </a:solidFill>
                <a:effectLst/>
                <a:latin typeface="Book Antiqua" panose="02040602050305030304" pitchFamily="18" charset="0"/>
              </a:rPr>
              <a:t> View full resume details for each candidate.</a:t>
            </a:r>
          </a:p>
          <a:p>
            <a:pPr marL="742950" lvl="1" indent="-285750" algn="l">
              <a:buFont typeface="+mj-lt"/>
              <a:buAutoNum type="arabicPeriod"/>
            </a:pPr>
            <a:r>
              <a:rPr lang="en-US" sz="1900" b="1" i="0" dirty="0">
                <a:solidFill>
                  <a:srgbClr val="404040"/>
                </a:solidFill>
                <a:effectLst/>
                <a:latin typeface="Book Antiqua" panose="02040602050305030304" pitchFamily="18" charset="0"/>
              </a:rPr>
              <a:t>Back to Home Button:</a:t>
            </a:r>
            <a:r>
              <a:rPr lang="en-US" sz="1900" b="0" i="0" dirty="0">
                <a:solidFill>
                  <a:srgbClr val="404040"/>
                </a:solidFill>
                <a:effectLst/>
                <a:latin typeface="Book Antiqua" panose="02040602050305030304" pitchFamily="18" charset="0"/>
              </a:rPr>
              <a:t> Quick navigation to the homepage.</a:t>
            </a:r>
          </a:p>
        </p:txBody>
      </p:sp>
    </p:spTree>
    <p:custDataLst>
      <p:tags r:id="rId1"/>
    </p:custDataLst>
    <p:extLst>
      <p:ext uri="{BB962C8B-B14F-4D97-AF65-F5344CB8AC3E}">
        <p14:creationId xmlns:p14="http://schemas.microsoft.com/office/powerpoint/2010/main" val="1346116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MH_Others_3"/>
          <p:cNvSpPr txBox="1"/>
          <p:nvPr>
            <p:custDataLst>
              <p:tags r:id="rId2"/>
            </p:custDataLst>
          </p:nvPr>
        </p:nvSpPr>
        <p:spPr>
          <a:xfrm>
            <a:off x="215900" y="378650"/>
            <a:ext cx="4709160" cy="476885"/>
          </a:xfrm>
          <a:prstGeom prst="rect">
            <a:avLst/>
          </a:prstGeom>
          <a:noFill/>
        </p:spPr>
        <p:txBody>
          <a:bodyPr wrap="square" lIns="0" tIns="0" rIns="0" bIns="0" rtlCol="0" anchor="ctr" anchorCtr="0">
            <a:noAutofit/>
          </a:bodyPr>
          <a:lstStyle/>
          <a:p>
            <a:pPr algn="ctr"/>
            <a:r>
              <a:rPr lang="en-US" altLang="zh-CN" sz="3600" dirty="0">
                <a:solidFill>
                  <a:schemeClr val="accent1"/>
                </a:solidFill>
                <a:effectLst>
                  <a:outerShdw blurRad="38100" dist="25400" dir="5400000" algn="ctr" rotWithShape="0">
                    <a:srgbClr val="6E747A">
                      <a:alpha val="43000"/>
                    </a:srgbClr>
                  </a:outerShdw>
                </a:effectLst>
                <a:latin typeface="Book Antiqua" panose="02040602050305030304" pitchFamily="18" charset="0"/>
                <a:ea typeface="黑体" panose="02010609060101010101" pitchFamily="49" charset="-122"/>
                <a:cs typeface="+mj-lt"/>
              </a:rPr>
              <a:t>APPLICATION:</a:t>
            </a:r>
          </a:p>
        </p:txBody>
      </p:sp>
      <p:sp>
        <p:nvSpPr>
          <p:cNvPr id="2" name="Text Box 1"/>
          <p:cNvSpPr txBox="1"/>
          <p:nvPr/>
        </p:nvSpPr>
        <p:spPr>
          <a:xfrm>
            <a:off x="472440" y="1113980"/>
            <a:ext cx="10962005" cy="5425440"/>
          </a:xfrm>
          <a:prstGeom prst="rect">
            <a:avLst/>
          </a:prstGeom>
          <a:noFill/>
        </p:spPr>
        <p:txBody>
          <a:bodyPr wrap="square" rtlCol="0">
            <a:noAutofit/>
          </a:bodyPr>
          <a:lstStyle/>
          <a:p>
            <a:r>
              <a:rPr lang="en-US" sz="2400" b="1" dirty="0">
                <a:latin typeface="Book Antiqua" panose="02040602050305030304" pitchFamily="18" charset="0"/>
              </a:rPr>
              <a:t>1. For Job Seekers:</a:t>
            </a:r>
          </a:p>
          <a:p>
            <a:pPr lvl="1">
              <a:buFont typeface="Arial" panose="020B0604020202020204" pitchFamily="34" charset="0"/>
              <a:buChar char="•"/>
            </a:pPr>
            <a:r>
              <a:rPr lang="en-US" sz="2400" dirty="0">
                <a:latin typeface="Book Antiqua" panose="02040602050305030304" pitchFamily="18" charset="0"/>
              </a:rPr>
              <a:t>Upload resumes and job descriptions to analyze compatibility.</a:t>
            </a:r>
          </a:p>
          <a:p>
            <a:pPr lvl="1">
              <a:buFont typeface="Arial" panose="020B0604020202020204" pitchFamily="34" charset="0"/>
              <a:buChar char="•"/>
            </a:pPr>
            <a:r>
              <a:rPr lang="en-US" sz="2400" dirty="0">
                <a:latin typeface="Book Antiqua" panose="02040602050305030304" pitchFamily="18" charset="0"/>
              </a:rPr>
              <a:t>Get personalized skill gap analysis and course recommendations.</a:t>
            </a:r>
          </a:p>
          <a:p>
            <a:pPr lvl="1">
              <a:buFont typeface="Arial" panose="020B0604020202020204" pitchFamily="34" charset="0"/>
              <a:buChar char="•"/>
            </a:pPr>
            <a:r>
              <a:rPr lang="en-US" sz="2400" dirty="0">
                <a:latin typeface="Book Antiqua" panose="02040602050305030304" pitchFamily="18" charset="0"/>
              </a:rPr>
              <a:t>Optimize resumes for better job matching.</a:t>
            </a:r>
          </a:p>
          <a:p>
            <a:r>
              <a:rPr lang="en-US" sz="2400" b="1" dirty="0">
                <a:latin typeface="Book Antiqua" panose="02040602050305030304" pitchFamily="18" charset="0"/>
              </a:rPr>
              <a:t>2. For Recruiters:</a:t>
            </a:r>
          </a:p>
          <a:p>
            <a:pPr lvl="1">
              <a:buFont typeface="Arial" panose="020B0604020202020204" pitchFamily="34" charset="0"/>
              <a:buChar char="•"/>
            </a:pPr>
            <a:r>
              <a:rPr lang="en-US" sz="2400" dirty="0">
                <a:latin typeface="Book Antiqua" panose="02040602050305030304" pitchFamily="18" charset="0"/>
              </a:rPr>
              <a:t>Upload and compare resumes with job descriptions.</a:t>
            </a:r>
          </a:p>
          <a:p>
            <a:pPr lvl="1">
              <a:buFont typeface="Arial" panose="020B0604020202020204" pitchFamily="34" charset="0"/>
              <a:buChar char="•"/>
            </a:pPr>
            <a:r>
              <a:rPr lang="en-US" sz="2400" dirty="0">
                <a:latin typeface="Book Antiqua" panose="02040602050305030304" pitchFamily="18" charset="0"/>
              </a:rPr>
              <a:t>Get automated candidate compatibility insights.</a:t>
            </a:r>
          </a:p>
          <a:p>
            <a:pPr lvl="1">
              <a:buFont typeface="Arial" panose="020B0604020202020204" pitchFamily="34" charset="0"/>
              <a:buChar char="•"/>
            </a:pPr>
            <a:r>
              <a:rPr lang="en-US" sz="2400" dirty="0">
                <a:latin typeface="Book Antiqua" panose="02040602050305030304" pitchFamily="18" charset="0"/>
              </a:rPr>
              <a:t>Save time on manual screening and improve hiring efficiency.</a:t>
            </a:r>
          </a:p>
          <a:p>
            <a:r>
              <a:rPr lang="en-US" sz="2400" b="1" dirty="0">
                <a:latin typeface="Book Antiqua" panose="02040602050305030304" pitchFamily="18" charset="0"/>
              </a:rPr>
              <a:t>3. Industry Use Cases:</a:t>
            </a:r>
          </a:p>
          <a:p>
            <a:pPr lvl="1">
              <a:buFont typeface="Arial" panose="020B0604020202020204" pitchFamily="34" charset="0"/>
              <a:buChar char="•"/>
            </a:pPr>
            <a:r>
              <a:rPr lang="en-US" sz="2400" b="1" dirty="0">
                <a:latin typeface="Book Antiqua" panose="02040602050305030304" pitchFamily="18" charset="0"/>
              </a:rPr>
              <a:t>HR &amp; Recruitment Firms</a:t>
            </a:r>
            <a:r>
              <a:rPr lang="en-US" sz="2400" dirty="0">
                <a:latin typeface="Book Antiqua" panose="02040602050305030304" pitchFamily="18" charset="0"/>
              </a:rPr>
              <a:t> – Faster candidate shortlisting.</a:t>
            </a:r>
          </a:p>
          <a:p>
            <a:pPr lvl="1">
              <a:buFont typeface="Arial" panose="020B0604020202020204" pitchFamily="34" charset="0"/>
              <a:buChar char="•"/>
            </a:pPr>
            <a:r>
              <a:rPr lang="en-US" sz="2400" b="1" dirty="0">
                <a:latin typeface="Book Antiqua" panose="02040602050305030304" pitchFamily="18" charset="0"/>
              </a:rPr>
              <a:t>E-learning Platforms</a:t>
            </a:r>
            <a:r>
              <a:rPr lang="en-US" sz="2400" dirty="0">
                <a:latin typeface="Book Antiqua" panose="02040602050305030304" pitchFamily="18" charset="0"/>
              </a:rPr>
              <a:t> – Skill enhancement recommendations.</a:t>
            </a:r>
          </a:p>
          <a:p>
            <a:pPr lvl="1">
              <a:buFont typeface="Arial" panose="020B0604020202020204" pitchFamily="34" charset="0"/>
              <a:buChar char="•"/>
            </a:pPr>
            <a:r>
              <a:rPr lang="en-US" sz="2400" b="1" dirty="0">
                <a:latin typeface="Book Antiqua" panose="02040602050305030304" pitchFamily="18" charset="0"/>
              </a:rPr>
              <a:t>Career Counseling Services</a:t>
            </a:r>
            <a:r>
              <a:rPr lang="en-US" sz="2400" dirty="0">
                <a:latin typeface="Book Antiqua" panose="02040602050305030304" pitchFamily="18" charset="0"/>
              </a:rPr>
              <a:t> – Resume improvement insights</a:t>
            </a:r>
          </a:p>
        </p:txBody>
      </p:sp>
      <p:pic>
        <p:nvPicPr>
          <p:cNvPr id="3" name="Picture 2" descr="img"/>
          <p:cNvPicPr>
            <a:picLocks noChangeAspect="1"/>
          </p:cNvPicPr>
          <p:nvPr/>
        </p:nvPicPr>
        <p:blipFill>
          <a:blip r:embed="rId5"/>
          <a:stretch>
            <a:fillRect/>
          </a:stretch>
        </p:blipFill>
        <p:spPr>
          <a:xfrm>
            <a:off x="10354945" y="71120"/>
            <a:ext cx="1550670" cy="513080"/>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564"/>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f"/>
  <p:tag name="KSO_WM_UNIT_INDEX" val="1"/>
  <p:tag name="KSO_WM_UNIT_ID" val="custom160564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1.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64"/>
  <p:tag name="KSO_WM_SLIDE_ID" val="custom160564_3"/>
  <p:tag name="KSO_WM_SLIDE_INDEX" val="3"/>
  <p:tag name="KSO_WM_SLIDE_ITEM_CNT" val="2"/>
  <p:tag name="KSO_WM_SLIDE_LAYOUT" val="a_f"/>
  <p:tag name="KSO_WM_SLIDE_LAYOUT_CNT" val="1_2"/>
  <p:tag name="KSO_WM_SLIDE_TYPE" val="text"/>
  <p:tag name="KSO_WM_BEAUTIFY_FLAG" val="#wm#"/>
  <p:tag name="KSO_WM_TAG_VERSION" val="1.0"/>
  <p:tag name="KSO_WM_SLIDE_POSITION" val="66*138"/>
  <p:tag name="KSO_WM_SLIDE_SIZE" val="828*343"/>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f"/>
  <p:tag name="KSO_WM_UNIT_INDEX" val="1"/>
  <p:tag name="KSO_WM_UNIT_ID" val="custom160564_3*f*1"/>
  <p:tag name="KSO_WM_UNIT_CLEAR" val="1"/>
  <p:tag name="KSO_WM_UNIT_LAYERLEVEL" val="1"/>
  <p:tag name="KSO_WM_UNIT_VALUE" val="208"/>
  <p:tag name="KSO_WM_UNIT_HIGHLIGHT" val="0"/>
  <p:tag name="KSO_WM_UNIT_COMPATIBLE" val="0"/>
  <p:tag name="KSO_WM_UNIT_PRESET_TEXT_INDEX" val="5"/>
  <p:tag name="KSO_WM_UNIT_PRESET_TEXT_LEN" val="232"/>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4.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64"/>
  <p:tag name="KSO_WM_SLIDE_ID" val="custom160564_3"/>
  <p:tag name="KSO_WM_SLIDE_INDEX" val="3"/>
  <p:tag name="KSO_WM_SLIDE_ITEM_CNT" val="2"/>
  <p:tag name="KSO_WM_SLIDE_LAYOUT" val="a_f"/>
  <p:tag name="KSO_WM_SLIDE_LAYOUT_CNT" val="1_2"/>
  <p:tag name="KSO_WM_SLIDE_TYPE" val="text"/>
  <p:tag name="KSO_WM_BEAUTIFY_FLAG" val="#wm#"/>
  <p:tag name="KSO_WM_TAG_VERSION" val="1.0"/>
  <p:tag name="KSO_WM_SLIDE_POSITION" val="66*138"/>
  <p:tag name="KSO_WM_SLIDE_SIZE" val="828*343"/>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6.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64"/>
  <p:tag name="KSO_WM_SLIDE_ID" val="custom160564_3"/>
  <p:tag name="KSO_WM_SLIDE_INDEX" val="3"/>
  <p:tag name="KSO_WM_SLIDE_ITEM_CNT" val="2"/>
  <p:tag name="KSO_WM_SLIDE_LAYOUT" val="a_f"/>
  <p:tag name="KSO_WM_SLIDE_LAYOUT_CNT" val="1_2"/>
  <p:tag name="KSO_WM_SLIDE_TYPE" val="text"/>
  <p:tag name="KSO_WM_BEAUTIFY_FLAG" val="#wm#"/>
  <p:tag name="KSO_WM_TAG_VERSION" val="1.0"/>
  <p:tag name="KSO_WM_SLIDE_POSITION" val="66*138"/>
  <p:tag name="KSO_WM_SLIDE_SIZE" val="828*343"/>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8.xml><?xml version="1.0" encoding="utf-8"?>
<p:tagLst xmlns:a="http://schemas.openxmlformats.org/drawingml/2006/main" xmlns:r="http://schemas.openxmlformats.org/officeDocument/2006/relationships" xmlns:p="http://schemas.openxmlformats.org/presentationml/2006/main">
  <p:tag name="MH" val="20150923145210"/>
  <p:tag name="MH_LIBRARY" val="CONTENTS"/>
  <p:tag name="MH_AUTOCOLOR" val="TRUE"/>
  <p:tag name="MH_TYPE" val="CONTENTS"/>
  <p:tag name="ID" val="553526"/>
  <p:tag name="KSO_WM_TEMPLATE_CATEGORY" val="custom"/>
  <p:tag name="KSO_WM_TEMPLATE_INDEX" val="160564"/>
  <p:tag name="KSO_WM_TAG_VERSION" val="1.0"/>
  <p:tag name="KSO_WM_SLIDE_ID" val="custom160564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19.xml><?xml version="1.0" encoding="utf-8"?>
<p:tagLst xmlns:a="http://schemas.openxmlformats.org/drawingml/2006/main" xmlns:r="http://schemas.openxmlformats.org/officeDocument/2006/relationships" xmlns:p="http://schemas.openxmlformats.org/presentationml/2006/main">
  <p:tag name="MH" val="20150923145210"/>
  <p:tag name="MH_LIBRARY" val="CONTENTS"/>
  <p:tag name="MH_TYPE" val="OTHERS"/>
  <p:tag name="ID" val="553526"/>
  <p:tag name="KSO_WM_TAG_VERSION" val="1.0"/>
  <p:tag name="KSO_WM_BEAUTIFY_FLAG" val="#wm#"/>
  <p:tag name="KSO_WM_UNIT_TYPE" val="i"/>
  <p:tag name="KSO_WM_UNIT_ID" val="custom160564_6*i*7"/>
  <p:tag name="KSO_WM_TEMPLATE_CATEGORY" val="custom"/>
  <p:tag name="KSO_WM_TEMPLATE_INDEX" val="160564"/>
  <p:tag name="KSO_WM_UNIT_INDEX" val="7"/>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564"/>
</p:tagLst>
</file>

<file path=ppt/tags/tag20.xml><?xml version="1.0" encoding="utf-8"?>
<p:tagLst xmlns:a="http://schemas.openxmlformats.org/drawingml/2006/main" xmlns:r="http://schemas.openxmlformats.org/officeDocument/2006/relationships" xmlns:p="http://schemas.openxmlformats.org/presentationml/2006/main">
  <p:tag name="MH" val="20150923145210"/>
  <p:tag name="MH_LIBRARY" val="CONTENTS"/>
  <p:tag name="MH_AUTOCOLOR" val="TRUE"/>
  <p:tag name="MH_TYPE" val="CONTENTS"/>
  <p:tag name="ID" val="553526"/>
  <p:tag name="KSO_WM_TEMPLATE_CATEGORY" val="custom"/>
  <p:tag name="KSO_WM_TEMPLATE_INDEX" val="160564"/>
  <p:tag name="KSO_WM_TAG_VERSION" val="1.0"/>
  <p:tag name="KSO_WM_SLIDE_ID" val="custom160564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21.xml><?xml version="1.0" encoding="utf-8"?>
<p:tagLst xmlns:a="http://schemas.openxmlformats.org/drawingml/2006/main" xmlns:r="http://schemas.openxmlformats.org/officeDocument/2006/relationships" xmlns:p="http://schemas.openxmlformats.org/presentationml/2006/main">
  <p:tag name="MH" val="20150923145210"/>
  <p:tag name="MH_LIBRARY" val="CONTENTS"/>
  <p:tag name="MH_TYPE" val="OTHERS"/>
  <p:tag name="ID" val="553526"/>
  <p:tag name="KSO_WM_TAG_VERSION" val="1.0"/>
  <p:tag name="KSO_WM_BEAUTIFY_FLAG" val="#wm#"/>
  <p:tag name="KSO_WM_UNIT_TYPE" val="i"/>
  <p:tag name="KSO_WM_UNIT_ID" val="custom160564_6*i*7"/>
  <p:tag name="KSO_WM_TEMPLATE_CATEGORY" val="custom"/>
  <p:tag name="KSO_WM_TEMPLATE_INDEX" val="160564"/>
  <p:tag name="KSO_WM_UNIT_INDEX" val="7"/>
</p:tagLst>
</file>

<file path=ppt/tags/tag22.xml><?xml version="1.0" encoding="utf-8"?>
<p:tagLst xmlns:a="http://schemas.openxmlformats.org/drawingml/2006/main" xmlns:r="http://schemas.openxmlformats.org/officeDocument/2006/relationships" xmlns:p="http://schemas.openxmlformats.org/presentationml/2006/main">
  <p:tag name="MH" val="20150923145210"/>
  <p:tag name="MH_LIBRARY" val="CONTENTS"/>
  <p:tag name="MH_AUTOCOLOR" val="TRUE"/>
  <p:tag name="MH_TYPE" val="CONTENTS"/>
  <p:tag name="ID" val="553526"/>
  <p:tag name="KSO_WM_TEMPLATE_CATEGORY" val="custom"/>
  <p:tag name="KSO_WM_TEMPLATE_INDEX" val="160564"/>
  <p:tag name="KSO_WM_TAG_VERSION" val="1.0"/>
  <p:tag name="KSO_WM_SLIDE_ID" val="custom160564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23.xml><?xml version="1.0" encoding="utf-8"?>
<p:tagLst xmlns:a="http://schemas.openxmlformats.org/drawingml/2006/main" xmlns:r="http://schemas.openxmlformats.org/officeDocument/2006/relationships" xmlns:p="http://schemas.openxmlformats.org/presentationml/2006/main">
  <p:tag name="MH" val="20150923145210"/>
  <p:tag name="MH_LIBRARY" val="CONTENTS"/>
  <p:tag name="MH_TYPE" val="OTHERS"/>
  <p:tag name="ID" val="553526"/>
  <p:tag name="KSO_WM_TAG_VERSION" val="1.0"/>
  <p:tag name="KSO_WM_BEAUTIFY_FLAG" val="#wm#"/>
  <p:tag name="KSO_WM_UNIT_TYPE" val="i"/>
  <p:tag name="KSO_WM_UNIT_ID" val="custom160564_6*i*7"/>
  <p:tag name="KSO_WM_TEMPLATE_CATEGORY" val="custom"/>
  <p:tag name="KSO_WM_TEMPLATE_INDEX" val="160564"/>
  <p:tag name="KSO_WM_UNIT_INDEX" val="7"/>
</p:tagLst>
</file>

<file path=ppt/tags/tag24.xml><?xml version="1.0" encoding="utf-8"?>
<p:tagLst xmlns:a="http://schemas.openxmlformats.org/drawingml/2006/main" xmlns:r="http://schemas.openxmlformats.org/officeDocument/2006/relationships" xmlns:p="http://schemas.openxmlformats.org/presentationml/2006/main">
  <p:tag name="MH" val="20150923145210"/>
  <p:tag name="MH_LIBRARY" val="CONTENTS"/>
  <p:tag name="MH_AUTOCOLOR" val="TRUE"/>
  <p:tag name="MH_TYPE" val="CONTENTS"/>
  <p:tag name="ID" val="553526"/>
  <p:tag name="KSO_WM_TEMPLATE_CATEGORY" val="custom"/>
  <p:tag name="KSO_WM_TEMPLATE_INDEX" val="160564"/>
  <p:tag name="KSO_WM_TAG_VERSION" val="1.0"/>
  <p:tag name="KSO_WM_SLIDE_ID" val="custom160564_9"/>
  <p:tag name="KSO_WM_SLIDE_INDEX" val="9"/>
  <p:tag name="KSO_WM_SLIDE_ITEM_CNT" val="4"/>
  <p:tag name="KSO_WM_SLIDE_LAYOUT" val="a_l"/>
  <p:tag name="KSO_WM_SLIDE_LAYOUT_CNT" val="1_1"/>
  <p:tag name="KSO_WM_SLIDE_TYPE" val="contents"/>
  <p:tag name="KSO_WM_BEAUTIFY_FLAG" val="#wm#"/>
  <p:tag name="KSO_WM_DIAGRAM_GROUP_CODE" val="l1-1"/>
</p:tagLst>
</file>

<file path=ppt/tags/tag25.xml><?xml version="1.0" encoding="utf-8"?>
<p:tagLst xmlns:a="http://schemas.openxmlformats.org/drawingml/2006/main" xmlns:r="http://schemas.openxmlformats.org/officeDocument/2006/relationships" xmlns:p="http://schemas.openxmlformats.org/presentationml/2006/main">
  <p:tag name="MH" val="20150923145210"/>
  <p:tag name="MH_LIBRARY" val="CONTENTS"/>
  <p:tag name="MH_TYPE" val="OTHERS"/>
  <p:tag name="ID" val="553526"/>
  <p:tag name="KSO_WM_TAG_VERSION" val="1.0"/>
  <p:tag name="KSO_WM_BEAUTIFY_FLAG" val="#wm#"/>
  <p:tag name="KSO_WM_UNIT_TYPE" val="i"/>
  <p:tag name="KSO_WM_UNIT_ID" val="custom160564_6*i*7"/>
  <p:tag name="KSO_WM_TEMPLATE_CATEGORY" val="custom"/>
  <p:tag name="KSO_WM_TEMPLATE_INDEX" val="160564"/>
  <p:tag name="KSO_WM_UNIT_INDEX" val="7"/>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564"/>
</p:tagLst>
</file>

<file path=ppt/tags/tag27.xml><?xml version="1.0" encoding="utf-8"?>
<p:tagLst xmlns:a="http://schemas.openxmlformats.org/drawingml/2006/main" xmlns:r="http://schemas.openxmlformats.org/officeDocument/2006/relationships" xmlns:p="http://schemas.openxmlformats.org/presentationml/2006/main">
  <p:tag name="MH" val="20150923145210"/>
  <p:tag name="MH_LIBRARY" val="CONTENTS"/>
  <p:tag name="MH_AUTOCOLOR" val="TRUE"/>
  <p:tag name="MH_TYPE" val="CONTENTS"/>
  <p:tag name="ID" val="553526"/>
  <p:tag name="KSO_WM_TEMPLATE_CATEGORY" val="custom"/>
  <p:tag name="KSO_WM_TEMPLATE_INDEX" val="160564"/>
  <p:tag name="KSO_WM_TAG_VERSION" val="1.0"/>
  <p:tag name="KSO_WM_SLIDE_ID" val="custom160564_10"/>
  <p:tag name="KSO_WM_SLIDE_INDEX" val="10"/>
  <p:tag name="KSO_WM_SLIDE_ITEM_CNT" val="5"/>
  <p:tag name="KSO_WM_SLIDE_LAYOUT" val="a_l"/>
  <p:tag name="KSO_WM_SLIDE_LAYOUT_CNT" val="1_1"/>
  <p:tag name="KSO_WM_SLIDE_TYPE" val="contents"/>
  <p:tag name="KSO_WM_BEAUTIFY_FLAG" val="#wm#"/>
  <p:tag name="KSO_WM_DIAGRAM_GROUP_CODE" val="l1-1"/>
</p:tagLst>
</file>

<file path=ppt/tags/tag28.xml><?xml version="1.0" encoding="utf-8"?>
<p:tagLst xmlns:a="http://schemas.openxmlformats.org/drawingml/2006/main" xmlns:r="http://schemas.openxmlformats.org/officeDocument/2006/relationships" xmlns:p="http://schemas.openxmlformats.org/presentationml/2006/main">
  <p:tag name="MH" val="20150923145210"/>
  <p:tag name="MH_LIBRARY" val="CONTENTS"/>
  <p:tag name="MH_TYPE" val="OTHERS"/>
  <p:tag name="ID" val="553526"/>
  <p:tag name="KSO_WM_TAG_VERSION" val="1.0"/>
  <p:tag name="KSO_WM_BEAUTIFY_FLAG" val="#wm#"/>
  <p:tag name="KSO_WM_UNIT_TYPE" val="i"/>
  <p:tag name="KSO_WM_UNIT_ID" val="custom160564_6*i*7"/>
  <p:tag name="KSO_WM_TEMPLATE_CATEGORY" val="custom"/>
  <p:tag name="KSO_WM_TEMPLATE_INDEX" val="160564"/>
  <p:tag name="KSO_WM_UNIT_INDEX" val="7"/>
</p:tagLst>
</file>

<file path=ppt/tags/tag29.xml><?xml version="1.0" encoding="utf-8"?>
<p:tagLst xmlns:a="http://schemas.openxmlformats.org/drawingml/2006/main" xmlns:r="http://schemas.openxmlformats.org/officeDocument/2006/relationships" xmlns:p="http://schemas.openxmlformats.org/presentationml/2006/main">
  <p:tag name="MH" val="20150923145210"/>
  <p:tag name="MH_LIBRARY" val="CONTENTS"/>
  <p:tag name="MH_AUTOCOLOR" val="TRUE"/>
  <p:tag name="MH_TYPE" val="CONTENTS"/>
  <p:tag name="ID" val="553526"/>
  <p:tag name="KSO_WM_TEMPLATE_CATEGORY" val="custom"/>
  <p:tag name="KSO_WM_TEMPLATE_INDEX" val="160564"/>
  <p:tag name="KSO_WM_TAG_VERSION" val="1.0"/>
  <p:tag name="KSO_WM_SLIDE_ID" val="custom160564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ags/tag3.xml><?xml version="1.0" encoding="utf-8"?>
<p:tagLst xmlns:a="http://schemas.openxmlformats.org/drawingml/2006/main" xmlns:r="http://schemas.openxmlformats.org/officeDocument/2006/relationships" xmlns:p="http://schemas.openxmlformats.org/presentationml/2006/main">
  <p:tag name="MH" val="20150923145622"/>
  <p:tag name="MH_LIBRARY" val="GRAPHIC"/>
  <p:tag name="MH_ORDER" val="Freeform 9"/>
</p:tagLst>
</file>

<file path=ppt/tags/tag30.xml><?xml version="1.0" encoding="utf-8"?>
<p:tagLst xmlns:a="http://schemas.openxmlformats.org/drawingml/2006/main" xmlns:r="http://schemas.openxmlformats.org/officeDocument/2006/relationships" xmlns:p="http://schemas.openxmlformats.org/presentationml/2006/main">
  <p:tag name="MH" val="20150923145210"/>
  <p:tag name="MH_LIBRARY" val="CONTENTS"/>
  <p:tag name="MH_TYPE" val="OTHERS"/>
  <p:tag name="ID" val="553526"/>
  <p:tag name="KSO_WM_TAG_VERSION" val="1.0"/>
  <p:tag name="KSO_WM_BEAUTIFY_FLAG" val="#wm#"/>
  <p:tag name="KSO_WM_UNIT_TYPE" val="i"/>
  <p:tag name="KSO_WM_UNIT_ID" val="custom160564_6*i*7"/>
  <p:tag name="KSO_WM_TEMPLATE_CATEGORY" val="custom"/>
  <p:tag name="KSO_WM_TEMPLATE_INDEX" val="160564"/>
  <p:tag name="KSO_WM_UNIT_INDEX" val="7"/>
</p:tagLst>
</file>

<file path=ppt/tags/tag4.xml><?xml version="1.0" encoding="utf-8"?>
<p:tagLst xmlns:a="http://schemas.openxmlformats.org/drawingml/2006/main" xmlns:r="http://schemas.openxmlformats.org/officeDocument/2006/relationships" xmlns:p="http://schemas.openxmlformats.org/presentationml/2006/main">
  <p:tag name="MH" val="20150923145622"/>
  <p:tag name="MH_LIBRARY" val="GRAPHIC"/>
  <p:tag name="MH_ORDER" val="Straight Connector 13"/>
</p:tagLst>
</file>

<file path=ppt/tags/tag5.xml><?xml version="1.0" encoding="utf-8"?>
<p:tagLst xmlns:a="http://schemas.openxmlformats.org/drawingml/2006/main" xmlns:r="http://schemas.openxmlformats.org/officeDocument/2006/relationships" xmlns:p="http://schemas.openxmlformats.org/presentationml/2006/main">
  <p:tag name="KSO_WM_TEMPLATE_THUMBS_INDEX" val="1、4、5、8、12、16、19、25、27、28、29"/>
  <p:tag name="KSO_WM_TEMPLATE_CATEGORY" val="custom"/>
  <p:tag name="KSO_WM_TEMPLATE_INDEX" val="160564"/>
  <p:tag name="KSO_WM_TAG_VERSION" val="1.0"/>
  <p:tag name="KSO_WM_SLIDE_ID" val="custom160564_1"/>
  <p:tag name="KSO_WM_SLIDE_INDEX" val="1"/>
  <p:tag name="KSO_WM_SLIDE_ITEM_CNT" val="2"/>
  <p:tag name="KSO_WM_SLIDE_LAYOUT" val="a_b"/>
  <p:tag name="KSO_WM_SLIDE_LAYOUT_CNT" val="1_1"/>
  <p:tag name="KSO_WM_SLIDE_TYPE" val="title"/>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b"/>
  <p:tag name="KSO_WM_UNIT_INDEX" val="1"/>
  <p:tag name="KSO_WM_UNIT_ID" val="custom160564_1*b*1"/>
  <p:tag name="KSO_WM_UNIT_CLEAR" val="1"/>
  <p:tag name="KSO_WM_UNIT_LAYERLEVEL" val="1"/>
  <p:tag name="KSO_WM_UNIT_VALUE" val="35"/>
  <p:tag name="KSO_WM_UNIT_ISCONTENTSTITLE" val="0"/>
  <p:tag name="KSO_WM_UNIT_HIGHLIGHT" val="0"/>
  <p:tag name="KSO_WM_UNIT_COMPATIBLE" val="0"/>
  <p:tag name="KSO_WM_UNIT_PRESET_TEXT_INDEX" val="3"/>
  <p:tag name="KSO_WM_UNIT_PRESET_TEXT_LEN" val="17"/>
</p:tagLst>
</file>

<file path=ppt/tags/tag8.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64"/>
  <p:tag name="KSO_WM_SLIDE_ID" val="custom160564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heme/theme1.xml><?xml version="1.0" encoding="utf-8"?>
<a:theme xmlns:a="http://schemas.openxmlformats.org/drawingml/2006/main" name="Office Theme">
  <a:themeElements>
    <a:clrScheme name="160564">
      <a:dk1>
        <a:srgbClr val="2F2F2F"/>
      </a:dk1>
      <a:lt1>
        <a:srgbClr val="F7F7F7"/>
      </a:lt1>
      <a:dk2>
        <a:srgbClr val="FFFFFF"/>
      </a:dk2>
      <a:lt2>
        <a:srgbClr val="5F5F5F"/>
      </a:lt2>
      <a:accent1>
        <a:srgbClr val="00BE9C"/>
      </a:accent1>
      <a:accent2>
        <a:srgbClr val="EC9126"/>
      </a:accent2>
      <a:accent3>
        <a:srgbClr val="CFBA21"/>
      </a:accent3>
      <a:accent4>
        <a:srgbClr val="00B0F0"/>
      </a:accent4>
      <a:accent5>
        <a:srgbClr val="009A79"/>
      </a:accent5>
      <a:accent6>
        <a:srgbClr val="AFB2B4"/>
      </a:accent6>
      <a:hlink>
        <a:srgbClr val="00B0F0"/>
      </a:hlink>
      <a:folHlink>
        <a:srgbClr val="AFB2B4"/>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1119</TotalTime>
  <Words>923</Words>
  <Application>Microsoft Office PowerPoint</Application>
  <PresentationFormat>Widescreen</PresentationFormat>
  <Paragraphs>103</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Book Antiqua</vt:lpstr>
      <vt:lpstr>Calibri</vt:lpstr>
      <vt:lpstr>Wingdings</vt:lpstr>
      <vt:lpstr>Wingdings 3</vt:lpstr>
      <vt:lpstr>Office Theme</vt:lpstr>
      <vt:lpstr>Hire Smart Smart Resume Scanner and Analyzer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Scope: </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Rohit Singh</cp:lastModifiedBy>
  <cp:revision>222</cp:revision>
  <dcterms:created xsi:type="dcterms:W3CDTF">2015-09-21T02:24:00Z</dcterms:created>
  <dcterms:modified xsi:type="dcterms:W3CDTF">2025-02-04T16:29:05Z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1033-12.2.0.19805</vt:lpwstr>
  </property>
  <property fmtid="{D5CDD505-2E9C-101B-9397-08002B2CF9AE}" pid="3" name="ICV">
    <vt:lpwstr>DAE24CC351FE48FC86BF461E02A2884F_13</vt:lpwstr>
  </property>
</Properties>
</file>