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09493" marR="0" lvl="1" indent="-12592" algn="l" rtl="0">
              <a:spcBef>
                <a:spcPts val="0"/>
              </a:spcBef>
              <a:buNone/>
              <a:defRPr sz="16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16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16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16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3610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hdr" idx="3"/>
          </p:nvPr>
        </p:nvSpPr>
        <p:spPr>
          <a:xfrm>
            <a:off x="0" y="0"/>
            <a:ext cx="2971799"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PES Institute of Technology</a:t>
            </a:r>
          </a:p>
        </p:txBody>
      </p:sp>
      <p:sp>
        <p:nvSpPr>
          <p:cNvPr id="88" name="Shape 88"/>
          <p:cNvSpPr txBox="1">
            <a:spLocks noGrp="1"/>
          </p:cNvSpPr>
          <p:nvPr>
            <p:ph type="ftr" idx="11"/>
          </p:nvPr>
        </p:nvSpPr>
        <p:spPr>
          <a:xfrm>
            <a:off x="0" y="8685213"/>
            <a:ext cx="2971799"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Electronics and Communication Engineering</a:t>
            </a:r>
          </a:p>
        </p:txBody>
      </p:sp>
      <p:sp>
        <p:nvSpPr>
          <p:cNvPr id="89" name="Shape 8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174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54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96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3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9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761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
        <p:nvSpPr>
          <p:cNvPr id="290" name="Shape 290"/>
          <p:cNvSpPr txBox="1">
            <a:spLocks noGrp="1"/>
          </p:cNvSpPr>
          <p:nvPr>
            <p:ph type="hdr" idx="3"/>
          </p:nvPr>
        </p:nvSpPr>
        <p:spPr>
          <a:xfrm>
            <a:off x="0" y="0"/>
            <a:ext cx="2971799"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PES Institute of Technology</a:t>
            </a:r>
          </a:p>
        </p:txBody>
      </p:sp>
      <p:sp>
        <p:nvSpPr>
          <p:cNvPr id="291" name="Shape 291"/>
          <p:cNvSpPr txBox="1">
            <a:spLocks noGrp="1"/>
          </p:cNvSpPr>
          <p:nvPr>
            <p:ph type="ftr" idx="11"/>
          </p:nvPr>
        </p:nvSpPr>
        <p:spPr>
          <a:xfrm>
            <a:off x="0" y="8685213"/>
            <a:ext cx="2971799"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Electronics and Communication Engineering</a:t>
            </a:r>
          </a:p>
        </p:txBody>
      </p:sp>
      <p:sp>
        <p:nvSpPr>
          <p:cNvPr id="292" name="Shape 2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792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4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
        <p:nvSpPr>
          <p:cNvPr id="312" name="Shape 3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
        <p:nvSpPr>
          <p:cNvPr id="313" name="Shape 313"/>
          <p:cNvSpPr txBox="1">
            <a:spLocks noGrp="1"/>
          </p:cNvSpPr>
          <p:nvPr>
            <p:ph type="ftr" idx="11"/>
          </p:nvPr>
        </p:nvSpPr>
        <p:spPr>
          <a:xfrm>
            <a:off x="0" y="8685213"/>
            <a:ext cx="2971799"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Electronics and Communication Engineering</a:t>
            </a:r>
          </a:p>
        </p:txBody>
      </p:sp>
      <p:sp>
        <p:nvSpPr>
          <p:cNvPr id="314" name="Shape 314"/>
          <p:cNvSpPr txBox="1">
            <a:spLocks noGrp="1"/>
          </p:cNvSpPr>
          <p:nvPr>
            <p:ph type="hdr" idx="3"/>
          </p:nvPr>
        </p:nvSpPr>
        <p:spPr>
          <a:xfrm>
            <a:off x="0" y="0"/>
            <a:ext cx="2971799"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PES Institute of Technology</a:t>
            </a:r>
          </a:p>
        </p:txBody>
      </p:sp>
    </p:spTree>
    <p:extLst>
      <p:ext uri="{BB962C8B-B14F-4D97-AF65-F5344CB8AC3E}">
        <p14:creationId xmlns:p14="http://schemas.microsoft.com/office/powerpoint/2010/main" val="182077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917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66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47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469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397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0775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17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80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
        <p:nvSpPr>
          <p:cNvPr id="130" name="Shape 130"/>
          <p:cNvSpPr txBox="1">
            <a:spLocks noGrp="1"/>
          </p:cNvSpPr>
          <p:nvPr>
            <p:ph type="hdr" idx="3"/>
          </p:nvPr>
        </p:nvSpPr>
        <p:spPr>
          <a:xfrm>
            <a:off x="0" y="0"/>
            <a:ext cx="2971799"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PES Institute of Technology</a:t>
            </a:r>
          </a:p>
        </p:txBody>
      </p:sp>
      <p:sp>
        <p:nvSpPr>
          <p:cNvPr id="131" name="Shape 131"/>
          <p:cNvSpPr txBox="1">
            <a:spLocks noGrp="1"/>
          </p:cNvSpPr>
          <p:nvPr>
            <p:ph type="ftr" idx="11"/>
          </p:nvPr>
        </p:nvSpPr>
        <p:spPr>
          <a:xfrm>
            <a:off x="0" y="8685213"/>
            <a:ext cx="2971799"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Electronics and Communication Engineering</a:t>
            </a:r>
          </a:p>
        </p:txBody>
      </p:sp>
      <p:sp>
        <p:nvSpPr>
          <p:cNvPr id="132" name="Shape 1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292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24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49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393394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16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4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3603" y="1122362"/>
            <a:ext cx="9141619"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5998"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3603" y="3602037"/>
            <a:ext cx="9141619"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399" b="0" i="0" u="none" strike="noStrike" cap="none">
                <a:solidFill>
                  <a:schemeClr val="dk1"/>
                </a:solidFill>
                <a:latin typeface="Calibri"/>
                <a:ea typeface="Calibri"/>
                <a:cs typeface="Calibri"/>
                <a:sym typeface="Calibri"/>
              </a:defRPr>
            </a:lvl1pPr>
            <a:lvl2pPr marL="457063" marR="0" lvl="1" indent="-12562" algn="ctr"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2pPr>
            <a:lvl3pPr marL="914126" marR="0" lvl="2" indent="-12425" algn="ctr" rtl="0">
              <a:lnSpc>
                <a:spcPct val="90000"/>
              </a:lnSpc>
              <a:spcBef>
                <a:spcPts val="500"/>
              </a:spcBef>
              <a:buClr>
                <a:schemeClr val="dk1"/>
              </a:buClr>
              <a:buFont typeface="Arial"/>
              <a:buNone/>
              <a:defRPr sz="1799" b="0" i="0" u="none" strike="noStrike" cap="none">
                <a:solidFill>
                  <a:schemeClr val="dk1"/>
                </a:solidFill>
                <a:latin typeface="Calibri"/>
                <a:ea typeface="Calibri"/>
                <a:cs typeface="Calibri"/>
                <a:sym typeface="Calibri"/>
              </a:defRPr>
            </a:lvl3pPr>
            <a:lvl4pPr marL="1371189" marR="0" lvl="3" indent="-12288"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251" marR="0" lvl="4" indent="-12151"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5314" marR="0" lvl="5" indent="-12013"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2377" marR="0" lvl="6" indent="-11876"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199440" marR="0" lvl="7" indent="-11739"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6503" marR="0" lvl="8" indent="-11603"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20" name="Shape 20"/>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7982"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18743" y="-1255136"/>
            <a:ext cx="4351338" cy="10512861"/>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77" name="Shape 7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0816" y="1956936"/>
            <a:ext cx="5811838" cy="262821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8206" y="-595098"/>
            <a:ext cx="5811838" cy="7732285"/>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83" name="Shape 83"/>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1633" y="1709739"/>
            <a:ext cx="10512861"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5998"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1633" y="4589464"/>
            <a:ext cx="10512861"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399" b="0" i="0" u="none" strike="noStrike" cap="none">
                <a:solidFill>
                  <a:srgbClr val="888888"/>
                </a:solidFill>
                <a:latin typeface="Calibri"/>
                <a:ea typeface="Calibri"/>
                <a:cs typeface="Calibri"/>
                <a:sym typeface="Calibri"/>
              </a:defRPr>
            </a:lvl1pPr>
            <a:lvl2pPr marL="457063" marR="0" lvl="1" indent="-12562" algn="l" rtl="0">
              <a:lnSpc>
                <a:spcPct val="90000"/>
              </a:lnSpc>
              <a:spcBef>
                <a:spcPts val="500"/>
              </a:spcBef>
              <a:buClr>
                <a:srgbClr val="888888"/>
              </a:buClr>
              <a:buFont typeface="Arial"/>
              <a:buNone/>
              <a:defRPr sz="1999" b="0" i="0" u="none" strike="noStrike" cap="none">
                <a:solidFill>
                  <a:srgbClr val="888888"/>
                </a:solidFill>
                <a:latin typeface="Calibri"/>
                <a:ea typeface="Calibri"/>
                <a:cs typeface="Calibri"/>
                <a:sym typeface="Calibri"/>
              </a:defRPr>
            </a:lvl2pPr>
            <a:lvl3pPr marL="914126" marR="0" lvl="2" indent="-12425" algn="l" rtl="0">
              <a:lnSpc>
                <a:spcPct val="90000"/>
              </a:lnSpc>
              <a:spcBef>
                <a:spcPts val="500"/>
              </a:spcBef>
              <a:buClr>
                <a:srgbClr val="888888"/>
              </a:buClr>
              <a:buFont typeface="Arial"/>
              <a:buNone/>
              <a:defRPr sz="1799" b="0" i="0" u="none" strike="noStrike" cap="none">
                <a:solidFill>
                  <a:srgbClr val="888888"/>
                </a:solidFill>
                <a:latin typeface="Calibri"/>
                <a:ea typeface="Calibri"/>
                <a:cs typeface="Calibri"/>
                <a:sym typeface="Calibri"/>
              </a:defRPr>
            </a:lvl3pPr>
            <a:lvl4pPr marL="1371189" marR="0" lvl="3" indent="-12288"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251" marR="0" lvl="4" indent="-12151"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5314" marR="0" lvl="5" indent="-12013"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2377" marR="0" lvl="6" indent="-11876"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199440" marR="0" lvl="7" indent="-11739"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6503" marR="0" lvl="8" indent="-11603"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26" name="Shape 26"/>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7982"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7982" y="1825625"/>
            <a:ext cx="10512861" cy="435133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32" name="Shape 32"/>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7982"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37" name="Shape 3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9570" y="457200"/>
            <a:ext cx="3931212"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1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5181837" y="987425"/>
            <a:ext cx="6170592" cy="4873624"/>
          </a:xfrm>
          <a:prstGeom prst="rect">
            <a:avLst/>
          </a:prstGeom>
          <a:noFill/>
          <a:ln>
            <a:noFill/>
          </a:ln>
        </p:spPr>
        <p:txBody>
          <a:bodyPr lIns="91425" tIns="91425" rIns="91425" bIns="91425" anchor="t" anchorCtr="0"/>
          <a:lstStyle>
            <a:lvl1pPr marL="228531" marR="0" lvl="0" indent="-25394" algn="l" rtl="0">
              <a:lnSpc>
                <a:spcPct val="90000"/>
              </a:lnSpc>
              <a:spcBef>
                <a:spcPts val="1000"/>
              </a:spcBef>
              <a:buClr>
                <a:schemeClr val="dk1"/>
              </a:buClr>
              <a:buSzPct val="99968"/>
              <a:buFont typeface="Arial"/>
              <a:buChar char="•"/>
              <a:defRPr sz="3199" b="0" i="0" u="none" strike="noStrike" cap="none">
                <a:solidFill>
                  <a:schemeClr val="dk1"/>
                </a:solidFill>
                <a:latin typeface="Calibri"/>
                <a:ea typeface="Calibri"/>
                <a:cs typeface="Calibri"/>
                <a:sym typeface="Calibri"/>
              </a:defRPr>
            </a:lvl1pPr>
            <a:lvl2pPr marL="685594" marR="0" lvl="1" indent="-63357" algn="l" rtl="0">
              <a:lnSpc>
                <a:spcPct val="90000"/>
              </a:lnSpc>
              <a:spcBef>
                <a:spcPts val="5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2pPr>
            <a:lvl3pPr marL="1142657" marR="0" lvl="2" indent="-88620"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3pPr>
            <a:lvl4pPr marL="1599720" marR="0" lvl="3" indent="-113883"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4pPr>
            <a:lvl5pPr marL="2056783" marR="0" lvl="4" indent="-113746"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5pPr>
            <a:lvl6pPr marL="2513846" marR="0" lvl="5" indent="-113609"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6pPr>
            <a:lvl7pPr marL="2970908" marR="0" lvl="6" indent="-113471"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7pPr>
            <a:lvl8pPr marL="3427971" marR="0" lvl="7" indent="-113334"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8pPr>
            <a:lvl9pPr marL="3885034" marR="0" lvl="8" indent="-113197"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839570" y="2057400"/>
            <a:ext cx="3931212"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063" marR="0" lvl="1" indent="-12562"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126" marR="0" lvl="2" indent="-12425"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189" marR="0" lvl="3" indent="-12288"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251" marR="0" lvl="4" indent="-12151"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5314" marR="0" lvl="5" indent="-1201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2377" marR="0" lvl="6" indent="-11876"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199440" marR="0" lvl="7" indent="-11739"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6503" marR="0" lvl="8" indent="-1160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44" name="Shape 4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569"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839570" y="1681163"/>
            <a:ext cx="5156443"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399" b="1" i="0" u="none" strike="noStrike" cap="none">
                <a:solidFill>
                  <a:schemeClr val="dk1"/>
                </a:solidFill>
                <a:latin typeface="Calibri"/>
                <a:ea typeface="Calibri"/>
                <a:cs typeface="Calibri"/>
                <a:sym typeface="Calibri"/>
              </a:defRPr>
            </a:lvl1pPr>
            <a:lvl2pPr marL="457063" marR="0" lvl="1" indent="-12562" algn="l" rtl="0">
              <a:lnSpc>
                <a:spcPct val="90000"/>
              </a:lnSpc>
              <a:spcBef>
                <a:spcPts val="500"/>
              </a:spcBef>
              <a:buClr>
                <a:schemeClr val="dk1"/>
              </a:buClr>
              <a:buFont typeface="Arial"/>
              <a:buNone/>
              <a:defRPr sz="1999" b="1" i="0" u="none" strike="noStrike" cap="none">
                <a:solidFill>
                  <a:schemeClr val="dk1"/>
                </a:solidFill>
                <a:latin typeface="Calibri"/>
                <a:ea typeface="Calibri"/>
                <a:cs typeface="Calibri"/>
                <a:sym typeface="Calibri"/>
              </a:defRPr>
            </a:lvl2pPr>
            <a:lvl3pPr marL="914126" marR="0" lvl="2" indent="-12425" algn="l" rtl="0">
              <a:lnSpc>
                <a:spcPct val="90000"/>
              </a:lnSpc>
              <a:spcBef>
                <a:spcPts val="500"/>
              </a:spcBef>
              <a:buClr>
                <a:schemeClr val="dk1"/>
              </a:buClr>
              <a:buFont typeface="Arial"/>
              <a:buNone/>
              <a:defRPr sz="1799" b="1" i="0" u="none" strike="noStrike" cap="none">
                <a:solidFill>
                  <a:schemeClr val="dk1"/>
                </a:solidFill>
                <a:latin typeface="Calibri"/>
                <a:ea typeface="Calibri"/>
                <a:cs typeface="Calibri"/>
                <a:sym typeface="Calibri"/>
              </a:defRPr>
            </a:lvl3pPr>
            <a:lvl4pPr marL="1371189" marR="0" lvl="3" indent="-12288"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251" marR="0" lvl="4" indent="-12151"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314" marR="0" lvl="5" indent="-1201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377" marR="0" lvl="6" indent="-11876"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199440" marR="0" lvl="7" indent="-11739"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6503" marR="0" lvl="8" indent="-1160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839570" y="2505075"/>
            <a:ext cx="5156443" cy="368458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170592" y="1681163"/>
            <a:ext cx="518183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399" b="1" i="0" u="none" strike="noStrike" cap="none">
                <a:solidFill>
                  <a:schemeClr val="dk1"/>
                </a:solidFill>
                <a:latin typeface="Calibri"/>
                <a:ea typeface="Calibri"/>
                <a:cs typeface="Calibri"/>
                <a:sym typeface="Calibri"/>
              </a:defRPr>
            </a:lvl1pPr>
            <a:lvl2pPr marL="457063" marR="0" lvl="1" indent="-12562" algn="l" rtl="0">
              <a:lnSpc>
                <a:spcPct val="90000"/>
              </a:lnSpc>
              <a:spcBef>
                <a:spcPts val="500"/>
              </a:spcBef>
              <a:buClr>
                <a:schemeClr val="dk1"/>
              </a:buClr>
              <a:buFont typeface="Arial"/>
              <a:buNone/>
              <a:defRPr sz="1999" b="1" i="0" u="none" strike="noStrike" cap="none">
                <a:solidFill>
                  <a:schemeClr val="dk1"/>
                </a:solidFill>
                <a:latin typeface="Calibri"/>
                <a:ea typeface="Calibri"/>
                <a:cs typeface="Calibri"/>
                <a:sym typeface="Calibri"/>
              </a:defRPr>
            </a:lvl2pPr>
            <a:lvl3pPr marL="914126" marR="0" lvl="2" indent="-12425" algn="l" rtl="0">
              <a:lnSpc>
                <a:spcPct val="90000"/>
              </a:lnSpc>
              <a:spcBef>
                <a:spcPts val="500"/>
              </a:spcBef>
              <a:buClr>
                <a:schemeClr val="dk1"/>
              </a:buClr>
              <a:buFont typeface="Arial"/>
              <a:buNone/>
              <a:defRPr sz="1799" b="1" i="0" u="none" strike="noStrike" cap="none">
                <a:solidFill>
                  <a:schemeClr val="dk1"/>
                </a:solidFill>
                <a:latin typeface="Calibri"/>
                <a:ea typeface="Calibri"/>
                <a:cs typeface="Calibri"/>
                <a:sym typeface="Calibri"/>
              </a:defRPr>
            </a:lvl3pPr>
            <a:lvl4pPr marL="1371189" marR="0" lvl="3" indent="-12288"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251" marR="0" lvl="4" indent="-12151"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314" marR="0" lvl="5" indent="-1201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377" marR="0" lvl="6" indent="-11876"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199440" marR="0" lvl="7" indent="-11739"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6503" marR="0" lvl="8" indent="-1160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170592" y="2505075"/>
            <a:ext cx="5181837" cy="368458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53" name="Shape 53"/>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7982"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837982" y="1825625"/>
            <a:ext cx="5180251" cy="435133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6170592" y="1825625"/>
            <a:ext cx="5180251" cy="435133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60" name="Shape 60"/>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64" name="Shape 6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570" y="457200"/>
            <a:ext cx="3931212"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1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1837" y="987425"/>
            <a:ext cx="6170592"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199" b="0" i="0" u="none" strike="noStrike" cap="none">
                <a:solidFill>
                  <a:schemeClr val="dk1"/>
                </a:solidFill>
                <a:latin typeface="Calibri"/>
                <a:ea typeface="Calibri"/>
                <a:cs typeface="Calibri"/>
                <a:sym typeface="Calibri"/>
              </a:defRPr>
            </a:lvl1pPr>
            <a:lvl2pPr marL="457063" marR="0" lvl="1" indent="-12562" algn="l" rtl="0">
              <a:lnSpc>
                <a:spcPct val="90000"/>
              </a:lnSpc>
              <a:spcBef>
                <a:spcPts val="500"/>
              </a:spcBef>
              <a:buClr>
                <a:schemeClr val="dk1"/>
              </a:buClr>
              <a:buFont typeface="Arial"/>
              <a:buNone/>
              <a:defRPr sz="2799" b="0" i="0" u="none" strike="noStrike" cap="none">
                <a:solidFill>
                  <a:schemeClr val="dk1"/>
                </a:solidFill>
                <a:latin typeface="Calibri"/>
                <a:ea typeface="Calibri"/>
                <a:cs typeface="Calibri"/>
                <a:sym typeface="Calibri"/>
              </a:defRPr>
            </a:lvl2pPr>
            <a:lvl3pPr marL="914126" marR="0" lvl="2" indent="-12425" algn="l" rtl="0">
              <a:lnSpc>
                <a:spcPct val="90000"/>
              </a:lnSpc>
              <a:spcBef>
                <a:spcPts val="500"/>
              </a:spcBef>
              <a:buClr>
                <a:schemeClr val="dk1"/>
              </a:buClr>
              <a:buFont typeface="Arial"/>
              <a:buNone/>
              <a:defRPr sz="2399" b="0" i="0" u="none" strike="noStrike" cap="none">
                <a:solidFill>
                  <a:schemeClr val="dk1"/>
                </a:solidFill>
                <a:latin typeface="Calibri"/>
                <a:ea typeface="Calibri"/>
                <a:cs typeface="Calibri"/>
                <a:sym typeface="Calibri"/>
              </a:defRPr>
            </a:lvl3pPr>
            <a:lvl4pPr marL="1371189" marR="0" lvl="3" indent="-12288"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4pPr>
            <a:lvl5pPr marL="1828251" marR="0" lvl="4" indent="-12151"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5pPr>
            <a:lvl6pPr marL="2285314" marR="0" lvl="5" indent="-12013"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6pPr>
            <a:lvl7pPr marL="2742377" marR="0" lvl="6" indent="-11876"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7pPr>
            <a:lvl8pPr marL="3199440" marR="0" lvl="7" indent="-11739"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8pPr>
            <a:lvl9pPr marL="3656503" marR="0" lvl="8" indent="-11603" algn="l" rtl="0">
              <a:lnSpc>
                <a:spcPct val="90000"/>
              </a:lnSpc>
              <a:spcBef>
                <a:spcPts val="500"/>
              </a:spcBef>
              <a:buClr>
                <a:schemeClr val="dk1"/>
              </a:buClr>
              <a:buFont typeface="Arial"/>
              <a:buNone/>
              <a:defRPr sz="1999"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570" y="2057400"/>
            <a:ext cx="3931212"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063" marR="0" lvl="1" indent="-12562"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126" marR="0" lvl="2" indent="-12425"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189" marR="0" lvl="3" indent="-12288"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251" marR="0" lvl="4" indent="-12151"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5314" marR="0" lvl="5" indent="-1201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2377" marR="0" lvl="6" indent="-11876"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199440" marR="0" lvl="7" indent="-11739"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6503" marR="0" lvl="8" indent="-1160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71" name="Shape 71"/>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7982" y="365126"/>
            <a:ext cx="10512861"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3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7982" y="1825625"/>
            <a:ext cx="10512861" cy="4351338"/>
          </a:xfrm>
          <a:prstGeom prst="rect">
            <a:avLst/>
          </a:prstGeom>
          <a:noFill/>
          <a:ln>
            <a:noFill/>
          </a:ln>
        </p:spPr>
        <p:txBody>
          <a:bodyPr lIns="91425" tIns="91425" rIns="91425" bIns="91425" anchor="t" anchorCtr="0"/>
          <a:lstStyle>
            <a:lvl1pPr marL="228531" marR="0" lvl="0" indent="-50794" algn="l" rtl="0">
              <a:lnSpc>
                <a:spcPct val="90000"/>
              </a:lnSpc>
              <a:spcBef>
                <a:spcPts val="1000"/>
              </a:spcBef>
              <a:buClr>
                <a:schemeClr val="dk1"/>
              </a:buClr>
              <a:buSzPct val="99964"/>
              <a:buFont typeface="Arial"/>
              <a:buChar char="•"/>
              <a:defRPr sz="2799" b="0" i="0" u="none" strike="noStrike" cap="none">
                <a:solidFill>
                  <a:schemeClr val="dk1"/>
                </a:solidFill>
                <a:latin typeface="Calibri"/>
                <a:ea typeface="Calibri"/>
                <a:cs typeface="Calibri"/>
                <a:sym typeface="Calibri"/>
              </a:defRPr>
            </a:lvl1pPr>
            <a:lvl2pPr marL="685594" marR="0" lvl="1" indent="-88757" algn="l" rtl="0">
              <a:lnSpc>
                <a:spcPct val="90000"/>
              </a:lnSpc>
              <a:spcBef>
                <a:spcPts val="500"/>
              </a:spcBef>
              <a:buClr>
                <a:schemeClr val="dk1"/>
              </a:buClr>
              <a:buSzPct val="99958"/>
              <a:buFont typeface="Arial"/>
              <a:buChar char="•"/>
              <a:defRPr sz="2399" b="0" i="0" u="none" strike="noStrike" cap="none">
                <a:solidFill>
                  <a:schemeClr val="dk1"/>
                </a:solidFill>
                <a:latin typeface="Calibri"/>
                <a:ea typeface="Calibri"/>
                <a:cs typeface="Calibri"/>
                <a:sym typeface="Calibri"/>
              </a:defRPr>
            </a:lvl2pPr>
            <a:lvl3pPr marL="1142657" marR="0" lvl="2" indent="-114020" algn="l" rtl="0">
              <a:lnSpc>
                <a:spcPct val="90000"/>
              </a:lnSpc>
              <a:spcBef>
                <a:spcPts val="500"/>
              </a:spcBef>
              <a:buClr>
                <a:schemeClr val="dk1"/>
              </a:buClr>
              <a:buSzPct val="99950"/>
              <a:buFont typeface="Arial"/>
              <a:buChar char="•"/>
              <a:defRPr sz="1999" b="0" i="0" u="none" strike="noStrike" cap="none">
                <a:solidFill>
                  <a:schemeClr val="dk1"/>
                </a:solidFill>
                <a:latin typeface="Calibri"/>
                <a:ea typeface="Calibri"/>
                <a:cs typeface="Calibri"/>
                <a:sym typeface="Calibri"/>
              </a:defRPr>
            </a:lvl3pPr>
            <a:lvl4pPr marL="1599720" marR="0" lvl="3" indent="-126583"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4pPr>
            <a:lvl5pPr marL="2056783" marR="0" lvl="4" indent="-126446"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5pPr>
            <a:lvl6pPr marL="2513846" marR="0" lvl="5" indent="-126309"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6pPr>
            <a:lvl7pPr marL="2970908" marR="0" lvl="6" indent="-126171"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7pPr>
            <a:lvl8pPr marL="3427971" marR="0" lvl="7" indent="-126034"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8pPr>
            <a:lvl9pPr marL="3885034" marR="0" lvl="8" indent="-125897" algn="l" rtl="0">
              <a:lnSpc>
                <a:spcPct val="90000"/>
              </a:lnSpc>
              <a:spcBef>
                <a:spcPts val="500"/>
              </a:spcBef>
              <a:buClr>
                <a:schemeClr val="dk1"/>
              </a:buClr>
              <a:buSzPct val="99944"/>
              <a:buFont typeface="Arial"/>
              <a:buChar char="•"/>
              <a:defRPr sz="1799"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7982" y="6356351"/>
            <a:ext cx="2742485"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7548" y="6356351"/>
            <a:ext cx="4113727"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609493" marR="0" lvl="1" indent="-12592" algn="l" rtl="0">
              <a:spcBef>
                <a:spcPts val="0"/>
              </a:spcBef>
              <a:buNone/>
              <a:defRPr sz="2400" b="0" i="0" u="none" strike="noStrike" cap="none">
                <a:solidFill>
                  <a:schemeClr val="dk1"/>
                </a:solidFill>
                <a:latin typeface="Calibri"/>
                <a:ea typeface="Calibri"/>
                <a:cs typeface="Calibri"/>
                <a:sym typeface="Calibri"/>
              </a:defRPr>
            </a:lvl2pPr>
            <a:lvl3pPr marL="1218987" marR="0" lvl="2" indent="-12487" algn="l" rtl="0">
              <a:spcBef>
                <a:spcPts val="0"/>
              </a:spcBef>
              <a:buNone/>
              <a:defRPr sz="2400" b="0" i="0" u="none" strike="noStrike" cap="none">
                <a:solidFill>
                  <a:schemeClr val="dk1"/>
                </a:solidFill>
                <a:latin typeface="Calibri"/>
                <a:ea typeface="Calibri"/>
                <a:cs typeface="Calibri"/>
                <a:sym typeface="Calibri"/>
              </a:defRPr>
            </a:lvl3pPr>
            <a:lvl4pPr marL="1828480" marR="0" lvl="3" indent="-12380" algn="l" rtl="0">
              <a:spcBef>
                <a:spcPts val="0"/>
              </a:spcBef>
              <a:buNone/>
              <a:defRPr sz="2400" b="0" i="0" u="none" strike="noStrike" cap="none">
                <a:solidFill>
                  <a:schemeClr val="dk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dk1"/>
                </a:solidFill>
                <a:latin typeface="Calibri"/>
                <a:ea typeface="Calibri"/>
                <a:cs typeface="Calibri"/>
                <a:sym typeface="Calibri"/>
              </a:defRPr>
            </a:lvl5pPr>
            <a:lvl6pPr marL="3047467" marR="0" lvl="5" indent="-12167" algn="l" rtl="0">
              <a:spcBef>
                <a:spcPts val="0"/>
              </a:spcBef>
              <a:buNone/>
              <a:defRPr sz="24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24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2400" b="0" i="0" u="none" strike="noStrike" cap="none">
                <a:solidFill>
                  <a:schemeClr val="dk1"/>
                </a:solidFill>
                <a:latin typeface="Calibri"/>
                <a:ea typeface="Calibri"/>
                <a:cs typeface="Calibri"/>
                <a:sym typeface="Calibri"/>
              </a:defRPr>
            </a:lvl9pPr>
          </a:lstStyle>
          <a:p>
            <a:r>
              <a:rPr lang="en-US" smtClean="0"/>
              <a:t>PES Institute of Technology, Electronics and Communications Engineering</a:t>
            </a:r>
            <a:endParaRPr/>
          </a:p>
        </p:txBody>
      </p:sp>
      <p:sp>
        <p:nvSpPr>
          <p:cNvPr id="14" name="Shape 1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625174" y="609600"/>
            <a:ext cx="8759495" cy="200025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Times New Roman"/>
              <a:buNone/>
            </a:pPr>
            <a:r>
              <a:rPr lang="en-US" sz="5998" b="0" i="0" u="none" strike="noStrike" cap="none">
                <a:solidFill>
                  <a:schemeClr val="dk1"/>
                </a:solidFill>
                <a:latin typeface="Times New Roman"/>
                <a:ea typeface="Times New Roman"/>
                <a:cs typeface="Times New Roman"/>
                <a:sym typeface="Times New Roman"/>
              </a:rPr>
              <a:t>Personal Password Storage Retrieval</a:t>
            </a:r>
          </a:p>
        </p:txBody>
      </p:sp>
      <p:sp>
        <p:nvSpPr>
          <p:cNvPr id="92" name="Shape 92"/>
          <p:cNvSpPr txBox="1">
            <a:spLocks noGrp="1"/>
          </p:cNvSpPr>
          <p:nvPr>
            <p:ph type="subTitle" idx="1"/>
          </p:nvPr>
        </p:nvSpPr>
        <p:spPr>
          <a:xfrm>
            <a:off x="1637259" y="3733800"/>
            <a:ext cx="8735325" cy="15240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399" b="0" i="0" u="none" strike="noStrike" cap="none">
                <a:solidFill>
                  <a:schemeClr val="dk1"/>
                </a:solidFill>
                <a:latin typeface="Times New Roman"/>
                <a:ea typeface="Times New Roman"/>
                <a:cs typeface="Times New Roman"/>
                <a:sym typeface="Times New Roman"/>
              </a:rPr>
              <a:t>Chetan Purohit			1PI13EC025</a:t>
            </a:r>
          </a:p>
          <a:p>
            <a:pPr marL="0" marR="0" lvl="0" indent="0" algn="ctr" rtl="0">
              <a:lnSpc>
                <a:spcPct val="90000"/>
              </a:lnSpc>
              <a:spcBef>
                <a:spcPts val="1000"/>
              </a:spcBef>
              <a:spcAft>
                <a:spcPts val="0"/>
              </a:spcAft>
              <a:buClr>
                <a:schemeClr val="dk1"/>
              </a:buClr>
              <a:buSzPct val="25000"/>
              <a:buFont typeface="Arial"/>
              <a:buNone/>
            </a:pPr>
            <a:r>
              <a:rPr lang="en-US" sz="2399" b="0" i="0" u="none" strike="noStrike" cap="none">
                <a:solidFill>
                  <a:schemeClr val="dk1"/>
                </a:solidFill>
                <a:latin typeface="Times New Roman"/>
                <a:ea typeface="Times New Roman"/>
                <a:cs typeface="Times New Roman"/>
                <a:sym typeface="Times New Roman"/>
              </a:rPr>
              <a:t>Nitin Kuncham			1PI13EC064 </a:t>
            </a:r>
          </a:p>
          <a:p>
            <a:pPr marL="0" marR="0" lvl="0" indent="0" algn="ctr" rtl="0">
              <a:lnSpc>
                <a:spcPct val="90000"/>
              </a:lnSpc>
              <a:spcBef>
                <a:spcPts val="1000"/>
              </a:spcBef>
              <a:buClr>
                <a:schemeClr val="dk1"/>
              </a:buClr>
              <a:buSzPct val="25000"/>
              <a:buFont typeface="Arial"/>
              <a:buNone/>
            </a:pPr>
            <a:r>
              <a:rPr lang="en-US" sz="2399" b="0" i="0" u="none" strike="noStrike" cap="none">
                <a:solidFill>
                  <a:schemeClr val="dk1"/>
                </a:solidFill>
                <a:latin typeface="Times New Roman"/>
                <a:ea typeface="Times New Roman"/>
                <a:cs typeface="Times New Roman"/>
                <a:sym typeface="Times New Roman"/>
              </a:rPr>
              <a:t>Sharath S Chellappa		            1PI13EC092</a:t>
            </a:r>
          </a:p>
        </p:txBody>
      </p:sp>
      <p:sp>
        <p:nvSpPr>
          <p:cNvPr id="93" name="Shape 93"/>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94" name="Shape 9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1</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559558" y="304800"/>
            <a:ext cx="11464120" cy="8127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3959" b="0" i="0" u="none" strike="noStrike" cap="none" dirty="0">
                <a:solidFill>
                  <a:schemeClr val="dk1"/>
                </a:solidFill>
                <a:latin typeface="Times New Roman"/>
                <a:ea typeface="Times New Roman"/>
                <a:cs typeface="Times New Roman"/>
                <a:sym typeface="Times New Roman"/>
              </a:rPr>
              <a:t>Communication Diagram for Initial Password Splitting</a:t>
            </a:r>
          </a:p>
        </p:txBody>
      </p:sp>
      <p:sp>
        <p:nvSpPr>
          <p:cNvPr id="184" name="Shape 18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10</a:t>
            </a:fld>
            <a:endParaRPr lang="en-US" sz="1200" b="0" i="0" u="none" strike="noStrike" cap="none">
              <a:solidFill>
                <a:srgbClr val="888888"/>
              </a:solidFill>
              <a:latin typeface="Times New Roman"/>
              <a:ea typeface="Times New Roman"/>
              <a:cs typeface="Times New Roman"/>
              <a:sym typeface="Times New Roman"/>
            </a:endParaRPr>
          </a:p>
        </p:txBody>
      </p:sp>
      <p:pic>
        <p:nvPicPr>
          <p:cNvPr id="185" name="Shape 185" descr="https://cdnmedia.huawei.ru/ru/media/catalog/product/cache/2/overview_image_desktop/800x/9df78eab33525d08d6e5fb8d27136e95/0/_/x0_1.jpg.pagespeed.ic.Koelfc5kzN.jpg"/>
          <p:cNvPicPr preferRelativeResize="0"/>
          <p:nvPr/>
        </p:nvPicPr>
        <p:blipFill rotWithShape="1">
          <a:blip r:embed="rId3">
            <a:alphaModFix/>
          </a:blip>
          <a:srcRect/>
          <a:stretch/>
        </p:blipFill>
        <p:spPr>
          <a:xfrm>
            <a:off x="4202830" y="1327283"/>
            <a:ext cx="838199" cy="838199"/>
          </a:xfrm>
          <a:prstGeom prst="rect">
            <a:avLst/>
          </a:prstGeom>
          <a:noFill/>
          <a:ln>
            <a:noFill/>
          </a:ln>
        </p:spPr>
      </p:pic>
      <p:pic>
        <p:nvPicPr>
          <p:cNvPr id="186" name="Shape 186" descr="Picture result for bank server"/>
          <p:cNvPicPr preferRelativeResize="0"/>
          <p:nvPr/>
        </p:nvPicPr>
        <p:blipFill rotWithShape="1">
          <a:blip r:embed="rId4">
            <a:alphaModFix/>
          </a:blip>
          <a:srcRect/>
          <a:stretch/>
        </p:blipFill>
        <p:spPr>
          <a:xfrm>
            <a:off x="7210057" y="1295400"/>
            <a:ext cx="1211129" cy="838199"/>
          </a:xfrm>
          <a:prstGeom prst="rect">
            <a:avLst/>
          </a:prstGeom>
          <a:noFill/>
          <a:ln>
            <a:noFill/>
          </a:ln>
        </p:spPr>
      </p:pic>
      <p:pic>
        <p:nvPicPr>
          <p:cNvPr id="187" name="Shape 187" descr="Similar photo"/>
          <p:cNvPicPr preferRelativeResize="0"/>
          <p:nvPr/>
        </p:nvPicPr>
        <p:blipFill rotWithShape="1">
          <a:blip r:embed="rId5">
            <a:alphaModFix/>
          </a:blip>
          <a:srcRect/>
          <a:stretch/>
        </p:blipFill>
        <p:spPr>
          <a:xfrm>
            <a:off x="10590211" y="1295400"/>
            <a:ext cx="818778" cy="838199"/>
          </a:xfrm>
          <a:prstGeom prst="rect">
            <a:avLst/>
          </a:prstGeom>
          <a:noFill/>
          <a:ln>
            <a:noFill/>
          </a:ln>
        </p:spPr>
      </p:pic>
      <p:pic>
        <p:nvPicPr>
          <p:cNvPr id="188" name="Shape 188" descr="Bildergebnis für User picture"/>
          <p:cNvPicPr preferRelativeResize="0"/>
          <p:nvPr/>
        </p:nvPicPr>
        <p:blipFill rotWithShape="1">
          <a:blip r:embed="rId6">
            <a:alphaModFix/>
          </a:blip>
          <a:srcRect/>
          <a:stretch/>
        </p:blipFill>
        <p:spPr>
          <a:xfrm>
            <a:off x="1228903" y="1305058"/>
            <a:ext cx="860425" cy="860425"/>
          </a:xfrm>
          <a:prstGeom prst="rect">
            <a:avLst/>
          </a:prstGeom>
          <a:noFill/>
          <a:ln>
            <a:noFill/>
          </a:ln>
        </p:spPr>
      </p:pic>
      <p:cxnSp>
        <p:nvCxnSpPr>
          <p:cNvPr id="189" name="Shape 189"/>
          <p:cNvCxnSpPr/>
          <p:nvPr/>
        </p:nvCxnSpPr>
        <p:spPr>
          <a:xfrm>
            <a:off x="1598612" y="2362200"/>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190" name="Shape 190"/>
          <p:cNvCxnSpPr/>
          <p:nvPr/>
        </p:nvCxnSpPr>
        <p:spPr>
          <a:xfrm>
            <a:off x="4621930" y="2362200"/>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191" name="Shape 191"/>
          <p:cNvCxnSpPr/>
          <p:nvPr/>
        </p:nvCxnSpPr>
        <p:spPr>
          <a:xfrm>
            <a:off x="7847011" y="2362200"/>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192" name="Shape 192"/>
          <p:cNvCxnSpPr/>
          <p:nvPr/>
        </p:nvCxnSpPr>
        <p:spPr>
          <a:xfrm>
            <a:off x="10971211" y="2362200"/>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193" name="Shape 193"/>
          <p:cNvCxnSpPr/>
          <p:nvPr/>
        </p:nvCxnSpPr>
        <p:spPr>
          <a:xfrm>
            <a:off x="1679303" y="2411568"/>
            <a:ext cx="2841746" cy="80872"/>
          </a:xfrm>
          <a:prstGeom prst="straightConnector1">
            <a:avLst/>
          </a:prstGeom>
          <a:noFill/>
          <a:ln w="25400" cap="flat" cmpd="sng">
            <a:solidFill>
              <a:schemeClr val="accent1"/>
            </a:solidFill>
            <a:prstDash val="solid"/>
            <a:miter/>
            <a:headEnd type="none" w="med" len="med"/>
            <a:tailEnd type="triangle" w="lg" len="lg"/>
          </a:ln>
        </p:spPr>
      </p:cxnSp>
      <p:sp>
        <p:nvSpPr>
          <p:cNvPr id="194" name="Shape 194"/>
          <p:cNvSpPr txBox="1"/>
          <p:nvPr/>
        </p:nvSpPr>
        <p:spPr>
          <a:xfrm>
            <a:off x="2102589" y="1791013"/>
            <a:ext cx="199652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User is asked to enter his registered bank account number and name.</a:t>
            </a:r>
          </a:p>
        </p:txBody>
      </p:sp>
      <p:cxnSp>
        <p:nvCxnSpPr>
          <p:cNvPr id="195" name="Shape 195"/>
          <p:cNvCxnSpPr/>
          <p:nvPr/>
        </p:nvCxnSpPr>
        <p:spPr>
          <a:xfrm>
            <a:off x="4715880" y="2529172"/>
            <a:ext cx="3023319" cy="191869"/>
          </a:xfrm>
          <a:prstGeom prst="straightConnector1">
            <a:avLst/>
          </a:prstGeom>
          <a:noFill/>
          <a:ln w="25400" cap="flat" cmpd="sng">
            <a:solidFill>
              <a:schemeClr val="accent1"/>
            </a:solidFill>
            <a:prstDash val="solid"/>
            <a:miter/>
            <a:headEnd type="none" w="med" len="med"/>
            <a:tailEnd type="triangle" w="lg" len="lg"/>
          </a:ln>
        </p:spPr>
      </p:cxnSp>
      <p:sp>
        <p:nvSpPr>
          <p:cNvPr id="196" name="Shape 196"/>
          <p:cNvSpPr txBox="1"/>
          <p:nvPr/>
        </p:nvSpPr>
        <p:spPr>
          <a:xfrm>
            <a:off x="5110930" y="1530940"/>
            <a:ext cx="2135757"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App sends the encrypted login id the Bank Server</a:t>
            </a:r>
          </a:p>
        </p:txBody>
      </p:sp>
      <p:cxnSp>
        <p:nvCxnSpPr>
          <p:cNvPr id="197" name="Shape 197"/>
          <p:cNvCxnSpPr/>
          <p:nvPr/>
        </p:nvCxnSpPr>
        <p:spPr>
          <a:xfrm rot="10800000">
            <a:off x="4715880" y="2819400"/>
            <a:ext cx="3023319" cy="0"/>
          </a:xfrm>
          <a:prstGeom prst="straightConnector1">
            <a:avLst/>
          </a:prstGeom>
          <a:noFill/>
          <a:ln w="25400" cap="flat" cmpd="sng">
            <a:solidFill>
              <a:schemeClr val="accent1"/>
            </a:solidFill>
            <a:prstDash val="solid"/>
            <a:miter/>
            <a:headEnd type="none" w="med" len="med"/>
            <a:tailEnd type="triangle" w="lg" len="lg"/>
          </a:ln>
        </p:spPr>
      </p:cxnSp>
      <p:sp>
        <p:nvSpPr>
          <p:cNvPr id="198" name="Shape 198"/>
          <p:cNvSpPr txBox="1"/>
          <p:nvPr/>
        </p:nvSpPr>
        <p:spPr>
          <a:xfrm>
            <a:off x="4729742" y="3147117"/>
            <a:ext cx="3023319"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Bank decrypts the packet, stores the login and sends a security question along with an OTP back to the user.</a:t>
            </a:r>
          </a:p>
        </p:txBody>
      </p:sp>
      <p:cxnSp>
        <p:nvCxnSpPr>
          <p:cNvPr id="199" name="Shape 199"/>
          <p:cNvCxnSpPr/>
          <p:nvPr/>
        </p:nvCxnSpPr>
        <p:spPr>
          <a:xfrm rot="10800000">
            <a:off x="1674813" y="2819400"/>
            <a:ext cx="2819398" cy="0"/>
          </a:xfrm>
          <a:prstGeom prst="straightConnector1">
            <a:avLst/>
          </a:prstGeom>
          <a:noFill/>
          <a:ln w="25400" cap="flat" cmpd="sng">
            <a:solidFill>
              <a:schemeClr val="accent1"/>
            </a:solidFill>
            <a:prstDash val="solid"/>
            <a:miter/>
            <a:headEnd type="none" w="med" len="med"/>
            <a:tailEnd type="triangle" w="lg" len="lg"/>
          </a:ln>
        </p:spPr>
      </p:cxnSp>
      <p:cxnSp>
        <p:nvCxnSpPr>
          <p:cNvPr id="200" name="Shape 200"/>
          <p:cNvCxnSpPr/>
          <p:nvPr/>
        </p:nvCxnSpPr>
        <p:spPr>
          <a:xfrm>
            <a:off x="1751011" y="4114800"/>
            <a:ext cx="2743199" cy="457200"/>
          </a:xfrm>
          <a:prstGeom prst="straightConnector1">
            <a:avLst/>
          </a:prstGeom>
          <a:noFill/>
          <a:ln w="25400" cap="flat" cmpd="sng">
            <a:solidFill>
              <a:schemeClr val="accent1"/>
            </a:solidFill>
            <a:prstDash val="solid"/>
            <a:miter/>
            <a:headEnd type="none" w="med" len="med"/>
            <a:tailEnd type="triangle" w="lg" len="lg"/>
          </a:ln>
        </p:spPr>
      </p:cxnSp>
      <p:sp>
        <p:nvSpPr>
          <p:cNvPr id="201" name="Shape 201"/>
          <p:cNvSpPr txBox="1"/>
          <p:nvPr/>
        </p:nvSpPr>
        <p:spPr>
          <a:xfrm>
            <a:off x="1905349" y="3480537"/>
            <a:ext cx="2480252"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User enters OTP, answer to the Security Question and his password into the respective field entries in the app.</a:t>
            </a:r>
          </a:p>
        </p:txBody>
      </p:sp>
      <p:cxnSp>
        <p:nvCxnSpPr>
          <p:cNvPr id="202" name="Shape 202"/>
          <p:cNvCxnSpPr/>
          <p:nvPr/>
        </p:nvCxnSpPr>
        <p:spPr>
          <a:xfrm>
            <a:off x="4722812" y="4648200"/>
            <a:ext cx="3023319" cy="426076"/>
          </a:xfrm>
          <a:prstGeom prst="straightConnector1">
            <a:avLst/>
          </a:prstGeom>
          <a:noFill/>
          <a:ln w="25400" cap="flat" cmpd="sng">
            <a:solidFill>
              <a:schemeClr val="accent1"/>
            </a:solidFill>
            <a:prstDash val="solid"/>
            <a:miter/>
            <a:headEnd type="none" w="med" len="med"/>
            <a:tailEnd type="triangle" w="lg" len="lg"/>
          </a:ln>
        </p:spPr>
      </p:cxnSp>
      <p:sp>
        <p:nvSpPr>
          <p:cNvPr id="203" name="Shape 203"/>
          <p:cNvSpPr txBox="1"/>
          <p:nvPr/>
        </p:nvSpPr>
        <p:spPr>
          <a:xfrm>
            <a:off x="4722812" y="3973303"/>
            <a:ext cx="3016387"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App sends the user password, answer, login id and OTP to the Bank Server. </a:t>
            </a:r>
          </a:p>
        </p:txBody>
      </p:sp>
      <p:sp>
        <p:nvSpPr>
          <p:cNvPr id="204" name="Shape 204"/>
          <p:cNvSpPr txBox="1"/>
          <p:nvPr/>
        </p:nvSpPr>
        <p:spPr>
          <a:xfrm>
            <a:off x="7900917" y="3880648"/>
            <a:ext cx="3016387" cy="101566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Bank Server checks the answer and now splits the hashed password and stores the different pieces in different servers with the Login id being the query point. The splitting is done based on a map present at Bank Server which maps each login id with a bank pass which gives location of servers.</a:t>
            </a:r>
          </a:p>
        </p:txBody>
      </p:sp>
      <p:sp>
        <p:nvSpPr>
          <p:cNvPr id="205" name="Shape 205"/>
          <p:cNvSpPr/>
          <p:nvPr/>
        </p:nvSpPr>
        <p:spPr>
          <a:xfrm>
            <a:off x="7999411" y="5181600"/>
            <a:ext cx="2711587" cy="279737"/>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a:solidFill>
                <a:schemeClr val="lt1"/>
              </a:solidFill>
              <a:latin typeface="Times New Roman"/>
              <a:ea typeface="Times New Roman"/>
              <a:cs typeface="Times New Roman"/>
              <a:sym typeface="Times New Roman"/>
            </a:endParaRPr>
          </a:p>
        </p:txBody>
      </p:sp>
      <p:cxnSp>
        <p:nvCxnSpPr>
          <p:cNvPr id="206" name="Shape 206"/>
          <p:cNvCxnSpPr/>
          <p:nvPr/>
        </p:nvCxnSpPr>
        <p:spPr>
          <a:xfrm flipH="1">
            <a:off x="4702579" y="5396837"/>
            <a:ext cx="3031607" cy="331355"/>
          </a:xfrm>
          <a:prstGeom prst="straightConnector1">
            <a:avLst/>
          </a:prstGeom>
          <a:noFill/>
          <a:ln w="25400" cap="flat" cmpd="sng">
            <a:solidFill>
              <a:schemeClr val="accent1"/>
            </a:solidFill>
            <a:prstDash val="solid"/>
            <a:miter/>
            <a:headEnd type="none" w="med" len="med"/>
            <a:tailEnd type="triangle" w="lg" len="lg"/>
          </a:ln>
        </p:spPr>
      </p:cxnSp>
      <p:sp>
        <p:nvSpPr>
          <p:cNvPr id="207" name="Shape 207"/>
          <p:cNvSpPr txBox="1"/>
          <p:nvPr/>
        </p:nvSpPr>
        <p:spPr>
          <a:xfrm>
            <a:off x="4589755" y="5074276"/>
            <a:ext cx="3257256"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Bank server sends the location pass to the app so that it can be hard coded for future use.</a:t>
            </a:r>
          </a:p>
        </p:txBody>
      </p:sp>
      <p:cxnSp>
        <p:nvCxnSpPr>
          <p:cNvPr id="208" name="Shape 208"/>
          <p:cNvCxnSpPr/>
          <p:nvPr/>
        </p:nvCxnSpPr>
        <p:spPr>
          <a:xfrm rot="10800000">
            <a:off x="1712911" y="5738382"/>
            <a:ext cx="2819398" cy="0"/>
          </a:xfrm>
          <a:prstGeom prst="straightConnector1">
            <a:avLst/>
          </a:prstGeom>
          <a:noFill/>
          <a:ln w="25400" cap="flat" cmpd="sng">
            <a:solidFill>
              <a:schemeClr val="accent1"/>
            </a:solidFill>
            <a:prstDash val="solid"/>
            <a:miter/>
            <a:headEnd type="none" w="med" len="med"/>
            <a:tailEnd type="triangle" w="lg" len="lg"/>
          </a:ln>
        </p:spPr>
      </p:cxnSp>
      <p:sp>
        <p:nvSpPr>
          <p:cNvPr id="209" name="Shape 209"/>
          <p:cNvSpPr txBox="1"/>
          <p:nvPr/>
        </p:nvSpPr>
        <p:spPr>
          <a:xfrm>
            <a:off x="1560108" y="5166003"/>
            <a:ext cx="30163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Times New Roman"/>
                <a:ea typeface="Times New Roman"/>
                <a:cs typeface="Times New Roman"/>
                <a:sym typeface="Times New Roman"/>
              </a:rPr>
              <a:t>The user gets an acknowledgement that his password has been accepted.</a:t>
            </a:r>
          </a:p>
        </p:txBody>
      </p:sp>
      <p:sp>
        <p:nvSpPr>
          <p:cNvPr id="210" name="Shape 210"/>
          <p:cNvSpPr txBox="1"/>
          <p:nvPr/>
        </p:nvSpPr>
        <p:spPr>
          <a:xfrm>
            <a:off x="5571237" y="2866707"/>
            <a:ext cx="1514430"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 + Security Question</a:t>
            </a:r>
          </a:p>
        </p:txBody>
      </p:sp>
      <p:sp>
        <p:nvSpPr>
          <p:cNvPr id="211" name="Shape 211"/>
          <p:cNvSpPr txBox="1"/>
          <p:nvPr/>
        </p:nvSpPr>
        <p:spPr>
          <a:xfrm>
            <a:off x="2589211" y="2895600"/>
            <a:ext cx="1271375" cy="400109"/>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 + Security Question</a:t>
            </a:r>
          </a:p>
        </p:txBody>
      </p:sp>
      <p:sp>
        <p:nvSpPr>
          <p:cNvPr id="212" name="Shape 212"/>
          <p:cNvSpPr txBox="1"/>
          <p:nvPr/>
        </p:nvSpPr>
        <p:spPr>
          <a:xfrm rot="542875">
            <a:off x="2977572" y="4123135"/>
            <a:ext cx="1578922"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 + Answer + Password</a:t>
            </a:r>
          </a:p>
        </p:txBody>
      </p:sp>
      <p:sp>
        <p:nvSpPr>
          <p:cNvPr id="213" name="Shape 213"/>
          <p:cNvSpPr txBox="1"/>
          <p:nvPr/>
        </p:nvSpPr>
        <p:spPr>
          <a:xfrm rot="447722">
            <a:off x="4938244" y="4469873"/>
            <a:ext cx="2626400" cy="400109"/>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E</a:t>
            </a:r>
            <a:r>
              <a:rPr lang="en-US" sz="1000" baseline="-25000">
                <a:solidFill>
                  <a:schemeClr val="dk1"/>
                </a:solidFill>
                <a:latin typeface="Times New Roman"/>
                <a:ea typeface="Times New Roman"/>
                <a:cs typeface="Times New Roman"/>
                <a:sym typeface="Times New Roman"/>
              </a:rPr>
              <a:t>skb</a:t>
            </a:r>
            <a:r>
              <a:rPr lang="en-US" sz="1000">
                <a:solidFill>
                  <a:schemeClr val="dk1"/>
                </a:solidFill>
                <a:latin typeface="Times New Roman"/>
                <a:ea typeface="Times New Roman"/>
                <a:cs typeface="Times New Roman"/>
                <a:sym typeface="Times New Roman"/>
              </a:rPr>
              <a:t>{E</a:t>
            </a:r>
            <a:r>
              <a:rPr lang="en-US" sz="1000" baseline="-25000">
                <a:solidFill>
                  <a:schemeClr val="dk1"/>
                </a:solidFill>
                <a:latin typeface="Times New Roman"/>
                <a:ea typeface="Times New Roman"/>
                <a:cs typeface="Times New Roman"/>
                <a:sym typeface="Times New Roman"/>
              </a:rPr>
              <a:t>pku</a:t>
            </a:r>
            <a:r>
              <a:rPr lang="en-US" sz="1000">
                <a:solidFill>
                  <a:schemeClr val="dk1"/>
                </a:solidFill>
                <a:latin typeface="Times New Roman"/>
                <a:ea typeface="Times New Roman"/>
                <a:cs typeface="Times New Roman"/>
                <a:sym typeface="Times New Roman"/>
              </a:rPr>
              <a:t>{OTP + Answer + User Password + login id}}</a:t>
            </a:r>
          </a:p>
        </p:txBody>
      </p:sp>
      <p:sp>
        <p:nvSpPr>
          <p:cNvPr id="214" name="Shape 214"/>
          <p:cNvSpPr txBox="1"/>
          <p:nvPr/>
        </p:nvSpPr>
        <p:spPr>
          <a:xfrm>
            <a:off x="8204802" y="4961492"/>
            <a:ext cx="2300806"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User Password Piece + Hashed(login id)</a:t>
            </a:r>
          </a:p>
        </p:txBody>
      </p:sp>
      <p:sp>
        <p:nvSpPr>
          <p:cNvPr id="215" name="Shape 215"/>
          <p:cNvSpPr txBox="1"/>
          <p:nvPr/>
        </p:nvSpPr>
        <p:spPr>
          <a:xfrm rot="-428266">
            <a:off x="5151093" y="5659114"/>
            <a:ext cx="2309210" cy="246221"/>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Bank pass to be hard coded into the app</a:t>
            </a:r>
          </a:p>
        </p:txBody>
      </p:sp>
      <p:sp>
        <p:nvSpPr>
          <p:cNvPr id="216" name="Shape 216"/>
          <p:cNvSpPr/>
          <p:nvPr/>
        </p:nvSpPr>
        <p:spPr>
          <a:xfrm>
            <a:off x="7999411" y="5410200"/>
            <a:ext cx="2711587" cy="279737"/>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a:solidFill>
                <a:schemeClr val="lt1"/>
              </a:solidFill>
              <a:latin typeface="Times New Roman"/>
              <a:ea typeface="Times New Roman"/>
              <a:cs typeface="Times New Roman"/>
              <a:sym typeface="Times New Roman"/>
            </a:endParaRPr>
          </a:p>
        </p:txBody>
      </p:sp>
      <p:sp>
        <p:nvSpPr>
          <p:cNvPr id="217" name="Shape 217"/>
          <p:cNvSpPr txBox="1"/>
          <p:nvPr/>
        </p:nvSpPr>
        <p:spPr>
          <a:xfrm rot="253085">
            <a:off x="5072829" y="2204436"/>
            <a:ext cx="2019293" cy="40011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E</a:t>
            </a:r>
            <a:r>
              <a:rPr lang="en-US" sz="1000" baseline="-25000">
                <a:solidFill>
                  <a:schemeClr val="dk1"/>
                </a:solidFill>
                <a:latin typeface="Times New Roman"/>
                <a:ea typeface="Times New Roman"/>
                <a:cs typeface="Times New Roman"/>
                <a:sym typeface="Times New Roman"/>
              </a:rPr>
              <a:t>skb</a:t>
            </a:r>
            <a:r>
              <a:rPr lang="en-US" sz="1000">
                <a:solidFill>
                  <a:schemeClr val="dk1"/>
                </a:solidFill>
                <a:latin typeface="Times New Roman"/>
                <a:ea typeface="Times New Roman"/>
                <a:cs typeface="Times New Roman"/>
                <a:sym typeface="Times New Roman"/>
              </a:rPr>
              <a:t>{ E</a:t>
            </a:r>
            <a:r>
              <a:rPr lang="en-US" sz="1000" baseline="-25000">
                <a:solidFill>
                  <a:schemeClr val="dk1"/>
                </a:solidFill>
                <a:latin typeface="Times New Roman"/>
                <a:ea typeface="Times New Roman"/>
                <a:cs typeface="Times New Roman"/>
                <a:sym typeface="Times New Roman"/>
              </a:rPr>
              <a:t>pku</a:t>
            </a:r>
            <a:r>
              <a:rPr lang="en-US" sz="1000">
                <a:solidFill>
                  <a:schemeClr val="dk1"/>
                </a:solidFill>
                <a:latin typeface="Times New Roman"/>
                <a:ea typeface="Times New Roman"/>
                <a:cs typeface="Times New Roman"/>
                <a:sym typeface="Times New Roman"/>
              </a:rPr>
              <a:t>{Login id + bank account number + name}}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217612" y="-15877"/>
            <a:ext cx="10360500" cy="8127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3959" b="0" i="0" u="none" strike="noStrike" cap="none">
                <a:solidFill>
                  <a:schemeClr val="dk1"/>
                </a:solidFill>
                <a:latin typeface="Times New Roman"/>
                <a:ea typeface="Times New Roman"/>
                <a:cs typeface="Times New Roman"/>
                <a:sym typeface="Times New Roman"/>
              </a:rPr>
              <a:t>Communication Diagram for Password Retrieval</a:t>
            </a:r>
          </a:p>
        </p:txBody>
      </p:sp>
      <p:sp>
        <p:nvSpPr>
          <p:cNvPr id="223" name="Shape 223"/>
          <p:cNvSpPr txBox="1">
            <a:spLocks noGrp="1"/>
          </p:cNvSpPr>
          <p:nvPr>
            <p:ph type="sldNum" idx="12"/>
          </p:nvPr>
        </p:nvSpPr>
        <p:spPr>
          <a:xfrm>
            <a:off x="10634800" y="6380457"/>
            <a:ext cx="101573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11</a:t>
            </a:fld>
            <a:endParaRPr lang="en-US" sz="1200">
              <a:solidFill>
                <a:srgbClr val="888888"/>
              </a:solidFill>
              <a:latin typeface="Times New Roman"/>
              <a:ea typeface="Times New Roman"/>
              <a:cs typeface="Times New Roman"/>
              <a:sym typeface="Times New Roman"/>
            </a:endParaRPr>
          </a:p>
        </p:txBody>
      </p:sp>
      <p:pic>
        <p:nvPicPr>
          <p:cNvPr id="224" name="Shape 224" descr="https://cdnmedia.huawei.ru/ru/media/catalog/product/cache/2/overview_image_desktop/800x/9df78eab33525d08d6e5fb8d27136e95/0/_/x0_1.jpg.pagespeed.ic.Koelfc5kzN.jpg"/>
          <p:cNvPicPr preferRelativeResize="0"/>
          <p:nvPr/>
        </p:nvPicPr>
        <p:blipFill rotWithShape="1">
          <a:blip r:embed="rId3">
            <a:alphaModFix/>
          </a:blip>
          <a:srcRect/>
          <a:stretch/>
        </p:blipFill>
        <p:spPr>
          <a:xfrm>
            <a:off x="4202830" y="1006607"/>
            <a:ext cx="838199" cy="838199"/>
          </a:xfrm>
          <a:prstGeom prst="rect">
            <a:avLst/>
          </a:prstGeom>
          <a:noFill/>
          <a:ln>
            <a:noFill/>
          </a:ln>
        </p:spPr>
      </p:pic>
      <p:pic>
        <p:nvPicPr>
          <p:cNvPr id="225" name="Shape 225" descr="Picture result for bank server"/>
          <p:cNvPicPr preferRelativeResize="0"/>
          <p:nvPr/>
        </p:nvPicPr>
        <p:blipFill rotWithShape="1">
          <a:blip r:embed="rId4">
            <a:alphaModFix/>
          </a:blip>
          <a:srcRect/>
          <a:stretch/>
        </p:blipFill>
        <p:spPr>
          <a:xfrm>
            <a:off x="7210057" y="974723"/>
            <a:ext cx="1211129" cy="838199"/>
          </a:xfrm>
          <a:prstGeom prst="rect">
            <a:avLst/>
          </a:prstGeom>
          <a:noFill/>
          <a:ln>
            <a:noFill/>
          </a:ln>
        </p:spPr>
      </p:pic>
      <p:pic>
        <p:nvPicPr>
          <p:cNvPr id="226" name="Shape 226" descr="Similar photo"/>
          <p:cNvPicPr preferRelativeResize="0"/>
          <p:nvPr/>
        </p:nvPicPr>
        <p:blipFill rotWithShape="1">
          <a:blip r:embed="rId5">
            <a:alphaModFix/>
          </a:blip>
          <a:srcRect/>
          <a:stretch/>
        </p:blipFill>
        <p:spPr>
          <a:xfrm>
            <a:off x="10590211" y="974723"/>
            <a:ext cx="818778" cy="838199"/>
          </a:xfrm>
          <a:prstGeom prst="rect">
            <a:avLst/>
          </a:prstGeom>
          <a:noFill/>
          <a:ln>
            <a:noFill/>
          </a:ln>
        </p:spPr>
      </p:pic>
      <p:pic>
        <p:nvPicPr>
          <p:cNvPr id="227" name="Shape 227" descr="Bildergebnis für User picture"/>
          <p:cNvPicPr preferRelativeResize="0"/>
          <p:nvPr/>
        </p:nvPicPr>
        <p:blipFill rotWithShape="1">
          <a:blip r:embed="rId6">
            <a:alphaModFix/>
          </a:blip>
          <a:srcRect/>
          <a:stretch/>
        </p:blipFill>
        <p:spPr>
          <a:xfrm>
            <a:off x="1228903" y="984382"/>
            <a:ext cx="860425" cy="860425"/>
          </a:xfrm>
          <a:prstGeom prst="rect">
            <a:avLst/>
          </a:prstGeom>
          <a:noFill/>
          <a:ln>
            <a:noFill/>
          </a:ln>
        </p:spPr>
      </p:pic>
      <p:cxnSp>
        <p:nvCxnSpPr>
          <p:cNvPr id="228" name="Shape 228"/>
          <p:cNvCxnSpPr/>
          <p:nvPr/>
        </p:nvCxnSpPr>
        <p:spPr>
          <a:xfrm>
            <a:off x="1598612" y="2041523"/>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229" name="Shape 229"/>
          <p:cNvCxnSpPr/>
          <p:nvPr/>
        </p:nvCxnSpPr>
        <p:spPr>
          <a:xfrm>
            <a:off x="4621930" y="2041523"/>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230" name="Shape 230"/>
          <p:cNvCxnSpPr/>
          <p:nvPr/>
        </p:nvCxnSpPr>
        <p:spPr>
          <a:xfrm>
            <a:off x="7847011" y="2041523"/>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231" name="Shape 231"/>
          <p:cNvCxnSpPr/>
          <p:nvPr/>
        </p:nvCxnSpPr>
        <p:spPr>
          <a:xfrm>
            <a:off x="10971211" y="2041523"/>
            <a:ext cx="0" cy="4267199"/>
          </a:xfrm>
          <a:prstGeom prst="straightConnector1">
            <a:avLst/>
          </a:prstGeom>
          <a:noFill/>
          <a:ln w="25400" cap="flat" cmpd="sng">
            <a:solidFill>
              <a:schemeClr val="accent1"/>
            </a:solidFill>
            <a:prstDash val="solid"/>
            <a:miter/>
            <a:headEnd type="none" w="med" len="med"/>
            <a:tailEnd type="none" w="med" len="med"/>
          </a:ln>
        </p:spPr>
      </p:cxnSp>
      <p:cxnSp>
        <p:nvCxnSpPr>
          <p:cNvPr id="232" name="Shape 232"/>
          <p:cNvCxnSpPr/>
          <p:nvPr/>
        </p:nvCxnSpPr>
        <p:spPr>
          <a:xfrm>
            <a:off x="1679303" y="2090891"/>
            <a:ext cx="2841746" cy="80872"/>
          </a:xfrm>
          <a:prstGeom prst="straightConnector1">
            <a:avLst/>
          </a:prstGeom>
          <a:noFill/>
          <a:ln w="25400" cap="flat" cmpd="sng">
            <a:solidFill>
              <a:schemeClr val="accent1"/>
            </a:solidFill>
            <a:prstDash val="solid"/>
            <a:miter/>
            <a:headEnd type="none" w="med" len="med"/>
            <a:tailEnd type="triangle" w="lg" len="lg"/>
          </a:ln>
        </p:spPr>
      </p:cxnSp>
      <p:sp>
        <p:nvSpPr>
          <p:cNvPr id="233" name="Shape 233"/>
          <p:cNvSpPr txBox="1"/>
          <p:nvPr/>
        </p:nvSpPr>
        <p:spPr>
          <a:xfrm>
            <a:off x="2089327" y="1547591"/>
            <a:ext cx="199652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Times New Roman"/>
                <a:ea typeface="Times New Roman"/>
                <a:cs typeface="Times New Roman"/>
                <a:sym typeface="Times New Roman"/>
              </a:rPr>
              <a:t>User clicks on the button to request access to his account</a:t>
            </a:r>
          </a:p>
        </p:txBody>
      </p:sp>
      <p:cxnSp>
        <p:nvCxnSpPr>
          <p:cNvPr id="234" name="Shape 234"/>
          <p:cNvCxnSpPr/>
          <p:nvPr/>
        </p:nvCxnSpPr>
        <p:spPr>
          <a:xfrm>
            <a:off x="4715880" y="2208494"/>
            <a:ext cx="3023319" cy="191869"/>
          </a:xfrm>
          <a:prstGeom prst="straightConnector1">
            <a:avLst/>
          </a:prstGeom>
          <a:noFill/>
          <a:ln w="25400" cap="flat" cmpd="sng">
            <a:solidFill>
              <a:schemeClr val="accent1"/>
            </a:solidFill>
            <a:prstDash val="solid"/>
            <a:miter/>
            <a:headEnd type="none" w="med" len="med"/>
            <a:tailEnd type="triangle" w="lg" len="lg"/>
          </a:ln>
        </p:spPr>
      </p:cxnSp>
      <p:sp>
        <p:nvSpPr>
          <p:cNvPr id="235" name="Shape 235"/>
          <p:cNvSpPr txBox="1"/>
          <p:nvPr/>
        </p:nvSpPr>
        <p:spPr>
          <a:xfrm>
            <a:off x="5131482" y="1380487"/>
            <a:ext cx="2135757"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App sends the encrypted login id the Bank Server</a:t>
            </a:r>
          </a:p>
        </p:txBody>
      </p:sp>
      <p:cxnSp>
        <p:nvCxnSpPr>
          <p:cNvPr id="236" name="Shape 236"/>
          <p:cNvCxnSpPr/>
          <p:nvPr/>
        </p:nvCxnSpPr>
        <p:spPr>
          <a:xfrm rot="10800000">
            <a:off x="4715880" y="2498723"/>
            <a:ext cx="3023319" cy="0"/>
          </a:xfrm>
          <a:prstGeom prst="straightConnector1">
            <a:avLst/>
          </a:prstGeom>
          <a:noFill/>
          <a:ln w="25400" cap="flat" cmpd="sng">
            <a:solidFill>
              <a:schemeClr val="accent1"/>
            </a:solidFill>
            <a:prstDash val="solid"/>
            <a:miter/>
            <a:headEnd type="none" w="med" len="med"/>
            <a:tailEnd type="triangle" w="lg" len="lg"/>
          </a:ln>
        </p:spPr>
      </p:cxnSp>
      <p:sp>
        <p:nvSpPr>
          <p:cNvPr id="237" name="Shape 237"/>
          <p:cNvSpPr txBox="1"/>
          <p:nvPr/>
        </p:nvSpPr>
        <p:spPr>
          <a:xfrm>
            <a:off x="4715880" y="2816682"/>
            <a:ext cx="3023319"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Bank decrypts the login id, stores the login and sends an OTP back to the user.</a:t>
            </a:r>
          </a:p>
        </p:txBody>
      </p:sp>
      <p:cxnSp>
        <p:nvCxnSpPr>
          <p:cNvPr id="238" name="Shape 238"/>
          <p:cNvCxnSpPr/>
          <p:nvPr/>
        </p:nvCxnSpPr>
        <p:spPr>
          <a:xfrm rot="10800000">
            <a:off x="1674813" y="2498723"/>
            <a:ext cx="2819398" cy="0"/>
          </a:xfrm>
          <a:prstGeom prst="straightConnector1">
            <a:avLst/>
          </a:prstGeom>
          <a:noFill/>
          <a:ln w="25400" cap="flat" cmpd="sng">
            <a:solidFill>
              <a:schemeClr val="accent1"/>
            </a:solidFill>
            <a:prstDash val="solid"/>
            <a:miter/>
            <a:headEnd type="none" w="med" len="med"/>
            <a:tailEnd type="triangle" w="lg" len="lg"/>
          </a:ln>
        </p:spPr>
      </p:cxnSp>
      <p:cxnSp>
        <p:nvCxnSpPr>
          <p:cNvPr id="239" name="Shape 239"/>
          <p:cNvCxnSpPr/>
          <p:nvPr/>
        </p:nvCxnSpPr>
        <p:spPr>
          <a:xfrm>
            <a:off x="1751011" y="3794123"/>
            <a:ext cx="2743199" cy="457200"/>
          </a:xfrm>
          <a:prstGeom prst="straightConnector1">
            <a:avLst/>
          </a:prstGeom>
          <a:noFill/>
          <a:ln w="25400" cap="flat" cmpd="sng">
            <a:solidFill>
              <a:schemeClr val="accent1"/>
            </a:solidFill>
            <a:prstDash val="solid"/>
            <a:miter/>
            <a:headEnd type="none" w="med" len="med"/>
            <a:tailEnd type="triangle" w="lg" len="lg"/>
          </a:ln>
        </p:spPr>
      </p:cxnSp>
      <p:sp>
        <p:nvSpPr>
          <p:cNvPr id="240" name="Shape 240"/>
          <p:cNvSpPr txBox="1"/>
          <p:nvPr/>
        </p:nvSpPr>
        <p:spPr>
          <a:xfrm>
            <a:off x="1905349" y="3159860"/>
            <a:ext cx="2480252"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User enters OTP and his password into the respective field entries in the app.</a:t>
            </a:r>
          </a:p>
        </p:txBody>
      </p:sp>
      <p:cxnSp>
        <p:nvCxnSpPr>
          <p:cNvPr id="241" name="Shape 241"/>
          <p:cNvCxnSpPr/>
          <p:nvPr/>
        </p:nvCxnSpPr>
        <p:spPr>
          <a:xfrm>
            <a:off x="4722812" y="4327523"/>
            <a:ext cx="3023319" cy="426076"/>
          </a:xfrm>
          <a:prstGeom prst="straightConnector1">
            <a:avLst/>
          </a:prstGeom>
          <a:noFill/>
          <a:ln w="25400" cap="flat" cmpd="sng">
            <a:solidFill>
              <a:schemeClr val="accent1"/>
            </a:solidFill>
            <a:prstDash val="solid"/>
            <a:miter/>
            <a:headEnd type="none" w="med" len="med"/>
            <a:tailEnd type="triangle" w="lg" len="lg"/>
          </a:ln>
        </p:spPr>
      </p:cxnSp>
      <p:sp>
        <p:nvSpPr>
          <p:cNvPr id="242" name="Shape 242"/>
          <p:cNvSpPr txBox="1"/>
          <p:nvPr/>
        </p:nvSpPr>
        <p:spPr>
          <a:xfrm>
            <a:off x="4698996" y="3443032"/>
            <a:ext cx="3016387"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App sends the hash(user password + OTP), location pass, login id and OTP to the Bank Server.</a:t>
            </a:r>
          </a:p>
        </p:txBody>
      </p:sp>
      <p:sp>
        <p:nvSpPr>
          <p:cNvPr id="243" name="Shape 243"/>
          <p:cNvSpPr txBox="1"/>
          <p:nvPr/>
        </p:nvSpPr>
        <p:spPr>
          <a:xfrm>
            <a:off x="7926509" y="3678787"/>
            <a:ext cx="3016387"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Bank Sever decrypts the packet to get the login id and OTP, gets the location of the servers having pieces from the Bank Pass and sends the login Id to each of the servers after checking if the OTP matches.</a:t>
            </a:r>
          </a:p>
        </p:txBody>
      </p:sp>
      <p:sp>
        <p:nvSpPr>
          <p:cNvPr id="244" name="Shape 244"/>
          <p:cNvSpPr/>
          <p:nvPr/>
        </p:nvSpPr>
        <p:spPr>
          <a:xfrm>
            <a:off x="7923211" y="5622923"/>
            <a:ext cx="2711587" cy="304799"/>
          </a:xfrm>
          <a:prstGeom prst="lef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a:solidFill>
                <a:schemeClr val="lt1"/>
              </a:solidFill>
              <a:latin typeface="Times New Roman"/>
              <a:ea typeface="Times New Roman"/>
              <a:cs typeface="Times New Roman"/>
              <a:sym typeface="Times New Roman"/>
            </a:endParaRPr>
          </a:p>
        </p:txBody>
      </p:sp>
      <p:sp>
        <p:nvSpPr>
          <p:cNvPr id="245" name="Shape 245"/>
          <p:cNvSpPr/>
          <p:nvPr/>
        </p:nvSpPr>
        <p:spPr>
          <a:xfrm>
            <a:off x="7999411" y="4885985"/>
            <a:ext cx="2711587" cy="279737"/>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a:solidFill>
                <a:schemeClr val="lt1"/>
              </a:solidFill>
              <a:latin typeface="Times New Roman"/>
              <a:ea typeface="Times New Roman"/>
              <a:cs typeface="Times New Roman"/>
              <a:sym typeface="Times New Roman"/>
            </a:endParaRPr>
          </a:p>
        </p:txBody>
      </p:sp>
      <p:sp>
        <p:nvSpPr>
          <p:cNvPr id="246" name="Shape 246"/>
          <p:cNvSpPr txBox="1"/>
          <p:nvPr/>
        </p:nvSpPr>
        <p:spPr>
          <a:xfrm>
            <a:off x="7900917" y="5237457"/>
            <a:ext cx="30163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Times New Roman"/>
                <a:ea typeface="Times New Roman"/>
                <a:cs typeface="Times New Roman"/>
                <a:sym typeface="Times New Roman"/>
              </a:rPr>
              <a:t>Individual servers return the pieces for the queried login id.</a:t>
            </a:r>
          </a:p>
        </p:txBody>
      </p:sp>
      <p:cxnSp>
        <p:nvCxnSpPr>
          <p:cNvPr id="247" name="Shape 247"/>
          <p:cNvCxnSpPr/>
          <p:nvPr/>
        </p:nvCxnSpPr>
        <p:spPr>
          <a:xfrm flipH="1">
            <a:off x="4648525" y="5708744"/>
            <a:ext cx="3031607" cy="331355"/>
          </a:xfrm>
          <a:prstGeom prst="straightConnector1">
            <a:avLst/>
          </a:prstGeom>
          <a:noFill/>
          <a:ln w="25400" cap="flat" cmpd="sng">
            <a:solidFill>
              <a:schemeClr val="accent1"/>
            </a:solidFill>
            <a:prstDash val="solid"/>
            <a:miter/>
            <a:headEnd type="none" w="med" len="med"/>
            <a:tailEnd type="triangle" w="lg" len="lg"/>
          </a:ln>
        </p:spPr>
      </p:cxnSp>
      <p:sp>
        <p:nvSpPr>
          <p:cNvPr id="248" name="Shape 248"/>
          <p:cNvSpPr txBox="1"/>
          <p:nvPr/>
        </p:nvSpPr>
        <p:spPr>
          <a:xfrm>
            <a:off x="4589755" y="4753598"/>
            <a:ext cx="3257256" cy="86177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The bank server combines all the pieces together and checks with the password entered by the user. If the password on the server and the password match, the Bank Server sets up a secure connection with the app to allow for the user to access his account</a:t>
            </a:r>
          </a:p>
        </p:txBody>
      </p:sp>
      <p:cxnSp>
        <p:nvCxnSpPr>
          <p:cNvPr id="249" name="Shape 249"/>
          <p:cNvCxnSpPr/>
          <p:nvPr/>
        </p:nvCxnSpPr>
        <p:spPr>
          <a:xfrm rot="10800000">
            <a:off x="1674813" y="6050832"/>
            <a:ext cx="2819398" cy="0"/>
          </a:xfrm>
          <a:prstGeom prst="straightConnector1">
            <a:avLst/>
          </a:prstGeom>
          <a:noFill/>
          <a:ln w="25400" cap="flat" cmpd="sng">
            <a:solidFill>
              <a:schemeClr val="accent1"/>
            </a:solidFill>
            <a:prstDash val="solid"/>
            <a:miter/>
            <a:headEnd type="none" w="med" len="med"/>
            <a:tailEnd type="triangle" w="lg" len="lg"/>
          </a:ln>
        </p:spPr>
      </p:cxnSp>
      <p:sp>
        <p:nvSpPr>
          <p:cNvPr id="250" name="Shape 250"/>
          <p:cNvSpPr txBox="1"/>
          <p:nvPr/>
        </p:nvSpPr>
        <p:spPr>
          <a:xfrm>
            <a:off x="1599962" y="5423301"/>
            <a:ext cx="30163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Times New Roman"/>
                <a:ea typeface="Times New Roman"/>
                <a:cs typeface="Times New Roman"/>
                <a:sym typeface="Times New Roman"/>
              </a:rPr>
              <a:t>The user gets to access his account over a secure connection.</a:t>
            </a:r>
          </a:p>
        </p:txBody>
      </p:sp>
      <p:sp>
        <p:nvSpPr>
          <p:cNvPr id="251" name="Shape 251"/>
          <p:cNvSpPr txBox="1"/>
          <p:nvPr/>
        </p:nvSpPr>
        <p:spPr>
          <a:xfrm rot="253085">
            <a:off x="5418836" y="1965322"/>
            <a:ext cx="1295399" cy="246221"/>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E</a:t>
            </a:r>
            <a:r>
              <a:rPr lang="en-US" sz="1000" baseline="-25000">
                <a:solidFill>
                  <a:schemeClr val="dk1"/>
                </a:solidFill>
                <a:latin typeface="Times New Roman"/>
                <a:ea typeface="Times New Roman"/>
                <a:cs typeface="Times New Roman"/>
                <a:sym typeface="Times New Roman"/>
              </a:rPr>
              <a:t>skb</a:t>
            </a:r>
            <a:r>
              <a:rPr lang="en-US" sz="1000">
                <a:solidFill>
                  <a:schemeClr val="dk1"/>
                </a:solidFill>
                <a:latin typeface="Times New Roman"/>
                <a:ea typeface="Times New Roman"/>
                <a:cs typeface="Times New Roman"/>
                <a:sym typeface="Times New Roman"/>
              </a:rPr>
              <a:t>{ E</a:t>
            </a:r>
            <a:r>
              <a:rPr lang="en-US" sz="1000" baseline="-25000">
                <a:solidFill>
                  <a:schemeClr val="dk1"/>
                </a:solidFill>
                <a:latin typeface="Times New Roman"/>
                <a:ea typeface="Times New Roman"/>
                <a:cs typeface="Times New Roman"/>
                <a:sym typeface="Times New Roman"/>
              </a:rPr>
              <a:t>pku</a:t>
            </a:r>
            <a:r>
              <a:rPr lang="en-US" sz="1000">
                <a:solidFill>
                  <a:schemeClr val="dk1"/>
                </a:solidFill>
                <a:latin typeface="Times New Roman"/>
                <a:ea typeface="Times New Roman"/>
                <a:cs typeface="Times New Roman"/>
                <a:sym typeface="Times New Roman"/>
              </a:rPr>
              <a:t>{Login id}}</a:t>
            </a:r>
          </a:p>
        </p:txBody>
      </p:sp>
      <p:sp>
        <p:nvSpPr>
          <p:cNvPr id="252" name="Shape 252"/>
          <p:cNvSpPr txBox="1"/>
          <p:nvPr/>
        </p:nvSpPr>
        <p:spPr>
          <a:xfrm>
            <a:off x="5799837" y="2546030"/>
            <a:ext cx="446974"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a:t>
            </a:r>
          </a:p>
        </p:txBody>
      </p:sp>
      <p:sp>
        <p:nvSpPr>
          <p:cNvPr id="253" name="Shape 253"/>
          <p:cNvSpPr txBox="1"/>
          <p:nvPr/>
        </p:nvSpPr>
        <p:spPr>
          <a:xfrm>
            <a:off x="2665411" y="2574923"/>
            <a:ext cx="446974"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a:t>
            </a:r>
          </a:p>
        </p:txBody>
      </p:sp>
      <p:sp>
        <p:nvSpPr>
          <p:cNvPr id="254" name="Shape 254"/>
          <p:cNvSpPr txBox="1"/>
          <p:nvPr/>
        </p:nvSpPr>
        <p:spPr>
          <a:xfrm rot="542875">
            <a:off x="2448729" y="3690070"/>
            <a:ext cx="1118682"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OTP + Password</a:t>
            </a:r>
          </a:p>
        </p:txBody>
      </p:sp>
      <p:sp>
        <p:nvSpPr>
          <p:cNvPr id="255" name="Shape 255"/>
          <p:cNvSpPr txBox="1"/>
          <p:nvPr/>
        </p:nvSpPr>
        <p:spPr>
          <a:xfrm rot="447722">
            <a:off x="4795063" y="4044425"/>
            <a:ext cx="2892105" cy="430887"/>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100">
                <a:solidFill>
                  <a:schemeClr val="dk1"/>
                </a:solidFill>
                <a:latin typeface="Times New Roman"/>
                <a:ea typeface="Times New Roman"/>
                <a:cs typeface="Times New Roman"/>
                <a:sym typeface="Times New Roman"/>
              </a:rPr>
              <a:t>E</a:t>
            </a:r>
            <a:r>
              <a:rPr lang="en-US" sz="1100" baseline="-25000">
                <a:solidFill>
                  <a:schemeClr val="dk1"/>
                </a:solidFill>
                <a:latin typeface="Times New Roman"/>
                <a:ea typeface="Times New Roman"/>
                <a:cs typeface="Times New Roman"/>
                <a:sym typeface="Times New Roman"/>
              </a:rPr>
              <a:t>skb</a:t>
            </a:r>
            <a:r>
              <a:rPr lang="en-US" sz="1100">
                <a:solidFill>
                  <a:schemeClr val="dk1"/>
                </a:solidFill>
                <a:latin typeface="Times New Roman"/>
                <a:ea typeface="Times New Roman"/>
                <a:cs typeface="Times New Roman"/>
                <a:sym typeface="Times New Roman"/>
              </a:rPr>
              <a:t>{E</a:t>
            </a:r>
            <a:r>
              <a:rPr lang="en-US" sz="1100" baseline="-25000">
                <a:solidFill>
                  <a:schemeClr val="dk1"/>
                </a:solidFill>
                <a:latin typeface="Times New Roman"/>
                <a:ea typeface="Times New Roman"/>
                <a:cs typeface="Times New Roman"/>
                <a:sym typeface="Times New Roman"/>
              </a:rPr>
              <a:t>pku</a:t>
            </a:r>
            <a:r>
              <a:rPr lang="en-US" sz="1100">
                <a:solidFill>
                  <a:schemeClr val="dk1"/>
                </a:solidFill>
                <a:latin typeface="Times New Roman"/>
                <a:ea typeface="Times New Roman"/>
                <a:cs typeface="Times New Roman"/>
                <a:sym typeface="Times New Roman"/>
              </a:rPr>
              <a:t>{OTP+login ID + Hash(User Password+OTP) + location pass}}</a:t>
            </a:r>
          </a:p>
        </p:txBody>
      </p:sp>
      <p:sp>
        <p:nvSpPr>
          <p:cNvPr id="256" name="Shape 256"/>
          <p:cNvSpPr txBox="1"/>
          <p:nvPr/>
        </p:nvSpPr>
        <p:spPr>
          <a:xfrm>
            <a:off x="8677910" y="4643594"/>
            <a:ext cx="1531301" cy="400109"/>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Hash(Login id) to each server</a:t>
            </a:r>
          </a:p>
        </p:txBody>
      </p:sp>
      <p:sp>
        <p:nvSpPr>
          <p:cNvPr id="257" name="Shape 257"/>
          <p:cNvSpPr txBox="1"/>
          <p:nvPr/>
        </p:nvSpPr>
        <p:spPr>
          <a:xfrm>
            <a:off x="8456611" y="5927723"/>
            <a:ext cx="1904999" cy="24622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Each piece is sent to Bank Server</a:t>
            </a:r>
          </a:p>
        </p:txBody>
      </p:sp>
      <p:sp>
        <p:nvSpPr>
          <p:cNvPr id="258" name="Shape 258"/>
          <p:cNvSpPr txBox="1"/>
          <p:nvPr/>
        </p:nvSpPr>
        <p:spPr>
          <a:xfrm rot="-340869">
            <a:off x="4827016" y="5987177"/>
            <a:ext cx="2670337" cy="40011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Returns Port number to set up connection with if there is a match</a:t>
            </a:r>
          </a:p>
        </p:txBody>
      </p:sp>
      <p:sp>
        <p:nvSpPr>
          <p:cNvPr id="259" name="Shape 259"/>
          <p:cNvSpPr txBox="1"/>
          <p:nvPr/>
        </p:nvSpPr>
        <p:spPr>
          <a:xfrm>
            <a:off x="8075611" y="2304430"/>
            <a:ext cx="263538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The Bank server correlates OTP with the login id. This correlation expires in a finite time.</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831633" y="1709739"/>
            <a:ext cx="10512861"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5998" b="0" i="0" u="none" strike="noStrike" cap="none">
                <a:solidFill>
                  <a:schemeClr val="dk1"/>
                </a:solidFill>
                <a:latin typeface="Times New Roman"/>
                <a:ea typeface="Times New Roman"/>
                <a:cs typeface="Times New Roman"/>
                <a:sym typeface="Times New Roman"/>
              </a:rPr>
              <a:t>POSSIBLE ATTACKS ON THE SYSTEM</a:t>
            </a:r>
          </a:p>
        </p:txBody>
      </p:sp>
      <p:sp>
        <p:nvSpPr>
          <p:cNvPr id="265" name="Shape 265"/>
          <p:cNvSpPr txBox="1">
            <a:spLocks noGrp="1"/>
          </p:cNvSpPr>
          <p:nvPr>
            <p:ph type="body" idx="1"/>
          </p:nvPr>
        </p:nvSpPr>
        <p:spPr>
          <a:xfrm>
            <a:off x="831633" y="4589464"/>
            <a:ext cx="10512861"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888888"/>
              </a:buClr>
              <a:buSzPct val="25000"/>
              <a:buFont typeface="Arial"/>
              <a:buNone/>
            </a:pPr>
            <a:endParaRPr sz="2399" b="0" i="0" u="none" strike="noStrike" cap="none">
              <a:solidFill>
                <a:srgbClr val="888888"/>
              </a:solidFill>
              <a:latin typeface="Times New Roman"/>
              <a:ea typeface="Times New Roman"/>
              <a:cs typeface="Times New Roman"/>
              <a:sym typeface="Times New Roman"/>
            </a:endParaRPr>
          </a:p>
        </p:txBody>
      </p:sp>
      <p:sp>
        <p:nvSpPr>
          <p:cNvPr id="266" name="Shape 266"/>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267" name="Shape 26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12</a:t>
            </a:fld>
            <a:endParaRPr lang="en-US" sz="1200">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218882" y="3433762"/>
            <a:ext cx="4062941" cy="706436"/>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3199" b="0" i="0" u="none" strike="noStrike" cap="none">
                <a:solidFill>
                  <a:schemeClr val="dk1"/>
                </a:solidFill>
                <a:latin typeface="Times New Roman"/>
                <a:ea typeface="Times New Roman"/>
                <a:cs typeface="Times New Roman"/>
                <a:sym typeface="Times New Roman"/>
              </a:rPr>
              <a:t>First point of Attack</a:t>
            </a:r>
          </a:p>
        </p:txBody>
      </p:sp>
      <p:sp>
        <p:nvSpPr>
          <p:cNvPr id="273" name="Shape 273"/>
          <p:cNvSpPr txBox="1">
            <a:spLocks noGrp="1"/>
          </p:cNvSpPr>
          <p:nvPr>
            <p:ph type="body" idx="1"/>
          </p:nvPr>
        </p:nvSpPr>
        <p:spPr>
          <a:xfrm>
            <a:off x="5181837" y="987425"/>
            <a:ext cx="6170592" cy="4873624"/>
          </a:xfrm>
          <a:prstGeom prst="rect">
            <a:avLst/>
          </a:prstGeom>
          <a:noFill/>
          <a:ln>
            <a:noFill/>
          </a:ln>
        </p:spPr>
        <p:txBody>
          <a:bodyPr lIns="91425" tIns="45700" rIns="91425" bIns="45700" anchor="t" anchorCtr="0">
            <a:noAutofit/>
          </a:bodyPr>
          <a:lstStyle/>
          <a:p>
            <a:pPr marL="228531" marR="0" lvl="0" indent="-228531" algn="l" rtl="0">
              <a:lnSpc>
                <a:spcPct val="80000"/>
              </a:lnSpc>
              <a:spcBef>
                <a:spcPts val="0"/>
              </a:spcBef>
              <a:spcAft>
                <a:spcPts val="0"/>
              </a:spcAft>
              <a:buClr>
                <a:schemeClr val="dk1"/>
              </a:buClr>
              <a:buSzPct val="99968"/>
              <a:buFont typeface="Noto Sans Symbols"/>
              <a:buChar char="❖"/>
            </a:pPr>
            <a:r>
              <a:rPr lang="en-US" sz="3199" b="0" i="0" u="none" strike="noStrike" cap="none">
                <a:solidFill>
                  <a:schemeClr val="dk1"/>
                </a:solidFill>
                <a:latin typeface="Times New Roman"/>
                <a:ea typeface="Times New Roman"/>
                <a:cs typeface="Times New Roman"/>
                <a:sym typeface="Times New Roman"/>
              </a:rPr>
              <a:t>Using a keylogger would undoubtedly allow the hacker to get the password of the user. </a:t>
            </a:r>
          </a:p>
          <a:p>
            <a:pPr marL="228531" marR="0" lvl="0" indent="-228531" algn="l" rtl="0">
              <a:lnSpc>
                <a:spcPct val="80000"/>
              </a:lnSpc>
              <a:spcBef>
                <a:spcPts val="1000"/>
              </a:spcBef>
              <a:spcAft>
                <a:spcPts val="0"/>
              </a:spcAft>
              <a:buClr>
                <a:schemeClr val="dk1"/>
              </a:buClr>
              <a:buSzPct val="99968"/>
              <a:buFont typeface="Noto Sans Symbols"/>
              <a:buChar char="❖"/>
            </a:pPr>
            <a:r>
              <a:rPr lang="en-US" sz="3199" b="0" i="0" u="none" strike="noStrike" cap="none">
                <a:solidFill>
                  <a:schemeClr val="dk1"/>
                </a:solidFill>
                <a:latin typeface="Times New Roman"/>
                <a:ea typeface="Times New Roman"/>
                <a:cs typeface="Times New Roman"/>
                <a:sym typeface="Times New Roman"/>
              </a:rPr>
              <a:t>But this password can only be used with the device due to the app being device specific.</a:t>
            </a:r>
          </a:p>
          <a:p>
            <a:pPr marL="228531" marR="0" lvl="0" indent="-228531" algn="l" rtl="0">
              <a:lnSpc>
                <a:spcPct val="80000"/>
              </a:lnSpc>
              <a:spcBef>
                <a:spcPts val="1000"/>
              </a:spcBef>
              <a:buClr>
                <a:schemeClr val="dk1"/>
              </a:buClr>
              <a:buSzPct val="99968"/>
              <a:buFont typeface="Noto Sans Symbols"/>
              <a:buChar char="❖"/>
            </a:pPr>
            <a:r>
              <a:rPr lang="en-US" sz="3199" b="0" i="0" u="none" strike="noStrike" cap="none">
                <a:solidFill>
                  <a:schemeClr val="dk1"/>
                </a:solidFill>
                <a:latin typeface="Times New Roman"/>
                <a:ea typeface="Times New Roman"/>
                <a:cs typeface="Times New Roman"/>
                <a:sym typeface="Times New Roman"/>
              </a:rPr>
              <a:t>This would mean that the adversary would have to obtain the device from the user along with using the keylogger to cause damage to the user’s data.</a:t>
            </a:r>
          </a:p>
        </p:txBody>
      </p:sp>
      <p:sp>
        <p:nvSpPr>
          <p:cNvPr id="274" name="Shape 274"/>
          <p:cNvSpPr txBox="1">
            <a:spLocks noGrp="1"/>
          </p:cNvSpPr>
          <p:nvPr>
            <p:ph type="body" idx="2"/>
          </p:nvPr>
        </p:nvSpPr>
        <p:spPr>
          <a:xfrm>
            <a:off x="839570" y="4627560"/>
            <a:ext cx="3931212" cy="124142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Times New Roman"/>
                <a:ea typeface="Times New Roman"/>
                <a:cs typeface="Times New Roman"/>
                <a:sym typeface="Times New Roman"/>
              </a:rPr>
              <a:t>Keylogger Attack on the App</a:t>
            </a:r>
          </a:p>
        </p:txBody>
      </p:sp>
      <p:sp>
        <p:nvSpPr>
          <p:cNvPr id="275" name="Shape 275"/>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276" name="Shape 276"/>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13</a:t>
            </a:fld>
            <a:endParaRPr lang="en-US" sz="1200">
              <a:solidFill>
                <a:srgbClr val="888888"/>
              </a:solidFill>
              <a:latin typeface="Times New Roman"/>
              <a:ea typeface="Times New Roman"/>
              <a:cs typeface="Times New Roman"/>
              <a:sym typeface="Times New Roman"/>
            </a:endParaRPr>
          </a:p>
        </p:txBody>
      </p:sp>
      <p:pic>
        <p:nvPicPr>
          <p:cNvPr id="277" name="Shape 277" descr="https://cdnmedia.huawei.ru/ru/media/catalog/product/cache/2/overview_image_desktop/800x/9df78eab33525d08d6e5fb8d27136e95/0/_/x0_1.jpg.pagespeed.ic.Koelfc5kzN.jpg"/>
          <p:cNvPicPr preferRelativeResize="0"/>
          <p:nvPr/>
        </p:nvPicPr>
        <p:blipFill rotWithShape="1">
          <a:blip r:embed="rId3">
            <a:alphaModFix/>
          </a:blip>
          <a:srcRect/>
          <a:stretch/>
        </p:blipFill>
        <p:spPr>
          <a:xfrm>
            <a:off x="1751011" y="584200"/>
            <a:ext cx="2362200" cy="2362200"/>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218882" y="2704206"/>
            <a:ext cx="4062941" cy="15494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3199" b="0" i="0" u="none" strike="noStrike" cap="none">
                <a:solidFill>
                  <a:schemeClr val="dk1"/>
                </a:solidFill>
                <a:latin typeface="Times New Roman"/>
                <a:ea typeface="Times New Roman"/>
                <a:cs typeface="Times New Roman"/>
                <a:sym typeface="Times New Roman"/>
              </a:rPr>
              <a:t>Other Possible Attacks at the app</a:t>
            </a:r>
          </a:p>
        </p:txBody>
      </p:sp>
      <p:sp>
        <p:nvSpPr>
          <p:cNvPr id="283" name="Shape 283"/>
          <p:cNvSpPr txBox="1">
            <a:spLocks noGrp="1"/>
          </p:cNvSpPr>
          <p:nvPr>
            <p:ph type="body" idx="1"/>
          </p:nvPr>
        </p:nvSpPr>
        <p:spPr>
          <a:xfrm>
            <a:off x="5181837" y="987425"/>
            <a:ext cx="6170592" cy="4873624"/>
          </a:xfrm>
          <a:prstGeom prst="rect">
            <a:avLst/>
          </a:prstGeom>
          <a:noFill/>
          <a:ln>
            <a:noFill/>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8"/>
              <a:buFont typeface="Noto Sans Symbols"/>
              <a:buChar char="❖"/>
            </a:pPr>
            <a:r>
              <a:rPr lang="en-US" sz="3199" b="0" i="0" u="none" strike="noStrike" cap="none">
                <a:solidFill>
                  <a:schemeClr val="dk1"/>
                </a:solidFill>
                <a:latin typeface="Times New Roman"/>
                <a:ea typeface="Times New Roman"/>
                <a:cs typeface="Times New Roman"/>
                <a:sym typeface="Times New Roman"/>
              </a:rPr>
              <a:t>Denial-of-service attack(use a timer to decide how long the OTP is valid for. Till that time no other request comes in)</a:t>
            </a:r>
          </a:p>
          <a:p>
            <a:pPr marL="228531" marR="0" lvl="0" indent="-228531" algn="l" rtl="0">
              <a:lnSpc>
                <a:spcPct val="90000"/>
              </a:lnSpc>
              <a:spcBef>
                <a:spcPts val="1000"/>
              </a:spcBef>
              <a:spcAft>
                <a:spcPts val="0"/>
              </a:spcAft>
              <a:buClr>
                <a:schemeClr val="dk1"/>
              </a:buClr>
              <a:buSzPct val="99968"/>
              <a:buFont typeface="Noto Sans Symbols"/>
              <a:buChar char="❖"/>
            </a:pPr>
            <a:r>
              <a:rPr lang="en-US" sz="3199" b="0" i="0" u="none" strike="noStrike" cap="none">
                <a:solidFill>
                  <a:schemeClr val="dk1"/>
                </a:solidFill>
                <a:latin typeface="Times New Roman"/>
                <a:ea typeface="Times New Roman"/>
                <a:cs typeface="Times New Roman"/>
                <a:sym typeface="Times New Roman"/>
              </a:rPr>
              <a:t>Adversary getting to know Login id(sending only encrypted login id)</a:t>
            </a:r>
          </a:p>
          <a:p>
            <a:pPr marL="228531" marR="0" lvl="0" indent="-228531" algn="l" rtl="0">
              <a:lnSpc>
                <a:spcPct val="90000"/>
              </a:lnSpc>
              <a:spcBef>
                <a:spcPts val="1000"/>
              </a:spcBef>
              <a:buClr>
                <a:schemeClr val="dk1"/>
              </a:buClr>
              <a:buSzPct val="99968"/>
              <a:buFont typeface="Noto Sans Symbols"/>
              <a:buNone/>
            </a:pPr>
            <a:endParaRPr sz="3199" b="0" i="0" u="none" strike="noStrike" cap="none">
              <a:solidFill>
                <a:schemeClr val="dk1"/>
              </a:solidFill>
              <a:latin typeface="Times New Roman"/>
              <a:ea typeface="Times New Roman"/>
              <a:cs typeface="Times New Roman"/>
              <a:sym typeface="Times New Roman"/>
            </a:endParaRPr>
          </a:p>
        </p:txBody>
      </p:sp>
      <p:sp>
        <p:nvSpPr>
          <p:cNvPr id="284" name="Shape 284"/>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285" name="Shape 285"/>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14</a:t>
            </a:fld>
            <a:endParaRPr lang="en-US" sz="1200">
              <a:solidFill>
                <a:srgbClr val="888888"/>
              </a:solidFill>
              <a:latin typeface="Times New Roman"/>
              <a:ea typeface="Times New Roman"/>
              <a:cs typeface="Times New Roman"/>
              <a:sym typeface="Times New Roman"/>
            </a:endParaRPr>
          </a:p>
        </p:txBody>
      </p:sp>
      <p:pic>
        <p:nvPicPr>
          <p:cNvPr id="286" name="Shape 286" descr="https://cdnmedia.huawei.ru/ru/media/catalog/product/cache/2/overview_image_desktop/800x/9df78eab33525d08d6e5fb8d27136e95/0/_/x0_1.jpg.pagespeed.ic.Koelfc5kzN.jpg"/>
          <p:cNvPicPr preferRelativeResize="0"/>
          <p:nvPr/>
        </p:nvPicPr>
        <p:blipFill rotWithShape="1">
          <a:blip r:embed="rId3">
            <a:alphaModFix/>
          </a:blip>
          <a:srcRect/>
          <a:stretch/>
        </p:blipFill>
        <p:spPr>
          <a:xfrm>
            <a:off x="1751011" y="584200"/>
            <a:ext cx="2362200" cy="2362200"/>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056999" y="3634935"/>
            <a:ext cx="4062941" cy="5587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3199" b="0" i="0" u="none" strike="noStrike" cap="none">
                <a:solidFill>
                  <a:schemeClr val="dk1"/>
                </a:solidFill>
                <a:latin typeface="Times New Roman"/>
                <a:ea typeface="Times New Roman"/>
                <a:cs typeface="Times New Roman"/>
                <a:sym typeface="Times New Roman"/>
              </a:rPr>
              <a:t>Second point of Attack</a:t>
            </a:r>
          </a:p>
        </p:txBody>
      </p:sp>
      <p:sp>
        <p:nvSpPr>
          <p:cNvPr id="295" name="Shape 295"/>
          <p:cNvSpPr txBox="1">
            <a:spLocks noGrp="1"/>
          </p:cNvSpPr>
          <p:nvPr>
            <p:ph type="body" idx="1"/>
          </p:nvPr>
        </p:nvSpPr>
        <p:spPr>
          <a:xfrm>
            <a:off x="5484971" y="584200"/>
            <a:ext cx="6094413" cy="6045199"/>
          </a:xfrm>
          <a:prstGeom prst="rect">
            <a:avLst/>
          </a:prstGeom>
          <a:noFill/>
          <a:ln>
            <a:noFill/>
          </a:ln>
        </p:spPr>
        <p:txBody>
          <a:bodyPr lIns="91425" tIns="45700" rIns="91425" bIns="45700" anchor="t" anchorCtr="0">
            <a:noAutofit/>
          </a:bodyPr>
          <a:lstStyle/>
          <a:p>
            <a:pPr marL="228531" marR="0" lvl="0" indent="-228531" algn="l" rtl="0">
              <a:lnSpc>
                <a:spcPct val="70000"/>
              </a:lnSpc>
              <a:spcBef>
                <a:spcPts val="0"/>
              </a:spcBef>
              <a:spcAft>
                <a:spcPts val="0"/>
              </a:spcAft>
              <a:buClr>
                <a:schemeClr val="dk1"/>
              </a:buClr>
              <a:buSzPct val="99160"/>
              <a:buFont typeface="Noto Sans Symbols"/>
              <a:buChar char="❖"/>
            </a:pPr>
            <a:r>
              <a:rPr lang="en-US" sz="2479" b="0" i="0" u="none" strike="noStrike" cap="none" dirty="0">
                <a:solidFill>
                  <a:schemeClr val="dk1"/>
                </a:solidFill>
                <a:latin typeface="Times New Roman"/>
                <a:ea typeface="Times New Roman"/>
                <a:cs typeface="Times New Roman"/>
                <a:sym typeface="Times New Roman"/>
              </a:rPr>
              <a:t>By compromising the bank server, the adversary gets to know the following,</a:t>
            </a:r>
          </a:p>
          <a:p>
            <a:pPr marL="1142657" marR="0" lvl="2" indent="-240957" algn="l" rtl="0">
              <a:lnSpc>
                <a:spcPct val="70000"/>
              </a:lnSpc>
              <a:spcBef>
                <a:spcPts val="500"/>
              </a:spcBef>
              <a:spcAft>
                <a:spcPts val="0"/>
              </a:spcAft>
              <a:buClr>
                <a:schemeClr val="dk1"/>
              </a:buClr>
              <a:buSzPct val="97842"/>
              <a:buFont typeface="Noto Sans Symbols"/>
              <a:buChar char="❖"/>
            </a:pPr>
            <a:r>
              <a:rPr lang="en-US" sz="1859" b="0" i="0" u="none" strike="noStrike" cap="none" dirty="0" smtClean="0">
                <a:solidFill>
                  <a:schemeClr val="dk1"/>
                </a:solidFill>
                <a:latin typeface="Times New Roman"/>
                <a:ea typeface="Times New Roman"/>
                <a:cs typeface="Times New Roman"/>
                <a:sym typeface="Times New Roman"/>
              </a:rPr>
              <a:t>Location </a:t>
            </a:r>
            <a:r>
              <a:rPr lang="en-US" sz="1859" b="0" i="0" u="none" strike="noStrike" cap="none" dirty="0">
                <a:solidFill>
                  <a:schemeClr val="dk1"/>
                </a:solidFill>
                <a:latin typeface="Times New Roman"/>
                <a:ea typeface="Times New Roman"/>
                <a:cs typeface="Times New Roman"/>
                <a:sym typeface="Times New Roman"/>
              </a:rPr>
              <a:t>pass</a:t>
            </a:r>
          </a:p>
          <a:p>
            <a:pPr marL="1142657" marR="0" lvl="2" indent="-240957" algn="l" rtl="0">
              <a:lnSpc>
                <a:spcPct val="70000"/>
              </a:lnSpc>
              <a:spcBef>
                <a:spcPts val="500"/>
              </a:spcBef>
              <a:spcAft>
                <a:spcPts val="0"/>
              </a:spcAft>
              <a:buClr>
                <a:schemeClr val="dk1"/>
              </a:buClr>
              <a:buSzPct val="97842"/>
              <a:buFont typeface="Noto Sans Symbols"/>
              <a:buChar char="❖"/>
            </a:pPr>
            <a:r>
              <a:rPr lang="en-US" sz="1859" b="0" i="0" u="none" strike="noStrike" cap="none" dirty="0">
                <a:solidFill>
                  <a:schemeClr val="dk1"/>
                </a:solidFill>
                <a:latin typeface="Times New Roman"/>
                <a:ea typeface="Times New Roman"/>
                <a:cs typeface="Times New Roman"/>
                <a:sym typeface="Times New Roman"/>
              </a:rPr>
              <a:t>OTP</a:t>
            </a:r>
          </a:p>
          <a:p>
            <a:pPr marL="1142657" marR="0" lvl="2" indent="-240957" algn="l" rtl="0">
              <a:lnSpc>
                <a:spcPct val="70000"/>
              </a:lnSpc>
              <a:spcBef>
                <a:spcPts val="500"/>
              </a:spcBef>
              <a:spcAft>
                <a:spcPts val="0"/>
              </a:spcAft>
              <a:buClr>
                <a:schemeClr val="dk1"/>
              </a:buClr>
              <a:buSzPct val="97842"/>
              <a:buFont typeface="Noto Sans Symbols"/>
              <a:buChar char="❖"/>
            </a:pPr>
            <a:r>
              <a:rPr lang="en-US" sz="1859" b="0" i="0" u="none" strike="noStrike" cap="none" dirty="0">
                <a:solidFill>
                  <a:schemeClr val="dk1"/>
                </a:solidFill>
                <a:latin typeface="Times New Roman"/>
                <a:ea typeface="Times New Roman"/>
                <a:cs typeface="Times New Roman"/>
                <a:sym typeface="Times New Roman"/>
              </a:rPr>
              <a:t>Hashed </a:t>
            </a:r>
            <a:r>
              <a:rPr lang="en-US" sz="1859" b="0" i="0" u="none" strike="noStrike" cap="none" dirty="0" smtClean="0">
                <a:solidFill>
                  <a:schemeClr val="dk1"/>
                </a:solidFill>
                <a:latin typeface="Times New Roman"/>
                <a:ea typeface="Times New Roman"/>
                <a:cs typeface="Times New Roman"/>
                <a:sym typeface="Times New Roman"/>
              </a:rPr>
              <a:t>User Password + OTP</a:t>
            </a:r>
            <a:endParaRPr lang="en-US" sz="1859" b="0" i="0" u="none" strike="noStrike" cap="none" dirty="0">
              <a:solidFill>
                <a:schemeClr val="dk1"/>
              </a:solidFill>
              <a:latin typeface="Times New Roman"/>
              <a:ea typeface="Times New Roman"/>
              <a:cs typeface="Times New Roman"/>
              <a:sym typeface="Times New Roman"/>
            </a:endParaRPr>
          </a:p>
          <a:p>
            <a:pPr marL="1142657" marR="0" lvl="2" indent="-240957" algn="l" rtl="0">
              <a:lnSpc>
                <a:spcPct val="70000"/>
              </a:lnSpc>
              <a:spcBef>
                <a:spcPts val="500"/>
              </a:spcBef>
              <a:spcAft>
                <a:spcPts val="0"/>
              </a:spcAft>
              <a:buClr>
                <a:schemeClr val="dk1"/>
              </a:buClr>
              <a:buSzPct val="97842"/>
              <a:buFont typeface="Noto Sans Symbols"/>
              <a:buChar char="❖"/>
            </a:pPr>
            <a:r>
              <a:rPr lang="en-US" sz="1859" b="0" i="0" u="none" strike="noStrike" cap="none" dirty="0">
                <a:solidFill>
                  <a:schemeClr val="dk1"/>
                </a:solidFill>
                <a:latin typeface="Times New Roman"/>
                <a:ea typeface="Times New Roman"/>
                <a:cs typeface="Times New Roman"/>
                <a:sym typeface="Times New Roman"/>
              </a:rPr>
              <a:t>Login id</a:t>
            </a:r>
          </a:p>
          <a:p>
            <a:pPr marL="228531" marR="0" lvl="0" indent="-228531" algn="l" rtl="0">
              <a:lnSpc>
                <a:spcPct val="70000"/>
              </a:lnSpc>
              <a:spcBef>
                <a:spcPts val="1000"/>
              </a:spcBef>
              <a:spcAft>
                <a:spcPts val="0"/>
              </a:spcAft>
              <a:buClr>
                <a:schemeClr val="dk1"/>
              </a:buClr>
              <a:buSzPct val="99160"/>
              <a:buFont typeface="Noto Sans Symbols"/>
              <a:buChar char="❖"/>
            </a:pPr>
            <a:r>
              <a:rPr lang="en-US" sz="2479" b="0" i="0" u="none" strike="noStrike" cap="none" dirty="0">
                <a:solidFill>
                  <a:schemeClr val="dk1"/>
                </a:solidFill>
                <a:latin typeface="Times New Roman"/>
                <a:ea typeface="Times New Roman"/>
                <a:cs typeface="Times New Roman"/>
                <a:sym typeface="Times New Roman"/>
              </a:rPr>
              <a:t>With the given login id, he would have to dereference the registered device and reference his own device so that the connection is established with his server.</a:t>
            </a:r>
          </a:p>
          <a:p>
            <a:pPr marL="228531" marR="0" lvl="0" indent="-228531" algn="l" rtl="0">
              <a:lnSpc>
                <a:spcPct val="70000"/>
              </a:lnSpc>
              <a:spcBef>
                <a:spcPts val="1000"/>
              </a:spcBef>
              <a:spcAft>
                <a:spcPts val="0"/>
              </a:spcAft>
              <a:buClr>
                <a:schemeClr val="dk1"/>
              </a:buClr>
              <a:buSzPct val="99160"/>
              <a:buFont typeface="Noto Sans Symbols"/>
              <a:buChar char="❖"/>
            </a:pPr>
            <a:r>
              <a:rPr lang="en-US" sz="2479" b="0" i="0" u="none" strike="noStrike" cap="none" dirty="0">
                <a:solidFill>
                  <a:schemeClr val="dk1"/>
                </a:solidFill>
                <a:latin typeface="Times New Roman"/>
                <a:ea typeface="Times New Roman"/>
                <a:cs typeface="Times New Roman"/>
                <a:sym typeface="Times New Roman"/>
              </a:rPr>
              <a:t>Assuming the </a:t>
            </a:r>
            <a:r>
              <a:rPr lang="en-US" sz="2479" b="0" i="0" u="none" strike="noStrike" cap="none" dirty="0" smtClean="0">
                <a:solidFill>
                  <a:schemeClr val="dk1"/>
                </a:solidFill>
                <a:latin typeface="Times New Roman"/>
                <a:ea typeface="Times New Roman"/>
                <a:cs typeface="Times New Roman"/>
                <a:sym typeface="Times New Roman"/>
              </a:rPr>
              <a:t>user password + OTP </a:t>
            </a:r>
            <a:r>
              <a:rPr lang="en-US" sz="2479" b="0" i="0" u="none" strike="noStrike" cap="none" dirty="0">
                <a:solidFill>
                  <a:schemeClr val="dk1"/>
                </a:solidFill>
                <a:latin typeface="Times New Roman"/>
                <a:ea typeface="Times New Roman"/>
                <a:cs typeface="Times New Roman"/>
                <a:sym typeface="Times New Roman"/>
              </a:rPr>
              <a:t>is correct, the adversary would now open a secure connection between his device and bank server.</a:t>
            </a:r>
          </a:p>
          <a:p>
            <a:pPr marL="228531" marR="0" lvl="0" indent="-228531" algn="l" rtl="0">
              <a:lnSpc>
                <a:spcPct val="70000"/>
              </a:lnSpc>
              <a:spcBef>
                <a:spcPts val="1000"/>
              </a:spcBef>
              <a:spcAft>
                <a:spcPts val="0"/>
              </a:spcAft>
              <a:buClr>
                <a:schemeClr val="dk1"/>
              </a:buClr>
              <a:buSzPct val="99160"/>
              <a:buFont typeface="Noto Sans Symbols"/>
              <a:buChar char="❖"/>
            </a:pPr>
            <a:r>
              <a:rPr lang="en-US" sz="2479" b="0" i="0" u="none" strike="noStrike" cap="none" dirty="0">
                <a:solidFill>
                  <a:schemeClr val="dk1"/>
                </a:solidFill>
                <a:latin typeface="Times New Roman"/>
                <a:ea typeface="Times New Roman"/>
                <a:cs typeface="Times New Roman"/>
                <a:sym typeface="Times New Roman"/>
              </a:rPr>
              <a:t>Decrypting the </a:t>
            </a:r>
            <a:r>
              <a:rPr lang="en-US" sz="2479" b="0" i="0" u="none" strike="noStrike" cap="none" dirty="0" smtClean="0">
                <a:solidFill>
                  <a:schemeClr val="dk1"/>
                </a:solidFill>
                <a:latin typeface="Times New Roman"/>
                <a:ea typeface="Times New Roman"/>
                <a:cs typeface="Times New Roman"/>
                <a:sym typeface="Times New Roman"/>
              </a:rPr>
              <a:t>entire packet </a:t>
            </a:r>
            <a:r>
              <a:rPr lang="en-US" sz="2479" b="0" i="0" u="none" strike="noStrike" cap="none" dirty="0">
                <a:solidFill>
                  <a:schemeClr val="dk1"/>
                </a:solidFill>
                <a:latin typeface="Times New Roman"/>
                <a:ea typeface="Times New Roman"/>
                <a:cs typeface="Times New Roman"/>
                <a:sym typeface="Times New Roman"/>
              </a:rPr>
              <a:t>and dereferencing the device for the particular login id must be done within the very short timeout interval. This is what makes the attack extremely difficult to execute.</a:t>
            </a:r>
          </a:p>
          <a:p>
            <a:pPr marL="685594" marR="0" lvl="1" indent="-241094" algn="l" rtl="0">
              <a:lnSpc>
                <a:spcPct val="70000"/>
              </a:lnSpc>
              <a:spcBef>
                <a:spcPts val="500"/>
              </a:spcBef>
              <a:buClr>
                <a:schemeClr val="dk1"/>
              </a:buClr>
              <a:buSzPct val="98590"/>
              <a:buFont typeface="Noto Sans Symbols"/>
              <a:buNone/>
            </a:pPr>
            <a:endParaRPr sz="2169" b="0" i="0" u="none" strike="noStrike" cap="none" dirty="0">
              <a:solidFill>
                <a:schemeClr val="dk1"/>
              </a:solidFill>
              <a:latin typeface="Times New Roman"/>
              <a:ea typeface="Times New Roman"/>
              <a:cs typeface="Times New Roman"/>
              <a:sym typeface="Times New Roman"/>
            </a:endParaRPr>
          </a:p>
        </p:txBody>
      </p:sp>
      <p:sp>
        <p:nvSpPr>
          <p:cNvPr id="296" name="Shape 296"/>
          <p:cNvSpPr txBox="1">
            <a:spLocks noGrp="1"/>
          </p:cNvSpPr>
          <p:nvPr>
            <p:ph type="body" idx="2"/>
          </p:nvPr>
        </p:nvSpPr>
        <p:spPr>
          <a:xfrm>
            <a:off x="836612" y="4560092"/>
            <a:ext cx="4217465" cy="77390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000" b="0" i="0" u="none" strike="noStrike" cap="none">
                <a:solidFill>
                  <a:schemeClr val="dk1"/>
                </a:solidFill>
                <a:latin typeface="Times New Roman"/>
                <a:ea typeface="Times New Roman"/>
                <a:cs typeface="Times New Roman"/>
                <a:sym typeface="Times New Roman"/>
              </a:rPr>
              <a:t>Complete Compromise of the Bank Server</a:t>
            </a:r>
          </a:p>
        </p:txBody>
      </p:sp>
      <p:sp>
        <p:nvSpPr>
          <p:cNvPr id="297" name="Shape 297"/>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298" name="Shape 298"/>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15</a:t>
            </a:fld>
            <a:endParaRPr lang="en-US" sz="1200">
              <a:solidFill>
                <a:srgbClr val="888888"/>
              </a:solidFill>
              <a:latin typeface="Times New Roman"/>
              <a:ea typeface="Times New Roman"/>
              <a:cs typeface="Times New Roman"/>
              <a:sym typeface="Times New Roman"/>
            </a:endParaRPr>
          </a:p>
        </p:txBody>
      </p:sp>
      <p:pic>
        <p:nvPicPr>
          <p:cNvPr id="299" name="Shape 299" descr="Picture result for bank server"/>
          <p:cNvPicPr preferRelativeResize="0"/>
          <p:nvPr/>
        </p:nvPicPr>
        <p:blipFill rotWithShape="1">
          <a:blip r:embed="rId3">
            <a:alphaModFix/>
          </a:blip>
          <a:srcRect/>
          <a:stretch/>
        </p:blipFill>
        <p:spPr>
          <a:xfrm>
            <a:off x="1122863" y="418239"/>
            <a:ext cx="3638396" cy="2518066"/>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912812" y="3352800"/>
            <a:ext cx="4369011" cy="9905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3199" b="0" i="0" u="none" strike="noStrike" cap="none">
                <a:solidFill>
                  <a:schemeClr val="dk1"/>
                </a:solidFill>
                <a:latin typeface="Times New Roman"/>
                <a:ea typeface="Times New Roman"/>
                <a:cs typeface="Times New Roman"/>
                <a:sym typeface="Times New Roman"/>
              </a:rPr>
              <a:t>Other possible attacks at the Bank Server</a:t>
            </a:r>
          </a:p>
        </p:txBody>
      </p:sp>
      <p:sp>
        <p:nvSpPr>
          <p:cNvPr id="305" name="Shape 305"/>
          <p:cNvSpPr txBox="1">
            <a:spLocks noGrp="1"/>
          </p:cNvSpPr>
          <p:nvPr>
            <p:ph type="body" idx="1"/>
          </p:nvPr>
        </p:nvSpPr>
        <p:spPr>
          <a:xfrm>
            <a:off x="5484971" y="584200"/>
            <a:ext cx="6094413" cy="6045199"/>
          </a:xfrm>
          <a:prstGeom prst="rect">
            <a:avLst/>
          </a:prstGeom>
          <a:noFill/>
          <a:ln>
            <a:noFill/>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8"/>
              <a:buFont typeface="Noto Sans Symbols"/>
              <a:buChar char="❖"/>
            </a:pPr>
            <a:r>
              <a:rPr lang="en-US" sz="3199" b="0" i="0" u="none" strike="noStrike" cap="none" dirty="0">
                <a:solidFill>
                  <a:schemeClr val="dk1"/>
                </a:solidFill>
                <a:latin typeface="Times New Roman"/>
                <a:ea typeface="Times New Roman"/>
                <a:cs typeface="Times New Roman"/>
                <a:sym typeface="Times New Roman"/>
              </a:rPr>
              <a:t>Listening to packet incoming at server for user password (hashed </a:t>
            </a:r>
            <a:r>
              <a:rPr lang="en-US" sz="3199" b="0" i="0" u="none" strike="noStrike" cap="none" dirty="0" smtClean="0">
                <a:solidFill>
                  <a:schemeClr val="dk1"/>
                </a:solidFill>
                <a:latin typeface="Times New Roman"/>
                <a:ea typeface="Times New Roman"/>
                <a:cs typeface="Times New Roman"/>
                <a:sym typeface="Times New Roman"/>
              </a:rPr>
              <a:t>password + OTP </a:t>
            </a:r>
            <a:r>
              <a:rPr lang="en-US" sz="3199" b="0" i="0" u="none" strike="noStrike" cap="none" dirty="0">
                <a:solidFill>
                  <a:schemeClr val="dk1"/>
                </a:solidFill>
                <a:latin typeface="Times New Roman"/>
                <a:ea typeface="Times New Roman"/>
                <a:cs typeface="Times New Roman"/>
                <a:sym typeface="Times New Roman"/>
              </a:rPr>
              <a:t>is sent)</a:t>
            </a:r>
          </a:p>
          <a:p>
            <a:pPr marL="228531" marR="0" lvl="0" indent="-228531" algn="l" rtl="0">
              <a:lnSpc>
                <a:spcPct val="90000"/>
              </a:lnSpc>
              <a:spcBef>
                <a:spcPts val="1000"/>
              </a:spcBef>
              <a:spcAft>
                <a:spcPts val="0"/>
              </a:spcAft>
              <a:buClr>
                <a:schemeClr val="dk1"/>
              </a:buClr>
              <a:buSzPct val="99968"/>
              <a:buFont typeface="Noto Sans Symbols"/>
              <a:buChar char="❖"/>
            </a:pPr>
            <a:r>
              <a:rPr lang="en-US" sz="3199" b="0" i="0" u="none" strike="noStrike" cap="none" dirty="0">
                <a:solidFill>
                  <a:schemeClr val="dk1"/>
                </a:solidFill>
                <a:latin typeface="Times New Roman"/>
                <a:ea typeface="Times New Roman"/>
                <a:cs typeface="Times New Roman"/>
                <a:sym typeface="Times New Roman"/>
              </a:rPr>
              <a:t>Trying to obtain location from bank pass(no table known to adversary)</a:t>
            </a:r>
          </a:p>
          <a:p>
            <a:pPr marL="228531" marR="0" lvl="0" indent="-228531" algn="l" rtl="0">
              <a:lnSpc>
                <a:spcPct val="90000"/>
              </a:lnSpc>
              <a:spcBef>
                <a:spcPts val="1000"/>
              </a:spcBef>
              <a:spcAft>
                <a:spcPts val="0"/>
              </a:spcAft>
              <a:buClr>
                <a:schemeClr val="dk1"/>
              </a:buClr>
              <a:buSzPct val="99968"/>
              <a:buFont typeface="Noto Sans Symbols"/>
              <a:buChar char="❖"/>
            </a:pPr>
            <a:r>
              <a:rPr lang="en-US" sz="3199" b="0" i="0" u="none" strike="noStrike" cap="none" dirty="0">
                <a:solidFill>
                  <a:schemeClr val="dk1"/>
                </a:solidFill>
                <a:latin typeface="Times New Roman"/>
                <a:ea typeface="Times New Roman"/>
                <a:cs typeface="Times New Roman"/>
                <a:sym typeface="Times New Roman"/>
              </a:rPr>
              <a:t>Replay attack (use of OTP)</a:t>
            </a:r>
          </a:p>
          <a:p>
            <a:pPr marL="228531" marR="0" lvl="0" indent="-228531" algn="l" rtl="0">
              <a:lnSpc>
                <a:spcPct val="90000"/>
              </a:lnSpc>
              <a:spcBef>
                <a:spcPts val="1000"/>
              </a:spcBef>
              <a:buClr>
                <a:schemeClr val="dk1"/>
              </a:buClr>
              <a:buSzPct val="99968"/>
              <a:buFont typeface="Noto Sans Symbols"/>
              <a:buChar char="❖"/>
            </a:pPr>
            <a:r>
              <a:rPr lang="en-US" sz="3199" b="0" i="0" u="none" strike="noStrike" cap="none" dirty="0">
                <a:solidFill>
                  <a:schemeClr val="dk1"/>
                </a:solidFill>
                <a:latin typeface="Times New Roman"/>
                <a:ea typeface="Times New Roman"/>
                <a:cs typeface="Times New Roman"/>
                <a:sym typeface="Times New Roman"/>
              </a:rPr>
              <a:t>Suppose adversary sends login id to every split server(if 1 not found is encountered stop everything)</a:t>
            </a:r>
          </a:p>
        </p:txBody>
      </p:sp>
      <p:sp>
        <p:nvSpPr>
          <p:cNvPr id="306" name="Shape 306"/>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07" name="Shape 30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16</a:t>
            </a:fld>
            <a:endParaRPr lang="en-US" sz="1200">
              <a:solidFill>
                <a:srgbClr val="888888"/>
              </a:solidFill>
              <a:latin typeface="Times New Roman"/>
              <a:ea typeface="Times New Roman"/>
              <a:cs typeface="Times New Roman"/>
              <a:sym typeface="Times New Roman"/>
            </a:endParaRPr>
          </a:p>
        </p:txBody>
      </p:sp>
      <p:pic>
        <p:nvPicPr>
          <p:cNvPr id="308" name="Shape 308" descr="Picture result for bank server"/>
          <p:cNvPicPr preferRelativeResize="0"/>
          <p:nvPr/>
        </p:nvPicPr>
        <p:blipFill rotWithShape="1">
          <a:blip r:embed="rId3">
            <a:alphaModFix/>
          </a:blip>
          <a:srcRect/>
          <a:stretch/>
        </p:blipFill>
        <p:spPr>
          <a:xfrm>
            <a:off x="1218882" y="580187"/>
            <a:ext cx="3572908" cy="2472744"/>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831633" y="1709739"/>
            <a:ext cx="10512861"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4800" b="0" i="0" u="none" strike="noStrike" cap="none">
                <a:solidFill>
                  <a:schemeClr val="dk1"/>
                </a:solidFill>
                <a:latin typeface="Times New Roman"/>
                <a:ea typeface="Times New Roman"/>
                <a:cs typeface="Times New Roman"/>
                <a:sym typeface="Times New Roman"/>
              </a:rPr>
              <a:t>PROJECT IMPLEMENTATION STAGES</a:t>
            </a:r>
          </a:p>
        </p:txBody>
      </p:sp>
      <p:sp>
        <p:nvSpPr>
          <p:cNvPr id="317" name="Shape 317"/>
          <p:cNvSpPr txBox="1">
            <a:spLocks noGrp="1"/>
          </p:cNvSpPr>
          <p:nvPr>
            <p:ph type="body" idx="1"/>
          </p:nvPr>
        </p:nvSpPr>
        <p:spPr>
          <a:xfrm>
            <a:off x="831633" y="4589464"/>
            <a:ext cx="10512861"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888888"/>
              </a:buClr>
              <a:buSzPct val="25000"/>
              <a:buFont typeface="Arial"/>
              <a:buNone/>
            </a:pPr>
            <a:endParaRPr sz="2399" b="0" i="0" u="none" strike="noStrike" cap="none">
              <a:solidFill>
                <a:srgbClr val="888888"/>
              </a:solidFill>
              <a:latin typeface="Times New Roman"/>
              <a:ea typeface="Times New Roman"/>
              <a:cs typeface="Times New Roman"/>
              <a:sym typeface="Times New Roman"/>
            </a:endParaRPr>
          </a:p>
        </p:txBody>
      </p:sp>
      <p:sp>
        <p:nvSpPr>
          <p:cNvPr id="318" name="Shape 318"/>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19" name="Shape 319"/>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17</a:t>
            </a:fld>
            <a:endParaRPr lang="en-US" sz="1200">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989012" y="317209"/>
            <a:ext cx="10135273" cy="12239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PROJECT STAGES</a:t>
            </a:r>
          </a:p>
        </p:txBody>
      </p:sp>
      <p:sp>
        <p:nvSpPr>
          <p:cNvPr id="325" name="Shape 325"/>
          <p:cNvSpPr txBox="1">
            <a:spLocks noGrp="1"/>
          </p:cNvSpPr>
          <p:nvPr>
            <p:ph type="sldNum" idx="12"/>
          </p:nvPr>
        </p:nvSpPr>
        <p:spPr>
          <a:xfrm>
            <a:off x="10563650" y="6356351"/>
            <a:ext cx="993654"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18</a:t>
            </a:fld>
            <a:endParaRPr lang="en-US" sz="1200">
              <a:solidFill>
                <a:srgbClr val="888888"/>
              </a:solidFill>
              <a:latin typeface="Times New Roman"/>
              <a:ea typeface="Times New Roman"/>
              <a:cs typeface="Times New Roman"/>
              <a:sym typeface="Times New Roman"/>
            </a:endParaRPr>
          </a:p>
        </p:txBody>
      </p:sp>
      <p:cxnSp>
        <p:nvCxnSpPr>
          <p:cNvPr id="326" name="Shape 326"/>
          <p:cNvCxnSpPr/>
          <p:nvPr/>
        </p:nvCxnSpPr>
        <p:spPr>
          <a:xfrm flipH="1">
            <a:off x="1827212" y="1676400"/>
            <a:ext cx="3352799" cy="762000"/>
          </a:xfrm>
          <a:prstGeom prst="straightConnector1">
            <a:avLst/>
          </a:prstGeom>
          <a:noFill/>
          <a:ln w="25400" cap="flat" cmpd="sng">
            <a:solidFill>
              <a:schemeClr val="accent1"/>
            </a:solidFill>
            <a:prstDash val="solid"/>
            <a:miter/>
            <a:headEnd type="none" w="med" len="med"/>
            <a:tailEnd type="triangle" w="lg" len="lg"/>
          </a:ln>
        </p:spPr>
      </p:cxnSp>
      <p:cxnSp>
        <p:nvCxnSpPr>
          <p:cNvPr id="327" name="Shape 327"/>
          <p:cNvCxnSpPr/>
          <p:nvPr/>
        </p:nvCxnSpPr>
        <p:spPr>
          <a:xfrm flipH="1">
            <a:off x="5103812" y="1752600"/>
            <a:ext cx="494249" cy="838199"/>
          </a:xfrm>
          <a:prstGeom prst="straightConnector1">
            <a:avLst/>
          </a:prstGeom>
          <a:noFill/>
          <a:ln w="25400" cap="flat" cmpd="sng">
            <a:solidFill>
              <a:schemeClr val="accent1"/>
            </a:solidFill>
            <a:prstDash val="solid"/>
            <a:miter/>
            <a:headEnd type="none" w="med" len="med"/>
            <a:tailEnd type="triangle" w="lg" len="lg"/>
          </a:ln>
        </p:spPr>
      </p:cxnSp>
      <p:cxnSp>
        <p:nvCxnSpPr>
          <p:cNvPr id="328" name="Shape 328"/>
          <p:cNvCxnSpPr/>
          <p:nvPr/>
        </p:nvCxnSpPr>
        <p:spPr>
          <a:xfrm>
            <a:off x="6627811" y="1752600"/>
            <a:ext cx="533399" cy="838199"/>
          </a:xfrm>
          <a:prstGeom prst="straightConnector1">
            <a:avLst/>
          </a:prstGeom>
          <a:noFill/>
          <a:ln w="25400" cap="flat" cmpd="sng">
            <a:solidFill>
              <a:schemeClr val="accent1"/>
            </a:solidFill>
            <a:prstDash val="solid"/>
            <a:miter/>
            <a:headEnd type="none" w="med" len="med"/>
            <a:tailEnd type="triangle" w="lg" len="lg"/>
          </a:ln>
        </p:spPr>
      </p:cxnSp>
      <p:cxnSp>
        <p:nvCxnSpPr>
          <p:cNvPr id="329" name="Shape 329"/>
          <p:cNvCxnSpPr/>
          <p:nvPr/>
        </p:nvCxnSpPr>
        <p:spPr>
          <a:xfrm>
            <a:off x="7161211" y="1676400"/>
            <a:ext cx="3429000" cy="762000"/>
          </a:xfrm>
          <a:prstGeom prst="straightConnector1">
            <a:avLst/>
          </a:prstGeom>
          <a:noFill/>
          <a:ln w="25400" cap="flat" cmpd="sng">
            <a:solidFill>
              <a:schemeClr val="accent1"/>
            </a:solidFill>
            <a:prstDash val="solid"/>
            <a:miter/>
            <a:headEnd type="none" w="med" len="med"/>
            <a:tailEnd type="triangle" w="lg" len="lg"/>
          </a:ln>
        </p:spPr>
      </p:cxnSp>
      <p:sp>
        <p:nvSpPr>
          <p:cNvPr id="330" name="Shape 330"/>
          <p:cNvSpPr/>
          <p:nvPr/>
        </p:nvSpPr>
        <p:spPr>
          <a:xfrm>
            <a:off x="3311455" y="317209"/>
            <a:ext cx="5526155" cy="1247615"/>
          </a:xfrm>
          <a:prstGeom prst="ellipse">
            <a:avLst/>
          </a:prstGeom>
          <a:no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a:solidFill>
                <a:schemeClr val="lt1"/>
              </a:solidFill>
              <a:latin typeface="Times New Roman"/>
              <a:ea typeface="Times New Roman"/>
              <a:cs typeface="Times New Roman"/>
              <a:sym typeface="Times New Roman"/>
            </a:endParaRPr>
          </a:p>
        </p:txBody>
      </p:sp>
      <p:sp>
        <p:nvSpPr>
          <p:cNvPr id="331" name="Shape 331"/>
          <p:cNvSpPr txBox="1"/>
          <p:nvPr/>
        </p:nvSpPr>
        <p:spPr>
          <a:xfrm>
            <a:off x="989012" y="2590800"/>
            <a:ext cx="149087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Theory and Formulation</a:t>
            </a:r>
          </a:p>
        </p:txBody>
      </p:sp>
      <p:sp>
        <p:nvSpPr>
          <p:cNvPr id="332" name="Shape 332"/>
          <p:cNvSpPr txBox="1"/>
          <p:nvPr/>
        </p:nvSpPr>
        <p:spPr>
          <a:xfrm>
            <a:off x="4265612" y="2667000"/>
            <a:ext cx="149087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App Development</a:t>
            </a:r>
          </a:p>
        </p:txBody>
      </p:sp>
      <p:sp>
        <p:nvSpPr>
          <p:cNvPr id="333" name="Shape 333"/>
          <p:cNvSpPr txBox="1"/>
          <p:nvPr/>
        </p:nvSpPr>
        <p:spPr>
          <a:xfrm>
            <a:off x="6627811" y="2691825"/>
            <a:ext cx="149087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Bank Server Development</a:t>
            </a:r>
          </a:p>
        </p:txBody>
      </p:sp>
      <p:sp>
        <p:nvSpPr>
          <p:cNvPr id="334" name="Shape 334"/>
          <p:cNvSpPr txBox="1"/>
          <p:nvPr/>
        </p:nvSpPr>
        <p:spPr>
          <a:xfrm>
            <a:off x="10056811" y="2667000"/>
            <a:ext cx="149087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Split Server Development</a:t>
            </a:r>
          </a:p>
        </p:txBody>
      </p:sp>
      <p:cxnSp>
        <p:nvCxnSpPr>
          <p:cNvPr id="335" name="Shape 335"/>
          <p:cNvCxnSpPr/>
          <p:nvPr/>
        </p:nvCxnSpPr>
        <p:spPr>
          <a:xfrm flipH="1">
            <a:off x="4265612" y="3327975"/>
            <a:ext cx="533399" cy="863024"/>
          </a:xfrm>
          <a:prstGeom prst="straightConnector1">
            <a:avLst/>
          </a:prstGeom>
          <a:noFill/>
          <a:ln w="25400" cap="flat" cmpd="sng">
            <a:solidFill>
              <a:schemeClr val="accent1"/>
            </a:solidFill>
            <a:prstDash val="solid"/>
            <a:miter/>
            <a:headEnd type="none" w="med" len="med"/>
            <a:tailEnd type="triangle" w="lg" len="lg"/>
          </a:ln>
        </p:spPr>
      </p:cxnSp>
      <p:cxnSp>
        <p:nvCxnSpPr>
          <p:cNvPr id="336" name="Shape 336"/>
          <p:cNvCxnSpPr/>
          <p:nvPr/>
        </p:nvCxnSpPr>
        <p:spPr>
          <a:xfrm>
            <a:off x="4951412" y="3327975"/>
            <a:ext cx="646650" cy="863024"/>
          </a:xfrm>
          <a:prstGeom prst="straightConnector1">
            <a:avLst/>
          </a:prstGeom>
          <a:noFill/>
          <a:ln w="25400" cap="flat" cmpd="sng">
            <a:solidFill>
              <a:schemeClr val="accent1"/>
            </a:solidFill>
            <a:prstDash val="solid"/>
            <a:miter/>
            <a:headEnd type="none" w="med" len="med"/>
            <a:tailEnd type="triangle" w="lg" len="lg"/>
          </a:ln>
        </p:spPr>
      </p:cxnSp>
      <p:sp>
        <p:nvSpPr>
          <p:cNvPr id="337" name="Shape 337"/>
          <p:cNvSpPr txBox="1"/>
          <p:nvPr/>
        </p:nvSpPr>
        <p:spPr>
          <a:xfrm>
            <a:off x="3122611" y="4267200"/>
            <a:ext cx="149087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GUI Development</a:t>
            </a:r>
          </a:p>
        </p:txBody>
      </p:sp>
      <p:sp>
        <p:nvSpPr>
          <p:cNvPr id="338" name="Shape 338"/>
          <p:cNvSpPr txBox="1"/>
          <p:nvPr/>
        </p:nvSpPr>
        <p:spPr>
          <a:xfrm>
            <a:off x="4875212" y="4267200"/>
            <a:ext cx="1938130"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Encryption algorithm programming, OTP Creation and Hashing</a:t>
            </a:r>
          </a:p>
        </p:txBody>
      </p:sp>
      <p:sp>
        <p:nvSpPr>
          <p:cNvPr id="339" name="Shape 339"/>
          <p:cNvSpPr txBox="1"/>
          <p:nvPr/>
        </p:nvSpPr>
        <p:spPr>
          <a:xfrm>
            <a:off x="8168215" y="4076014"/>
            <a:ext cx="1938130"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Times New Roman"/>
                <a:ea typeface="Times New Roman"/>
                <a:cs typeface="Times New Roman"/>
                <a:sym typeface="Times New Roman"/>
              </a:rPr>
              <a:t>Decryption algorithm programming, Comparison of passwords, Table for determining location of split server.</a:t>
            </a:r>
          </a:p>
        </p:txBody>
      </p:sp>
      <p:sp>
        <p:nvSpPr>
          <p:cNvPr id="340" name="Shape 340"/>
          <p:cNvSpPr txBox="1"/>
          <p:nvPr/>
        </p:nvSpPr>
        <p:spPr>
          <a:xfrm>
            <a:off x="8972617" y="5476278"/>
            <a:ext cx="2168386"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Sharath S Chellappa</a:t>
            </a:r>
          </a:p>
        </p:txBody>
      </p:sp>
      <p:sp>
        <p:nvSpPr>
          <p:cNvPr id="341" name="Shape 341"/>
          <p:cNvSpPr txBox="1"/>
          <p:nvPr/>
        </p:nvSpPr>
        <p:spPr>
          <a:xfrm>
            <a:off x="4674175" y="5578764"/>
            <a:ext cx="2164614"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Nitin K N</a:t>
            </a:r>
          </a:p>
        </p:txBody>
      </p:sp>
      <p:sp>
        <p:nvSpPr>
          <p:cNvPr id="342" name="Shape 342"/>
          <p:cNvSpPr txBox="1"/>
          <p:nvPr/>
        </p:nvSpPr>
        <p:spPr>
          <a:xfrm>
            <a:off x="2705168" y="4919246"/>
            <a:ext cx="1789043"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Chetan Purohit</a:t>
            </a:r>
          </a:p>
        </p:txBody>
      </p:sp>
      <p:sp>
        <p:nvSpPr>
          <p:cNvPr id="343" name="Shape 343"/>
          <p:cNvSpPr txBox="1"/>
          <p:nvPr/>
        </p:nvSpPr>
        <p:spPr>
          <a:xfrm>
            <a:off x="210446" y="3146073"/>
            <a:ext cx="2057400"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Nitin K N</a:t>
            </a:r>
          </a:p>
        </p:txBody>
      </p:sp>
      <p:cxnSp>
        <p:nvCxnSpPr>
          <p:cNvPr id="344" name="Shape 344"/>
          <p:cNvCxnSpPr/>
          <p:nvPr/>
        </p:nvCxnSpPr>
        <p:spPr>
          <a:xfrm flipH="1">
            <a:off x="1978939" y="1564824"/>
            <a:ext cx="3619122" cy="2363822"/>
          </a:xfrm>
          <a:prstGeom prst="straightConnector1">
            <a:avLst/>
          </a:prstGeom>
          <a:noFill/>
          <a:ln w="9525" cap="flat" cmpd="sng">
            <a:solidFill>
              <a:schemeClr val="accent1"/>
            </a:solidFill>
            <a:prstDash val="solid"/>
            <a:miter/>
            <a:headEnd type="none" w="med" len="med"/>
            <a:tailEnd type="triangle" w="lg" len="lg"/>
          </a:ln>
        </p:spPr>
      </p:cxnSp>
      <p:sp>
        <p:nvSpPr>
          <p:cNvPr id="345" name="Shape 345"/>
          <p:cNvSpPr txBox="1"/>
          <p:nvPr/>
        </p:nvSpPr>
        <p:spPr>
          <a:xfrm>
            <a:off x="210446" y="3775501"/>
            <a:ext cx="179064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Certification Authority Development</a:t>
            </a:r>
          </a:p>
        </p:txBody>
      </p:sp>
      <p:cxnSp>
        <p:nvCxnSpPr>
          <p:cNvPr id="346" name="Shape 346"/>
          <p:cNvCxnSpPr/>
          <p:nvPr/>
        </p:nvCxnSpPr>
        <p:spPr>
          <a:xfrm>
            <a:off x="7788875" y="3335248"/>
            <a:ext cx="379341" cy="630677"/>
          </a:xfrm>
          <a:prstGeom prst="straightConnector1">
            <a:avLst/>
          </a:prstGeom>
          <a:noFill/>
          <a:ln w="9525" cap="flat" cmpd="sng">
            <a:solidFill>
              <a:schemeClr val="accent1"/>
            </a:solidFill>
            <a:prstDash val="solid"/>
            <a:miter/>
            <a:headEnd type="none" w="med" len="med"/>
            <a:tailEnd type="triangle" w="lg" len="lg"/>
          </a:ln>
        </p:spPr>
      </p:cxnSp>
      <p:cxnSp>
        <p:nvCxnSpPr>
          <p:cNvPr id="347" name="Shape 347"/>
          <p:cNvCxnSpPr/>
          <p:nvPr/>
        </p:nvCxnSpPr>
        <p:spPr>
          <a:xfrm>
            <a:off x="6153885" y="1728948"/>
            <a:ext cx="1102512" cy="4443251"/>
          </a:xfrm>
          <a:prstGeom prst="straightConnector1">
            <a:avLst/>
          </a:prstGeom>
          <a:noFill/>
          <a:ln w="9525" cap="flat" cmpd="sng">
            <a:solidFill>
              <a:schemeClr val="accent1"/>
            </a:solidFill>
            <a:prstDash val="solid"/>
            <a:miter/>
            <a:headEnd type="none" w="med" len="med"/>
            <a:tailEnd type="triangle" w="lg" len="lg"/>
          </a:ln>
        </p:spPr>
      </p:cxnSp>
      <p:sp>
        <p:nvSpPr>
          <p:cNvPr id="348" name="Shape 348"/>
          <p:cNvSpPr txBox="1"/>
          <p:nvPr/>
        </p:nvSpPr>
        <p:spPr>
          <a:xfrm>
            <a:off x="6582625" y="6168657"/>
            <a:ext cx="454165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Calibri"/>
                <a:ea typeface="Calibri"/>
                <a:cs typeface="Calibri"/>
                <a:sym typeface="Calibri"/>
              </a:rPr>
              <a:t>Connection establishment between Bank Server, Split Servers and App</a:t>
            </a:r>
          </a:p>
        </p:txBody>
      </p:sp>
      <p:sp>
        <p:nvSpPr>
          <p:cNvPr id="349" name="Shape 349"/>
          <p:cNvSpPr txBox="1"/>
          <p:nvPr/>
        </p:nvSpPr>
        <p:spPr>
          <a:xfrm>
            <a:off x="-1588" y="4614446"/>
            <a:ext cx="2168386"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Sharath S Chellappa</a:t>
            </a:r>
          </a:p>
        </p:txBody>
      </p:sp>
      <p:sp>
        <p:nvSpPr>
          <p:cNvPr id="350" name="Shape 350"/>
          <p:cNvSpPr txBox="1"/>
          <p:nvPr/>
        </p:nvSpPr>
        <p:spPr>
          <a:xfrm>
            <a:off x="9867968" y="3352800"/>
            <a:ext cx="1789043" cy="338554"/>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Times New Roman"/>
                <a:ea typeface="Times New Roman"/>
                <a:cs typeface="Times New Roman"/>
                <a:sym typeface="Times New Roman"/>
              </a:rPr>
              <a:t>By Chetan Purohit</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831633" y="1709739"/>
            <a:ext cx="10512861"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5998" b="0" i="0" u="none" strike="noStrike" cap="none">
                <a:solidFill>
                  <a:schemeClr val="dk1"/>
                </a:solidFill>
                <a:latin typeface="Times New Roman"/>
                <a:ea typeface="Times New Roman"/>
                <a:cs typeface="Times New Roman"/>
                <a:sym typeface="Times New Roman"/>
              </a:rPr>
              <a:t>METHODOLOGY</a:t>
            </a:r>
          </a:p>
        </p:txBody>
      </p:sp>
      <p:sp>
        <p:nvSpPr>
          <p:cNvPr id="356" name="Shape 356"/>
          <p:cNvSpPr txBox="1">
            <a:spLocks noGrp="1"/>
          </p:cNvSpPr>
          <p:nvPr>
            <p:ph type="body" idx="1"/>
          </p:nvPr>
        </p:nvSpPr>
        <p:spPr>
          <a:xfrm>
            <a:off x="831633" y="4589464"/>
            <a:ext cx="10512861"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888888"/>
              </a:buClr>
              <a:buSzPct val="25000"/>
              <a:buFont typeface="Arial"/>
              <a:buNone/>
            </a:pPr>
            <a:endParaRPr sz="2399" b="0" i="0" u="none" strike="noStrike" cap="none">
              <a:solidFill>
                <a:srgbClr val="888888"/>
              </a:solidFill>
              <a:latin typeface="Times New Roman"/>
              <a:ea typeface="Times New Roman"/>
              <a:cs typeface="Times New Roman"/>
              <a:sym typeface="Times New Roman"/>
            </a:endParaRPr>
          </a:p>
        </p:txBody>
      </p:sp>
      <p:sp>
        <p:nvSpPr>
          <p:cNvPr id="357" name="Shape 357"/>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58" name="Shape 358"/>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19</a:t>
            </a:fld>
            <a:endParaRPr lang="en-US" sz="1200">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Inspiration</a:t>
            </a:r>
          </a:p>
        </p:txBody>
      </p:sp>
      <p:sp>
        <p:nvSpPr>
          <p:cNvPr id="108" name="Shape 108"/>
          <p:cNvSpPr txBox="1">
            <a:spLocks noGrp="1"/>
          </p:cNvSpPr>
          <p:nvPr>
            <p:ph type="body" idx="1"/>
          </p:nvPr>
        </p:nvSpPr>
        <p:spPr>
          <a:xfrm>
            <a:off x="837982" y="1825625"/>
            <a:ext cx="10512861" cy="4351338"/>
          </a:xfrm>
          <a:prstGeom prst="rect">
            <a:avLst/>
          </a:prstGeom>
          <a:noFill/>
          <a:ln>
            <a:noFill/>
          </a:ln>
        </p:spPr>
        <p:txBody>
          <a:bodyPr lIns="91425" tIns="45700" rIns="91425" bIns="45700" anchor="t" anchorCtr="0">
            <a:noAutofit/>
          </a:bodyPr>
          <a:lstStyle/>
          <a:p>
            <a:pPr marL="228531" marR="0" lvl="0" indent="-228531" algn="l" rtl="0">
              <a:lnSpc>
                <a:spcPct val="80000"/>
              </a:lnSpc>
              <a:spcBef>
                <a:spcPts val="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LinkedIn hack in 2012 was a major shocker to the entire world. The hack involved passwords of nearly 6.5 million users being stolen by Russian cybercriminals.</a:t>
            </a:r>
          </a:p>
          <a:p>
            <a:pPr marL="228531" marR="0" lvl="0" indent="-228531" algn="l" rtl="0">
              <a:lnSpc>
                <a:spcPct val="8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The hash of the passwords was stored on the servers. Clearly a mistake.</a:t>
            </a:r>
          </a:p>
          <a:p>
            <a:pPr marL="228531" marR="0" lvl="0" indent="-228531" algn="l" rtl="0">
              <a:lnSpc>
                <a:spcPct val="8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Adobe too had a data breach in the product of Lastpass which is its own password manager.</a:t>
            </a:r>
          </a:p>
          <a:p>
            <a:pPr marL="228531" marR="0" lvl="0" indent="-228531" algn="l" rtl="0">
              <a:lnSpc>
                <a:spcPct val="8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About 552000 passwords were breached with the company paying about 1M in compensation. (DDOS attacks)</a:t>
            </a:r>
          </a:p>
          <a:p>
            <a:pPr marL="228531" marR="0" lvl="0" indent="-228531" algn="l" rtl="0">
              <a:lnSpc>
                <a:spcPct val="80000"/>
              </a:lnSpc>
              <a:spcBef>
                <a:spcPts val="1000"/>
              </a:spcBef>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Companies like Yahoo(2013 and 2014), Sony Online Entertainment(2011) and Epsilon too have had breaches of login details and passwords multiple times over the years.</a:t>
            </a:r>
          </a:p>
        </p:txBody>
      </p:sp>
      <p:sp>
        <p:nvSpPr>
          <p:cNvPr id="109" name="Shape 109"/>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10" name="Shape 110"/>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2</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Implementation details</a:t>
            </a:r>
          </a:p>
        </p:txBody>
      </p:sp>
      <p:sp>
        <p:nvSpPr>
          <p:cNvPr id="364" name="Shape 364"/>
          <p:cNvSpPr txBox="1">
            <a:spLocks noGrp="1"/>
          </p:cNvSpPr>
          <p:nvPr>
            <p:ph type="body" idx="1"/>
          </p:nvPr>
        </p:nvSpPr>
        <p:spPr>
          <a:xfrm>
            <a:off x="837982" y="1825625"/>
            <a:ext cx="10512861" cy="4351338"/>
          </a:xfrm>
          <a:prstGeom prst="rect">
            <a:avLst/>
          </a:prstGeom>
          <a:noFill/>
          <a:ln>
            <a:noFill/>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App is going to be developed on Android</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Bank Server since would involve Decryption and Splitting will have to be a server written in Python or Java.</a:t>
            </a:r>
          </a:p>
          <a:p>
            <a:pPr marL="228531" marR="0" lvl="0" indent="-228531" algn="l" rtl="0">
              <a:lnSpc>
                <a:spcPct val="90000"/>
              </a:lnSpc>
              <a:spcBef>
                <a:spcPts val="1000"/>
              </a:spcBef>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Split Server can be any server such as SQL Server. This server will accept a query and return the piece for the query.</a:t>
            </a:r>
          </a:p>
        </p:txBody>
      </p:sp>
      <p:sp>
        <p:nvSpPr>
          <p:cNvPr id="365" name="Shape 365"/>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66" name="Shape 366"/>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20</a:t>
            </a:fld>
            <a:endParaRPr lang="en-US" sz="1200">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839569" y="365126"/>
            <a:ext cx="10512861" cy="1325562"/>
          </a:xfrm>
          <a:prstGeom prst="rect">
            <a:avLst/>
          </a:prstGeom>
          <a:no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Tentative Requirements</a:t>
            </a:r>
          </a:p>
        </p:txBody>
      </p:sp>
      <p:sp>
        <p:nvSpPr>
          <p:cNvPr id="372" name="Shape 372"/>
          <p:cNvSpPr txBox="1">
            <a:spLocks noGrp="1"/>
          </p:cNvSpPr>
          <p:nvPr>
            <p:ph type="body" idx="1"/>
          </p:nvPr>
        </p:nvSpPr>
        <p:spPr>
          <a:xfrm>
            <a:off x="839570" y="1681163"/>
            <a:ext cx="5156443" cy="823912"/>
          </a:xfrm>
          <a:prstGeom prst="rect">
            <a:avLst/>
          </a:prstGeom>
          <a:noFill/>
          <a:ln w="9525" cap="flat" cmpd="sng">
            <a:solidFill>
              <a:schemeClr val="accent1"/>
            </a:solidFill>
            <a:prstDash val="solid"/>
            <a:round/>
            <a:headEnd type="none" w="med" len="med"/>
            <a:tailEnd type="none" w="med" len="med"/>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en-US" sz="2399" b="1" i="0" u="none" strike="noStrike" cap="none">
                <a:solidFill>
                  <a:schemeClr val="dk1"/>
                </a:solidFill>
                <a:latin typeface="Times New Roman"/>
                <a:ea typeface="Times New Roman"/>
                <a:cs typeface="Times New Roman"/>
                <a:sym typeface="Times New Roman"/>
              </a:rPr>
              <a:t>Software</a:t>
            </a:r>
          </a:p>
        </p:txBody>
      </p:sp>
      <p:sp>
        <p:nvSpPr>
          <p:cNvPr id="373" name="Shape 373"/>
          <p:cNvSpPr txBox="1">
            <a:spLocks noGrp="1"/>
          </p:cNvSpPr>
          <p:nvPr>
            <p:ph type="body" idx="2"/>
          </p:nvPr>
        </p:nvSpPr>
        <p:spPr>
          <a:xfrm>
            <a:off x="839570" y="2505075"/>
            <a:ext cx="5156443" cy="3684588"/>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4"/>
              <a:buFont typeface="Arial"/>
              <a:buChar char="•"/>
            </a:pPr>
            <a:r>
              <a:rPr lang="en-US" sz="2799" b="0" i="0" u="none" strike="noStrike" cap="none">
                <a:solidFill>
                  <a:schemeClr val="dk1"/>
                </a:solidFill>
                <a:latin typeface="Times New Roman"/>
                <a:ea typeface="Times New Roman"/>
                <a:cs typeface="Times New Roman"/>
                <a:sym typeface="Times New Roman"/>
              </a:rPr>
              <a:t>Android Studio</a:t>
            </a:r>
          </a:p>
          <a:p>
            <a:pPr marL="228531" marR="0" lvl="0" indent="-228531" algn="l" rtl="0">
              <a:lnSpc>
                <a:spcPct val="90000"/>
              </a:lnSpc>
              <a:spcBef>
                <a:spcPts val="1000"/>
              </a:spcBef>
              <a:spcAft>
                <a:spcPts val="0"/>
              </a:spcAft>
              <a:buClr>
                <a:schemeClr val="dk1"/>
              </a:buClr>
              <a:buSzPct val="99964"/>
              <a:buFont typeface="Arial"/>
              <a:buChar char="•"/>
            </a:pPr>
            <a:r>
              <a:rPr lang="en-US" sz="2799" b="0" i="0" u="none" strike="noStrike" cap="none">
                <a:solidFill>
                  <a:schemeClr val="dk1"/>
                </a:solidFill>
                <a:latin typeface="Times New Roman"/>
                <a:ea typeface="Times New Roman"/>
                <a:cs typeface="Times New Roman"/>
                <a:sym typeface="Times New Roman"/>
              </a:rPr>
              <a:t>ASP .NET</a:t>
            </a:r>
          </a:p>
          <a:p>
            <a:pPr marL="228531" marR="0" lvl="0" indent="-228531" algn="l" rtl="0">
              <a:lnSpc>
                <a:spcPct val="90000"/>
              </a:lnSpc>
              <a:spcBef>
                <a:spcPts val="1000"/>
              </a:spcBef>
              <a:spcAft>
                <a:spcPts val="0"/>
              </a:spcAft>
              <a:buClr>
                <a:schemeClr val="dk1"/>
              </a:buClr>
              <a:buSzPct val="99964"/>
              <a:buFont typeface="Arial"/>
              <a:buChar char="•"/>
            </a:pPr>
            <a:r>
              <a:rPr lang="en-US" sz="2799" b="0" i="0" u="none" strike="noStrike" cap="none">
                <a:solidFill>
                  <a:schemeClr val="dk1"/>
                </a:solidFill>
                <a:latin typeface="Times New Roman"/>
                <a:ea typeface="Times New Roman"/>
                <a:cs typeface="Times New Roman"/>
                <a:sym typeface="Times New Roman"/>
              </a:rPr>
              <a:t>SQL</a:t>
            </a:r>
          </a:p>
          <a:p>
            <a:pPr marL="228531" marR="0" lvl="0" indent="-228531" algn="l" rtl="0">
              <a:lnSpc>
                <a:spcPct val="90000"/>
              </a:lnSpc>
              <a:spcBef>
                <a:spcPts val="1000"/>
              </a:spcBef>
              <a:spcAft>
                <a:spcPts val="0"/>
              </a:spcAft>
              <a:buClr>
                <a:schemeClr val="dk1"/>
              </a:buClr>
              <a:buSzPct val="99964"/>
              <a:buFont typeface="Arial"/>
              <a:buChar char="•"/>
            </a:pPr>
            <a:r>
              <a:rPr lang="en-US" sz="2799" b="0" i="0" u="none" strike="noStrike" cap="none">
                <a:solidFill>
                  <a:schemeClr val="dk1"/>
                </a:solidFill>
                <a:latin typeface="Times New Roman"/>
                <a:ea typeface="Times New Roman"/>
                <a:cs typeface="Times New Roman"/>
                <a:sym typeface="Times New Roman"/>
              </a:rPr>
              <a:t>Python or Java</a:t>
            </a:r>
          </a:p>
          <a:p>
            <a:pPr marL="228531" marR="0" lvl="0" indent="-228531" algn="l" rtl="0">
              <a:lnSpc>
                <a:spcPct val="90000"/>
              </a:lnSpc>
              <a:spcBef>
                <a:spcPts val="1000"/>
              </a:spcBef>
              <a:spcAft>
                <a:spcPts val="0"/>
              </a:spcAft>
              <a:buClr>
                <a:schemeClr val="dk1"/>
              </a:buClr>
              <a:buSzPct val="99964"/>
              <a:buFont typeface="Arial"/>
              <a:buNone/>
            </a:pPr>
            <a:endParaRPr sz="2799" b="0" i="0" u="none" strike="noStrike" cap="none">
              <a:solidFill>
                <a:schemeClr val="dk1"/>
              </a:solidFill>
              <a:latin typeface="Times New Roman"/>
              <a:ea typeface="Times New Roman"/>
              <a:cs typeface="Times New Roman"/>
              <a:sym typeface="Times New Roman"/>
            </a:endParaRPr>
          </a:p>
          <a:p>
            <a:pPr marL="228531" marR="0" lvl="0" indent="-228531" algn="l" rtl="0">
              <a:lnSpc>
                <a:spcPct val="90000"/>
              </a:lnSpc>
              <a:spcBef>
                <a:spcPts val="1000"/>
              </a:spcBef>
              <a:buClr>
                <a:schemeClr val="dk1"/>
              </a:buClr>
              <a:buSzPct val="99964"/>
              <a:buFont typeface="Arial"/>
              <a:buNone/>
            </a:pPr>
            <a:endParaRPr sz="2799" b="0" i="0" u="none" strike="noStrike" cap="none">
              <a:solidFill>
                <a:schemeClr val="dk1"/>
              </a:solidFill>
              <a:latin typeface="Times New Roman"/>
              <a:ea typeface="Times New Roman"/>
              <a:cs typeface="Times New Roman"/>
              <a:sym typeface="Times New Roman"/>
            </a:endParaRPr>
          </a:p>
        </p:txBody>
      </p:sp>
      <p:sp>
        <p:nvSpPr>
          <p:cNvPr id="374" name="Shape 374"/>
          <p:cNvSpPr txBox="1">
            <a:spLocks noGrp="1"/>
          </p:cNvSpPr>
          <p:nvPr>
            <p:ph type="body" idx="3"/>
          </p:nvPr>
        </p:nvSpPr>
        <p:spPr>
          <a:xfrm>
            <a:off x="6170592" y="1681163"/>
            <a:ext cx="5181837" cy="823912"/>
          </a:xfrm>
          <a:prstGeom prst="rect">
            <a:avLst/>
          </a:prstGeom>
          <a:noFill/>
          <a:ln w="9525" cap="flat" cmpd="sng">
            <a:solidFill>
              <a:schemeClr val="accent1"/>
            </a:solidFill>
            <a:prstDash val="solid"/>
            <a:round/>
            <a:headEnd type="none" w="med" len="med"/>
            <a:tailEnd type="none" w="med" len="med"/>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en-US" sz="2399" b="1" i="0" u="none" strike="noStrike" cap="none">
                <a:solidFill>
                  <a:schemeClr val="dk1"/>
                </a:solidFill>
                <a:latin typeface="Times New Roman"/>
                <a:ea typeface="Times New Roman"/>
                <a:cs typeface="Times New Roman"/>
                <a:sym typeface="Times New Roman"/>
              </a:rPr>
              <a:t>Hardware</a:t>
            </a:r>
          </a:p>
        </p:txBody>
      </p:sp>
      <p:sp>
        <p:nvSpPr>
          <p:cNvPr id="375" name="Shape 375"/>
          <p:cNvSpPr txBox="1">
            <a:spLocks noGrp="1"/>
          </p:cNvSpPr>
          <p:nvPr>
            <p:ph type="body" idx="4"/>
          </p:nvPr>
        </p:nvSpPr>
        <p:spPr>
          <a:xfrm>
            <a:off x="6170592" y="2505075"/>
            <a:ext cx="5181837" cy="3684588"/>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228531" marR="0" lvl="0" indent="-228531" algn="l" rtl="0">
              <a:lnSpc>
                <a:spcPct val="90000"/>
              </a:lnSpc>
              <a:spcBef>
                <a:spcPts val="0"/>
              </a:spcBef>
              <a:buClr>
                <a:schemeClr val="dk1"/>
              </a:buClr>
              <a:buSzPct val="99964"/>
              <a:buFont typeface="Arial"/>
              <a:buChar char="•"/>
            </a:pPr>
            <a:r>
              <a:rPr lang="en-US" sz="2799" b="0" i="0" u="none" strike="noStrike" cap="none" dirty="0" smtClean="0">
                <a:solidFill>
                  <a:schemeClr val="dk1"/>
                </a:solidFill>
                <a:latin typeface="Times New Roman"/>
                <a:ea typeface="Times New Roman"/>
                <a:cs typeface="Times New Roman"/>
                <a:sym typeface="Times New Roman"/>
              </a:rPr>
              <a:t>Laptops</a:t>
            </a:r>
          </a:p>
          <a:p>
            <a:pPr marL="228531" marR="0" lvl="0" indent="-228531" algn="l" rtl="0">
              <a:lnSpc>
                <a:spcPct val="90000"/>
              </a:lnSpc>
              <a:spcBef>
                <a:spcPts val="0"/>
              </a:spcBef>
              <a:buClr>
                <a:schemeClr val="dk1"/>
              </a:buClr>
              <a:buSzPct val="99964"/>
              <a:buFont typeface="Arial"/>
              <a:buChar char="•"/>
            </a:pPr>
            <a:r>
              <a:rPr lang="en-US" dirty="0" smtClean="0">
                <a:latin typeface="Times New Roman"/>
                <a:ea typeface="Times New Roman"/>
                <a:cs typeface="Times New Roman"/>
                <a:sym typeface="Times New Roman"/>
              </a:rPr>
              <a:t>Mobiles</a:t>
            </a:r>
            <a:endParaRPr lang="en-US" sz="2799" b="0" i="0" u="none" strike="noStrike" cap="none" dirty="0">
              <a:solidFill>
                <a:schemeClr val="dk1"/>
              </a:solidFill>
              <a:latin typeface="Times New Roman"/>
              <a:ea typeface="Times New Roman"/>
              <a:cs typeface="Times New Roman"/>
              <a:sym typeface="Times New Roman"/>
            </a:endParaRPr>
          </a:p>
        </p:txBody>
      </p:sp>
      <p:sp>
        <p:nvSpPr>
          <p:cNvPr id="376" name="Shape 376"/>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77" name="Shape 37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21</a:t>
            </a:fld>
            <a:endParaRPr lang="en-US" sz="1200">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Timeline for Implementation</a:t>
            </a:r>
          </a:p>
        </p:txBody>
      </p:sp>
      <p:grpSp>
        <p:nvGrpSpPr>
          <p:cNvPr id="383" name="Shape 383"/>
          <p:cNvGrpSpPr/>
          <p:nvPr/>
        </p:nvGrpSpPr>
        <p:grpSpPr>
          <a:xfrm>
            <a:off x="389255" y="1862145"/>
            <a:ext cx="11420156" cy="1765281"/>
            <a:chOff x="9843" y="1252545"/>
            <a:chExt cx="11180124" cy="1765281"/>
          </a:xfrm>
        </p:grpSpPr>
        <p:sp>
          <p:nvSpPr>
            <p:cNvPr id="384" name="Shape 384"/>
            <p:cNvSpPr/>
            <p:nvPr/>
          </p:nvSpPr>
          <p:spPr>
            <a:xfrm>
              <a:off x="9843" y="1252545"/>
              <a:ext cx="2942137" cy="1765281"/>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 name="Shape 385"/>
            <p:cNvSpPr txBox="1"/>
            <p:nvPr/>
          </p:nvSpPr>
          <p:spPr>
            <a:xfrm>
              <a:off x="61546" y="1304249"/>
              <a:ext cx="2838732" cy="1661875"/>
            </a:xfrm>
            <a:prstGeom prst="rect">
              <a:avLst/>
            </a:prstGeom>
            <a:noFill/>
            <a:ln>
              <a:noFill/>
            </a:ln>
          </p:spPr>
          <p:txBody>
            <a:bodyPr lIns="160000" tIns="160000" rIns="160000" bIns="160000" anchor="ctr" anchorCtr="0">
              <a:noAutofit/>
            </a:bodyPr>
            <a:lstStyle/>
            <a:p>
              <a:pPr marL="0" marR="0" lvl="0" indent="0" algn="ctr" rtl="0">
                <a:lnSpc>
                  <a:spcPct val="90000"/>
                </a:lnSpc>
                <a:spcBef>
                  <a:spcPts val="0"/>
                </a:spcBef>
                <a:spcAft>
                  <a:spcPts val="0"/>
                </a:spcAft>
                <a:buSzPct val="25000"/>
                <a:buNone/>
              </a:pPr>
              <a:r>
                <a:rPr lang="en-US" sz="4200">
                  <a:solidFill>
                    <a:schemeClr val="lt1"/>
                  </a:solidFill>
                  <a:latin typeface="Calibri"/>
                  <a:ea typeface="Calibri"/>
                  <a:cs typeface="Calibri"/>
                  <a:sym typeface="Calibri"/>
                </a:rPr>
                <a:t>Planning</a:t>
              </a:r>
            </a:p>
          </p:txBody>
        </p:sp>
        <p:sp>
          <p:nvSpPr>
            <p:cNvPr id="386" name="Shape 386"/>
            <p:cNvSpPr/>
            <p:nvPr/>
          </p:nvSpPr>
          <p:spPr>
            <a:xfrm>
              <a:off x="3246194" y="1770361"/>
              <a:ext cx="623732" cy="729649"/>
            </a:xfrm>
            <a:prstGeom prst="rightArrow">
              <a:avLst>
                <a:gd name="adj1" fmla="val 60000"/>
                <a:gd name="adj2" fmla="val 50000"/>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87" name="Shape 387"/>
            <p:cNvSpPr txBox="1"/>
            <p:nvPr/>
          </p:nvSpPr>
          <p:spPr>
            <a:xfrm>
              <a:off x="3246194" y="1916291"/>
              <a:ext cx="436612" cy="437790"/>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3100">
                <a:solidFill>
                  <a:schemeClr val="lt1"/>
                </a:solidFill>
                <a:latin typeface="Calibri"/>
                <a:ea typeface="Calibri"/>
                <a:cs typeface="Calibri"/>
                <a:sym typeface="Calibri"/>
              </a:endParaRPr>
            </a:p>
          </p:txBody>
        </p:sp>
        <p:sp>
          <p:nvSpPr>
            <p:cNvPr id="388" name="Shape 388"/>
            <p:cNvSpPr/>
            <p:nvPr/>
          </p:nvSpPr>
          <p:spPr>
            <a:xfrm>
              <a:off x="4128835" y="1252545"/>
              <a:ext cx="2942137" cy="1765281"/>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txBox="1"/>
            <p:nvPr/>
          </p:nvSpPr>
          <p:spPr>
            <a:xfrm>
              <a:off x="4180539" y="1304249"/>
              <a:ext cx="2838732" cy="1661875"/>
            </a:xfrm>
            <a:prstGeom prst="rect">
              <a:avLst/>
            </a:prstGeom>
            <a:noFill/>
            <a:ln>
              <a:noFill/>
            </a:ln>
          </p:spPr>
          <p:txBody>
            <a:bodyPr lIns="160000" tIns="160000" rIns="160000" bIns="160000" anchor="ctr" anchorCtr="0">
              <a:noAutofit/>
            </a:bodyPr>
            <a:lstStyle/>
            <a:p>
              <a:pPr marL="0" marR="0" lvl="0" indent="0" algn="ctr" rtl="0">
                <a:lnSpc>
                  <a:spcPct val="90000"/>
                </a:lnSpc>
                <a:spcBef>
                  <a:spcPts val="0"/>
                </a:spcBef>
                <a:spcAft>
                  <a:spcPts val="0"/>
                </a:spcAft>
                <a:buSzPct val="25000"/>
                <a:buNone/>
              </a:pPr>
              <a:r>
                <a:rPr lang="en-US" sz="4200">
                  <a:solidFill>
                    <a:schemeClr val="lt1"/>
                  </a:solidFill>
                  <a:latin typeface="Calibri"/>
                  <a:ea typeface="Calibri"/>
                  <a:cs typeface="Calibri"/>
                  <a:sym typeface="Calibri"/>
                </a:rPr>
                <a:t>Execution</a:t>
              </a:r>
            </a:p>
          </p:txBody>
        </p:sp>
        <p:sp>
          <p:nvSpPr>
            <p:cNvPr id="390" name="Shape 390"/>
            <p:cNvSpPr/>
            <p:nvPr/>
          </p:nvSpPr>
          <p:spPr>
            <a:xfrm>
              <a:off x="7365188" y="1770361"/>
              <a:ext cx="623732" cy="729649"/>
            </a:xfrm>
            <a:prstGeom prst="rightArrow">
              <a:avLst>
                <a:gd name="adj1" fmla="val 60000"/>
                <a:gd name="adj2" fmla="val 50000"/>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91" name="Shape 391"/>
            <p:cNvSpPr txBox="1"/>
            <p:nvPr/>
          </p:nvSpPr>
          <p:spPr>
            <a:xfrm>
              <a:off x="7365188" y="1916291"/>
              <a:ext cx="436612" cy="437790"/>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3100">
                <a:solidFill>
                  <a:schemeClr val="lt1"/>
                </a:solidFill>
                <a:latin typeface="Calibri"/>
                <a:ea typeface="Calibri"/>
                <a:cs typeface="Calibri"/>
                <a:sym typeface="Calibri"/>
              </a:endParaRPr>
            </a:p>
          </p:txBody>
        </p:sp>
        <p:sp>
          <p:nvSpPr>
            <p:cNvPr id="392" name="Shape 392"/>
            <p:cNvSpPr/>
            <p:nvPr/>
          </p:nvSpPr>
          <p:spPr>
            <a:xfrm>
              <a:off x="8247829" y="1252545"/>
              <a:ext cx="2942137" cy="1765281"/>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txBox="1"/>
            <p:nvPr/>
          </p:nvSpPr>
          <p:spPr>
            <a:xfrm>
              <a:off x="8299532" y="1304249"/>
              <a:ext cx="2838732" cy="1661875"/>
            </a:xfrm>
            <a:prstGeom prst="rect">
              <a:avLst/>
            </a:prstGeom>
            <a:noFill/>
            <a:ln>
              <a:noFill/>
            </a:ln>
          </p:spPr>
          <p:txBody>
            <a:bodyPr lIns="160000" tIns="160000" rIns="160000" bIns="160000" anchor="ctr" anchorCtr="0">
              <a:noAutofit/>
            </a:bodyPr>
            <a:lstStyle/>
            <a:p>
              <a:pPr marL="0" marR="0" lvl="0" indent="0" algn="ctr" rtl="0">
                <a:lnSpc>
                  <a:spcPct val="90000"/>
                </a:lnSpc>
                <a:spcBef>
                  <a:spcPts val="0"/>
                </a:spcBef>
                <a:spcAft>
                  <a:spcPts val="0"/>
                </a:spcAft>
                <a:buSzPct val="25000"/>
                <a:buNone/>
              </a:pPr>
              <a:r>
                <a:rPr lang="en-US" sz="4200" dirty="0">
                  <a:solidFill>
                    <a:schemeClr val="lt1"/>
                  </a:solidFill>
                  <a:latin typeface="Calibri"/>
                  <a:ea typeface="Calibri"/>
                  <a:cs typeface="Calibri"/>
                  <a:sym typeface="Calibri"/>
                </a:rPr>
                <a:t>Refinement</a:t>
              </a:r>
            </a:p>
          </p:txBody>
        </p:sp>
      </p:grpSp>
      <p:sp>
        <p:nvSpPr>
          <p:cNvPr id="394" name="Shape 394"/>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395" name="Shape 395"/>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22</a:t>
            </a:fld>
            <a:endParaRPr lang="en-US" sz="1200">
              <a:solidFill>
                <a:srgbClr val="888888"/>
              </a:solidFill>
              <a:latin typeface="Times New Roman"/>
              <a:ea typeface="Times New Roman"/>
              <a:cs typeface="Times New Roman"/>
              <a:sym typeface="Times New Roman"/>
            </a:endParaRPr>
          </a:p>
        </p:txBody>
      </p:sp>
      <p:sp>
        <p:nvSpPr>
          <p:cNvPr id="396" name="Shape 396"/>
          <p:cNvSpPr txBox="1"/>
          <p:nvPr/>
        </p:nvSpPr>
        <p:spPr>
          <a:xfrm>
            <a:off x="455612" y="3927473"/>
            <a:ext cx="3276600" cy="2585322"/>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Designing the entire system on paper</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Setting up Certifying Authority for Public and Private Key Generation.</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Encryption-Decryption Algorithm</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Password splitting algorithm</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Hashing Algorithm</a:t>
            </a:r>
          </a:p>
        </p:txBody>
      </p:sp>
      <p:sp>
        <p:nvSpPr>
          <p:cNvPr id="397" name="Shape 397"/>
          <p:cNvSpPr txBox="1"/>
          <p:nvPr/>
        </p:nvSpPr>
        <p:spPr>
          <a:xfrm>
            <a:off x="4341812" y="3886200"/>
            <a:ext cx="3276600" cy="1754325"/>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Programming the Basic App</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Programming the Bank Server</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Programming the Split Servers</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Testing each to make it functional</a:t>
            </a:r>
          </a:p>
        </p:txBody>
      </p:sp>
      <p:sp>
        <p:nvSpPr>
          <p:cNvPr id="398" name="Shape 398"/>
          <p:cNvSpPr txBox="1"/>
          <p:nvPr/>
        </p:nvSpPr>
        <p:spPr>
          <a:xfrm>
            <a:off x="8532811" y="3725812"/>
            <a:ext cx="3276600" cy="2308323"/>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Making the GUI better</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Introducing “Change Password” option</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Moving the pieces among different split servers to introduce unpredictability.</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Implement a k not equal to n system.</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smtClean="0">
                <a:solidFill>
                  <a:srgbClr val="888888"/>
                </a:solidFill>
                <a:latin typeface="Times New Roman"/>
                <a:ea typeface="Times New Roman"/>
                <a:cs typeface="Times New Roman"/>
                <a:sym typeface="Times New Roman"/>
              </a:rPr>
              <a:t>PES Institute of Technology, Electronics and Communications Engineering</a:t>
            </a:r>
            <a:endParaRPr lang="en-US" sz="1200">
              <a:solidFill>
                <a:srgbClr val="888888"/>
              </a:solidFill>
              <a:latin typeface="Times New Roman"/>
              <a:ea typeface="Times New Roman"/>
              <a:cs typeface="Times New Roman"/>
              <a:sym typeface="Times New Roman"/>
            </a:endParaRPr>
          </a:p>
        </p:txBody>
      </p:sp>
      <p:sp>
        <p:nvSpPr>
          <p:cNvPr id="404" name="Shape 404"/>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imes New Roman"/>
                <a:ea typeface="Times New Roman"/>
                <a:cs typeface="Times New Roman"/>
                <a:sym typeface="Times New Roman"/>
              </a:rPr>
              <a:t>23</a:t>
            </a:fld>
            <a:endParaRPr lang="en-US" sz="1200">
              <a:solidFill>
                <a:srgbClr val="888888"/>
              </a:solidFill>
              <a:latin typeface="Times New Roman"/>
              <a:ea typeface="Times New Roman"/>
              <a:cs typeface="Times New Roman"/>
              <a:sym typeface="Times New Roman"/>
            </a:endParaRPr>
          </a:p>
        </p:txBody>
      </p:sp>
      <p:pic>
        <p:nvPicPr>
          <p:cNvPr id="405" name="Shape 405" descr="references.PNG"/>
          <p:cNvPicPr preferRelativeResize="0"/>
          <p:nvPr/>
        </p:nvPicPr>
        <p:blipFill>
          <a:blip r:embed="rId3">
            <a:alphaModFix/>
          </a:blip>
          <a:stretch>
            <a:fillRect/>
          </a:stretch>
        </p:blipFill>
        <p:spPr>
          <a:xfrm>
            <a:off x="1064525" y="982639"/>
            <a:ext cx="10032500" cy="5209209"/>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Current Password Storage Mechanisms</a:t>
            </a:r>
          </a:p>
        </p:txBody>
      </p:sp>
      <p:sp>
        <p:nvSpPr>
          <p:cNvPr id="116" name="Shape 116"/>
          <p:cNvSpPr txBox="1">
            <a:spLocks noGrp="1"/>
          </p:cNvSpPr>
          <p:nvPr>
            <p:ph type="body" idx="1"/>
          </p:nvPr>
        </p:nvSpPr>
        <p:spPr>
          <a:xfrm>
            <a:off x="837982" y="1825625"/>
            <a:ext cx="10512861" cy="4351338"/>
          </a:xfrm>
          <a:prstGeom prst="rect">
            <a:avLst/>
          </a:prstGeom>
          <a:noFill/>
          <a:ln>
            <a:noFill/>
          </a:ln>
        </p:spPr>
        <p:txBody>
          <a:bodyPr lIns="91425" tIns="45700" rIns="91425" bIns="45700" anchor="t" anchorCtr="0">
            <a:noAutofit/>
          </a:bodyPr>
          <a:lstStyle/>
          <a:p>
            <a:pPr marL="228531" marR="0" lvl="0" indent="-228531" algn="l" rtl="0">
              <a:lnSpc>
                <a:spcPct val="70000"/>
              </a:lnSpc>
              <a:spcBef>
                <a:spcPts val="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Plain Text Passwords : Store your password on the server in a human readable form. Most insecure way of storing passwords.</a:t>
            </a:r>
          </a:p>
          <a:p>
            <a:pPr marL="228531" marR="0" lvl="0" indent="-228531" algn="l" rtl="0">
              <a:lnSpc>
                <a:spcPct val="7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Basic Password Encryption : Password is encrypted and stored on server. Not very secure because password can be decrypted and got back without any problem.</a:t>
            </a:r>
          </a:p>
          <a:p>
            <a:pPr marL="228531" marR="0" lvl="0" indent="-228531" algn="l" rtl="0">
              <a:lnSpc>
                <a:spcPct val="7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Hashed Passwords : One way encryption of the password is done and stored on the server. It is impossible to get back the password directly. Although rainbow table attacks are very much possible.</a:t>
            </a:r>
          </a:p>
          <a:p>
            <a:pPr marL="228531" marR="0" lvl="0" indent="-228531" algn="l" rtl="0">
              <a:lnSpc>
                <a:spcPct val="7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Hashed Passwords with a Dash of Salt : A random string is added onto the password and then hashed. Rainbow table attacks are nullified but Brute Force is still possible.</a:t>
            </a:r>
          </a:p>
          <a:p>
            <a:pPr marL="228531" marR="0" lvl="0" indent="-228531" algn="l" rtl="0">
              <a:lnSpc>
                <a:spcPct val="70000"/>
              </a:lnSpc>
              <a:spcBef>
                <a:spcPts val="1000"/>
              </a:spcBef>
              <a:spcAft>
                <a:spcPts val="0"/>
              </a:spcAft>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Even with this, passwords are not safe as shown by LinkedIn.</a:t>
            </a:r>
          </a:p>
          <a:p>
            <a:pPr marL="228531" marR="0" lvl="0" indent="-228531" algn="l" rtl="0">
              <a:lnSpc>
                <a:spcPct val="70000"/>
              </a:lnSpc>
              <a:spcBef>
                <a:spcPts val="1000"/>
              </a:spcBef>
              <a:buClr>
                <a:schemeClr val="dk1"/>
              </a:buClr>
              <a:buSzPct val="99576"/>
              <a:buFont typeface="Arial"/>
              <a:buChar char="•"/>
            </a:pPr>
            <a:r>
              <a:rPr lang="en-US" sz="2589" b="0" i="0" u="none" strike="noStrike" cap="none">
                <a:solidFill>
                  <a:schemeClr val="dk1"/>
                </a:solidFill>
                <a:latin typeface="Times New Roman"/>
                <a:ea typeface="Times New Roman"/>
                <a:cs typeface="Times New Roman"/>
                <a:sym typeface="Times New Roman"/>
              </a:rPr>
              <a:t>This is why there is a need for a new method of storage.</a:t>
            </a:r>
          </a:p>
        </p:txBody>
      </p:sp>
      <p:sp>
        <p:nvSpPr>
          <p:cNvPr id="117" name="Shape 117"/>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18" name="Shape 118"/>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3</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dirty="0" smtClean="0">
                <a:solidFill>
                  <a:schemeClr val="dk1"/>
                </a:solidFill>
                <a:latin typeface="Times New Roman"/>
                <a:ea typeface="Times New Roman"/>
                <a:cs typeface="Times New Roman"/>
                <a:sym typeface="Times New Roman"/>
              </a:rPr>
              <a:t>Main objective of our project</a:t>
            </a:r>
            <a:endParaRPr lang="en-US" sz="4399" b="0" i="0" u="none" strike="noStrike" cap="none" dirty="0">
              <a:solidFill>
                <a:schemeClr val="dk1"/>
              </a:solidFill>
              <a:latin typeface="Times New Roman"/>
              <a:ea typeface="Times New Roman"/>
              <a:cs typeface="Times New Roman"/>
              <a:sym typeface="Times New Roman"/>
            </a:endParaRPr>
          </a:p>
        </p:txBody>
      </p:sp>
      <p:sp>
        <p:nvSpPr>
          <p:cNvPr id="135" name="Shape 135"/>
          <p:cNvSpPr txBox="1">
            <a:spLocks noGrp="1"/>
          </p:cNvSpPr>
          <p:nvPr>
            <p:ph type="body" idx="1"/>
          </p:nvPr>
        </p:nvSpPr>
        <p:spPr>
          <a:xfrm>
            <a:off x="837982" y="1825625"/>
            <a:ext cx="10512861" cy="4351338"/>
          </a:xfrm>
          <a:prstGeom prst="rect">
            <a:avLst/>
          </a:prstGeom>
          <a:noFill/>
          <a:ln>
            <a:noFill/>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The objective is to develop an app for a banking system where the user enters his password which is never completely stored anywhere.</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The Bank server splits the hashed password given to it into different pieces and stores these in geographically different locations.</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Nowhere does the Bank server or the Split Server get to know what the complete password is. Hence compromise of the servers would never give away the user’s password as it is.</a:t>
            </a:r>
          </a:p>
          <a:p>
            <a:pPr marL="228531" marR="0" lvl="0" indent="-228531" algn="l" rtl="0">
              <a:lnSpc>
                <a:spcPct val="90000"/>
              </a:lnSpc>
              <a:spcBef>
                <a:spcPts val="1000"/>
              </a:spcBef>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The adversary would require 2 attacks minimum in order to break the password.</a:t>
            </a:r>
          </a:p>
        </p:txBody>
      </p:sp>
      <p:sp>
        <p:nvSpPr>
          <p:cNvPr id="136" name="Shape 136"/>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37" name="Shape 137"/>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4</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37975" y="2943618"/>
            <a:ext cx="10512900" cy="11723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5998" b="0" i="0" u="none" strike="noStrike" cap="none">
                <a:solidFill>
                  <a:schemeClr val="dk1"/>
                </a:solidFill>
                <a:latin typeface="Times New Roman"/>
                <a:ea typeface="Times New Roman"/>
                <a:cs typeface="Times New Roman"/>
                <a:sym typeface="Times New Roman"/>
              </a:rPr>
              <a:t>ALGORITHM</a:t>
            </a:r>
          </a:p>
        </p:txBody>
      </p:sp>
      <p:sp>
        <p:nvSpPr>
          <p:cNvPr id="143" name="Shape 143"/>
          <p:cNvSpPr txBox="1">
            <a:spLocks noGrp="1"/>
          </p:cNvSpPr>
          <p:nvPr>
            <p:ph type="body" idx="1"/>
          </p:nvPr>
        </p:nvSpPr>
        <p:spPr>
          <a:xfrm>
            <a:off x="837975" y="4264827"/>
            <a:ext cx="10512900" cy="1899300"/>
          </a:xfrm>
          <a:prstGeom prst="rect">
            <a:avLst/>
          </a:prstGeom>
          <a:noFill/>
          <a:ln>
            <a:noFill/>
          </a:ln>
        </p:spPr>
        <p:txBody>
          <a:bodyPr lIns="91425" tIns="45700" rIns="91425" bIns="45700" anchor="t" anchorCtr="0">
            <a:noAutofit/>
          </a:bodyPr>
          <a:lstStyle/>
          <a:p>
            <a:pPr lvl="0" rtl="0">
              <a:spcBef>
                <a:spcPts val="0"/>
              </a:spcBef>
              <a:buNone/>
            </a:pPr>
            <a:endParaRPr>
              <a:latin typeface="Times New Roman"/>
              <a:ea typeface="Times New Roman"/>
              <a:cs typeface="Times New Roman"/>
              <a:sym typeface="Times New Roman"/>
            </a:endParaRPr>
          </a:p>
        </p:txBody>
      </p:sp>
      <p:sp>
        <p:nvSpPr>
          <p:cNvPr id="144" name="Shape 144"/>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45" name="Shape 145"/>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5</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Algorithm</a:t>
            </a:r>
          </a:p>
        </p:txBody>
      </p:sp>
      <p:sp>
        <p:nvSpPr>
          <p:cNvPr id="151" name="Shape 151"/>
          <p:cNvSpPr txBox="1">
            <a:spLocks noGrp="1"/>
          </p:cNvSpPr>
          <p:nvPr>
            <p:ph type="body" idx="1"/>
          </p:nvPr>
        </p:nvSpPr>
        <p:spPr>
          <a:xfrm>
            <a:off x="837975" y="1408550"/>
            <a:ext cx="10512900" cy="4947900"/>
          </a:xfrm>
          <a:prstGeom prst="rect">
            <a:avLst/>
          </a:prstGeom>
          <a:noFill/>
          <a:ln>
            <a:noFill/>
          </a:ln>
        </p:spPr>
        <p:txBody>
          <a:bodyPr lIns="91425" tIns="45700" rIns="91425" bIns="45700" anchor="t" anchorCtr="0">
            <a:noAutofit/>
          </a:bodyPr>
          <a:lstStyle/>
          <a:p>
            <a:pPr marL="457200" lvl="0" indent="-228600" rtl="0">
              <a:spcBef>
                <a:spcPts val="0"/>
              </a:spcBef>
              <a:buFont typeface="Times New Roman"/>
            </a:pPr>
            <a:r>
              <a:rPr lang="en-US">
                <a:latin typeface="Times New Roman"/>
                <a:ea typeface="Times New Roman"/>
                <a:cs typeface="Times New Roman"/>
                <a:sym typeface="Times New Roman"/>
              </a:rPr>
              <a:t>Proposed by Adi Shamir in his paper ‘How to Share a secret’. </a:t>
            </a:r>
          </a:p>
          <a:p>
            <a:pPr marL="457200" lvl="0" indent="-228600" rtl="0">
              <a:spcBef>
                <a:spcPts val="0"/>
              </a:spcBef>
              <a:buFont typeface="Times New Roman"/>
            </a:pPr>
            <a:r>
              <a:rPr lang="en-US">
                <a:latin typeface="Times New Roman"/>
                <a:ea typeface="Times New Roman"/>
                <a:cs typeface="Times New Roman"/>
                <a:sym typeface="Times New Roman"/>
              </a:rPr>
              <a:t>It’s a (k,n) threshold scheme where the password ‘D’ is split into ‘n’ pieces out of which atleast ‘k’ pieces are required to reconstruct the secret ‘D’.</a:t>
            </a:r>
          </a:p>
          <a:p>
            <a:pPr marL="457200" marR="0" lvl="0" indent="-228600" algn="l" rtl="0">
              <a:lnSpc>
                <a:spcPct val="90000"/>
              </a:lnSpc>
              <a:spcBef>
                <a:spcPts val="0"/>
              </a:spcBef>
              <a:buFont typeface="Times New Roman"/>
            </a:pPr>
            <a:r>
              <a:rPr lang="en-US">
                <a:latin typeface="Times New Roman"/>
                <a:ea typeface="Times New Roman"/>
                <a:cs typeface="Times New Roman"/>
                <a:sym typeface="Times New Roman"/>
              </a:rPr>
              <a:t>Let the password be D &lt; p where p is a prime number.</a:t>
            </a:r>
          </a:p>
          <a:p>
            <a:pPr marL="457200" marR="0" lvl="0" indent="-228600" algn="l" rtl="0">
              <a:lnSpc>
                <a:spcPct val="90000"/>
              </a:lnSpc>
              <a:spcBef>
                <a:spcPts val="0"/>
              </a:spcBef>
              <a:buFont typeface="Times New Roman"/>
            </a:pPr>
            <a:r>
              <a:rPr lang="en-US">
                <a:latin typeface="Times New Roman"/>
                <a:ea typeface="Times New Roman"/>
                <a:cs typeface="Times New Roman"/>
                <a:sym typeface="Times New Roman"/>
              </a:rPr>
              <a:t>Choose (k-1) random +ve integers a</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,a</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,a</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 a</a:t>
            </a:r>
            <a:r>
              <a:rPr lang="en-US" baseline="-25000">
                <a:latin typeface="Times New Roman"/>
                <a:ea typeface="Times New Roman"/>
                <a:cs typeface="Times New Roman"/>
                <a:sym typeface="Times New Roman"/>
              </a:rPr>
              <a:t>(k-1)</a:t>
            </a:r>
            <a:r>
              <a:rPr lang="en-US">
                <a:latin typeface="Times New Roman"/>
                <a:ea typeface="Times New Roman"/>
                <a:cs typeface="Times New Roman"/>
                <a:sym typeface="Times New Roman"/>
              </a:rPr>
              <a:t> with a</a:t>
            </a:r>
            <a:r>
              <a:rPr lang="en-US"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&lt; p.</a:t>
            </a:r>
          </a:p>
          <a:p>
            <a:pPr marL="457200" marR="0" lvl="0" indent="-228600" algn="l" rtl="0">
              <a:lnSpc>
                <a:spcPct val="90000"/>
              </a:lnSpc>
              <a:spcBef>
                <a:spcPts val="0"/>
              </a:spcBef>
              <a:buFont typeface="Times New Roman"/>
            </a:pPr>
            <a:r>
              <a:rPr lang="en-US">
                <a:latin typeface="Times New Roman"/>
                <a:ea typeface="Times New Roman"/>
                <a:cs typeface="Times New Roman"/>
                <a:sym typeface="Times New Roman"/>
              </a:rPr>
              <a:t>Let a</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 = D. Build the polynomial f(x) = a</a:t>
            </a:r>
            <a:r>
              <a:rPr lang="en-US" baseline="-25000">
                <a:latin typeface="Times New Roman"/>
                <a:ea typeface="Times New Roman"/>
                <a:cs typeface="Times New Roman"/>
                <a:sym typeface="Times New Roman"/>
              </a:rPr>
              <a:t>0</a:t>
            </a:r>
            <a:r>
              <a:rPr lang="en-US">
                <a:latin typeface="Times New Roman"/>
                <a:ea typeface="Times New Roman"/>
                <a:cs typeface="Times New Roman"/>
                <a:sym typeface="Times New Roman"/>
              </a:rPr>
              <a:t>+a</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x+a</a:t>
            </a:r>
            <a:r>
              <a:rPr lang="en-US" baseline="-25000">
                <a:latin typeface="Times New Roman"/>
                <a:ea typeface="Times New Roman"/>
                <a:cs typeface="Times New Roman"/>
                <a:sym typeface="Times New Roman"/>
              </a:rPr>
              <a:t>2</a:t>
            </a:r>
            <a:r>
              <a:rPr lang="en-US">
                <a:latin typeface="Times New Roman"/>
                <a:ea typeface="Times New Roman"/>
                <a:cs typeface="Times New Roman"/>
                <a:sym typeface="Times New Roman"/>
              </a:rPr>
              <a:t>x</a:t>
            </a:r>
            <a:r>
              <a:rPr lang="en-US" baseline="30000">
                <a:latin typeface="Times New Roman"/>
                <a:ea typeface="Times New Roman"/>
                <a:cs typeface="Times New Roman"/>
                <a:sym typeface="Times New Roman"/>
              </a:rPr>
              <a:t>2</a:t>
            </a:r>
            <a:r>
              <a:rPr lang="en-US">
                <a:latin typeface="Times New Roman"/>
                <a:ea typeface="Times New Roman"/>
                <a:cs typeface="Times New Roman"/>
                <a:sym typeface="Times New Roman"/>
              </a:rPr>
              <a:t>+....+a</a:t>
            </a:r>
            <a:r>
              <a:rPr lang="en-US" baseline="-25000">
                <a:latin typeface="Times New Roman"/>
                <a:ea typeface="Times New Roman"/>
                <a:cs typeface="Times New Roman"/>
                <a:sym typeface="Times New Roman"/>
              </a:rPr>
              <a:t>(k-1)</a:t>
            </a:r>
            <a:r>
              <a:rPr lang="en-US">
                <a:latin typeface="Times New Roman"/>
                <a:ea typeface="Times New Roman"/>
                <a:cs typeface="Times New Roman"/>
                <a:sym typeface="Times New Roman"/>
              </a:rPr>
              <a:t>x</a:t>
            </a:r>
            <a:r>
              <a:rPr lang="en-US" baseline="30000">
                <a:latin typeface="Times New Roman"/>
                <a:ea typeface="Times New Roman"/>
                <a:cs typeface="Times New Roman"/>
                <a:sym typeface="Times New Roman"/>
              </a:rPr>
              <a:t>(k-1)</a:t>
            </a:r>
            <a:r>
              <a:rPr lang="en-US">
                <a:latin typeface="Times New Roman"/>
                <a:ea typeface="Times New Roman"/>
                <a:cs typeface="Times New Roman"/>
                <a:sym typeface="Times New Roman"/>
              </a:rPr>
              <a:t> </a:t>
            </a:r>
          </a:p>
          <a:p>
            <a:pPr marL="457200" marR="0" lvl="0" indent="-228600" algn="l" rtl="0">
              <a:lnSpc>
                <a:spcPct val="90000"/>
              </a:lnSpc>
              <a:spcBef>
                <a:spcPts val="0"/>
              </a:spcBef>
              <a:buFont typeface="Times New Roman"/>
            </a:pPr>
            <a:r>
              <a:rPr lang="en-US">
                <a:latin typeface="Times New Roman"/>
                <a:ea typeface="Times New Roman"/>
                <a:cs typeface="Times New Roman"/>
                <a:sym typeface="Times New Roman"/>
              </a:rPr>
              <a:t>Choose n &lt; p points out of this polynomial by putting x=1,2,3… n.</a:t>
            </a:r>
          </a:p>
          <a:p>
            <a:pPr marL="457200" marR="0" lvl="0" indent="-228600" algn="l" rtl="0">
              <a:lnSpc>
                <a:spcPct val="90000"/>
              </a:lnSpc>
              <a:spcBef>
                <a:spcPts val="0"/>
              </a:spcBef>
              <a:buFont typeface="Times New Roman"/>
            </a:pPr>
            <a:r>
              <a:rPr lang="en-US">
                <a:latin typeface="Times New Roman"/>
                <a:ea typeface="Times New Roman"/>
                <a:cs typeface="Times New Roman"/>
                <a:sym typeface="Times New Roman"/>
              </a:rPr>
              <a:t>The ‘n’ ordered pairs (x, f(x) mod p) are the n pieces of passwords.</a:t>
            </a:r>
          </a:p>
          <a:p>
            <a:pPr marL="457200" lvl="0" indent="-228600" rtl="0">
              <a:spcBef>
                <a:spcPts val="0"/>
              </a:spcBef>
            </a:pPr>
            <a:r>
              <a:rPr lang="en-US"/>
              <a:t>Any k of them can be used to solve the polynomial and find a</a:t>
            </a:r>
            <a:r>
              <a:rPr lang="en-US" baseline="-25000"/>
              <a:t>0</a:t>
            </a:r>
            <a:r>
              <a:rPr lang="en-US"/>
              <a:t> = D which is the password. (y-intercept)</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lang="en-US">
              <a:latin typeface="Times New Roman"/>
              <a:ea typeface="Times New Roman"/>
              <a:cs typeface="Times New Roman"/>
              <a:sym typeface="Times New Roman"/>
            </a:endParaRPr>
          </a:p>
          <a:p>
            <a:pPr marL="0" marR="0" lvl="0" indent="457200" algn="l" rtl="0">
              <a:lnSpc>
                <a:spcPct val="90000"/>
              </a:lnSpc>
              <a:spcBef>
                <a:spcPts val="0"/>
              </a:spcBef>
              <a:buNone/>
            </a:pPr>
            <a:endParaRPr>
              <a:latin typeface="Times New Roman"/>
              <a:ea typeface="Times New Roman"/>
              <a:cs typeface="Times New Roman"/>
              <a:sym typeface="Times New Roman"/>
            </a:endParaRPr>
          </a:p>
          <a:p>
            <a:pPr marL="0" marR="0" lvl="0" indent="0" algn="l" rtl="0">
              <a:lnSpc>
                <a:spcPct val="90000"/>
              </a:lnSpc>
              <a:spcBef>
                <a:spcPts val="0"/>
              </a:spcBef>
              <a:buNone/>
            </a:pPr>
            <a:endParaRPr>
              <a:latin typeface="Times New Roman"/>
              <a:ea typeface="Times New Roman"/>
              <a:cs typeface="Times New Roman"/>
              <a:sym typeface="Times New Roman"/>
            </a:endParaRPr>
          </a:p>
          <a:p>
            <a:pPr marL="0" marR="0" lvl="0" indent="0" algn="l" rtl="0">
              <a:lnSpc>
                <a:spcPct val="90000"/>
              </a:lnSpc>
              <a:spcBef>
                <a:spcPts val="0"/>
              </a:spcBef>
              <a:buNone/>
            </a:pPr>
            <a:endParaRPr>
              <a:latin typeface="Times New Roman"/>
              <a:ea typeface="Times New Roman"/>
              <a:cs typeface="Times New Roman"/>
              <a:sym typeface="Times New Roman"/>
            </a:endParaRPr>
          </a:p>
        </p:txBody>
      </p:sp>
      <p:sp>
        <p:nvSpPr>
          <p:cNvPr id="152" name="Shape 152"/>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53" name="Shape 153"/>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6</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77525" y="1162075"/>
            <a:ext cx="10512900" cy="5559300"/>
          </a:xfrm>
          <a:prstGeom prst="rect">
            <a:avLst/>
          </a:prstGeom>
        </p:spPr>
        <p:txBody>
          <a:bodyPr lIns="91425" tIns="91425" rIns="91425" bIns="91425" anchor="t" anchorCtr="0">
            <a:noAutofit/>
          </a:bodyPr>
          <a:lstStyle/>
          <a:p>
            <a:pPr marL="0" lvl="0" indent="0" rtl="0">
              <a:spcBef>
                <a:spcPts val="0"/>
              </a:spcBef>
              <a:buNone/>
            </a:pPr>
            <a:endParaRPr sz="4300" dirty="0"/>
          </a:p>
          <a:p>
            <a:pPr marL="0" lvl="0" indent="0" rtl="0">
              <a:spcBef>
                <a:spcPts val="0"/>
              </a:spcBef>
              <a:buNone/>
            </a:pPr>
            <a:endParaRPr sz="4300" dirty="0"/>
          </a:p>
          <a:p>
            <a:pPr marL="0" lvl="0" indent="0" rtl="0">
              <a:spcBef>
                <a:spcPts val="0"/>
              </a:spcBef>
              <a:buNone/>
            </a:pPr>
            <a:endParaRPr sz="4300" dirty="0"/>
          </a:p>
          <a:p>
            <a:pPr marL="0" lvl="0" indent="0" rtl="0">
              <a:spcBef>
                <a:spcPts val="0"/>
              </a:spcBef>
              <a:buNone/>
            </a:pPr>
            <a:r>
              <a:rPr lang="en-US" sz="4300" dirty="0"/>
              <a:t>Application in our project:</a:t>
            </a:r>
          </a:p>
          <a:p>
            <a:pPr marL="0" lvl="0" indent="0" rtl="0">
              <a:spcBef>
                <a:spcPts val="0"/>
              </a:spcBef>
              <a:buNone/>
            </a:pPr>
            <a:endParaRPr dirty="0"/>
          </a:p>
          <a:p>
            <a:pPr marL="457200" lvl="0" indent="-228600" rtl="0">
              <a:spcBef>
                <a:spcPts val="0"/>
              </a:spcBef>
            </a:pPr>
            <a:r>
              <a:rPr lang="en-US" dirty="0"/>
              <a:t>Our project uses this algorithm in the specific case of (2,2) scheme.</a:t>
            </a:r>
          </a:p>
          <a:p>
            <a:pPr marL="457200" lvl="0" indent="-228600" rtl="0">
              <a:spcBef>
                <a:spcPts val="0"/>
              </a:spcBef>
            </a:pPr>
            <a:r>
              <a:rPr lang="en-US" dirty="0"/>
              <a:t>Password is split into 2 pieces. These are 2 points on a line. Both are required to obtain the password D which is the y-intercept.</a:t>
            </a:r>
          </a:p>
          <a:p>
            <a:pPr marL="0" lvl="0" indent="0" rtl="0">
              <a:spcBef>
                <a:spcPts val="0"/>
              </a:spcBef>
              <a:buNone/>
            </a:pPr>
            <a:endParaRPr dirty="0"/>
          </a:p>
        </p:txBody>
      </p:sp>
      <p:pic>
        <p:nvPicPr>
          <p:cNvPr id="161" name="Shape 161" descr="Madhusudhan's diagram.png"/>
          <p:cNvPicPr preferRelativeResize="0"/>
          <p:nvPr/>
        </p:nvPicPr>
        <p:blipFill>
          <a:blip r:embed="rId3">
            <a:alphaModFix/>
          </a:blip>
          <a:stretch>
            <a:fillRect/>
          </a:stretch>
        </p:blipFill>
        <p:spPr>
          <a:xfrm>
            <a:off x="7752932" y="147825"/>
            <a:ext cx="3598025" cy="3388849"/>
          </a:xfrm>
          <a:prstGeom prst="rect">
            <a:avLst/>
          </a:prstGeom>
          <a:noFill/>
          <a:ln>
            <a:noFill/>
          </a:ln>
        </p:spPr>
      </p:pic>
      <p:sp>
        <p:nvSpPr>
          <p:cNvPr id="2" name="Footer Placeholder 1"/>
          <p:cNvSpPr>
            <a:spLocks noGrp="1"/>
          </p:cNvSpPr>
          <p:nvPr>
            <p:ph type="ftr" idx="11"/>
          </p:nvPr>
        </p:nvSpPr>
        <p:spPr/>
        <p:txBody>
          <a:bodyPr/>
          <a:lstStyle/>
          <a:p>
            <a:r>
              <a:rPr lang="en-US" smtClean="0"/>
              <a:t>PES Institute of Technology, Electronics and Communications Engineering</a:t>
            </a:r>
            <a:endParaRPr lang="en-US"/>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7</a:t>
            </a:fld>
            <a:endParaRPr lang="en-US"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31633" y="1709739"/>
            <a:ext cx="10512861" cy="285273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Times New Roman"/>
              <a:buNone/>
            </a:pPr>
            <a:r>
              <a:rPr lang="en-US" sz="5998" b="0" i="0" u="none" strike="noStrike" cap="none">
                <a:solidFill>
                  <a:schemeClr val="dk1"/>
                </a:solidFill>
                <a:latin typeface="Times New Roman"/>
                <a:ea typeface="Times New Roman"/>
                <a:cs typeface="Times New Roman"/>
                <a:sym typeface="Times New Roman"/>
              </a:rPr>
              <a:t>ARCHITECTURE</a:t>
            </a:r>
          </a:p>
        </p:txBody>
      </p:sp>
      <p:sp>
        <p:nvSpPr>
          <p:cNvPr id="168" name="Shape 168"/>
          <p:cNvSpPr txBox="1">
            <a:spLocks noGrp="1"/>
          </p:cNvSpPr>
          <p:nvPr>
            <p:ph type="body" idx="1"/>
          </p:nvPr>
        </p:nvSpPr>
        <p:spPr>
          <a:xfrm>
            <a:off x="831633" y="4589464"/>
            <a:ext cx="10512861"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888888"/>
              </a:buClr>
              <a:buSzPct val="25000"/>
              <a:buFont typeface="Arial"/>
              <a:buNone/>
            </a:pPr>
            <a:endParaRPr sz="2399" b="0" i="0" u="none" strike="noStrike" cap="none">
              <a:solidFill>
                <a:srgbClr val="888888"/>
              </a:solidFill>
              <a:latin typeface="Calibri"/>
              <a:ea typeface="Calibri"/>
              <a:cs typeface="Calibri"/>
              <a:sym typeface="Calibri"/>
            </a:endParaRPr>
          </a:p>
        </p:txBody>
      </p:sp>
      <p:sp>
        <p:nvSpPr>
          <p:cNvPr id="169" name="Shape 169"/>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PES Institute of Technology, Electronics and Communications Engineering</a:t>
            </a:r>
            <a:endParaRPr lang="en-US" sz="1200" b="0" i="0" u="none" strike="noStrike" cap="none">
              <a:solidFill>
                <a:srgbClr val="888888"/>
              </a:solidFill>
              <a:latin typeface="Calibri"/>
              <a:ea typeface="Calibri"/>
              <a:cs typeface="Calibri"/>
              <a:sym typeface="Calibri"/>
            </a:endParaRPr>
          </a:p>
        </p:txBody>
      </p:sp>
      <p:sp>
        <p:nvSpPr>
          <p:cNvPr id="170" name="Shape 170"/>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8</a:t>
            </a:fld>
            <a:endParaRPr lang="en-US" sz="1200" b="0" i="0" u="none" strike="noStrike" cap="none">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7982" y="365126"/>
            <a:ext cx="10512861"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4399" b="0" i="0" u="none" strike="noStrike" cap="none">
                <a:solidFill>
                  <a:schemeClr val="dk1"/>
                </a:solidFill>
                <a:latin typeface="Times New Roman"/>
                <a:ea typeface="Times New Roman"/>
                <a:cs typeface="Times New Roman"/>
                <a:sym typeface="Times New Roman"/>
              </a:rPr>
              <a:t>Prerequisites for the System</a:t>
            </a:r>
          </a:p>
        </p:txBody>
      </p:sp>
      <p:sp>
        <p:nvSpPr>
          <p:cNvPr id="176" name="Shape 176"/>
          <p:cNvSpPr txBox="1">
            <a:spLocks noGrp="1"/>
          </p:cNvSpPr>
          <p:nvPr>
            <p:ph type="body" idx="1"/>
          </p:nvPr>
        </p:nvSpPr>
        <p:spPr>
          <a:xfrm>
            <a:off x="837982" y="1825625"/>
            <a:ext cx="10512861" cy="4351338"/>
          </a:xfrm>
          <a:prstGeom prst="rect">
            <a:avLst/>
          </a:prstGeom>
          <a:noFill/>
          <a:ln>
            <a:noFill/>
          </a:ln>
        </p:spPr>
        <p:txBody>
          <a:bodyPr lIns="91425" tIns="45700" rIns="91425" bIns="45700" anchor="t" anchorCtr="0">
            <a:noAutofit/>
          </a:bodyPr>
          <a:lstStyle/>
          <a:p>
            <a:pPr marL="228531" marR="0" lvl="0" indent="-228531" algn="l" rtl="0">
              <a:lnSpc>
                <a:spcPct val="90000"/>
              </a:lnSpc>
              <a:spcBef>
                <a:spcPts val="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The app is device specific.</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So the user must register his device with the Bank before hand in order to avail these services.</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Upon Registration, the user will be given the app with the unique login id hardcoded in it.</a:t>
            </a:r>
          </a:p>
          <a:p>
            <a:pPr marL="228531" marR="0" lvl="0" indent="-228531" algn="l" rtl="0">
              <a:lnSpc>
                <a:spcPct val="90000"/>
              </a:lnSpc>
              <a:spcBef>
                <a:spcPts val="1000"/>
              </a:spcBef>
              <a:spcAft>
                <a:spcPts val="0"/>
              </a:spcAft>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This login id is unknown to the user and is valid only for the particular device.</a:t>
            </a:r>
          </a:p>
          <a:p>
            <a:pPr marL="228531" marR="0" lvl="0" indent="-228531" algn="l" rtl="0">
              <a:lnSpc>
                <a:spcPct val="90000"/>
              </a:lnSpc>
              <a:spcBef>
                <a:spcPts val="1000"/>
              </a:spcBef>
              <a:buClr>
                <a:schemeClr val="dk1"/>
              </a:buClr>
              <a:buSzPct val="99964"/>
              <a:buFont typeface="Noto Sans Symbols"/>
              <a:buChar char="❖"/>
            </a:pPr>
            <a:r>
              <a:rPr lang="en-US" sz="2799" b="0" i="0" u="none" strike="noStrike" cap="none">
                <a:solidFill>
                  <a:schemeClr val="dk1"/>
                </a:solidFill>
                <a:latin typeface="Times New Roman"/>
                <a:ea typeface="Times New Roman"/>
                <a:cs typeface="Times New Roman"/>
                <a:sym typeface="Times New Roman"/>
              </a:rPr>
              <a:t>Misplacing the device would mean that the user would have to revisit the bank and repeat the procedure for registering another device.</a:t>
            </a:r>
          </a:p>
        </p:txBody>
      </p:sp>
      <p:sp>
        <p:nvSpPr>
          <p:cNvPr id="177" name="Shape 177"/>
          <p:cNvSpPr txBox="1">
            <a:spLocks noGrp="1"/>
          </p:cNvSpPr>
          <p:nvPr>
            <p:ph type="ftr" idx="11"/>
          </p:nvPr>
        </p:nvSpPr>
        <p:spPr>
          <a:xfrm>
            <a:off x="4037548" y="6356351"/>
            <a:ext cx="4113727"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Times New Roman"/>
                <a:ea typeface="Times New Roman"/>
                <a:cs typeface="Times New Roman"/>
                <a:sym typeface="Times New Roman"/>
              </a:rPr>
              <a:t>PES Institute of Technology, Electronics and Communications Engineering</a:t>
            </a:r>
            <a:endParaRPr lang="en-US" sz="1200" b="0" i="0" u="none" strike="noStrike" cap="none">
              <a:solidFill>
                <a:srgbClr val="888888"/>
              </a:solidFill>
              <a:latin typeface="Times New Roman"/>
              <a:ea typeface="Times New Roman"/>
              <a:cs typeface="Times New Roman"/>
              <a:sym typeface="Times New Roman"/>
            </a:endParaRPr>
          </a:p>
        </p:txBody>
      </p:sp>
      <p:sp>
        <p:nvSpPr>
          <p:cNvPr id="178" name="Shape 178"/>
          <p:cNvSpPr txBox="1">
            <a:spLocks noGrp="1"/>
          </p:cNvSpPr>
          <p:nvPr>
            <p:ph type="sldNum" idx="12"/>
          </p:nvPr>
        </p:nvSpPr>
        <p:spPr>
          <a:xfrm>
            <a:off x="8608357" y="6356351"/>
            <a:ext cx="2742485"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imes New Roman"/>
                <a:ea typeface="Times New Roman"/>
                <a:cs typeface="Times New Roman"/>
                <a:sym typeface="Times New Roman"/>
              </a:rPr>
              <a:t>9</a:t>
            </a:fld>
            <a:endParaRPr lang="en-US" sz="1200" b="0" i="0" u="none" strike="noStrike" cap="none">
              <a:solidFill>
                <a:srgbClr val="888888"/>
              </a:solidFill>
              <a:latin typeface="Times New Roman"/>
              <a:ea typeface="Times New Roman"/>
              <a:cs typeface="Times New Roman"/>
              <a:sym typeface="Times New Roman"/>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1905</Words>
  <Application>Microsoft Office PowerPoint</Application>
  <PresentationFormat>Custom</PresentationFormat>
  <Paragraphs>210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Noto Sans Symbols</vt:lpstr>
      <vt:lpstr>Times New Roman</vt:lpstr>
      <vt:lpstr>Office Theme</vt:lpstr>
      <vt:lpstr>Personal Password Storage Retrieval</vt:lpstr>
      <vt:lpstr>Inspiration</vt:lpstr>
      <vt:lpstr>Current Password Storage Mechanisms</vt:lpstr>
      <vt:lpstr>Main objective of our project</vt:lpstr>
      <vt:lpstr>ALGORITHM</vt:lpstr>
      <vt:lpstr>Algorithm</vt:lpstr>
      <vt:lpstr>PowerPoint Presentation</vt:lpstr>
      <vt:lpstr>ARCHITECTURE</vt:lpstr>
      <vt:lpstr>Prerequisites for the System</vt:lpstr>
      <vt:lpstr>Communication Diagram for Initial Password Splitting</vt:lpstr>
      <vt:lpstr>Communication Diagram for Password Retrieval</vt:lpstr>
      <vt:lpstr>POSSIBLE ATTACKS ON THE SYSTEM</vt:lpstr>
      <vt:lpstr>First point of Attack</vt:lpstr>
      <vt:lpstr>Other Possible Attacks at the app</vt:lpstr>
      <vt:lpstr>Second point of Attack</vt:lpstr>
      <vt:lpstr>Other possible attacks at the Bank Server</vt:lpstr>
      <vt:lpstr>PROJECT IMPLEMENTATION STAGES</vt:lpstr>
      <vt:lpstr>PROJECT STAGES</vt:lpstr>
      <vt:lpstr>METHODOLOGY</vt:lpstr>
      <vt:lpstr>Implementation details</vt:lpstr>
      <vt:lpstr>Tentative Requirements</vt:lpstr>
      <vt:lpstr>Timeline for Implementation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Password Storage Retrieval</dc:title>
  <cp:lastModifiedBy>Sharath S Chellappa</cp:lastModifiedBy>
  <cp:revision>6</cp:revision>
  <dcterms:modified xsi:type="dcterms:W3CDTF">2017-01-11T16:39:37Z</dcterms:modified>
</cp:coreProperties>
</file>