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9" autoAdjust="0"/>
    <p:restoredTop sz="94640" autoAdjust="0"/>
  </p:normalViewPr>
  <p:slideViewPr>
    <p:cSldViewPr>
      <p:cViewPr varScale="1">
        <p:scale>
          <a:sx n="74" d="100"/>
          <a:sy n="74" d="100"/>
        </p:scale>
        <p:origin x="-11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A86A479-A1F2-4AE5-BAAA-5040A3EEFD5D}" type="datetimeFigureOut">
              <a:rPr lang="en-US" smtClean="0"/>
              <a:pPr/>
              <a:t>1/27/2019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BB953EF-9864-41B5-A5B5-7A37D2A8DC3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86A479-A1F2-4AE5-BAAA-5040A3EEFD5D}" type="datetimeFigureOut">
              <a:rPr lang="en-US" smtClean="0"/>
              <a:pPr/>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53EF-9864-41B5-A5B5-7A37D2A8DC3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86A479-A1F2-4AE5-BAAA-5040A3EEFD5D}" type="datetimeFigureOut">
              <a:rPr lang="en-US" smtClean="0"/>
              <a:pPr/>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53EF-9864-41B5-A5B5-7A37D2A8DC3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86A479-A1F2-4AE5-BAAA-5040A3EEFD5D}" type="datetimeFigureOut">
              <a:rPr lang="en-US" smtClean="0"/>
              <a:pPr/>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53EF-9864-41B5-A5B5-7A37D2A8DC3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A86A479-A1F2-4AE5-BAAA-5040A3EEFD5D}" type="datetimeFigureOut">
              <a:rPr lang="en-US" smtClean="0"/>
              <a:pPr/>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53EF-9864-41B5-A5B5-7A37D2A8DC3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A86A479-A1F2-4AE5-BAAA-5040A3EEFD5D}" type="datetimeFigureOut">
              <a:rPr lang="en-US" smtClean="0"/>
              <a:pPr/>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B953EF-9864-41B5-A5B5-7A37D2A8DC3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A86A479-A1F2-4AE5-BAAA-5040A3EEFD5D}" type="datetimeFigureOut">
              <a:rPr lang="en-US" smtClean="0"/>
              <a:pPr/>
              <a:t>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B953EF-9864-41B5-A5B5-7A37D2A8DC3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A86A479-A1F2-4AE5-BAAA-5040A3EEFD5D}" type="datetimeFigureOut">
              <a:rPr lang="en-US" smtClean="0"/>
              <a:pPr/>
              <a:t>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B953EF-9864-41B5-A5B5-7A37D2A8DC3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86A479-A1F2-4AE5-BAAA-5040A3EEFD5D}" type="datetimeFigureOut">
              <a:rPr lang="en-US" smtClean="0"/>
              <a:pPr/>
              <a:t>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B953EF-9864-41B5-A5B5-7A37D2A8DC3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A86A479-A1F2-4AE5-BAAA-5040A3EEFD5D}" type="datetimeFigureOut">
              <a:rPr lang="en-US" smtClean="0"/>
              <a:pPr/>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B953EF-9864-41B5-A5B5-7A37D2A8DC3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A86A479-A1F2-4AE5-BAAA-5040A3EEFD5D}" type="datetimeFigureOut">
              <a:rPr lang="en-US" smtClean="0"/>
              <a:pPr/>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BB953EF-9864-41B5-A5B5-7A37D2A8DC3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A86A479-A1F2-4AE5-BAAA-5040A3EEFD5D}" type="datetimeFigureOut">
              <a:rPr lang="en-US" smtClean="0"/>
              <a:pPr/>
              <a:t>1/27/2019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BB953EF-9864-41B5-A5B5-7A37D2A8DC3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7772400" cy="1295399"/>
          </a:xfrm>
        </p:spPr>
        <p:txBody>
          <a:bodyPr>
            <a:normAutofit/>
          </a:bodyPr>
          <a:lstStyle/>
          <a:p>
            <a:pPr algn="l"/>
            <a:r>
              <a:rPr lang="en-US" sz="3200" dirty="0" smtClean="0">
                <a:solidFill>
                  <a:schemeClr val="tx2">
                    <a:lumMod val="10000"/>
                  </a:schemeClr>
                </a:solidFill>
              </a:rPr>
              <a:t>ABC Company’s new Franchise Analysis</a:t>
            </a:r>
            <a:endParaRPr lang="en-US" sz="3200" dirty="0">
              <a:solidFill>
                <a:schemeClr val="tx2">
                  <a:lumMod val="10000"/>
                </a:schemeClr>
              </a:solidFill>
            </a:endParaRPr>
          </a:p>
        </p:txBody>
      </p:sp>
      <p:sp>
        <p:nvSpPr>
          <p:cNvPr id="3" name="Subtitle 2"/>
          <p:cNvSpPr>
            <a:spLocks noGrp="1"/>
          </p:cNvSpPr>
          <p:nvPr>
            <p:ph type="subTitle" idx="1"/>
          </p:nvPr>
        </p:nvSpPr>
        <p:spPr>
          <a:xfrm>
            <a:off x="533400" y="1981200"/>
            <a:ext cx="7854696" cy="4191000"/>
          </a:xfrm>
        </p:spPr>
        <p:txBody>
          <a:bodyPr>
            <a:normAutofit lnSpcReduction="10000"/>
          </a:bodyPr>
          <a:lstStyle/>
          <a:p>
            <a:pPr algn="just"/>
            <a:r>
              <a:rPr lang="en-US" sz="2400" dirty="0" smtClean="0"/>
              <a:t>Introduction/Business Problem :</a:t>
            </a:r>
          </a:p>
          <a:p>
            <a:pPr algn="just"/>
            <a:endParaRPr lang="en-US" sz="2200" dirty="0" smtClean="0"/>
          </a:p>
          <a:p>
            <a:pPr algn="just">
              <a:buFont typeface="Arial" pitchFamily="34" charset="0"/>
              <a:buChar char="•"/>
            </a:pPr>
            <a:r>
              <a:rPr lang="en-US" sz="1600" dirty="0" smtClean="0"/>
              <a:t> ABC company is one of the major chain of stores in Europe who specializes in selling art/craft items. They also sell antique items and replicas of historical artifacts.</a:t>
            </a:r>
          </a:p>
          <a:p>
            <a:pPr algn="just"/>
            <a:endParaRPr lang="en-US" sz="1600" dirty="0" smtClean="0"/>
          </a:p>
          <a:p>
            <a:pPr algn="just">
              <a:buFont typeface="Arial" pitchFamily="34" charset="0"/>
              <a:buChar char="•"/>
            </a:pPr>
            <a:r>
              <a:rPr lang="en-US" sz="1600" dirty="0" smtClean="0"/>
              <a:t> The company has their franchises all over Europe and all of them have been really successful. Now the company wants to expand their business and decided to venture in to the customer base in USA.</a:t>
            </a:r>
          </a:p>
          <a:p>
            <a:pPr algn="just">
              <a:buFont typeface="Arial" pitchFamily="34" charset="0"/>
              <a:buChar char="•"/>
            </a:pPr>
            <a:endParaRPr lang="en-US" sz="1600" dirty="0" smtClean="0"/>
          </a:p>
          <a:p>
            <a:pPr algn="just">
              <a:buFont typeface="Arial" pitchFamily="34" charset="0"/>
              <a:buChar char="•"/>
            </a:pPr>
            <a:r>
              <a:rPr lang="en-US" sz="1600" dirty="0" smtClean="0"/>
              <a:t> Since this is their first attempt in entering US market, they want to explore all the options and make sure that this is really successful. But the problem is either the marketing team or the Analyst team are not aware of the US customer base. </a:t>
            </a:r>
          </a:p>
          <a:p>
            <a:pPr algn="just">
              <a:buFont typeface="Arial" pitchFamily="34" charset="0"/>
              <a:buChar char="•"/>
            </a:pPr>
            <a:endParaRPr lang="en-US" sz="1600" dirty="0" smtClean="0"/>
          </a:p>
          <a:p>
            <a:pPr algn="just">
              <a:buFont typeface="Arial" pitchFamily="34" charset="0"/>
              <a:buChar char="•"/>
            </a:pPr>
            <a:r>
              <a:rPr lang="en-US" sz="1600" dirty="0" smtClean="0"/>
              <a:t>So they decided to engage a consulting firm (XYZ Consulting Inc) in the US who specializes in Business consulting and Data Analytics field.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838200"/>
            <a:ext cx="7854696" cy="6019800"/>
          </a:xfrm>
        </p:spPr>
        <p:txBody>
          <a:bodyPr>
            <a:normAutofit/>
          </a:bodyPr>
          <a:lstStyle/>
          <a:p>
            <a:pPr algn="just"/>
            <a:r>
              <a:rPr lang="en-US" sz="2400" dirty="0" smtClean="0"/>
              <a:t>Results:</a:t>
            </a:r>
            <a:endParaRPr lang="en-US" sz="2400" dirty="0" smtClean="0"/>
          </a:p>
          <a:p>
            <a:pPr algn="just"/>
            <a:endParaRPr lang="en-US" sz="2200" dirty="0" smtClean="0"/>
          </a:p>
          <a:p>
            <a:pPr algn="just">
              <a:buFont typeface="Arial" pitchFamily="34" charset="0"/>
              <a:buChar char="•"/>
            </a:pPr>
            <a:r>
              <a:rPr lang="en-US" sz="1600" dirty="0" smtClean="0"/>
              <a:t> I have run the data through K-means clustering and plotted each cluster on the map.</a:t>
            </a:r>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r>
              <a:rPr lang="en-US" sz="1600" dirty="0" smtClean="0"/>
              <a:t> Cluster 1 – red, Cluster 2 – purple, Cluster 3 – blue, Cluster 4 – cyan, Cluster 5 – orange</a:t>
            </a:r>
            <a:endParaRPr lang="en-US" sz="1600" dirty="0" smtClean="0"/>
          </a:p>
        </p:txBody>
      </p:sp>
      <p:pic>
        <p:nvPicPr>
          <p:cNvPr id="5122" name="Picture 2"/>
          <p:cNvPicPr>
            <a:picLocks noChangeAspect="1" noChangeArrowheads="1"/>
          </p:cNvPicPr>
          <p:nvPr/>
        </p:nvPicPr>
        <p:blipFill>
          <a:blip r:embed="rId2"/>
          <a:srcRect/>
          <a:stretch>
            <a:fillRect/>
          </a:stretch>
        </p:blipFill>
        <p:spPr bwMode="auto">
          <a:xfrm>
            <a:off x="609600" y="1981200"/>
            <a:ext cx="7915044" cy="43672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838200"/>
            <a:ext cx="7854696" cy="6019800"/>
          </a:xfrm>
        </p:spPr>
        <p:txBody>
          <a:bodyPr>
            <a:normAutofit/>
          </a:bodyPr>
          <a:lstStyle/>
          <a:p>
            <a:pPr algn="just"/>
            <a:r>
              <a:rPr lang="en-US" sz="2400" dirty="0" smtClean="0"/>
              <a:t>Results- continued</a:t>
            </a:r>
            <a:endParaRPr lang="en-US" sz="2400" dirty="0" smtClean="0"/>
          </a:p>
          <a:p>
            <a:pPr algn="just"/>
            <a:endParaRPr lang="en-US" sz="2200" dirty="0" smtClean="0"/>
          </a:p>
          <a:p>
            <a:pPr algn="just">
              <a:buFont typeface="Arial" pitchFamily="34" charset="0"/>
              <a:buChar char="•"/>
            </a:pPr>
            <a:r>
              <a:rPr lang="en-US" sz="1600" dirty="0" smtClean="0"/>
              <a:t> Below are the cluster data with top venues and average real estate price.</a:t>
            </a:r>
          </a:p>
          <a:p>
            <a:pPr algn="just"/>
            <a:r>
              <a:rPr lang="en-US" sz="1600" dirty="0" smtClean="0"/>
              <a:t>Cluster 1</a:t>
            </a:r>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r>
              <a:rPr lang="en-US" sz="1600" dirty="0" smtClean="0"/>
              <a:t>Cluster 2</a:t>
            </a:r>
            <a:endParaRPr lang="en-US" sz="1600" dirty="0" smtClean="0"/>
          </a:p>
          <a:p>
            <a:pPr algn="just">
              <a:buFont typeface="Arial" pitchFamily="34" charset="0"/>
              <a:buChar char="•"/>
            </a:pPr>
            <a:endParaRPr lang="en-US" sz="1600" dirty="0" smtClean="0"/>
          </a:p>
        </p:txBody>
      </p:sp>
      <p:pic>
        <p:nvPicPr>
          <p:cNvPr id="6147" name="Picture 3"/>
          <p:cNvPicPr>
            <a:picLocks noChangeAspect="1" noChangeArrowheads="1"/>
          </p:cNvPicPr>
          <p:nvPr/>
        </p:nvPicPr>
        <p:blipFill>
          <a:blip r:embed="rId2"/>
          <a:srcRect/>
          <a:stretch>
            <a:fillRect/>
          </a:stretch>
        </p:blipFill>
        <p:spPr bwMode="auto">
          <a:xfrm>
            <a:off x="609600" y="2209801"/>
            <a:ext cx="7796213" cy="1981200"/>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a:srcRect/>
          <a:stretch>
            <a:fillRect/>
          </a:stretch>
        </p:blipFill>
        <p:spPr bwMode="auto">
          <a:xfrm>
            <a:off x="609600" y="4567592"/>
            <a:ext cx="7772400" cy="19856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838200"/>
            <a:ext cx="7854696" cy="6019800"/>
          </a:xfrm>
        </p:spPr>
        <p:txBody>
          <a:bodyPr>
            <a:normAutofit/>
          </a:bodyPr>
          <a:lstStyle/>
          <a:p>
            <a:pPr algn="just"/>
            <a:r>
              <a:rPr lang="en-US" sz="2400" dirty="0" smtClean="0"/>
              <a:t>Results- continued</a:t>
            </a:r>
            <a:endParaRPr lang="en-US" sz="2400" dirty="0" smtClean="0"/>
          </a:p>
          <a:p>
            <a:pPr algn="just"/>
            <a:endParaRPr lang="en-US" sz="2200" dirty="0" smtClean="0"/>
          </a:p>
          <a:p>
            <a:pPr algn="just"/>
            <a:r>
              <a:rPr lang="en-US" sz="1600" dirty="0" smtClean="0"/>
              <a:t>Cluster 3</a:t>
            </a:r>
          </a:p>
          <a:p>
            <a:pPr algn="just"/>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r>
              <a:rPr lang="en-US" sz="1600" dirty="0" smtClean="0"/>
              <a:t>Cluster 4</a:t>
            </a:r>
            <a:endParaRPr lang="en-US" sz="1600" dirty="0" smtClean="0"/>
          </a:p>
          <a:p>
            <a:pPr algn="just">
              <a:buFont typeface="Arial" pitchFamily="34" charset="0"/>
              <a:buChar char="•"/>
            </a:pPr>
            <a:endParaRPr lang="en-US" sz="1600" dirty="0" smtClean="0"/>
          </a:p>
        </p:txBody>
      </p:sp>
      <p:pic>
        <p:nvPicPr>
          <p:cNvPr id="7170" name="Picture 2"/>
          <p:cNvPicPr>
            <a:picLocks noChangeAspect="1" noChangeArrowheads="1"/>
          </p:cNvPicPr>
          <p:nvPr/>
        </p:nvPicPr>
        <p:blipFill>
          <a:blip r:embed="rId2"/>
          <a:srcRect/>
          <a:stretch>
            <a:fillRect/>
          </a:stretch>
        </p:blipFill>
        <p:spPr bwMode="auto">
          <a:xfrm>
            <a:off x="609600" y="1981201"/>
            <a:ext cx="7772400" cy="22860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609600" y="4572001"/>
            <a:ext cx="7772400"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838200"/>
            <a:ext cx="7854696" cy="6019800"/>
          </a:xfrm>
        </p:spPr>
        <p:txBody>
          <a:bodyPr>
            <a:normAutofit/>
          </a:bodyPr>
          <a:lstStyle/>
          <a:p>
            <a:pPr algn="just"/>
            <a:r>
              <a:rPr lang="en-US" sz="2400" dirty="0" smtClean="0"/>
              <a:t>Results- continued</a:t>
            </a:r>
            <a:endParaRPr lang="en-US" sz="2400" dirty="0" smtClean="0"/>
          </a:p>
          <a:p>
            <a:pPr algn="just"/>
            <a:endParaRPr lang="en-US" sz="2200" dirty="0" smtClean="0"/>
          </a:p>
          <a:p>
            <a:pPr algn="just"/>
            <a:r>
              <a:rPr lang="en-US" sz="1600" dirty="0" smtClean="0"/>
              <a:t>Cluster 5</a:t>
            </a:r>
          </a:p>
          <a:p>
            <a:pPr algn="just"/>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r>
              <a:rPr lang="en-US" sz="1600" dirty="0" smtClean="0"/>
              <a:t> As per the map with clusters, the cluster 3 is concentrated around mid-Manhattan. Cluster 1 is concentrated around Central park and lower Manhattan. Cluster 4 is mostly near lower Manhattan. Cluster 2 and 5 are mostly upper Manhattan and beyond.</a:t>
            </a:r>
            <a:endParaRPr lang="en-US" sz="1600" dirty="0" smtClean="0"/>
          </a:p>
          <a:p>
            <a:pPr algn="just">
              <a:buFont typeface="Arial" pitchFamily="34" charset="0"/>
              <a:buChar char="•"/>
            </a:pPr>
            <a:endParaRPr lang="en-US" sz="1600" dirty="0" smtClean="0"/>
          </a:p>
        </p:txBody>
      </p:sp>
      <p:pic>
        <p:nvPicPr>
          <p:cNvPr id="8194" name="Picture 2"/>
          <p:cNvPicPr>
            <a:picLocks noChangeAspect="1" noChangeArrowheads="1"/>
          </p:cNvPicPr>
          <p:nvPr/>
        </p:nvPicPr>
        <p:blipFill>
          <a:blip r:embed="rId2"/>
          <a:srcRect/>
          <a:stretch>
            <a:fillRect/>
          </a:stretch>
        </p:blipFill>
        <p:spPr bwMode="auto">
          <a:xfrm>
            <a:off x="609600" y="1981200"/>
            <a:ext cx="7772400" cy="22220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838200"/>
            <a:ext cx="7854696" cy="5715000"/>
          </a:xfrm>
        </p:spPr>
        <p:txBody>
          <a:bodyPr>
            <a:normAutofit/>
          </a:bodyPr>
          <a:lstStyle/>
          <a:p>
            <a:pPr algn="just"/>
            <a:r>
              <a:rPr lang="en-US" sz="2400" dirty="0" smtClean="0"/>
              <a:t>Discussion</a:t>
            </a:r>
            <a:endParaRPr lang="en-US" sz="2400" dirty="0" smtClean="0"/>
          </a:p>
          <a:p>
            <a:pPr algn="just"/>
            <a:endParaRPr lang="en-US" sz="2200" dirty="0" smtClean="0"/>
          </a:p>
          <a:p>
            <a:pPr algn="just">
              <a:buFont typeface="Arial" pitchFamily="34" charset="0"/>
              <a:buChar char="•"/>
            </a:pPr>
            <a:r>
              <a:rPr lang="en-US" sz="1600" dirty="0" smtClean="0"/>
              <a:t> Looking at the result, the first thing I wanted to do was to start eliminating any clusters that doesn’t need much attention. </a:t>
            </a:r>
          </a:p>
          <a:p>
            <a:pPr algn="just"/>
            <a:endParaRPr lang="en-US" sz="1600" dirty="0" smtClean="0"/>
          </a:p>
          <a:p>
            <a:pPr algn="just">
              <a:buFont typeface="Arial" pitchFamily="34" charset="0"/>
              <a:buChar char="•"/>
            </a:pPr>
            <a:r>
              <a:rPr lang="en-US" sz="1600" dirty="0" smtClean="0"/>
              <a:t>As we can see in the results, though the real estate price is comparatively low around cluster 2 and 5, they are quite far away from main Manhattan area. Also there are very few museums in those neighborhood. So I decided to remove cluster 2 and 5 from further analysis</a:t>
            </a:r>
          </a:p>
          <a:p>
            <a:pPr algn="just">
              <a:buFont typeface="Arial" pitchFamily="34" charset="0"/>
              <a:buChar char="•"/>
            </a:pPr>
            <a:endParaRPr lang="en-US" sz="1600" dirty="0" smtClean="0"/>
          </a:p>
          <a:p>
            <a:pPr algn="just">
              <a:buFont typeface="Arial" pitchFamily="34" charset="0"/>
              <a:buChar char="•"/>
            </a:pPr>
            <a:r>
              <a:rPr lang="en-US" sz="1600" dirty="0" smtClean="0"/>
              <a:t> Now out of Cluster 1, 3 and 4, if I check the real estate price at cluster 1 ($4000+) and cluster 4 ($5000+) are pretty higher than the neighborhood in cluster 3</a:t>
            </a:r>
          </a:p>
          <a:p>
            <a:pPr algn="just">
              <a:buFont typeface="Arial" pitchFamily="34" charset="0"/>
              <a:buChar char="•"/>
            </a:pPr>
            <a:endParaRPr lang="en-US" sz="1600" dirty="0" smtClean="0"/>
          </a:p>
          <a:p>
            <a:pPr algn="just">
              <a:buFont typeface="Arial" pitchFamily="34" charset="0"/>
              <a:buChar char="•"/>
            </a:pPr>
            <a:r>
              <a:rPr lang="en-US" sz="1600" dirty="0" smtClean="0"/>
              <a:t>Since the ABC company has some budget constraint it makes sense to open store in neighborhood around some museums in cluster 3. But cluster 3 stretches from Central park to near lower Manhattan. So need to find a perfect spot to open the new store</a:t>
            </a:r>
          </a:p>
          <a:p>
            <a:pPr algn="just">
              <a:buFont typeface="Arial" pitchFamily="34" charset="0"/>
              <a:buChar char="•"/>
            </a:pPr>
            <a:endParaRPr lang="en-US" sz="1600" dirty="0" smtClean="0"/>
          </a:p>
          <a:p>
            <a:pPr algn="just"/>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838200"/>
            <a:ext cx="7854696" cy="5715000"/>
          </a:xfrm>
        </p:spPr>
        <p:txBody>
          <a:bodyPr>
            <a:normAutofit/>
          </a:bodyPr>
          <a:lstStyle/>
          <a:p>
            <a:pPr algn="just"/>
            <a:r>
              <a:rPr lang="en-US" sz="2400" dirty="0" smtClean="0"/>
              <a:t>Conclusion:</a:t>
            </a:r>
            <a:endParaRPr lang="en-US" sz="2400" dirty="0" smtClean="0"/>
          </a:p>
          <a:p>
            <a:pPr algn="just"/>
            <a:endParaRPr lang="en-US" sz="1400" dirty="0" smtClean="0"/>
          </a:p>
          <a:p>
            <a:pPr algn="just">
              <a:buFont typeface="Arial" pitchFamily="34" charset="0"/>
              <a:buChar char="•"/>
            </a:pPr>
            <a:r>
              <a:rPr lang="en-US" sz="1600" dirty="0" smtClean="0"/>
              <a:t> </a:t>
            </a:r>
            <a:r>
              <a:rPr lang="en-US" sz="1600" dirty="0" smtClean="0"/>
              <a:t>After looking closely at the museums in cluster 3, I could finalize the sport near Museum of Modern Art (</a:t>
            </a:r>
            <a:r>
              <a:rPr lang="en-US" sz="1600" dirty="0" err="1" smtClean="0"/>
              <a:t>MoMA</a:t>
            </a:r>
            <a:r>
              <a:rPr lang="en-US" sz="1600" dirty="0" smtClean="0"/>
              <a:t>). There are more than 5-6 other Art museums around this place. And looking at the top 10 venues around this museum, it looks like an ideal spot as it has hotels, restaurants and Bars. I would also recommend ABC company to include toys along with art/historical artifacts as it is close to central park and can attract children as well as adults.</a:t>
            </a:r>
            <a:endParaRPr lang="en-US" sz="1600" dirty="0" smtClean="0"/>
          </a:p>
          <a:p>
            <a:pPr algn="just">
              <a:buFont typeface="Arial" pitchFamily="34" charset="0"/>
              <a:buChar char="•"/>
            </a:pPr>
            <a:endParaRPr lang="en-US" sz="1600" dirty="0" smtClean="0"/>
          </a:p>
        </p:txBody>
      </p:sp>
      <p:pic>
        <p:nvPicPr>
          <p:cNvPr id="9219" name="Picture 3"/>
          <p:cNvPicPr>
            <a:picLocks noChangeAspect="1" noChangeArrowheads="1"/>
          </p:cNvPicPr>
          <p:nvPr/>
        </p:nvPicPr>
        <p:blipFill>
          <a:blip r:embed="rId2"/>
          <a:srcRect/>
          <a:stretch>
            <a:fillRect/>
          </a:stretch>
        </p:blipFill>
        <p:spPr bwMode="auto">
          <a:xfrm>
            <a:off x="1905000" y="3913442"/>
            <a:ext cx="5029200" cy="2944558"/>
          </a:xfrm>
          <a:prstGeom prst="rect">
            <a:avLst/>
          </a:prstGeom>
          <a:noFill/>
          <a:ln w="9525">
            <a:noFill/>
            <a:miter lim="800000"/>
            <a:headEnd/>
            <a:tailEnd/>
          </a:ln>
          <a:effectLst/>
        </p:spPr>
      </p:pic>
      <p:pic>
        <p:nvPicPr>
          <p:cNvPr id="9220" name="Picture 4"/>
          <p:cNvPicPr>
            <a:picLocks noChangeAspect="1" noChangeArrowheads="1"/>
          </p:cNvPicPr>
          <p:nvPr/>
        </p:nvPicPr>
        <p:blipFill>
          <a:blip r:embed="rId3"/>
          <a:srcRect/>
          <a:stretch>
            <a:fillRect/>
          </a:stretch>
        </p:blipFill>
        <p:spPr bwMode="auto">
          <a:xfrm>
            <a:off x="533400" y="3048000"/>
            <a:ext cx="8153400" cy="76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295400"/>
            <a:ext cx="7854696" cy="5181600"/>
          </a:xfrm>
        </p:spPr>
        <p:txBody>
          <a:bodyPr>
            <a:normAutofit/>
          </a:bodyPr>
          <a:lstStyle/>
          <a:p>
            <a:pPr algn="just"/>
            <a:r>
              <a:rPr lang="en-US" sz="2400" dirty="0" smtClean="0"/>
              <a:t>Introduction/Business Problem - continued</a:t>
            </a:r>
          </a:p>
          <a:p>
            <a:pPr algn="just"/>
            <a:endParaRPr lang="en-US" sz="2200" dirty="0" smtClean="0"/>
          </a:p>
          <a:p>
            <a:pPr algn="just">
              <a:buFont typeface="Arial" pitchFamily="34" charset="0"/>
              <a:buChar char="•"/>
            </a:pPr>
            <a:r>
              <a:rPr lang="en-US" sz="1600" dirty="0" smtClean="0"/>
              <a:t> The ABC company shared all the details about their stores and their budget constrains. The expectation from the XYZ analysts is to recommend them where they can open their first store to make sure they have best shot at being successful.</a:t>
            </a:r>
          </a:p>
          <a:p>
            <a:pPr algn="just">
              <a:buFont typeface="Arial" pitchFamily="34" charset="0"/>
              <a:buChar char="•"/>
            </a:pPr>
            <a:endParaRPr lang="en-US" sz="1600" dirty="0" smtClean="0"/>
          </a:p>
          <a:p>
            <a:pPr algn="just">
              <a:buFont typeface="Arial" pitchFamily="34" charset="0"/>
              <a:buChar char="•"/>
            </a:pPr>
            <a:r>
              <a:rPr lang="en-US" sz="1600" dirty="0" smtClean="0"/>
              <a:t> I, Data Scientist from XYZ decided to go with top down approach. So first I had to chose the city for their first store. There were many potential cities which were involved in my analysis. </a:t>
            </a:r>
          </a:p>
          <a:p>
            <a:pPr algn="just">
              <a:buFont typeface="Arial" pitchFamily="34" charset="0"/>
              <a:buChar char="•"/>
            </a:pPr>
            <a:endParaRPr lang="en-US" sz="1600" dirty="0" smtClean="0"/>
          </a:p>
          <a:p>
            <a:pPr algn="just">
              <a:buFont typeface="Arial" pitchFamily="34" charset="0"/>
              <a:buChar char="•"/>
            </a:pPr>
            <a:r>
              <a:rPr lang="en-US" sz="1600" dirty="0" smtClean="0"/>
              <a:t> Since their products are mainly arts and antique artifacts, opening the store in places like Las Vegas doesn’t make sense as the customers in Las Vegas are mostly tourists who like gambling and partying. So I decided to go with the cities with museums as the people who visit museums are most likely to be interested in ABC company’s products.</a:t>
            </a:r>
          </a:p>
          <a:p>
            <a:pPr algn="just">
              <a:buFont typeface="Arial" pitchFamily="34" charset="0"/>
              <a:buChar char="•"/>
            </a:pPr>
            <a:endParaRPr lang="en-US" sz="1600" dirty="0" smtClean="0"/>
          </a:p>
          <a:p>
            <a:pPr algn="just"/>
            <a:endParaRPr lang="en-US" sz="16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295400"/>
            <a:ext cx="7854696" cy="5181600"/>
          </a:xfrm>
        </p:spPr>
        <p:txBody>
          <a:bodyPr>
            <a:normAutofit/>
          </a:bodyPr>
          <a:lstStyle/>
          <a:p>
            <a:pPr algn="just"/>
            <a:r>
              <a:rPr lang="en-US" sz="2400" dirty="0" smtClean="0"/>
              <a:t>Data :</a:t>
            </a:r>
          </a:p>
          <a:p>
            <a:pPr algn="just"/>
            <a:endParaRPr lang="en-US" sz="2200" dirty="0" smtClean="0"/>
          </a:p>
          <a:p>
            <a:pPr algn="just">
              <a:buFont typeface="Arial" pitchFamily="34" charset="0"/>
              <a:buChar char="•"/>
            </a:pPr>
            <a:r>
              <a:rPr lang="en-US" sz="1600" dirty="0" smtClean="0"/>
              <a:t> The main contenders were Chicago, New York, Washington DC etc. The first city I choose for my analysis was New York. This was an obvious choice as there are more number of museums in New York than any other cities in USA.</a:t>
            </a:r>
          </a:p>
          <a:p>
            <a:pPr algn="just">
              <a:buFont typeface="Arial" pitchFamily="34" charset="0"/>
              <a:buChar char="•"/>
            </a:pPr>
            <a:endParaRPr lang="en-US" sz="1600" dirty="0" smtClean="0"/>
          </a:p>
          <a:p>
            <a:pPr algn="just">
              <a:buFont typeface="Arial" pitchFamily="34" charset="0"/>
              <a:buChar char="•"/>
            </a:pPr>
            <a:r>
              <a:rPr lang="en-US" sz="1600" dirty="0" smtClean="0"/>
              <a:t> I downloaded the New York Museums data from Wikipedia. Below is a snapshot of the data.</a:t>
            </a:r>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endParaRPr lang="en-US" sz="1600" dirty="0" smtClean="0"/>
          </a:p>
        </p:txBody>
      </p:sp>
      <p:pic>
        <p:nvPicPr>
          <p:cNvPr id="1026" name="Picture 2"/>
          <p:cNvPicPr>
            <a:picLocks noChangeAspect="1" noChangeArrowheads="1"/>
          </p:cNvPicPr>
          <p:nvPr/>
        </p:nvPicPr>
        <p:blipFill>
          <a:blip r:embed="rId2"/>
          <a:srcRect/>
          <a:stretch>
            <a:fillRect/>
          </a:stretch>
        </p:blipFill>
        <p:spPr bwMode="auto">
          <a:xfrm>
            <a:off x="762000" y="3886200"/>
            <a:ext cx="7410347" cy="21097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295400"/>
            <a:ext cx="7854696" cy="5181600"/>
          </a:xfrm>
        </p:spPr>
        <p:txBody>
          <a:bodyPr>
            <a:normAutofit/>
          </a:bodyPr>
          <a:lstStyle/>
          <a:p>
            <a:pPr algn="just"/>
            <a:r>
              <a:rPr lang="en-US" sz="2400" dirty="0" smtClean="0"/>
              <a:t>Data - continued</a:t>
            </a:r>
          </a:p>
          <a:p>
            <a:pPr algn="just"/>
            <a:endParaRPr lang="en-US" sz="2200" dirty="0" smtClean="0"/>
          </a:p>
          <a:p>
            <a:pPr algn="just">
              <a:buFont typeface="Arial" pitchFamily="34" charset="0"/>
              <a:buChar char="•"/>
            </a:pPr>
            <a:r>
              <a:rPr lang="en-US" sz="1600" dirty="0" smtClean="0"/>
              <a:t> This data contains list of all NY city museums and corresponding address, telephone and URL. The data also contains latitude and longitude information for each museum. This will help me in getting the nearby venues using Foursquare API. </a:t>
            </a:r>
          </a:p>
          <a:p>
            <a:pPr algn="just">
              <a:buFont typeface="Arial" pitchFamily="34" charset="0"/>
              <a:buChar char="•"/>
            </a:pPr>
            <a:endParaRPr lang="en-US" sz="1600" dirty="0" smtClean="0"/>
          </a:p>
          <a:p>
            <a:pPr algn="just">
              <a:buFont typeface="Arial" pitchFamily="34" charset="0"/>
              <a:buChar char="•"/>
            </a:pPr>
            <a:r>
              <a:rPr lang="en-US" sz="1600" dirty="0" smtClean="0"/>
              <a:t> I also downloaded the real estate price($)/square feet for each zip code/neighborhood within New York city limits. Since my client ABC company has budget constrains as well, this will help me to identify affordable place to rent for their store. Below is a snapshot of the data.</a:t>
            </a:r>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endParaRPr lang="en-US" sz="1600" dirty="0" smtClean="0"/>
          </a:p>
        </p:txBody>
      </p:sp>
      <p:pic>
        <p:nvPicPr>
          <p:cNvPr id="2050" name="Picture 2"/>
          <p:cNvPicPr>
            <a:picLocks noChangeAspect="1" noChangeArrowheads="1"/>
          </p:cNvPicPr>
          <p:nvPr/>
        </p:nvPicPr>
        <p:blipFill>
          <a:blip r:embed="rId2"/>
          <a:srcRect/>
          <a:stretch>
            <a:fillRect/>
          </a:stretch>
        </p:blipFill>
        <p:spPr bwMode="auto">
          <a:xfrm>
            <a:off x="762000" y="4343400"/>
            <a:ext cx="4138613"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295400"/>
            <a:ext cx="7854696" cy="5181600"/>
          </a:xfrm>
        </p:spPr>
        <p:txBody>
          <a:bodyPr>
            <a:normAutofit/>
          </a:bodyPr>
          <a:lstStyle/>
          <a:p>
            <a:pPr algn="just"/>
            <a:r>
              <a:rPr lang="en-US" sz="2400" dirty="0" smtClean="0"/>
              <a:t>Data - continued</a:t>
            </a:r>
          </a:p>
          <a:p>
            <a:pPr algn="just"/>
            <a:endParaRPr lang="en-US" sz="2200" dirty="0" smtClean="0"/>
          </a:p>
          <a:p>
            <a:pPr algn="just">
              <a:buFont typeface="Arial" pitchFamily="34" charset="0"/>
              <a:buChar char="•"/>
            </a:pPr>
            <a:r>
              <a:rPr lang="en-US" sz="1600" dirty="0" smtClean="0"/>
              <a:t> The real estate price for each zip code can be merged with the museum data along with the nearby venues collected by calling Foursquare API. I can implement clustering algorithm on this combined data. The clusters created can be analyzed further to identify top spots/neighborhood for opening the ABC company store.</a:t>
            </a:r>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endParaRPr lang="en-US" sz="16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295400"/>
            <a:ext cx="7854696" cy="5181600"/>
          </a:xfrm>
        </p:spPr>
        <p:txBody>
          <a:bodyPr>
            <a:normAutofit/>
          </a:bodyPr>
          <a:lstStyle/>
          <a:p>
            <a:pPr algn="just"/>
            <a:r>
              <a:rPr lang="en-US" sz="2400" dirty="0" smtClean="0"/>
              <a:t>Methodology:</a:t>
            </a:r>
            <a:endParaRPr lang="en-US" sz="2400" dirty="0" smtClean="0"/>
          </a:p>
          <a:p>
            <a:pPr algn="just"/>
            <a:endParaRPr lang="en-US" sz="2200" dirty="0" smtClean="0"/>
          </a:p>
          <a:p>
            <a:pPr algn="just">
              <a:buFont typeface="Arial" pitchFamily="34" charset="0"/>
              <a:buChar char="•"/>
            </a:pPr>
            <a:r>
              <a:rPr lang="en-US" sz="1600" dirty="0" smtClean="0"/>
              <a:t> Since my analysis revolves around the Museums in New York, I need to find out where the museums are located in New York. </a:t>
            </a:r>
            <a:r>
              <a:rPr lang="en-US" sz="1600" dirty="0" smtClean="0"/>
              <a:t>Using the folium map, we can see that most of the museums are located in Manhattan and lower Manhattan</a:t>
            </a: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endParaRPr lang="en-US" sz="1600" dirty="0" smtClean="0"/>
          </a:p>
        </p:txBody>
      </p:sp>
      <p:pic>
        <p:nvPicPr>
          <p:cNvPr id="1026" name="Picture 2"/>
          <p:cNvPicPr>
            <a:picLocks noChangeAspect="1" noChangeArrowheads="1"/>
          </p:cNvPicPr>
          <p:nvPr/>
        </p:nvPicPr>
        <p:blipFill>
          <a:blip r:embed="rId2"/>
          <a:srcRect/>
          <a:stretch>
            <a:fillRect/>
          </a:stretch>
        </p:blipFill>
        <p:spPr bwMode="auto">
          <a:xfrm>
            <a:off x="838200" y="2895600"/>
            <a:ext cx="7404914"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295400"/>
            <a:ext cx="7854696" cy="5410200"/>
          </a:xfrm>
        </p:spPr>
        <p:txBody>
          <a:bodyPr>
            <a:normAutofit lnSpcReduction="10000"/>
          </a:bodyPr>
          <a:lstStyle/>
          <a:p>
            <a:pPr algn="just"/>
            <a:r>
              <a:rPr lang="en-US" sz="2400" dirty="0" smtClean="0"/>
              <a:t>Methodology - continued</a:t>
            </a:r>
            <a:endParaRPr lang="en-US" sz="2400" dirty="0" smtClean="0"/>
          </a:p>
          <a:p>
            <a:pPr algn="just"/>
            <a:endParaRPr lang="en-US" sz="2200" dirty="0" smtClean="0"/>
          </a:p>
          <a:p>
            <a:pPr algn="just">
              <a:buFont typeface="Arial" pitchFamily="34" charset="0"/>
              <a:buChar char="•"/>
            </a:pPr>
            <a:r>
              <a:rPr lang="en-US" sz="1600" dirty="0" smtClean="0"/>
              <a:t> I have narrowed down my analysis to the Manhattan area. So I used Foursquare API to get the venues nearby each museum. Later I have merged the real estate price around each museum. Below is a snapshot of the data</a:t>
            </a:r>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endParaRPr lang="en-US" sz="1600" dirty="0" smtClean="0"/>
          </a:p>
          <a:p>
            <a:pPr algn="just"/>
            <a:endParaRPr lang="en-US" sz="1600" dirty="0" smtClean="0"/>
          </a:p>
          <a:p>
            <a:pPr algn="just"/>
            <a:endParaRPr lang="en-US" sz="1600" dirty="0" smtClean="0"/>
          </a:p>
          <a:p>
            <a:pPr algn="just">
              <a:buFont typeface="Arial" pitchFamily="34" charset="0"/>
              <a:buChar char="•"/>
            </a:pPr>
            <a:endParaRPr lang="en-US" sz="1600" dirty="0" smtClean="0"/>
          </a:p>
          <a:p>
            <a:pPr algn="just">
              <a:buFont typeface="Arial" pitchFamily="34" charset="0"/>
              <a:buChar char="•"/>
            </a:pPr>
            <a:r>
              <a:rPr lang="en-US" sz="1600" dirty="0" smtClean="0"/>
              <a:t>As per the data there are around 303 unique venue categories. Since they are categorical values, I need to encode them before using the data in machine learning algorithm. I can also take the mean frequency of each venue category which helps me to know their importance.</a:t>
            </a:r>
            <a:endParaRPr lang="en-US" sz="1600" dirty="0" smtClean="0"/>
          </a:p>
        </p:txBody>
      </p:sp>
      <p:pic>
        <p:nvPicPr>
          <p:cNvPr id="2050" name="Picture 2"/>
          <p:cNvPicPr>
            <a:picLocks noChangeAspect="1" noChangeArrowheads="1"/>
          </p:cNvPicPr>
          <p:nvPr/>
        </p:nvPicPr>
        <p:blipFill>
          <a:blip r:embed="rId2"/>
          <a:srcRect/>
          <a:stretch>
            <a:fillRect/>
          </a:stretch>
        </p:blipFill>
        <p:spPr bwMode="auto">
          <a:xfrm>
            <a:off x="533400" y="2819400"/>
            <a:ext cx="8229600" cy="2695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295400"/>
            <a:ext cx="7854696" cy="5410200"/>
          </a:xfrm>
        </p:spPr>
        <p:txBody>
          <a:bodyPr>
            <a:normAutofit lnSpcReduction="10000"/>
          </a:bodyPr>
          <a:lstStyle/>
          <a:p>
            <a:pPr algn="just"/>
            <a:r>
              <a:rPr lang="en-US" sz="2400" dirty="0" smtClean="0"/>
              <a:t>Methodology - continued</a:t>
            </a:r>
            <a:endParaRPr lang="en-US" sz="2400" dirty="0" smtClean="0"/>
          </a:p>
          <a:p>
            <a:pPr algn="just"/>
            <a:endParaRPr lang="en-US" sz="2200" dirty="0" smtClean="0"/>
          </a:p>
          <a:p>
            <a:pPr algn="just">
              <a:buFont typeface="Arial" pitchFamily="34" charset="0"/>
              <a:buChar char="•"/>
            </a:pPr>
            <a:r>
              <a:rPr lang="en-US" sz="1600" dirty="0" smtClean="0"/>
              <a:t> Below is the data with venue frequencies</a:t>
            </a:r>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endParaRPr lang="en-US" sz="1600" dirty="0" smtClean="0"/>
          </a:p>
          <a:p>
            <a:pPr algn="just">
              <a:buFont typeface="Arial" pitchFamily="34" charset="0"/>
              <a:buChar char="•"/>
            </a:pPr>
            <a:endParaRPr lang="en-US" sz="1600" dirty="0" smtClean="0"/>
          </a:p>
          <a:p>
            <a:pPr algn="just"/>
            <a:r>
              <a:rPr lang="en-US" sz="1600" dirty="0" smtClean="0"/>
              <a:t> </a:t>
            </a:r>
          </a:p>
          <a:p>
            <a:pPr algn="just">
              <a:buFont typeface="Arial" pitchFamily="34" charset="0"/>
              <a:buChar char="•"/>
            </a:pPr>
            <a:r>
              <a:rPr lang="en-US" sz="1600" dirty="0" smtClean="0"/>
              <a:t> Since there are lot of venues near each museum, I have to select top 10 venues which gives me a fair idea about the kind of venues </a:t>
            </a:r>
            <a:r>
              <a:rPr lang="en-US" sz="1600" dirty="0" smtClean="0"/>
              <a:t>around each </a:t>
            </a:r>
            <a:r>
              <a:rPr lang="en-US" sz="1600" dirty="0" smtClean="0"/>
              <a:t>museum. I can also include the real estate price around each museum neighborhood. To identify the top spot for opening the new store I need to first understand the area and venues around each museum. K-means clustering helps me to identify this relationship and group the museums in to different clusters</a:t>
            </a:r>
          </a:p>
          <a:p>
            <a:pPr algn="just">
              <a:buFont typeface="Arial" pitchFamily="34" charset="0"/>
              <a:buChar char="•"/>
            </a:pPr>
            <a:endParaRPr lang="en-US" sz="1600" dirty="0" smtClean="0"/>
          </a:p>
        </p:txBody>
      </p:sp>
      <p:pic>
        <p:nvPicPr>
          <p:cNvPr id="3074" name="Picture 2"/>
          <p:cNvPicPr>
            <a:picLocks noChangeAspect="1" noChangeArrowheads="1"/>
          </p:cNvPicPr>
          <p:nvPr/>
        </p:nvPicPr>
        <p:blipFill>
          <a:blip r:embed="rId2"/>
          <a:srcRect/>
          <a:stretch>
            <a:fillRect/>
          </a:stretch>
        </p:blipFill>
        <p:spPr bwMode="auto">
          <a:xfrm>
            <a:off x="609600" y="2438400"/>
            <a:ext cx="8153400" cy="2600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295400"/>
            <a:ext cx="7854696" cy="5181600"/>
          </a:xfrm>
        </p:spPr>
        <p:txBody>
          <a:bodyPr>
            <a:normAutofit/>
          </a:bodyPr>
          <a:lstStyle/>
          <a:p>
            <a:pPr algn="just"/>
            <a:r>
              <a:rPr lang="en-US" sz="2400" dirty="0" smtClean="0"/>
              <a:t>Methodology - continued</a:t>
            </a:r>
            <a:endParaRPr lang="en-US" sz="2400" dirty="0" smtClean="0"/>
          </a:p>
          <a:p>
            <a:pPr algn="just"/>
            <a:endParaRPr lang="en-US" sz="2200" dirty="0" smtClean="0"/>
          </a:p>
          <a:p>
            <a:pPr algn="just">
              <a:buFont typeface="Arial" pitchFamily="34" charset="0"/>
              <a:buChar char="•"/>
            </a:pPr>
            <a:r>
              <a:rPr lang="en-US" sz="1600" dirty="0" smtClean="0"/>
              <a:t>I have decided to create 5 clusters and merge the clusters to the original museum data so that I can plot them on Manhattan map and check how the clusters are formed. Below is the data and the map of Manhattan with clusters.</a:t>
            </a:r>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a:p>
            <a:pPr algn="just">
              <a:buFont typeface="Arial" pitchFamily="34" charset="0"/>
              <a:buChar char="•"/>
            </a:pPr>
            <a:r>
              <a:rPr lang="en-US" sz="1600" dirty="0" smtClean="0"/>
              <a:t> Though the average real estate price was included in creating the clusters, I have included it again so that it is easy for me to analyze the clusters</a:t>
            </a:r>
            <a:endParaRPr lang="en-US" sz="1600" dirty="0" smtClean="0"/>
          </a:p>
          <a:p>
            <a:pPr algn="just"/>
            <a:endParaRPr lang="en-US" sz="1600" dirty="0" smtClean="0"/>
          </a:p>
          <a:p>
            <a:pPr algn="just"/>
            <a:endParaRPr lang="en-US" sz="1600" dirty="0" smtClean="0"/>
          </a:p>
          <a:p>
            <a:pPr algn="just">
              <a:buFont typeface="Arial" pitchFamily="34" charset="0"/>
              <a:buChar char="•"/>
            </a:pPr>
            <a:endParaRPr lang="en-US" sz="1600" dirty="0" smtClean="0"/>
          </a:p>
          <a:p>
            <a:pPr algn="just">
              <a:buFont typeface="Arial" pitchFamily="34" charset="0"/>
              <a:buChar char="•"/>
            </a:pPr>
            <a:endParaRPr lang="en-US" sz="1600" dirty="0" smtClean="0"/>
          </a:p>
        </p:txBody>
      </p:sp>
      <p:pic>
        <p:nvPicPr>
          <p:cNvPr id="4098" name="Picture 2"/>
          <p:cNvPicPr>
            <a:picLocks noChangeAspect="1" noChangeArrowheads="1"/>
          </p:cNvPicPr>
          <p:nvPr/>
        </p:nvPicPr>
        <p:blipFill>
          <a:blip r:embed="rId2"/>
          <a:srcRect/>
          <a:stretch>
            <a:fillRect/>
          </a:stretch>
        </p:blipFill>
        <p:spPr bwMode="auto">
          <a:xfrm>
            <a:off x="533400" y="2895600"/>
            <a:ext cx="8145641" cy="2505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302</TotalTime>
  <Words>1232</Words>
  <Application>Microsoft Office PowerPoint</Application>
  <PresentationFormat>On-screen Show (4:3)</PresentationFormat>
  <Paragraphs>160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ABC Company’s new Franchise Analysis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Company’s new Franchise Analysis</dc:title>
  <dc:creator>Sharath Gopalakrishna</dc:creator>
  <cp:lastModifiedBy>Sharath Gopalakrishna</cp:lastModifiedBy>
  <cp:revision>71</cp:revision>
  <dcterms:created xsi:type="dcterms:W3CDTF">2019-01-20T00:36:02Z</dcterms:created>
  <dcterms:modified xsi:type="dcterms:W3CDTF">2019-01-28T02:58:37Z</dcterms:modified>
</cp:coreProperties>
</file>