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20"/>
  </p:notesMasterIdLst>
  <p:sldIdLst>
    <p:sldId id="256" r:id="rId2"/>
    <p:sldId id="258" r:id="rId3"/>
    <p:sldId id="343" r:id="rId4"/>
    <p:sldId id="349" r:id="rId5"/>
    <p:sldId id="261" r:id="rId6"/>
    <p:sldId id="257" r:id="rId7"/>
    <p:sldId id="266" r:id="rId8"/>
    <p:sldId id="339" r:id="rId9"/>
    <p:sldId id="344" r:id="rId10"/>
    <p:sldId id="346" r:id="rId11"/>
    <p:sldId id="340" r:id="rId12"/>
    <p:sldId id="347" r:id="rId13"/>
    <p:sldId id="345" r:id="rId14"/>
    <p:sldId id="348" r:id="rId15"/>
    <p:sldId id="341" r:id="rId16"/>
    <p:sldId id="342" r:id="rId17"/>
    <p:sldId id="350" r:id="rId18"/>
    <p:sldId id="33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6B6D5CF-14A8-21B0-8D5B-645932C368D4}" name="Kirubakaran" initials="K" userId="Kirubakar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9" d="100"/>
          <a:sy n="59" d="100"/>
        </p:scale>
        <p:origin x="161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24630-59D7-44B6-BC01-419C877B34D9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22D6-63D5-4223-ACB2-D84773F6A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2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6C363-1B8C-D537-28CF-E0463F30D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6791F-8141-0DFD-1876-D6124D5CE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E6F5-A933-781E-54D7-890FACFF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ED68-0F19-F70C-8BD9-110541CF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CE16A-2F75-49ED-BBE2-E008616D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17AD-1EBD-BE77-997C-CD4D0BDA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7E86E-6A8D-BC50-7C78-3C4498D2E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9481-3DB8-2205-E479-C96E46BC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7F792-ED36-502E-C448-B8336672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9C4A5-B2CA-FFB9-2E04-C0E6EE12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6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C77F5-2A9A-324D-6DD2-2051214B9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DFB99-3AD4-BA50-65BC-2257EA5F9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7099-D1E8-C396-BDFE-92BAC8A3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F9605-9B57-ED17-479A-A6C68014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EDA8-59EE-966A-81DC-E7A98C50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C2B1-8CDB-235C-FDE3-484C308F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4CC7-5D1F-7EB6-2FE0-807FC9F56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6E9C8-8CA5-952B-64DD-0D8EE682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253D-03E8-05A5-50CD-0BC5931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5D37A-9399-80F3-23FE-5CFDA4CA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8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C4FC-D54A-5D0F-DE76-27AE524F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0D6CA-7DBA-D688-4F65-D2C3A4257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0D714-B886-1E7E-B826-21F7DC70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E490-9ED2-6A3C-EC76-75BB4F35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F3C0-821F-AA17-F668-1D17D580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8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9D64-C2D5-781A-51FC-FB7BEA18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F659D-5A01-893F-A8B8-58DD745F0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9CE40-F5FC-F6BE-22B7-00952E2EA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1B674-F692-C23D-2494-32B51592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974D-6C56-644C-426B-DF5778D96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68259-D850-BFB8-8865-8FF275A7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11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3907-1E4E-2060-3F74-2477920C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5A382-5C92-4265-811E-4A73E27B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40829-8941-EC8E-78CC-D9D5A143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222E5-BC9C-7710-FF04-F2E37AA92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2C649-94F2-C19B-5477-72E984481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9ED3E-0503-1AB5-23C2-95166ADE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486D2-7B08-A3B0-F487-3B717220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6605C-8FB6-5522-98C4-901E64EE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3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8B45-FEF7-CB56-9186-7F0492AB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6706A-1208-B1AA-D761-15E68461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1B33-8DFE-6711-EDCB-110D97E2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26D75-713C-D8F6-160A-EFA8BDC3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D7AE2-2FD2-34FA-12AE-ACC84501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19317-74F5-F5D0-DDAE-5E6BC2D3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E78D6-6514-662C-5D01-AF2B61DF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38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7E38-9D1F-20FA-6006-E4C43699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BB20-DE09-E425-BD8D-08C50EE1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B8C68-7BCF-958D-B96F-5B2A71AE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4238-ADA0-D264-566F-35018EC5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53737-D20F-2A44-53D8-15332D29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83F5-4B6C-BAD1-3B58-DD362472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6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98DE-8C3C-1C5C-60B7-6490C525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6A491-01B1-F423-6B23-34719EC42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5A2B-E493-A3A7-625B-67F3A4BBB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10D12-1348-60EA-3DDC-32B6DB80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06E39-59EB-11A2-1B00-7A3DDD5A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3855-ABAA-EDCA-1EE6-E84712E4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3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0257F-4D51-E5A0-F4F3-151FAD59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AA482-8411-9F0E-E064-A73DDC3C9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2DB7E-B897-EAF4-71D1-C34299B4B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2A87-674A-49FB-BF3B-3D5FC4D02D6A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9550-9F8B-E122-0701-61E8814AF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903AB-0E34-CCB9-AC55-38BB09AF0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44B0-B40B-4FF0-80EE-EFD1C03B6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4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5BA36A-057B-4B3E-803F-747CB8192644}"/>
              </a:ext>
            </a:extLst>
          </p:cNvPr>
          <p:cNvSpPr txBox="1"/>
          <p:nvPr/>
        </p:nvSpPr>
        <p:spPr>
          <a:xfrm>
            <a:off x="970709" y="1873608"/>
            <a:ext cx="99626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Development and analysis of pneumatic conveyor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3B33A-C782-4C45-95A7-DBAA0B3B6551}"/>
              </a:ext>
            </a:extLst>
          </p:cNvPr>
          <p:cNvSpPr txBox="1"/>
          <p:nvPr/>
        </p:nvSpPr>
        <p:spPr>
          <a:xfrm>
            <a:off x="2516985" y="2494857"/>
            <a:ext cx="6098981" cy="2191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By</a:t>
            </a:r>
          </a:p>
          <a:p>
            <a:pPr marL="457200"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Meganathan 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(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113221081043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ctr"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Rishi V                                (113221081055)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ctr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Rithish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B                             (113221081056)</a:t>
            </a:r>
          </a:p>
          <a:p>
            <a:pPr marL="457200" algn="ctr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Thiyakavishnu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p                  (113221081077)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183DA-9B3E-4022-BAB7-CAC2B3F49781}"/>
              </a:ext>
            </a:extLst>
          </p:cNvPr>
          <p:cNvSpPr txBox="1"/>
          <p:nvPr/>
        </p:nvSpPr>
        <p:spPr>
          <a:xfrm>
            <a:off x="4433605" y="4178640"/>
            <a:ext cx="74066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endParaRPr lang="en-US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Mr. Loganathan D</a:t>
            </a:r>
            <a:endParaRPr lang="en-US" sz="2200" b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Assistant professor </a:t>
            </a:r>
          </a:p>
          <a:p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Mechanical Engineering</a:t>
            </a:r>
          </a:p>
          <a:p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Velammal Engineering College</a:t>
            </a:r>
            <a:endParaRPr lang="en-IN" sz="22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1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8789" y="45616"/>
            <a:ext cx="2678805" cy="20665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5BA36A-057B-4B3E-803F-747CB8192644}"/>
              </a:ext>
            </a:extLst>
          </p:cNvPr>
          <p:cNvSpPr txBox="1"/>
          <p:nvPr/>
        </p:nvSpPr>
        <p:spPr>
          <a:xfrm>
            <a:off x="970709" y="867639"/>
            <a:ext cx="99626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21ME406P - Project Work Phase II</a:t>
            </a:r>
          </a:p>
          <a:p>
            <a:pPr algn="ctr"/>
            <a:r>
              <a:rPr lang="en-US" sz="250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Final </a:t>
            </a:r>
            <a:r>
              <a:rPr lang="en-US" sz="25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Review Presentation</a:t>
            </a:r>
            <a:endParaRPr lang="en-IN" sz="25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BA36A-057B-4B3E-803F-747CB8192644}"/>
              </a:ext>
            </a:extLst>
          </p:cNvPr>
          <p:cNvSpPr txBox="1"/>
          <p:nvPr/>
        </p:nvSpPr>
        <p:spPr>
          <a:xfrm>
            <a:off x="1161746" y="0"/>
            <a:ext cx="9962605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VELAMMAL ENGINEERING COLLEGE, CHENNAI - 66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 OF MECHANICAL ENGINEERING</a:t>
            </a:r>
            <a:endParaRPr lang="en-IN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7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DE2A-6564-468F-06D6-263764C5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89" y="824534"/>
            <a:ext cx="10515600" cy="3128963"/>
          </a:xfrm>
        </p:spPr>
        <p:txBody>
          <a:bodyPr>
            <a:normAutofit fontScale="90000"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Varying Pressure &amp; Weight Capacity(theroretical)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P=mg÷A</a:t>
            </a:r>
            <a:br>
              <a:rPr lang="en-US" sz="1100"/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m = mass (kg)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g = 9.81 m/s² (gravity)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Length = 50 cm = 0.5 m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Breadth = 25 cm = 0.25 m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New Bed Area = 0.5 × 0.25 = 0.125 m²</a:t>
            </a:r>
            <a:b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0BA9F4-B6D7-D43C-34E8-24543364E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71119"/>
              </p:ext>
            </p:extLst>
          </p:nvPr>
        </p:nvGraphicFramePr>
        <p:xfrm>
          <a:off x="2879557" y="3487049"/>
          <a:ext cx="6114716" cy="2541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716">
                  <a:extLst>
                    <a:ext uri="{9D8B030D-6E8A-4147-A177-3AD203B41FA5}">
                      <a16:colId xmlns:a16="http://schemas.microsoft.com/office/drawing/2014/main" val="11285373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2496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3621015"/>
                    </a:ext>
                  </a:extLst>
                </a:gridCol>
              </a:tblGrid>
              <a:tr h="687374">
                <a:tc>
                  <a:txBody>
                    <a:bodyPr/>
                    <a:lstStyle/>
                    <a:p>
                      <a:r>
                        <a:rPr lang="en-US"/>
                        <a:t>Weight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Force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 Pressure (N/m²)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18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0.5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4.905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39.2 </a:t>
                      </a:r>
                      <a:r>
                        <a:rPr lang="en-US" dirty="0"/>
                        <a:t>N/m²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632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9.81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78.4 </a:t>
                      </a:r>
                      <a:r>
                        <a:rPr lang="en-US" dirty="0"/>
                        <a:t>N/m²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11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14.72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117.7 </a:t>
                      </a:r>
                      <a:r>
                        <a:rPr lang="en-US" dirty="0"/>
                        <a:t>N/m²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0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19.62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157 </a:t>
                      </a:r>
                      <a:r>
                        <a:rPr lang="en-US" dirty="0"/>
                        <a:t>N/m²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6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24.52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196.2 </a:t>
                      </a:r>
                      <a:r>
                        <a:rPr lang="en-US" dirty="0"/>
                        <a:t>N/m²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3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01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24E6187-5E49-49B7-BD6A-9C112AD8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95" y="174813"/>
            <a:ext cx="4545500" cy="618564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EXPERIMENTAL WORK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3A1D48-2176-42D9-B76F-B08F8F637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523" y="1637728"/>
            <a:ext cx="537350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Builted a prototype of the pneumatic conveyor system for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trials with objects of different sizes, weights, and shapes.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Measured stability, speed, and energy efficiency under varying 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to validate the theoretical predictions and optimize the system.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Generated image">
            <a:extLst>
              <a:ext uri="{FF2B5EF4-FFF2-40B4-BE49-F238E27FC236}">
                <a16:creationId xmlns:a16="http://schemas.microsoft.com/office/drawing/2014/main" id="{06CDADC6-F895-D8F3-8335-741A26F90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254" y="1081400"/>
            <a:ext cx="4336701" cy="43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40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F9E8-F740-F534-8176-504FC56E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25" y="211181"/>
            <a:ext cx="11914495" cy="7008125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Efficiency Calculation :  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Formula</a:t>
            </a:r>
            <a:br>
              <a:rPr lang="en-US" sz="22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sz="2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l-GR" sz="22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η=( </a:t>
            </a:r>
            <a:r>
              <a:rPr lang="en-US" sz="22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Pₒᵤₜₚᵤ /Pᵢₙₚᵤₜ)×100 </a:t>
            </a:r>
            <a:br>
              <a:rPr lang="en-US" sz="22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2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Where </a:t>
            </a:r>
            <a:br>
              <a:rPr lang="en-US" sz="2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Pₒᵤₜₚᵤₜ = 168 W </a:t>
            </a:r>
            <a:br>
              <a:rPr lang="en-US" sz="2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Pᵢₙₚᵤₜ = 180 W </a:t>
            </a:r>
            <a:br>
              <a:rPr lang="en-US" sz="2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22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l-GR" sz="22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η=(168/180)×100=94%</a:t>
            </a:r>
            <a:br>
              <a:rPr lang="en-US" sz="1050"/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Airflow Calculation 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Blower Air Volume: 460 cubic meters per hour (m³/h) 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to m³/s       460÷3600=0.1278 m³/s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 Area: 500 mm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× 250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 = 0.5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× 0.25 = 0.125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m²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 Diameter: 1 mm (0.001 m)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Airflow in m³/s: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Airflow = (460 m³/h) ÷ 3600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Airflow = 0.1278 m³/s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Velocity Calculation: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Velocity = Airflow ÷ Bed Area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Velocity = 0.1278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÷ 0.125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Velocity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= 1.022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07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24E6187-5E49-49B7-BD6A-9C112AD8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250" y="209964"/>
            <a:ext cx="4545500" cy="61856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TESTING PROCEDURE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488F60-4A59-4AEF-CFF6-0F764CD5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491" y="1120676"/>
            <a:ext cx="96945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the air pump to the holed sheet and calibrated pressure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Placed test objects on the conveyor to observe movement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the incline and air pressure to improve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Monitored stability, speed, and energy consumption during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Recorded results for different object sizes and analyzed performance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5" name="Picture 4" descr="A hand holding a gauge&#10;&#10;Description automatically generated">
            <a:extLst>
              <a:ext uri="{FF2B5EF4-FFF2-40B4-BE49-F238E27FC236}">
                <a16:creationId xmlns:a16="http://schemas.microsoft.com/office/drawing/2014/main" id="{E1B07041-E09D-333A-2B06-08442777D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6" t="27179" r="3164" b="8432"/>
          <a:stretch/>
        </p:blipFill>
        <p:spPr>
          <a:xfrm>
            <a:off x="4580833" y="3893450"/>
            <a:ext cx="1999622" cy="190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5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5757-CF90-C778-5A77-CC1B8EE2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7549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Movement Test :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different objects (light, medium, heavy) and observe movement. Lighter objects  moved smoothly, while heavier ones may require a stronger blower.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b="1" dirty="0"/>
            </a:b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B4E28F-6A49-80EB-4D47-7CEBBF2B0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67475"/>
              </p:ext>
            </p:extLst>
          </p:nvPr>
        </p:nvGraphicFramePr>
        <p:xfrm>
          <a:off x="1871696" y="2897670"/>
          <a:ext cx="4224304" cy="259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614">
                  <a:extLst>
                    <a:ext uri="{9D8B030D-6E8A-4147-A177-3AD203B41FA5}">
                      <a16:colId xmlns:a16="http://schemas.microsoft.com/office/drawing/2014/main" val="2538125277"/>
                    </a:ext>
                  </a:extLst>
                </a:gridCol>
                <a:gridCol w="2254690">
                  <a:extLst>
                    <a:ext uri="{9D8B030D-6E8A-4147-A177-3AD203B41FA5}">
                      <a16:colId xmlns:a16="http://schemas.microsoft.com/office/drawing/2014/main" val="203874672"/>
                    </a:ext>
                  </a:extLst>
                </a:gridCol>
              </a:tblGrid>
              <a:tr h="9887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(kg)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 Pressure (N/m2)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289781"/>
                  </a:ext>
                </a:extLst>
              </a:tr>
              <a:tr h="400993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39.24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130890"/>
                  </a:ext>
                </a:extLst>
              </a:tr>
              <a:tr h="400993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78.48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73554"/>
                  </a:ext>
                </a:extLst>
              </a:tr>
              <a:tr h="400993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117.7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071642"/>
                  </a:ext>
                </a:extLst>
              </a:tr>
              <a:tr h="400993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897014"/>
                  </a:ext>
                </a:extLst>
              </a:tr>
            </a:tbl>
          </a:graphicData>
        </a:graphic>
      </p:graphicFrame>
      <p:pic>
        <p:nvPicPr>
          <p:cNvPr id="4" name="Picture 3" descr="A box on a glass surface&#10;&#10;Description automatically generated">
            <a:extLst>
              <a:ext uri="{FF2B5EF4-FFF2-40B4-BE49-F238E27FC236}">
                <a16:creationId xmlns:a16="http://schemas.microsoft.com/office/drawing/2014/main" id="{88640F17-F2BB-5ACA-E443-521D08B32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5" t="12496" r="10146" b="24147"/>
          <a:stretch/>
        </p:blipFill>
        <p:spPr>
          <a:xfrm>
            <a:off x="7679780" y="3429676"/>
            <a:ext cx="3341146" cy="175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2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3541E-F27C-3557-A5AC-F6D403400160}"/>
              </a:ext>
            </a:extLst>
          </p:cNvPr>
          <p:cNvSpPr txBox="1"/>
          <p:nvPr/>
        </p:nvSpPr>
        <p:spPr>
          <a:xfrm>
            <a:off x="7361807" y="380756"/>
            <a:ext cx="4496267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EXPECTED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4D34C-9B49-DAB4-F844-0E7FAC135BD7}"/>
              </a:ext>
            </a:extLst>
          </p:cNvPr>
          <p:cNvSpPr txBox="1"/>
          <p:nvPr/>
        </p:nvSpPr>
        <p:spPr>
          <a:xfrm>
            <a:off x="7531609" y="2145572"/>
            <a:ext cx="4418113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Achieved seamless, high-speed movement of goods without contact.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Reduced maintenance requirements compared to traditional systems.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Observed that optimal gap thickness and hole spacing improved airflow efficiency.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Larger objects required greater air pressure and larger holes for stability.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energy-efficient operation with minimal frictional losses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6" name="Picture 4" descr="Output image">
            <a:extLst>
              <a:ext uri="{FF2B5EF4-FFF2-40B4-BE49-F238E27FC236}">
                <a16:creationId xmlns:a16="http://schemas.microsoft.com/office/drawing/2014/main" id="{AEC46ECB-D6B8-49EF-093D-64A2D437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71" y="1020227"/>
            <a:ext cx="6437892" cy="48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56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3541E-F27C-3557-A5AC-F6D403400160}"/>
              </a:ext>
            </a:extLst>
          </p:cNvPr>
          <p:cNvSpPr txBox="1"/>
          <p:nvPr/>
        </p:nvSpPr>
        <p:spPr>
          <a:xfrm>
            <a:off x="2105247" y="451945"/>
            <a:ext cx="771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A5725B-2C2F-F00B-44D9-3876E729D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589" y="1287780"/>
            <a:ext cx="924682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pneumatic conveyor system successfully addresses key issues in traditional designs.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contactless solution for high-speed and low-maintenance goods movement.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validate its efficiency and scalability for industrial applications.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reduces friction, energy consumption, and operational costs.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include IoT integration and design improvements for heavier loads.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39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3DD0-009B-9D0E-2F3A-672CA78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39" y="242886"/>
            <a:ext cx="10515600" cy="67119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WORK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033A77-7F5A-87DD-2361-E5AEF92EF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65577"/>
              </p:ext>
            </p:extLst>
          </p:nvPr>
        </p:nvGraphicFramePr>
        <p:xfrm>
          <a:off x="716280" y="1036320"/>
          <a:ext cx="11221719" cy="5243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3534447068"/>
                    </a:ext>
                  </a:extLst>
                </a:gridCol>
                <a:gridCol w="4458546">
                  <a:extLst>
                    <a:ext uri="{9D8B030D-6E8A-4147-A177-3AD203B41FA5}">
                      <a16:colId xmlns:a16="http://schemas.microsoft.com/office/drawing/2014/main" val="1510488697"/>
                    </a:ext>
                  </a:extLst>
                </a:gridCol>
                <a:gridCol w="3740573">
                  <a:extLst>
                    <a:ext uri="{9D8B030D-6E8A-4147-A177-3AD203B41FA5}">
                      <a16:colId xmlns:a16="http://schemas.microsoft.com/office/drawing/2014/main" val="2459617256"/>
                    </a:ext>
                  </a:extLst>
                </a:gridCol>
              </a:tblGrid>
              <a:tr h="74902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 dirty="0">
                          <a:effectLst/>
                        </a:rPr>
                        <a:t>CRITERIA</a:t>
                      </a:r>
                    </a:p>
                    <a:p>
                      <a:pPr algn="l">
                        <a:buNone/>
                      </a:pPr>
                      <a:endParaRPr lang="en-IN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</a:rPr>
                        <a:t>TRADITIONAL CONVEYORS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PNEUMATIC CONVEYORS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128123"/>
                  </a:ext>
                </a:extLst>
              </a:tr>
              <a:tr h="749028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Mechanical Complexity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complexity with many moving parts, leading to failures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Reduced complexity with fewer moving parts, minimizing failures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1677"/>
                  </a:ext>
                </a:extLst>
              </a:tr>
              <a:tr h="749028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Maintenance 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Requires regular maintenance and frequent inspections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 maintenance needs due to fewer components subject to wear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92820"/>
                  </a:ext>
                </a:extLst>
              </a:tr>
              <a:tr h="749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Flexibility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flexibility; difficult and costly to change layouts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flexibility; easily adapts to different layouts and configurations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82536"/>
                  </a:ext>
                </a:extLst>
              </a:tr>
              <a:tr h="749028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Energy Consumption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Typically higher energy consumption due to mechanical operation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energy-efficient, especially for lightweight materials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7244"/>
                  </a:ext>
                </a:extLst>
              </a:tr>
              <a:tr h="749028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Space Requirements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significant floor space and specific routing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Space-saving design; can be routed vertically and horizontally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379778"/>
                  </a:ext>
                </a:extLst>
              </a:tr>
              <a:tr h="749028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Product Damage Risk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risk of product damage due to mechanical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Gentle handling minimizes the risk of product damage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806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86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A3541E-F27C-3557-A5AC-F6D403400160}"/>
              </a:ext>
            </a:extLst>
          </p:cNvPr>
          <p:cNvSpPr txBox="1"/>
          <p:nvPr/>
        </p:nvSpPr>
        <p:spPr>
          <a:xfrm>
            <a:off x="4546370" y="345348"/>
            <a:ext cx="309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FDD14-931B-DA62-057E-27EAB27A4B57}"/>
              </a:ext>
            </a:extLst>
          </p:cNvPr>
          <p:cNvSpPr txBox="1"/>
          <p:nvPr/>
        </p:nvSpPr>
        <p:spPr>
          <a:xfrm>
            <a:off x="240630" y="1146691"/>
            <a:ext cx="11470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CDB7702-6FA8-7F86-39D7-6AAF75F4A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57" y="1113664"/>
            <a:ext cx="1100488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Smith, A., &amp; Johnson, L. (2020).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Innovations in Contactless Transport Systems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Advanced Manufacturing Technology, 107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(1–2), 567–580.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Brown, R., &amp; Davis, K. (2021).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Systems Engineering: Principles and Practice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Wiley.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Y., &amp; Zhang, Q. (2022).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Pneumatic Conveyors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Mechanical Engineering, 68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(3), 295–304.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Abe, M.C., Gelladuga, G.A., Mendoza, C.J., Natavio, J.M., Zabala, J.S., &amp; Lopez, E.C.R. (2023).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Pneumatic Conveying Technology: Recent Advances and Future Outlook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Proceedings, 56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205.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Klinzing, G.E. (2018).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Review of Pneumatic Conveying Status, Advances and Projections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Powder Technology, 333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78–90.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Verma, L.R., Tsang, M., &amp; Chung, M. (n.d.).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Pneumatic Conveying of Grains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University of Hawaii at Hilo.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Ramakrishnan, T., &amp; Chen, Y. (n.d.).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Studies on a Turbuflow System: A Pneumatic Conveying System with Economical Power Consumption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 ScienceDirect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Grosshans, H., &amp; Jantač, S. (2022).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 Progress in CFD Modeling of Powder Flow Charging During Pneumatic Conveying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 preprint arXiv:2212.04915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Grosshans, H. (2022).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Weak Electrostatic Charges and Secondary Flows on Pneumatic Powder Transport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 preprint arXiv:2212.04956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Klinzing, G.E. (2018).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Review of Pneumatic Conveying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KONA Powder and Particle Journal, 35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2018010.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Pneumatic Conveying System – an Overview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 Topics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University of Hawaii at Hilo.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Dilute or Dense Phase Pneumatic Conveying?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(2022).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AIChE CEP Magazine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November 2022.</a:t>
            </a:r>
          </a:p>
        </p:txBody>
      </p:sp>
    </p:spTree>
    <p:extLst>
      <p:ext uri="{BB962C8B-B14F-4D97-AF65-F5344CB8AC3E}">
        <p14:creationId xmlns:p14="http://schemas.microsoft.com/office/powerpoint/2010/main" val="274197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2E60-A110-4931-945F-B1B9F791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968" y="163849"/>
            <a:ext cx="8911687" cy="77361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90595-1C31-EC61-CCAF-0A6EB5794BBD}"/>
              </a:ext>
            </a:extLst>
          </p:cNvPr>
          <p:cNvSpPr txBox="1"/>
          <p:nvPr/>
        </p:nvSpPr>
        <p:spPr>
          <a:xfrm>
            <a:off x="971375" y="1132848"/>
            <a:ext cx="102492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Conveyors play a crucial role in manufacturing, packaging, and industrial goods movement.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conveyors rely on belts, rollers, and motors, which lead to wear and tear, maintenance issues, and speed limitations.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these challenges, we propose a Contactless Air Conveyor System that utilizes air pressure to transport goods without physical contact, ensuring high-speed and low-maintenance operations.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F957F-F033-483D-AE3E-43949B9CE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459" y="4814055"/>
            <a:ext cx="2233353" cy="164591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A6E7A3-7390-C315-BCAA-F9137EE36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730" y="4495905"/>
            <a:ext cx="1778745" cy="2282218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1526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49472" y="188058"/>
            <a:ext cx="5767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IDENTIFICATION</a:t>
            </a:r>
            <a:endParaRPr lang="en-IN" sz="2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EFD84C-5485-652F-A549-56B30AEB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12" y="663370"/>
            <a:ext cx="100949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conveyors suffer from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friction, wear and tear, and high maintenance costs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Mechanical failures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 to downtime and reduced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limitations restrict the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movement of goods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errors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traditional conveyors can affect accuracy and reliability.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A00D72-AFE7-906A-A0F6-F707CF71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11" y="5436373"/>
            <a:ext cx="1076967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conveyors face frequent breakdowns due to mechanical wear.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maintenance and operational costs burden industries.</a:t>
            </a:r>
          </a:p>
        </p:txBody>
      </p:sp>
      <p:pic>
        <p:nvPicPr>
          <p:cNvPr id="4" name="Picture 3" descr="A close-up of a machine&#10;&#10;Description automatically generated">
            <a:extLst>
              <a:ext uri="{FF2B5EF4-FFF2-40B4-BE49-F238E27FC236}">
                <a16:creationId xmlns:a16="http://schemas.microsoft.com/office/drawing/2014/main" id="{A0D1C9A2-B4C2-8E4C-2740-A9698B0D3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4" t="7975" r="33896" b="5406"/>
          <a:stretch/>
        </p:blipFill>
        <p:spPr>
          <a:xfrm>
            <a:off x="5104361" y="3086043"/>
            <a:ext cx="1407854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3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BF223-EF56-356F-965D-4D54C6CF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5A115A-ACFA-51C4-584A-D7B1DADE08FD}"/>
              </a:ext>
            </a:extLst>
          </p:cNvPr>
          <p:cNvSpPr txBox="1"/>
          <p:nvPr/>
        </p:nvSpPr>
        <p:spPr>
          <a:xfrm>
            <a:off x="3829878" y="195385"/>
            <a:ext cx="453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SURVEY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139322-1706-686C-C06D-C23752F6A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52656"/>
              </p:ext>
            </p:extLst>
          </p:nvPr>
        </p:nvGraphicFramePr>
        <p:xfrm>
          <a:off x="274560" y="1095988"/>
          <a:ext cx="11642880" cy="466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29">
                  <a:extLst>
                    <a:ext uri="{9D8B030D-6E8A-4147-A177-3AD203B41FA5}">
                      <a16:colId xmlns:a16="http://schemas.microsoft.com/office/drawing/2014/main" val="692434961"/>
                    </a:ext>
                  </a:extLst>
                </a:gridCol>
                <a:gridCol w="2539173">
                  <a:extLst>
                    <a:ext uri="{9D8B030D-6E8A-4147-A177-3AD203B41FA5}">
                      <a16:colId xmlns:a16="http://schemas.microsoft.com/office/drawing/2014/main" val="3073841012"/>
                    </a:ext>
                  </a:extLst>
                </a:gridCol>
                <a:gridCol w="2860361">
                  <a:extLst>
                    <a:ext uri="{9D8B030D-6E8A-4147-A177-3AD203B41FA5}">
                      <a16:colId xmlns:a16="http://schemas.microsoft.com/office/drawing/2014/main" val="922613901"/>
                    </a:ext>
                  </a:extLst>
                </a:gridCol>
                <a:gridCol w="4319317">
                  <a:extLst>
                    <a:ext uri="{9D8B030D-6E8A-4147-A177-3AD203B41FA5}">
                      <a16:colId xmlns:a16="http://schemas.microsoft.com/office/drawing/2014/main" val="147827261"/>
                    </a:ext>
                  </a:extLst>
                </a:gridCol>
              </a:tblGrid>
              <a:tr h="73410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/Year of publication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Observation/Key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9083"/>
                  </a:ext>
                </a:extLst>
              </a:tr>
              <a:tr h="623768">
                <a:tc>
                  <a:txBody>
                    <a:bodyPr/>
                    <a:lstStyle/>
                    <a:p>
                      <a:r>
                        <a:rPr lang="en-US" sz="2000"/>
                        <a:t>Parker, J.; Miller, 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Pneumatic Conveying Design Guide, 2019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Pneumatic Conveying Design Guide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Comprehensive reference for system design, including selection, layout, and practical operation of pneumatic conveyors.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401387"/>
                  </a:ext>
                </a:extLst>
              </a:tr>
              <a:tr h="623768">
                <a:tc>
                  <a:txBody>
                    <a:bodyPr/>
                    <a:lstStyle/>
                    <a:p>
                      <a:r>
                        <a:rPr lang="en-US" sz="2000"/>
                        <a:t>Smith, A.; Johnson, L.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/>
                        <a:t>Int. J. Adv. Manuf. Tech.</a:t>
                      </a:r>
                      <a:r>
                        <a:rPr lang="en-US" sz="2000"/>
                        <a:t>, 2020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Innovations in Contactless Transport Systems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Discusses modern developments in contactless systems, with emphasis on non-frictional transport for sensitive materials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768">
                <a:tc>
                  <a:txBody>
                    <a:bodyPr/>
                    <a:lstStyle/>
                    <a:p>
                      <a:r>
                        <a:rPr lang="en-US" sz="2000"/>
                        <a:t>Brown, R.; Davis, K.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/>
                        <a:t>Air Systems Engineering: Principles and Practice</a:t>
                      </a:r>
                      <a:r>
                        <a:rPr lang="en-US" sz="2000"/>
                        <a:t>, Wiley, 2021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Air Systems Engineering: Principles and Practice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Explores core concepts in pneumatic systems engineering, essential for optimizing airflow and energy use.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0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765EF8-EF03-4F31-90FE-6398DDC5CCFB}"/>
              </a:ext>
            </a:extLst>
          </p:cNvPr>
          <p:cNvSpPr txBox="1"/>
          <p:nvPr/>
        </p:nvSpPr>
        <p:spPr>
          <a:xfrm>
            <a:off x="3799638" y="78154"/>
            <a:ext cx="4532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SURVEY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927243"/>
              </p:ext>
            </p:extLst>
          </p:nvPr>
        </p:nvGraphicFramePr>
        <p:xfrm>
          <a:off x="244320" y="775883"/>
          <a:ext cx="11642880" cy="274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029">
                  <a:extLst>
                    <a:ext uri="{9D8B030D-6E8A-4147-A177-3AD203B41FA5}">
                      <a16:colId xmlns:a16="http://schemas.microsoft.com/office/drawing/2014/main" val="692434961"/>
                    </a:ext>
                  </a:extLst>
                </a:gridCol>
                <a:gridCol w="2539173">
                  <a:extLst>
                    <a:ext uri="{9D8B030D-6E8A-4147-A177-3AD203B41FA5}">
                      <a16:colId xmlns:a16="http://schemas.microsoft.com/office/drawing/2014/main" val="3073841012"/>
                    </a:ext>
                  </a:extLst>
                </a:gridCol>
                <a:gridCol w="2860361">
                  <a:extLst>
                    <a:ext uri="{9D8B030D-6E8A-4147-A177-3AD203B41FA5}">
                      <a16:colId xmlns:a16="http://schemas.microsoft.com/office/drawing/2014/main" val="922613901"/>
                    </a:ext>
                  </a:extLst>
                </a:gridCol>
                <a:gridCol w="4319317">
                  <a:extLst>
                    <a:ext uri="{9D8B030D-6E8A-4147-A177-3AD203B41FA5}">
                      <a16:colId xmlns:a16="http://schemas.microsoft.com/office/drawing/2014/main" val="147827261"/>
                    </a:ext>
                  </a:extLst>
                </a:gridCol>
              </a:tblGrid>
              <a:tr h="73410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  <a:r>
                        <a:rPr lang="en-IN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/Year of publication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Observation/Key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9083"/>
                  </a:ext>
                </a:extLst>
              </a:tr>
              <a:tr h="623768">
                <a:tc>
                  <a:txBody>
                    <a:bodyPr/>
                    <a:lstStyle/>
                    <a:p>
                      <a:r>
                        <a:rPr lang="en-US" sz="2000"/>
                        <a:t>Chen, Y.; Zhang, Q.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/>
                        <a:t>Journal of Mechanical Engineering</a:t>
                      </a:r>
                      <a:r>
                        <a:rPr lang="en-US" sz="2000"/>
                        <a:t>, 2022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Performance Analysis of Pneumatic Conveyors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Evaluates system performance under different configurations, offering data-driven insights to improve efficiency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768">
                <a:tc>
                  <a:txBody>
                    <a:bodyPr/>
                    <a:lstStyle/>
                    <a:p>
                      <a:r>
                        <a:rPr lang="pl-PL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Li, X.; </a:t>
                      </a:r>
                      <a:r>
                        <a:rPr lang="pl-PL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Kawashima</a:t>
                      </a:r>
                      <a:r>
                        <a:rPr lang="pl-PL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K.; </a:t>
                      </a:r>
                      <a:r>
                        <a:rPr lang="pl-PL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Kagawa</a:t>
                      </a:r>
                      <a:r>
                        <a:rPr lang="pl-PL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Exp. Therm. Fluid. Sci. 2008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vortex levitation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Discusses vortex levitation principles, useful for enhancing stability in air-based conveyor systems.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55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24EB-9A78-4F8B-9D23-3CB9C2D2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312" y="147002"/>
            <a:ext cx="8653375" cy="6691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 OF THE PROJECT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A562C1-FB3E-FE29-B276-BC3186FE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242" y="1203015"/>
            <a:ext cx="944491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pneumatic conveyor system for efficient goods movement.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 contactless transport to reduce wear and tear.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Minimize maintenance and operational costs while increasing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airflow dynamics to optimize conveyor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system's scalability for industrial-scale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38826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0DD5-C24A-40BC-A890-91B56BF9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953" y="0"/>
            <a:ext cx="7916091" cy="6779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WORK METHODOLOGY 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E89CBE-FB09-1EE3-F5BA-CC7F5F766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23" y="801243"/>
            <a:ext cx="10779953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begins with identifying the objective and initiating the process.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literature review is conducted to understand previous research and existing technologies.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CAD software, a conceptual design of the system is created to visualize and plan the pneumatic conveyor.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Airflow parameters, bed hole configurations, and bed dimensions (length and breadth) are calculated for optimal system performance.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design requirements, appropriate materials are selected to ensure efficiency and durability.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necessary components and parts are procured from suppliers according to the design specifications.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of the system is assembled by integrating all the components as per the conceptual design.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fully assembled prototype is tested to evaluate its functionality and performance under real-world conditions.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any issues are found, modifications are made by going back to the design phase and improving the system accordingly.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works as expected, the final product is prepared for implementation or presentation.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concludes with the finalized pneumatic conveyor system ready for deployment or submission.</a:t>
            </a:r>
          </a:p>
        </p:txBody>
      </p:sp>
    </p:spTree>
    <p:extLst>
      <p:ext uri="{BB962C8B-B14F-4D97-AF65-F5344CB8AC3E}">
        <p14:creationId xmlns:p14="http://schemas.microsoft.com/office/powerpoint/2010/main" val="4058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24E6187-5E49-49B7-BD6A-9C112AD8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429" y="165229"/>
            <a:ext cx="8727141" cy="757729"/>
          </a:xfrm>
        </p:spPr>
        <p:txBody>
          <a:bodyPr>
            <a:normAutofit/>
          </a:bodyPr>
          <a:lstStyle/>
          <a:p>
            <a:pPr algn="ctr"/>
            <a:r>
              <a:rPr lang="en-US" sz="2800" b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MATERIALS AND METHODS</a:t>
            </a:r>
            <a:endParaRPr lang="en-IN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2887B79-60A3-86F9-2029-8BE8097BD043}"/>
              </a:ext>
            </a:extLst>
          </p:cNvPr>
          <p:cNvSpPr txBox="1">
            <a:spLocks/>
          </p:cNvSpPr>
          <p:nvPr/>
        </p:nvSpPr>
        <p:spPr>
          <a:xfrm>
            <a:off x="1179372" y="925997"/>
            <a:ext cx="6563041" cy="51653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components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here: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Blower Fan 240V, 2550 RPM (DB150S2)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distribution plate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Conveyor Legs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Plate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Nuts and Bolts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Screws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42EF7-80CE-F96C-81B5-5D5E3F0B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04" t="15081" r="20199" b="15633"/>
          <a:stretch/>
        </p:blipFill>
        <p:spPr>
          <a:xfrm>
            <a:off x="3381119" y="4788798"/>
            <a:ext cx="2912289" cy="1613566"/>
          </a:xfrm>
          <a:prstGeom prst="rect">
            <a:avLst/>
          </a:prstGeom>
        </p:spPr>
      </p:pic>
      <p:pic>
        <p:nvPicPr>
          <p:cNvPr id="9" name="Picture 8" descr="A rectangular metal plate with holes&#10;&#10;AI-generated content may be incorrect.">
            <a:extLst>
              <a:ext uri="{FF2B5EF4-FFF2-40B4-BE49-F238E27FC236}">
                <a16:creationId xmlns:a16="http://schemas.microsoft.com/office/drawing/2014/main" id="{998B298F-0B3F-C4C7-C798-5ED65741F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6" t="16999" r="20329" b="16934"/>
          <a:stretch/>
        </p:blipFill>
        <p:spPr>
          <a:xfrm>
            <a:off x="6477225" y="4588061"/>
            <a:ext cx="2912290" cy="172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C30F9-38B8-6439-0C51-0482D58BB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583" y="4250428"/>
            <a:ext cx="2357119" cy="2286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BA4C97-1C62-BFF7-6B6D-588E897C3D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2" y="4844938"/>
            <a:ext cx="2272781" cy="169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48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48159" y="96961"/>
            <a:ext cx="3895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ANALYTICAL WORK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1AE67-9B29-ADA1-A51A-6B66A1064050}"/>
              </a:ext>
            </a:extLst>
          </p:cNvPr>
          <p:cNvSpPr txBox="1"/>
          <p:nvPr/>
        </p:nvSpPr>
        <p:spPr>
          <a:xfrm>
            <a:off x="1317683" y="821284"/>
            <a:ext cx="10128359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airflow simulations to optimize pressure distribution across the conveyor.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hole size and spacing based on the weight and size of transported goods.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the relationship between gap thickness and viscous force.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mathematical models to predict the conveyor's efficiency and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various operating conditions to refine the system's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Lift Force Calculation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Blower Pressure: 42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/>
              <a:t>Conversion: 1 </a:t>
            </a:r>
            <a:r>
              <a:rPr lang="en-IN" sz="2000" dirty="0" err="1"/>
              <a:t>mmWC</a:t>
            </a:r>
            <a:r>
              <a:rPr lang="en-IN" sz="2000" dirty="0"/>
              <a:t>=9.81 N/</a:t>
            </a:r>
            <a:r>
              <a:rPr lang="en-IN" sz="2000"/>
              <a:t>m²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Length = 50 cm = 0.5 m ,Breadth = 25 cm = 0.25 m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Bed Area = 0.5 × 0.25 = 0.125 m²                       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42×9.81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412.02N/m²                                                                                                                                                            .                                                Bed Area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:0.5×0.25=0.125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m²  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LiftForce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Force=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Pressure×Area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412.02×0.125=51.5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1 kg = 9.81 N, the conveyor can lift: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61.8÷9.81=6.3 kg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933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1870</Words>
  <Application>Microsoft Office PowerPoint</Application>
  <PresentationFormat>Widescreen</PresentationFormat>
  <Paragraphs>207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OBJECTIVES OF THE PROJECT</vt:lpstr>
      <vt:lpstr>WORK METHODOLOGY </vt:lpstr>
      <vt:lpstr>MATERIALS AND METHODS</vt:lpstr>
      <vt:lpstr>PowerPoint Presentation</vt:lpstr>
      <vt:lpstr>Varying Pressure &amp; Weight Capacity(theroretical)                                        P=mg÷A Where:     m = mass (kg)     g = 9.81 m/s² (gravity)     Length = 50 cm = 0.5 m     Breadth = 25 cm = 0.25 m New Bed Area = 0.5 × 0.25 = 0.125 m²    </vt:lpstr>
      <vt:lpstr>EXPERIMENTAL WORK</vt:lpstr>
      <vt:lpstr>Power Efficiency Calculation :   Formula   η=( Pₒᵤₜₚᵤ /Pᵢₙₚᵤₜ)×100   Where  Pₒᵤₜₚᵤₜ = 168 W  Pᵢₙₚᵤₜ = 180 W   η=(168/180)×100=94%  Airflow Calculation : Blower Air Volume: 460 cubic meters per hour (m³/h)   convert to m³/s       460÷3600=0.1278 m³/s Bed Area: 500 mm × 250 mm = 0.5 × 0.25 = 0.125 m² Hole Diameter: 1 mm (0.001 m) Airflow in m³/s:                                           Airflow = (460 m³/h) ÷ 3600 Airflow = 0.1278 m³/s Air Velocity Calculation:                                           Velocity = Airflow ÷ Bed Area                                           Velocity = 0.1278 ÷ 0.125                                           Velocity = 1.022 m/s  </vt:lpstr>
      <vt:lpstr>TESTING PROCEDURE</vt:lpstr>
      <vt:lpstr>Object Movement Test :  Placed different objects (light, medium, heavy) and observe movement. Lighter objects  moved smoothly, while heavier ones may require a stronger blower.             </vt:lpstr>
      <vt:lpstr>PowerPoint Presentation</vt:lpstr>
      <vt:lpstr>PowerPoint Presentation</vt:lpstr>
      <vt:lpstr>ANALYSIS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Kirubakaran</dc:creator>
  <cp:lastModifiedBy>meganathan mega</cp:lastModifiedBy>
  <cp:revision>71</cp:revision>
  <dcterms:created xsi:type="dcterms:W3CDTF">2022-04-02T12:56:29Z</dcterms:created>
  <dcterms:modified xsi:type="dcterms:W3CDTF">2025-04-29T01:23:07Z</dcterms:modified>
</cp:coreProperties>
</file>