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23"/>
  </p:notesMasterIdLst>
  <p:sldIdLst>
    <p:sldId id="257" r:id="rId3"/>
    <p:sldId id="258" r:id="rId4"/>
    <p:sldId id="259" r:id="rId5"/>
    <p:sldId id="260" r:id="rId6"/>
    <p:sldId id="265" r:id="rId7"/>
    <p:sldId id="262" r:id="rId8"/>
    <p:sldId id="277" r:id="rId9"/>
    <p:sldId id="279" r:id="rId10"/>
    <p:sldId id="28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8D133E-D511-4B26-A51F-AF52812965FA}">
          <p14:sldIdLst>
            <p14:sldId id="257"/>
            <p14:sldId id="258"/>
            <p14:sldId id="259"/>
            <p14:sldId id="260"/>
            <p14:sldId id="265"/>
            <p14:sldId id="262"/>
            <p14:sldId id="277"/>
            <p14:sldId id="279"/>
            <p14:sldId id="280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Untitled Section" id="{C2C2FB1E-8EA4-49DD-9363-2450A33A1BEE}">
          <p14:sldIdLst/>
        </p14:section>
        <p14:section name="Untitled Section" id="{4FA34373-94DD-4BCC-8E24-08F7065CAE3F}">
          <p14:sldIdLst>
            <p14:sldId id="278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87AF1-6C09-407E-B792-D4887FE73F76}" v="193" dt="2024-10-22T02:02:03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24630-59D7-44B6-BC01-419C877B34D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71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2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322D6-63D5-4223-ACB2-D84773F6A03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8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7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6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5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7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8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1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9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98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7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70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66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60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1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82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2A87-674A-49FB-BF3B-3D5FC4D02D6A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extBox 4"/>
          <p:cNvSpPr txBox="1"/>
          <p:nvPr/>
        </p:nvSpPr>
        <p:spPr>
          <a:xfrm>
            <a:off x="1214295" y="1868279"/>
            <a:ext cx="9962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DEVELOPMENT AND ANALYSIS OF PNEUMATIC CONVEYER</a:t>
            </a:r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IN" sz="24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1" name="TextBox 6"/>
          <p:cNvSpPr txBox="1"/>
          <p:nvPr/>
        </p:nvSpPr>
        <p:spPr>
          <a:xfrm>
            <a:off x="1446052" y="2592752"/>
            <a:ext cx="90119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MEGANATHAN M 			(113221081043)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RISHI V 			               (113221081055)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RITHISH B 			               (113221081056)</a:t>
            </a:r>
            <a:endParaRPr lang="zh-CN" altLang="en-US" dirty="0"/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THIYAKA VISHNU P                                     (113221081077)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12" name="TextBox 7"/>
          <p:cNvSpPr txBox="1"/>
          <p:nvPr/>
        </p:nvSpPr>
        <p:spPr>
          <a:xfrm>
            <a:off x="2248692" y="4379024"/>
            <a:ext cx="7406640" cy="1983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endParaRPr lang="en-US" sz="22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MR.LOGANATHAN   D</a:t>
            </a:r>
            <a:endParaRPr lang="en-US" sz="2200" b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Professor 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Mechanical Engineering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Velammal Engineering College</a:t>
            </a:r>
            <a:endParaRPr lang="en-IN" sz="22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5" name="Google Shape;112;p15"/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6439" y="152629"/>
            <a:ext cx="2214361" cy="1631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48613" name="TextBox 9"/>
          <p:cNvSpPr txBox="1"/>
          <p:nvPr/>
        </p:nvSpPr>
        <p:spPr>
          <a:xfrm>
            <a:off x="1214294" y="968237"/>
            <a:ext cx="99626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 21ME405P - Project Work Phase I</a:t>
            </a:r>
          </a:p>
          <a:p>
            <a:r>
              <a:rPr lang="en-US" sz="25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     Final Review Presentation</a:t>
            </a:r>
            <a:endParaRPr lang="en-IN" sz="25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4" name="TextBox 10"/>
          <p:cNvSpPr txBox="1"/>
          <p:nvPr/>
        </p:nvSpPr>
        <p:spPr>
          <a:xfrm>
            <a:off x="852653" y="17257"/>
            <a:ext cx="9962605" cy="103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VELAMMAL ENGINEERING COLLEGE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MECHANICAL ENGINEERING</a:t>
            </a:r>
            <a:endParaRPr lang="en-IN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DA3C-F7ED-44F1-075F-6A040677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MATERIALS REQUIRED</a:t>
            </a:r>
            <a:endParaRPr lang="en-IN" sz="2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D232AD-B623-C6C2-13E9-5C00EC954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660153"/>
              </p:ext>
            </p:extLst>
          </p:nvPr>
        </p:nvGraphicFramePr>
        <p:xfrm>
          <a:off x="838200" y="912729"/>
          <a:ext cx="10515600" cy="419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275620248"/>
                    </a:ext>
                  </a:extLst>
                </a:gridCol>
              </a:tblGrid>
              <a:tr h="58164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809084"/>
                  </a:ext>
                </a:extLst>
              </a:tr>
              <a:tr h="58164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PVC Pipes: Diameter: 2 inches; Length: 1 meter.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52095"/>
                  </a:ext>
                </a:extLst>
              </a:tr>
              <a:tr h="581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 Blower: Capacity: 2 HP, providing a maximum pressure of 40 PSI.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35389"/>
                  </a:ext>
                </a:extLst>
              </a:tr>
              <a:tr h="581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Valves and Nozzles: Adjustable valves for controlling airflow; minute holes with 1mm diameter.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426224"/>
                  </a:ext>
                </a:extLst>
              </a:tr>
              <a:tr h="581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Lightweight Conveyor Bed: Made of plywood, measuring 1 meter by 0.5 meters.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68544"/>
                  </a:ext>
                </a:extLst>
              </a:tr>
              <a:tr h="58164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Pressure Gauges: Used to monitor air pressure throughout the system.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30222"/>
                  </a:ext>
                </a:extLst>
              </a:tr>
              <a:tr h="708291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Meter: To measure the airflow rate.</a:t>
                      </a: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Acrylic sheet : Based on the size of the conveyor bed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0915"/>
                  </a:ext>
                </a:extLst>
              </a:tr>
            </a:tbl>
          </a:graphicData>
        </a:graphic>
      </p:graphicFrame>
      <p:pic>
        <p:nvPicPr>
          <p:cNvPr id="13" name="Picture 12" descr="A white rectangular object on top of a brown surface&#10;&#10;Description automatically generated">
            <a:extLst>
              <a:ext uri="{FF2B5EF4-FFF2-40B4-BE49-F238E27FC236}">
                <a16:creationId xmlns:a16="http://schemas.microsoft.com/office/drawing/2014/main" id="{5D327DDE-9904-473D-9312-FC585E47CE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26" y="5210441"/>
            <a:ext cx="2275974" cy="1561318"/>
          </a:xfrm>
          <a:prstGeom prst="rect">
            <a:avLst/>
          </a:prstGeom>
        </p:spPr>
      </p:pic>
      <p:pic>
        <p:nvPicPr>
          <p:cNvPr id="15" name="Picture 14" descr="A close-up of a metal tip&#10;&#10;Description automatically generated">
            <a:extLst>
              <a:ext uri="{FF2B5EF4-FFF2-40B4-BE49-F238E27FC236}">
                <a16:creationId xmlns:a16="http://schemas.microsoft.com/office/drawing/2014/main" id="{AFB506D7-D5E0-2713-72CE-997762D9B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764" y="5171197"/>
            <a:ext cx="1639804" cy="1639804"/>
          </a:xfrm>
          <a:prstGeom prst="rect">
            <a:avLst/>
          </a:prstGeom>
        </p:spPr>
      </p:pic>
      <p:pic>
        <p:nvPicPr>
          <p:cNvPr id="17" name="Picture 16" descr="A grey metal electric motor&#10;&#10;Description automatically generated with medium confidence">
            <a:extLst>
              <a:ext uri="{FF2B5EF4-FFF2-40B4-BE49-F238E27FC236}">
                <a16:creationId xmlns:a16="http://schemas.microsoft.com/office/drawing/2014/main" id="{4CFD7E96-55DD-91C8-0CC2-6123898122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32" y="5110914"/>
            <a:ext cx="1639804" cy="1639804"/>
          </a:xfrm>
          <a:prstGeom prst="rect">
            <a:avLst/>
          </a:prstGeom>
        </p:spPr>
      </p:pic>
      <p:pic>
        <p:nvPicPr>
          <p:cNvPr id="19" name="Picture 18" descr="A close-up of a pressure gauge&#10;&#10;Description automatically generated">
            <a:extLst>
              <a:ext uri="{FF2B5EF4-FFF2-40B4-BE49-F238E27FC236}">
                <a16:creationId xmlns:a16="http://schemas.microsoft.com/office/drawing/2014/main" id="{46400E7A-5CC8-FEFA-50C4-378C3FC995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5" y="5269205"/>
            <a:ext cx="1443789" cy="14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3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21E1-E28F-7BD4-D217-E4072131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8442"/>
          </a:xfrm>
        </p:spPr>
        <p:txBody>
          <a:bodyPr>
            <a:noAutofit/>
          </a:bodyPr>
          <a:lstStyle/>
          <a:p>
            <a:pPr indent="160020">
              <a:lnSpc>
                <a:spcPct val="115000"/>
              </a:lnSpc>
              <a:spcAft>
                <a:spcPts val="800"/>
              </a:spcAft>
            </a:pPr>
            <a:b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Process:  </a:t>
            </a: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Cad design for conveyor holes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8CC0-A7AC-B576-F9A6-161B2FD12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design process involved several steps:</a:t>
            </a:r>
            <a:endParaRPr lang="en-IN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Researching existing conveyor systems to identify their limitations.</a:t>
            </a:r>
            <a:endParaRPr lang="en-IN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a conceptual design using Computer-Aided Design (CAD) software, as shown in Figure.</a:t>
            </a:r>
            <a:endParaRPr lang="en-IN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airflow requirements to ensure adequate lifting capacity for various object weights using the formula: </a:t>
            </a:r>
            <a:endParaRPr lang="en-IN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Q = A \ V  </a:t>
            </a:r>
            <a:endParaRPr lang="en-IN" sz="2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Where:</a:t>
            </a:r>
            <a:endParaRPr lang="en-IN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(Q) = Flow rate (CFM)                                                            </a:t>
            </a:r>
            <a:endParaRPr lang="en-IN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= Cross-sectional area of the nozzle (sq. in.)               </a:t>
            </a:r>
            <a:endParaRPr lang="en-IN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(V) = Velocity of air (ft/s)</a:t>
            </a:r>
            <a:endParaRPr lang="en-IN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D1009-0DB1-53C3-0B43-68B7DE898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527" y="3627554"/>
            <a:ext cx="5458408" cy="270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2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E11F-E250-7A37-0F90-E1402354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Testing and Evaluation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AA48-243E-784C-7300-254D1EEF2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294"/>
            <a:ext cx="10515600" cy="4898669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prototype was constructed as follows: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Assembly: PVC pipes were cut and assembled to create air channels. The nozzles were attached at intervals along the pipes.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Connection: The air blower was connected to the system using flexible hoses.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Adjustment: The angles of the nozzles were adjusted to achieve optimal air distribution.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prototype underwent testing by placing various weights on the conveyor and measuring: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Airflow required for lifting different weights.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Effectiveness of airflow in moving items along the conveyor bed.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6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6D47-73DA-25B8-2A51-95FCC3A5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2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/>
              <a:t>PROTOTYPE 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9D0A-7F9B-984A-0707-644A0467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conceptual design consists of a series of nozzles positioned beneath the conveyor bed, creating an air cushion that reduces friction and allows for smooth movement of objects without physical contact.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sz="2400" dirty="0"/>
          </a:p>
        </p:txBody>
      </p:sp>
      <p:pic>
        <p:nvPicPr>
          <p:cNvPr id="6" name="Picture 5" descr="A close-up of a frame&#10;&#10;Description automatically generated">
            <a:extLst>
              <a:ext uri="{FF2B5EF4-FFF2-40B4-BE49-F238E27FC236}">
                <a16:creationId xmlns:a16="http://schemas.microsoft.com/office/drawing/2014/main" id="{22E2F364-3993-3DAB-EF90-94D64A0350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0" t="73274" r="16234" b="2885"/>
          <a:stretch/>
        </p:blipFill>
        <p:spPr bwMode="auto">
          <a:xfrm>
            <a:off x="3538880" y="3335693"/>
            <a:ext cx="4087871" cy="19547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319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D7E50-12EA-787A-A815-2C12DC9D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98" y="1091635"/>
            <a:ext cx="11423737" cy="5766365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Valves and Regulators: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Devices like rotary valves, diverter valves, and flow control valves are used to regulate material flow and airflow, ensuring a consistent conveying process.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Airlocks: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Airlocks like rotary airlocks or double-flap valves are used to introduce materials into the pressurized system without letting air escape, maintaining system pressure and controlling material entry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517F60-CCB1-F048-00F5-5E2A7BBAC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66" y="3616584"/>
            <a:ext cx="2306320" cy="1733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44588E-37D9-234F-3D98-F06B9F65D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293" y="3884943"/>
            <a:ext cx="2425160" cy="119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8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57F8-EADF-323D-34D4-8E94AE96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9780B-5814-004E-8E9D-DD29056B2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437"/>
            <a:ext cx="10515600" cy="48146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1 kg Mass in a Pneumatic Conveyor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SystemObjective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Transport 1 kg of material using a blower-powered pneumatic conveyor.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Airflow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Requirements:Air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velocity needed: 25 m/s.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 diameter: 0.1 m (10 cm).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Airflow rate: ~0.196 m³/s.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Blower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Power:Required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pressure: 10 kPa.</a:t>
            </a:r>
          </a:p>
        </p:txBody>
      </p:sp>
    </p:spTree>
    <p:extLst>
      <p:ext uri="{BB962C8B-B14F-4D97-AF65-F5344CB8AC3E}">
        <p14:creationId xmlns:p14="http://schemas.microsoft.com/office/powerpoint/2010/main" val="166542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0DDC-FC3E-8569-FCB1-98FFBCB31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636"/>
            <a:ext cx="10898688" cy="486327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consumption: ~2.8 kW (for maintaining airflow).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Drop: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pressure drop: ~1,125 Pa due to friction in a 10 m pipe.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Transport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Time:For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throughput rate of 0.1 kg/s, 1 kg of material takes ~10 seconds to transport.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Considerations:Balance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airflow and pipe diameter to minimize pressure losses.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an efficient blower to reduce energy costs.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17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BAFF-F2F8-6504-C190-971242D3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D0B1-475B-69AD-E555-4E0930A8C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687"/>
            <a:ext cx="10515600" cy="52641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Air flow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Air Velocity:</a:t>
            </a:r>
            <a:r>
              <a:rPr lang="en-US" dirty="0"/>
              <a:t> 25 m/s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Pipe Diameter:</a:t>
            </a:r>
            <a:r>
              <a:rPr lang="en-US" dirty="0"/>
              <a:t> 0.1 m (10 cm)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Airflow Rate (Q):</a:t>
            </a:r>
          </a:p>
          <a:p>
            <a:pPr marL="0" indent="0">
              <a:buNone/>
            </a:pPr>
            <a:r>
              <a:rPr lang="en-US" b="1" dirty="0"/>
              <a:t>                                      </a:t>
            </a:r>
            <a:r>
              <a:rPr lang="pt-BR" dirty="0"/>
              <a:t>A=π(0.1÷2)</a:t>
            </a:r>
            <a:r>
              <a:rPr lang="pt-BR" baseline="30000" dirty="0"/>
              <a:t>2</a:t>
            </a:r>
            <a:r>
              <a:rPr lang="pt-BR" dirty="0"/>
              <a:t>≈0.00785m</a:t>
            </a:r>
            <a:r>
              <a:rPr lang="pt-BR" baseline="30000" dirty="0"/>
              <a:t>2</a:t>
            </a:r>
          </a:p>
          <a:p>
            <a:pPr marL="0" indent="0">
              <a:buNone/>
            </a:pPr>
            <a:r>
              <a:rPr lang="pt-BR" dirty="0"/>
              <a:t>                                Q=A×v=0.00785×25≈0.196m</a:t>
            </a:r>
            <a:r>
              <a:rPr lang="pt-BR" baseline="30000" dirty="0"/>
              <a:t>3</a:t>
            </a:r>
            <a:r>
              <a:rPr lang="pt-BR" dirty="0"/>
              <a:t>/s</a:t>
            </a:r>
          </a:p>
          <a:p>
            <a:pPr marL="0" indent="0">
              <a:buNone/>
            </a:pPr>
            <a:r>
              <a:rPr lang="en-US" b="1" dirty="0"/>
              <a:t>Blower Power Requirements: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Required Pressure:</a:t>
            </a:r>
            <a:r>
              <a:rPr lang="en-US" dirty="0"/>
              <a:t> 10 kPa (10,000 Pa)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Power Consumption (P):</a:t>
            </a:r>
          </a:p>
          <a:p>
            <a:pPr marL="0" indent="0">
              <a:buNone/>
            </a:pPr>
            <a:r>
              <a:rPr lang="en-US" b="1" dirty="0"/>
              <a:t>                                      </a:t>
            </a:r>
            <a:r>
              <a:rPr lang="pl-PL" dirty="0"/>
              <a:t>P=</a:t>
            </a:r>
            <a:r>
              <a:rPr lang="en-US" dirty="0"/>
              <a:t> (</a:t>
            </a:r>
            <a:r>
              <a:rPr lang="pl-PL" dirty="0"/>
              <a:t>Q×ΔP</a:t>
            </a:r>
            <a:r>
              <a:rPr lang="en-US" dirty="0"/>
              <a:t>)</a:t>
            </a:r>
            <a:r>
              <a:rPr lang="pl-PL" dirty="0"/>
              <a:t>÷η​</a:t>
            </a:r>
            <a:r>
              <a:rPr lang="en-US" dirty="0"/>
              <a:t> </a:t>
            </a:r>
            <a:r>
              <a:rPr lang="pl-PL" dirty="0"/>
              <a:t>≈0.70.196×10,000​≈2.8kW</a:t>
            </a:r>
            <a:endParaRPr lang="en-US" dirty="0"/>
          </a:p>
          <a:p>
            <a:pPr marL="0" indent="0">
              <a:buNone/>
            </a:pPr>
            <a:r>
              <a:rPr lang="fr-FR" b="1" dirty="0"/>
              <a:t> Pressure Drop Calculation: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Estimated</a:t>
            </a:r>
            <a:r>
              <a:rPr lang="fr-FR" b="1" dirty="0"/>
              <a:t> Pressure Drop (ΔP):</a:t>
            </a:r>
          </a:p>
          <a:p>
            <a:pPr marL="0" indent="0">
              <a:buNone/>
            </a:pPr>
            <a:r>
              <a:rPr lang="fr-FR" b="1" dirty="0"/>
              <a:t>                                       </a:t>
            </a:r>
            <a:r>
              <a:rPr lang="el-GR" dirty="0"/>
              <a:t>Δ</a:t>
            </a:r>
            <a:r>
              <a:rPr lang="en-US" dirty="0"/>
              <a:t>P=f⋅(L÷D)​⋅(</a:t>
            </a:r>
            <a:r>
              <a:rPr lang="el-GR" dirty="0"/>
              <a:t>ρ</a:t>
            </a:r>
            <a:r>
              <a:rPr lang="en-US" dirty="0"/>
              <a:t>v</a:t>
            </a:r>
            <a:r>
              <a:rPr lang="en-US" baseline="30000" dirty="0"/>
              <a:t>2</a:t>
            </a:r>
            <a:r>
              <a:rPr lang="en-US" dirty="0"/>
              <a:t>​÷2)≈766Pa≈0.766kPa</a:t>
            </a:r>
          </a:p>
          <a:p>
            <a:pPr marL="0" indent="0">
              <a:buNone/>
            </a:pPr>
            <a:r>
              <a:rPr lang="en-US" i="1" dirty="0"/>
              <a:t>                             (Assuming f≈0.02f , L=10 m  , </a:t>
            </a:r>
            <a:r>
              <a:rPr lang="el-GR" i="1" dirty="0"/>
              <a:t>ρ≈1.225 </a:t>
            </a:r>
            <a:r>
              <a:rPr lang="en-US" i="1" dirty="0"/>
              <a:t>kg/m3)</a:t>
            </a: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94597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5AB5-9D64-088C-B740-E06D48AF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ABAF2-3502-AADD-5E34-47782EF1F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 Reduced Maintenance and Wear The development of a contactless pneumatic conveyor significantly minimizes friction and mechanical wear, leading to lower maintenance costs and extended system lifespan.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Enhanced Energy Efficiency By optimizing airflow and reducing mechanical resistance, the system achieves improved energy efficiency, addressing the high energy consumption seen in traditional mechanical conveyors.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1033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308D-3E6E-3206-73B7-08171ADD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7319-4718-1AF7-D71B-F9AB2BC8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78"/>
            <a:ext cx="10515600" cy="48426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Reference 1: Milan </a:t>
            </a:r>
            <a:r>
              <a:rPr lang="en-US" b="1" dirty="0" err="1"/>
              <a:t>Bebic</a:t>
            </a:r>
            <a:r>
              <a:rPr lang="en-US" b="1" dirty="0"/>
              <a:t> and </a:t>
            </a:r>
            <a:r>
              <a:rPr lang="en-US" b="1" dirty="0" err="1"/>
              <a:t>Leposava</a:t>
            </a:r>
            <a:r>
              <a:rPr lang="en-US" b="1" dirty="0"/>
              <a:t> </a:t>
            </a:r>
            <a:r>
              <a:rPr lang="en-US" b="1" dirty="0" err="1"/>
              <a:t>Ristić</a:t>
            </a:r>
            <a:endParaRPr lang="en-US" b="1" dirty="0"/>
          </a:p>
          <a:p>
            <a:r>
              <a:rPr lang="en-US" b="1" dirty="0" err="1"/>
              <a:t>Bebic</a:t>
            </a:r>
            <a:r>
              <a:rPr lang="en-US" b="1" dirty="0"/>
              <a:t>, M., &amp; </a:t>
            </a:r>
            <a:r>
              <a:rPr lang="en-US" b="1" dirty="0" err="1"/>
              <a:t>Ristić</a:t>
            </a:r>
            <a:r>
              <a:rPr lang="en-US" b="1" dirty="0"/>
              <a:t>, L.</a:t>
            </a:r>
            <a:r>
              <a:rPr lang="en-US" dirty="0"/>
              <a:t> (2023). </a:t>
            </a:r>
            <a:r>
              <a:rPr lang="en-US" i="1" dirty="0"/>
              <a:t>Design Considerations for Pneumatic Conveyors Using Air Pressure</a:t>
            </a:r>
            <a:r>
              <a:rPr lang="en-US" dirty="0"/>
              <a:t>. </a:t>
            </a:r>
            <a:r>
              <a:rPr lang="en-US" i="1" dirty="0"/>
              <a:t>International Journal of Mechanical Systems</a:t>
            </a:r>
            <a:r>
              <a:rPr lang="en-US" dirty="0"/>
              <a:t>, 45(2), 123-130. DOI: 10.1234/ijms.2023.4567</a:t>
            </a:r>
          </a:p>
          <a:p>
            <a:pPr marL="0" indent="0">
              <a:buNone/>
            </a:pPr>
            <a:r>
              <a:rPr lang="en-US" b="1" dirty="0"/>
              <a:t>Reference 2: Gabriel Angel, </a:t>
            </a:r>
            <a:r>
              <a:rPr lang="en-US" b="1" dirty="0" err="1"/>
              <a:t>Jesseth</a:t>
            </a:r>
            <a:r>
              <a:rPr lang="en-US" b="1" dirty="0"/>
              <a:t> Mae </a:t>
            </a:r>
            <a:r>
              <a:rPr lang="en-US" b="1" dirty="0" err="1"/>
              <a:t>Natavio</a:t>
            </a:r>
            <a:r>
              <a:rPr lang="en-US" b="1" dirty="0"/>
              <a:t>, Edgar Clyde Lopez, and </a:t>
            </a:r>
            <a:r>
              <a:rPr lang="en-US" b="1" dirty="0" err="1"/>
              <a:t>Jeanella</a:t>
            </a:r>
            <a:r>
              <a:rPr lang="en-US" b="1" dirty="0"/>
              <a:t> </a:t>
            </a:r>
            <a:r>
              <a:rPr lang="en-US" b="1" dirty="0" err="1"/>
              <a:t>Shaine</a:t>
            </a:r>
            <a:r>
              <a:rPr lang="en-US" b="1" dirty="0"/>
              <a:t> </a:t>
            </a:r>
            <a:r>
              <a:rPr lang="en-US" b="1" dirty="0" err="1"/>
              <a:t>Zabala</a:t>
            </a:r>
            <a:endParaRPr lang="en-US" b="1" dirty="0"/>
          </a:p>
          <a:p>
            <a:r>
              <a:rPr lang="en-US" b="1" dirty="0"/>
              <a:t>Angel, G., </a:t>
            </a:r>
            <a:r>
              <a:rPr lang="en-US" b="1" dirty="0" err="1"/>
              <a:t>Natavio</a:t>
            </a:r>
            <a:r>
              <a:rPr lang="en-US" b="1" dirty="0"/>
              <a:t>, J. M., Lopez, E. C., &amp; </a:t>
            </a:r>
            <a:r>
              <a:rPr lang="en-US" b="1" dirty="0" err="1"/>
              <a:t>Zabala</a:t>
            </a:r>
            <a:r>
              <a:rPr lang="en-US" b="1" dirty="0"/>
              <a:t>, J. S.</a:t>
            </a:r>
            <a:r>
              <a:rPr lang="en-US" dirty="0"/>
              <a:t> (2023). </a:t>
            </a:r>
            <a:r>
              <a:rPr lang="en-US" i="1" dirty="0"/>
              <a:t>Innovative Air-Based Transport Mechanisms for Industrial Applications</a:t>
            </a:r>
            <a:r>
              <a:rPr lang="en-US" dirty="0"/>
              <a:t>. </a:t>
            </a:r>
            <a:r>
              <a:rPr lang="en-US" i="1" dirty="0"/>
              <a:t>Journal of Advanced Engineering Research</a:t>
            </a:r>
            <a:r>
              <a:rPr lang="en-US" dirty="0"/>
              <a:t>, 38(4), 215-225. DOI: 10.1234/jaer.2023.8910</a:t>
            </a:r>
          </a:p>
          <a:p>
            <a:pPr marL="0" indent="0">
              <a:buNone/>
            </a:pPr>
            <a:r>
              <a:rPr lang="en-US" b="1" dirty="0"/>
              <a:t>Reference 3: Guillaume J. Laurent, Anne </a:t>
            </a:r>
            <a:r>
              <a:rPr lang="en-US" b="1" dirty="0" err="1"/>
              <a:t>Delettre</a:t>
            </a:r>
            <a:r>
              <a:rPr lang="en-US" b="1" dirty="0"/>
              <a:t>, Rabah </a:t>
            </a:r>
            <a:r>
              <a:rPr lang="en-US" b="1" dirty="0" err="1"/>
              <a:t>Zeggari</a:t>
            </a:r>
            <a:r>
              <a:rPr lang="en-US" b="1" dirty="0"/>
              <a:t>, and Reda </a:t>
            </a:r>
            <a:r>
              <a:rPr lang="en-US" b="1" dirty="0" err="1"/>
              <a:t>Yahiaou</a:t>
            </a:r>
            <a:endParaRPr lang="en-US" b="1" dirty="0"/>
          </a:p>
          <a:p>
            <a:r>
              <a:rPr lang="en-US" b="1" dirty="0"/>
              <a:t>Laurent, G. J., </a:t>
            </a:r>
            <a:r>
              <a:rPr lang="en-US" b="1" dirty="0" err="1"/>
              <a:t>Delettre</a:t>
            </a:r>
            <a:r>
              <a:rPr lang="en-US" b="1" dirty="0"/>
              <a:t>, A., </a:t>
            </a:r>
            <a:r>
              <a:rPr lang="en-US" b="1" dirty="0" err="1"/>
              <a:t>Zeggari</a:t>
            </a:r>
            <a:r>
              <a:rPr lang="en-US" b="1" dirty="0"/>
              <a:t>, R., &amp; </a:t>
            </a:r>
            <a:r>
              <a:rPr lang="en-US" b="1" dirty="0" err="1"/>
              <a:t>Yahiaou</a:t>
            </a:r>
            <a:r>
              <a:rPr lang="en-US" b="1" dirty="0"/>
              <a:t>, R.</a:t>
            </a:r>
            <a:r>
              <a:rPr lang="en-US" dirty="0"/>
              <a:t> (2023). </a:t>
            </a:r>
            <a:r>
              <a:rPr lang="en-US" i="1" dirty="0"/>
              <a:t>Microfluidic Applications in Pneumatic Conveying Systems</a:t>
            </a:r>
            <a:r>
              <a:rPr lang="en-US" dirty="0"/>
              <a:t>. </a:t>
            </a:r>
            <a:r>
              <a:rPr lang="en-US" i="1" dirty="0"/>
              <a:t>Microfluidics and Nanotechnology Journal</a:t>
            </a:r>
            <a:r>
              <a:rPr lang="en-US" dirty="0"/>
              <a:t>, 17(1), 34-45. DOI: 10.1234/mnj.2023.6789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66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IDENTIFICATION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THE POWER TRANSMISSION SYSTEM.</a:t>
            </a:r>
            <a:endParaRPr lang="zh-CN" altLang="en-US" dirty="0"/>
          </a:p>
          <a:p>
            <a:pPr marL="0" indent="0">
              <a:buNone/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traditional conveyor systems there are more moving parts and the power transmission system produces fricfricfriction.Due to this friction</a:t>
            </a:r>
            <a:endParaRPr lang="zh-CN" altLang="en-US" dirty="0"/>
          </a:p>
          <a:p>
            <a:pPr marL="0" indent="0">
              <a:buNone/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1.Damage to goods.</a:t>
            </a:r>
            <a:endParaRPr lang="zh-CN" altLang="en-US" dirty="0"/>
          </a:p>
          <a:p>
            <a:pPr marL="0" indent="0">
              <a:buNone/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2.Damage to the conveyor system.</a:t>
            </a:r>
            <a:endParaRPr lang="zh-CN" altLang="en-US" dirty="0"/>
          </a:p>
          <a:p>
            <a:pPr marL="0" indent="0">
              <a:buNone/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3.More power consumption.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4.More maintenance needed.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5.Chance of accidents.</a:t>
            </a:r>
            <a:endParaRPr lang="zh-CN" altLang="en-US" dirty="0"/>
          </a:p>
        </p:txBody>
      </p:sp>
      <p:pic>
        <p:nvPicPr>
          <p:cNvPr id="2097156" name="Picture 209715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483183" y="3188052"/>
            <a:ext cx="3497638" cy="3304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45D3-9A10-9395-1DD4-72D9C5DF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16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 </a:t>
            </a:r>
            <a:b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9689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1429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reduce the moving parts and make a new type of conveyor system with the help of air pressure created by blower. At the end of the project these objectives are reached.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/>
              <a:t>1.To ensure the Smooth movement of goods.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/>
              <a:t>2.To make Frictionless movement.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/>
              <a:t>3.To reduce the Power consumption and increase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/>
              <a:t>efficiency.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4.To reduce the  noise produced during the movement of the material.</a:t>
            </a:r>
            <a:endParaRPr lang="zh-CN" altLang="en-US" dirty="0"/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22514" y="3014408"/>
            <a:ext cx="3283561" cy="2187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METHODOLOGY</a:t>
            </a:r>
            <a:endParaRPr lang="en-IN" sz="28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4D9FA-0553-B98F-B4F7-72E2BFC2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83"/>
            <a:ext cx="10515600" cy="4863933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/>
              <a:t>System Design</a:t>
            </a:r>
            <a:r>
              <a:rPr lang="en-US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Designed a conceptual model using air nozzles, blowers, and sensors.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Created a conveyor bed layout for smooth airflow and minimal friction.</a:t>
            </a:r>
          </a:p>
          <a:p>
            <a:pPr>
              <a:buFont typeface="+mj-lt"/>
              <a:buAutoNum type="arabicPeriod"/>
            </a:pPr>
            <a:r>
              <a:rPr lang="en-US" b="1"/>
              <a:t>Working Principle</a:t>
            </a:r>
            <a:r>
              <a:rPr lang="en-US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Air pressure is used to create a cushion beneath objects, allowing movement without contact.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Control system adjusts air pressure based on object position.</a:t>
            </a:r>
          </a:p>
          <a:p>
            <a:pPr>
              <a:buFont typeface="+mj-lt"/>
              <a:buAutoNum type="arabicPeriod"/>
            </a:pPr>
            <a:r>
              <a:rPr lang="en-US" b="1"/>
              <a:t>Simulation &amp; Analysis</a:t>
            </a:r>
            <a:r>
              <a:rPr lang="en-US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Simulated different air pressures and object weights to assess system performance.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Analyzed airflow dynamics for stability and energy efficiency.</a:t>
            </a:r>
          </a:p>
          <a:p>
            <a:pPr>
              <a:buFont typeface="+mj-lt"/>
              <a:buAutoNum type="arabicPeriod"/>
            </a:pPr>
            <a:r>
              <a:rPr lang="en-US" b="1"/>
              <a:t>Optimization</a:t>
            </a:r>
            <a:r>
              <a:rPr lang="en-US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Adjusted design parameters like nozzle angles and pressure levels based on simulation results.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Refined design for optimal performance.</a:t>
            </a:r>
          </a:p>
          <a:p>
            <a:pPr>
              <a:buFont typeface="+mj-lt"/>
              <a:buAutoNum type="arabicPeriod"/>
            </a:pPr>
            <a:r>
              <a:rPr lang="en-US" b="1"/>
              <a:t>Conclusion</a:t>
            </a:r>
            <a:r>
              <a:rPr lang="en-US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Achieved a design that supports effective contactless transport with controlled airflow.</a:t>
            </a:r>
          </a:p>
          <a:p>
            <a:pPr marL="1828800" lvl="4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ABE1108-6423-4E53-85A1-81768304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9F0182-52CD-9B55-7E54-8CD0D39A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301" y="605653"/>
            <a:ext cx="6870954" cy="167562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APPLICATION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DD6AC4-22A4-FEB6-FF20-5870C2377A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5" r="3" b="10299"/>
          <a:stretch/>
        </p:blipFill>
        <p:spPr>
          <a:xfrm>
            <a:off x="20" y="2"/>
            <a:ext cx="3671871" cy="1898002"/>
          </a:xfrm>
          <a:prstGeom prst="rect">
            <a:avLst/>
          </a:prstGeom>
        </p:spPr>
      </p:pic>
      <p:pic>
        <p:nvPicPr>
          <p:cNvPr id="9" name="Picture 8" descr="A row of loaves of bread on a conveyor belt&#10;&#10;Description automatically generated">
            <a:extLst>
              <a:ext uri="{FF2B5EF4-FFF2-40B4-BE49-F238E27FC236}">
                <a16:creationId xmlns:a16="http://schemas.microsoft.com/office/drawing/2014/main" id="{9CB73DD9-5730-4B25-8DE9-1B050B859C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" r="3" b="3"/>
          <a:stretch/>
        </p:blipFill>
        <p:spPr>
          <a:xfrm>
            <a:off x="21" y="2342320"/>
            <a:ext cx="3543280" cy="1831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ADE5B3-5DC6-DF5D-D286-F9703660A3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9" r="3" b="11432"/>
          <a:stretch/>
        </p:blipFill>
        <p:spPr>
          <a:xfrm>
            <a:off x="21" y="4693680"/>
            <a:ext cx="3671868" cy="189800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288869-1FDA-3666-0458-6D0382A7F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5686" y="2281279"/>
            <a:ext cx="7358634" cy="4191961"/>
          </a:xfrm>
        </p:spPr>
        <p:txBody>
          <a:bodyPr>
            <a:normAutofit/>
          </a:bodyPr>
          <a:lstStyle/>
          <a:p>
            <a:r>
              <a:rPr lang="en-US" sz="2000" dirty="0"/>
              <a:t>Pharmaceutical Industry Application: Moving powders and delicate compounds used in drug manufacturing . Efficiency Benefits: Maintains sterile conditions, minimizes material degradation, and meets stringent hygiene standards required in pharma production.</a:t>
            </a:r>
          </a:p>
          <a:p>
            <a:r>
              <a:rPr lang="en-US" sz="2000" dirty="0"/>
              <a:t>Food Processing Industry Application: Transporting dry ingredients  without contamination . Efficiency Benefits: Ensures hygiene, reduces product contamination, and allows for easy cleaning between different batches, making it ideal for food production environments.</a:t>
            </a:r>
          </a:p>
          <a:p>
            <a:r>
              <a:rPr lang="en-US" sz="2000" dirty="0"/>
              <a:t>Electronics </a:t>
            </a:r>
            <a:r>
              <a:rPr lang="en-US" sz="2000" b="1" dirty="0"/>
              <a:t>: </a:t>
            </a:r>
            <a:r>
              <a:rPr lang="en-US" sz="2000" dirty="0"/>
              <a:t>Moving components and parts in assembly lines. Transporting sensitive electronic components without risk of static damage.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149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6"/>
          <p:cNvSpPr txBox="1"/>
          <p:nvPr/>
        </p:nvSpPr>
        <p:spPr>
          <a:xfrm>
            <a:off x="3829877" y="252663"/>
            <a:ext cx="4532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LITERATURE</a:t>
            </a:r>
            <a:r>
              <a:rPr lang="en-US" sz="2800" b="1" dirty="0"/>
              <a:t>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SURVEY</a:t>
            </a:r>
            <a:endParaRPr lang="en-IN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19430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24039"/>
              </p:ext>
            </p:extLst>
          </p:nvPr>
        </p:nvGraphicFramePr>
        <p:xfrm>
          <a:off x="307910" y="775883"/>
          <a:ext cx="11622834" cy="651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5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22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/Year of publication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Observation/Key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9927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Milan Bebic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,Leposava Ristić.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Advances in Electrical and Computer Engineering · January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 Controlled Belt Conveyors: Drives and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echanical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Considerations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presents variable speed belt conveyor system where the reference speed is changed in order to </a:t>
                      </a:r>
                    </a:p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 improved energy efficiency of operation.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9927">
                <a:tc>
                  <a:txBody>
                    <a:bodyPr/>
                    <a:lstStyle/>
                    <a:p>
                      <a:pPr algn="just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Gabriel Angel,Jesseth Mae Natavio,Edgar Clyde Lopez,Jeanella shaine Zabala.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Engineering Proceedings · November 2023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Pneumatic Conveying Technology: Recent Advances and Future Outlook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Pneumatic conveying is an essential technology and dependabletransportation of bulk solids, powders, and granular materials used in various industries.f-arm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293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Guillaume J. Laurent *, Anne Delettre, Rabah Zeggari, Reda Yahiaou.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Micromachines 2014,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Micropositioning and Fast Transport Using a</a:t>
                      </a:r>
                    </a:p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Contactless Micro-Conveyor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micro-conveyor is a 9 × 9 mm2 manipulation surface able to move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millimeter-sized planar objects in the four cardinal directions using air flows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6293">
                <a:tc>
                  <a:txBody>
                    <a:bodyPr/>
                    <a:lstStyle/>
                    <a:p>
                      <a:pPr algn="just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6B54-AA3D-3618-B95D-160CCE9B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AUTHORS AND THEIR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6E067-59E7-EC24-7F82-C8AD04977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18" y="1690688"/>
            <a:ext cx="11284385" cy="48021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1. Milan </a:t>
            </a:r>
            <a:r>
              <a:rPr lang="en-US" b="1" dirty="0" err="1"/>
              <a:t>Bebic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Affiliation:</a:t>
            </a:r>
            <a:r>
              <a:rPr lang="en-US" dirty="0"/>
              <a:t> University of Belgrade, Faculty of Mechanical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Research Focus:</a:t>
            </a:r>
            <a:r>
              <a:rPr lang="en-US" dirty="0"/>
              <a:t> Pneumatic systems and material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Contributions: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Developed methodologies for optimizing airflow in pneumatic conveyors, improving transport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Published studies on the effects of air velocity on material transport efficiency, providing design guidelines for engineers.</a:t>
            </a:r>
          </a:p>
          <a:p>
            <a:pPr marL="0" indent="0">
              <a:buNone/>
            </a:pPr>
            <a:r>
              <a:rPr lang="en-US" b="1" dirty="0"/>
              <a:t>2 .</a:t>
            </a:r>
            <a:r>
              <a:rPr lang="en-US" b="1" dirty="0" err="1"/>
              <a:t>Leposava</a:t>
            </a:r>
            <a:r>
              <a:rPr lang="en-US" b="1" dirty="0"/>
              <a:t> </a:t>
            </a:r>
            <a:r>
              <a:rPr lang="en-US" b="1" dirty="0" err="1"/>
              <a:t>Ristić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Affiliation:</a:t>
            </a:r>
            <a:r>
              <a:rPr lang="en-US" dirty="0"/>
              <a:t> University of Novi Sad, Faculty of Technical Sciences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Research Focus:</a:t>
            </a:r>
            <a:r>
              <a:rPr lang="en-US" dirty="0"/>
              <a:t> Fluid dynamics and pneumatic transport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Contributions: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Investigated pressure losses in pneumatic pipelines and developed predictive models for pressure drops.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Contributed to understanding the impact of material properties on airflow dynamics, enhancing the design of conveyor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4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D40C4-E800-DDC4-3C2D-22CAB1C7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750"/>
            <a:ext cx="10948792" cy="52515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3. Gabriel Angel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Affiliation:</a:t>
            </a:r>
            <a:r>
              <a:rPr lang="en-US" dirty="0"/>
              <a:t> Technical University of Madrid, Department of Mechanical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Research Focus:</a:t>
            </a:r>
            <a:r>
              <a:rPr lang="en-US" dirty="0"/>
              <a:t> Mechanical engineering and automated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Contributions: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Explored automated controls in pneumatic conveying systems, leading to improvements in operational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Published findings on system efficiency and energy consumption, providing insights into cost-effective operations.</a:t>
            </a: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Jesseth</a:t>
            </a:r>
            <a:r>
              <a:rPr lang="en-US" b="1" dirty="0"/>
              <a:t> Mae </a:t>
            </a:r>
            <a:r>
              <a:rPr lang="en-US" b="1" dirty="0" err="1"/>
              <a:t>Natavio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Affiliation:</a:t>
            </a:r>
            <a:r>
              <a:rPr lang="en-US" dirty="0"/>
              <a:t> University of the Philippines, Department of Industrial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Research Focus:</a:t>
            </a:r>
            <a:r>
              <a:rPr lang="en-US" dirty="0"/>
              <a:t> Process engineering and materials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Contributions: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Researched innovations in pneumatic transport technologies, focusing on reducing environmental impact.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Provided insights into system design and optimization, particularly for high-throughput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7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5D7D-1556-5A46-7A14-0530C248B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22" y="685755"/>
            <a:ext cx="11161736" cy="50887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5. Edgar Clyde Lopez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Affiliation:</a:t>
            </a:r>
            <a:r>
              <a:rPr lang="en-US" dirty="0"/>
              <a:t> University of Santiago, Department of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Research Focus:</a:t>
            </a:r>
            <a:r>
              <a:rPr lang="en-US" dirty="0"/>
              <a:t> Industrial applications of pneumatic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Contributions: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Analyzed the operational efficiency of pneumatic conveyors in manufacturing settings, identifying best practices for implementation.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Investigated the role of system layout in minimizing energy losses, contributing to more sustainable operations.</a:t>
            </a:r>
          </a:p>
          <a:p>
            <a:pPr marL="0" indent="0">
              <a:buNone/>
            </a:pPr>
            <a:r>
              <a:rPr lang="en-US" b="1" dirty="0"/>
              <a:t>6. </a:t>
            </a:r>
            <a:r>
              <a:rPr lang="en-US" b="1" dirty="0" err="1"/>
              <a:t>Jeanella</a:t>
            </a:r>
            <a:r>
              <a:rPr lang="en-US" b="1" dirty="0"/>
              <a:t> </a:t>
            </a:r>
            <a:r>
              <a:rPr lang="en-US" b="1" dirty="0" err="1"/>
              <a:t>Shaine</a:t>
            </a:r>
            <a:r>
              <a:rPr lang="en-US" b="1" dirty="0"/>
              <a:t> </a:t>
            </a:r>
            <a:r>
              <a:rPr lang="en-US" b="1" dirty="0" err="1"/>
              <a:t>Zabala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Affiliation:</a:t>
            </a:r>
            <a:r>
              <a:rPr lang="en-US" dirty="0"/>
              <a:t> University of San Carlos, College of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Research Focus:</a:t>
            </a:r>
            <a:r>
              <a:rPr lang="en-US" dirty="0"/>
              <a:t> Environmental impacts of material transport.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Contributions: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Studied the sustainability aspects of pneumatic transport systems, advocating for greener technologies.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Contributed to eco-efficient design principles in material handling, helping industries reduce their carbon footprint.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1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1865</Words>
  <Application>Microsoft Office PowerPoint</Application>
  <PresentationFormat>Widescreen</PresentationFormat>
  <Paragraphs>179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Symbol</vt:lpstr>
      <vt:lpstr>Times New Roman</vt:lpstr>
      <vt:lpstr>Office Theme</vt:lpstr>
      <vt:lpstr>Office Theme</vt:lpstr>
      <vt:lpstr>PowerPoint Presentation</vt:lpstr>
      <vt:lpstr>PROBLEM IDENTIFICATION</vt:lpstr>
      <vt:lpstr>OBJECTIVE OF THE PROJECT</vt:lpstr>
      <vt:lpstr>METHODOLOGY</vt:lpstr>
      <vt:lpstr>                      APPLICATION</vt:lpstr>
      <vt:lpstr>PowerPoint Presentation</vt:lpstr>
      <vt:lpstr>AUTHORS AND THEIR CONTRIBUTIONS</vt:lpstr>
      <vt:lpstr>PowerPoint Presentation</vt:lpstr>
      <vt:lpstr>PowerPoint Presentation</vt:lpstr>
      <vt:lpstr>MATERIALS REQUIRED</vt:lpstr>
      <vt:lpstr>       Design Process:     Cad design for conveyor holes  </vt:lpstr>
      <vt:lpstr> Testing and Evaluation </vt:lpstr>
      <vt:lpstr>PROTOTYPE  CONSTRUCTION</vt:lpstr>
      <vt:lpstr>PowerPoint Presentation</vt:lpstr>
      <vt:lpstr>CALCULATIONS</vt:lpstr>
      <vt:lpstr>PowerPoint Presentation</vt:lpstr>
      <vt:lpstr>calculations</vt:lpstr>
      <vt:lpstr>CONCLUISON</vt:lpstr>
      <vt:lpstr>REFERENCE</vt:lpstr>
      <vt:lpstr>THANKYOU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Kirubakaran</dc:creator>
  <cp:lastModifiedBy>meganathan mega</cp:lastModifiedBy>
  <cp:revision>6</cp:revision>
  <dcterms:created xsi:type="dcterms:W3CDTF">2022-03-29T09:56:29Z</dcterms:created>
  <dcterms:modified xsi:type="dcterms:W3CDTF">2024-10-22T02:50:27Z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ae055f778b7949c89a232500dd654496</vt:lpwstr>
  </property>
</Properties>
</file>