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oorthi indra chandra" initials="sic" lastIdx="1" clrIdx="0">
    <p:extLst>
      <p:ext uri="{19B8F6BF-5375-455C-9EA6-DF929625EA0E}">
        <p15:presenceInfo xmlns:p15="http://schemas.microsoft.com/office/powerpoint/2012/main" xmlns="" userId="82b4cd08232be1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4" d="100"/>
          <a:sy n="84" d="100"/>
        </p:scale>
        <p:origin x="-15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09072-2D0C-45FF-B5E4-C9439512FF85}"/>
              </a:ext>
            </a:extLst>
          </p:cNvPr>
          <p:cNvSpPr>
            <a:spLocks noGrp="1"/>
          </p:cNvSpPr>
          <p:nvPr>
            <p:ph type="ctrTitle"/>
          </p:nvPr>
        </p:nvSpPr>
        <p:spPr>
          <a:xfrm>
            <a:off x="1189608" y="559294"/>
            <a:ext cx="8084395" cy="861134"/>
          </a:xfrm>
        </p:spPr>
        <p:txBody>
          <a:bodyPr/>
          <a:lstStyle/>
          <a:p>
            <a:r>
              <a:rPr lang="en-IN" dirty="0"/>
              <a:t/>
            </a:r>
            <a:br>
              <a:rPr lang="en-IN" dirty="0"/>
            </a:br>
            <a:r>
              <a:rPr lang="en-IN" dirty="0"/>
              <a:t/>
            </a:r>
            <a:br>
              <a:rPr lang="en-IN" dirty="0"/>
            </a:br>
            <a:r>
              <a:rPr lang="en-IN" dirty="0"/>
              <a:t/>
            </a:r>
            <a:br>
              <a:rPr lang="en-IN" dirty="0"/>
            </a:br>
            <a:endParaRPr lang="en-IN" dirty="0"/>
          </a:p>
        </p:txBody>
      </p:sp>
      <p:sp>
        <p:nvSpPr>
          <p:cNvPr id="3" name="Subtitle 2">
            <a:extLst>
              <a:ext uri="{FF2B5EF4-FFF2-40B4-BE49-F238E27FC236}">
                <a16:creationId xmlns:a16="http://schemas.microsoft.com/office/drawing/2014/main" xmlns="" id="{070A0081-7A2D-44C4-BD59-5EA95D64275D}"/>
              </a:ext>
            </a:extLst>
          </p:cNvPr>
          <p:cNvSpPr>
            <a:spLocks noGrp="1"/>
          </p:cNvSpPr>
          <p:nvPr>
            <p:ph type="subTitle" idx="1"/>
          </p:nvPr>
        </p:nvSpPr>
        <p:spPr>
          <a:xfrm>
            <a:off x="1507067" y="355107"/>
            <a:ext cx="7766936" cy="6125592"/>
          </a:xfrm>
        </p:spPr>
        <p:txBody>
          <a:bodyPr/>
          <a:lstStyle/>
          <a:p>
            <a:pPr algn="l"/>
            <a:r>
              <a:rPr lang="en-IN" dirty="0"/>
              <a:t>                                 </a:t>
            </a:r>
          </a:p>
        </p:txBody>
      </p:sp>
      <p:pic>
        <p:nvPicPr>
          <p:cNvPr id="4" name="Picture 6">
            <a:extLst>
              <a:ext uri="{FF2B5EF4-FFF2-40B4-BE49-F238E27FC236}">
                <a16:creationId xmlns:a16="http://schemas.microsoft.com/office/drawing/2014/main" xmlns="" id="{D92E5557-B215-41EA-96AE-1BFC810160E2}"/>
              </a:ext>
            </a:extLst>
          </p:cNvPr>
          <p:cNvPicPr>
            <a:picLocks noChangeAspect="1"/>
          </p:cNvPicPr>
          <p:nvPr/>
        </p:nvPicPr>
        <p:blipFill>
          <a:blip r:embed="rId2" cstate="print"/>
          <a:stretch>
            <a:fillRect/>
          </a:stretch>
        </p:blipFill>
        <p:spPr>
          <a:xfrm>
            <a:off x="792304" y="938814"/>
            <a:ext cx="1639957" cy="1524000"/>
          </a:xfrm>
          <a:prstGeom prst="rect">
            <a:avLst/>
          </a:prstGeom>
          <a:noFill/>
          <a:ln w="9525">
            <a:noFill/>
          </a:ln>
        </p:spPr>
      </p:pic>
      <p:pic>
        <p:nvPicPr>
          <p:cNvPr id="5" name="Picture 37" descr="vtu-logo">
            <a:extLst>
              <a:ext uri="{FF2B5EF4-FFF2-40B4-BE49-F238E27FC236}">
                <a16:creationId xmlns:a16="http://schemas.microsoft.com/office/drawing/2014/main" xmlns="" id="{34DDDC23-A70C-4E1E-AB1C-6C1C2DA6F3F9}"/>
              </a:ext>
            </a:extLst>
          </p:cNvPr>
          <p:cNvPicPr>
            <a:picLocks noChangeAspect="1"/>
          </p:cNvPicPr>
          <p:nvPr/>
        </p:nvPicPr>
        <p:blipFill>
          <a:blip r:embed="rId3" cstate="print"/>
          <a:stretch>
            <a:fillRect/>
          </a:stretch>
        </p:blipFill>
        <p:spPr>
          <a:xfrm>
            <a:off x="3411545" y="176814"/>
            <a:ext cx="1577706" cy="1243614"/>
          </a:xfrm>
          <a:prstGeom prst="rect">
            <a:avLst/>
          </a:prstGeom>
          <a:noFill/>
          <a:ln w="9525">
            <a:noFill/>
          </a:ln>
        </p:spPr>
      </p:pic>
      <p:sp>
        <p:nvSpPr>
          <p:cNvPr id="6" name="Rectangle 5">
            <a:extLst>
              <a:ext uri="{FF2B5EF4-FFF2-40B4-BE49-F238E27FC236}">
                <a16:creationId xmlns:a16="http://schemas.microsoft.com/office/drawing/2014/main" xmlns="" id="{434AA88F-A9A4-4E02-90E8-3A586C80A5BF}"/>
              </a:ext>
            </a:extLst>
          </p:cNvPr>
          <p:cNvSpPr/>
          <p:nvPr/>
        </p:nvSpPr>
        <p:spPr>
          <a:xfrm>
            <a:off x="2749720" y="1368218"/>
            <a:ext cx="4161436" cy="830997"/>
          </a:xfrm>
          <a:prstGeom prst="rect">
            <a:avLst/>
          </a:prstGeom>
        </p:spPr>
        <p:txBody>
          <a:bodyPr wrap="square">
            <a:spAutoFit/>
          </a:bodyPr>
          <a:lstStyle/>
          <a:p>
            <a:r>
              <a:rPr lang="en-IN" sz="2400" noProof="1">
                <a:latin typeface="Times New Roman" pitchFamily="18" charset="0"/>
                <a:cs typeface="Times New Roman" pitchFamily="18" charset="0"/>
              </a:rPr>
              <a:t>    SHOPPING MALL</a:t>
            </a:r>
          </a:p>
          <a:p>
            <a:r>
              <a:rPr lang="en-IN" sz="2400" noProof="1">
                <a:latin typeface="Times New Roman" pitchFamily="18" charset="0"/>
                <a:cs typeface="Times New Roman" pitchFamily="18" charset="0"/>
              </a:rPr>
              <a:t>  MANAGEMENT SYSTEM</a:t>
            </a:r>
          </a:p>
        </p:txBody>
      </p:sp>
      <p:sp>
        <p:nvSpPr>
          <p:cNvPr id="7" name="Rectangle 6">
            <a:extLst>
              <a:ext uri="{FF2B5EF4-FFF2-40B4-BE49-F238E27FC236}">
                <a16:creationId xmlns:a16="http://schemas.microsoft.com/office/drawing/2014/main" xmlns="" id="{F3D928A0-EFBC-45CA-8260-67977CDDA684}"/>
              </a:ext>
            </a:extLst>
          </p:cNvPr>
          <p:cNvSpPr/>
          <p:nvPr/>
        </p:nvSpPr>
        <p:spPr>
          <a:xfrm>
            <a:off x="298471" y="3966865"/>
            <a:ext cx="4876800" cy="646331"/>
          </a:xfrm>
          <a:prstGeom prst="rect">
            <a:avLst/>
          </a:prstGeom>
        </p:spPr>
        <p:txBody>
          <a:bodyPr wrap="square">
            <a:spAutoFit/>
          </a:bodyPr>
          <a:lstStyle/>
          <a:p>
            <a:pPr fontAlgn="base"/>
            <a:r>
              <a:rPr lang="en-IN" noProof="1"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SHARATH J RAO USN:4BW15IS029</a:t>
            </a:r>
            <a:endParaRPr lang="en-IN"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fontAlgn="base"/>
            <a:endParaRPr lang="en-IN" noProof="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8" name="Rectangle 7">
            <a:extLst>
              <a:ext uri="{FF2B5EF4-FFF2-40B4-BE49-F238E27FC236}">
                <a16:creationId xmlns:a16="http://schemas.microsoft.com/office/drawing/2014/main" xmlns="" id="{B346AE50-3585-45C2-9F2D-0AEE62AA6F88}"/>
              </a:ext>
            </a:extLst>
          </p:cNvPr>
          <p:cNvSpPr/>
          <p:nvPr/>
        </p:nvSpPr>
        <p:spPr>
          <a:xfrm>
            <a:off x="1524000" y="3505200"/>
            <a:ext cx="1816523" cy="461665"/>
          </a:xfrm>
          <a:prstGeom prst="rect">
            <a:avLst/>
          </a:prstGeom>
        </p:spPr>
        <p:txBody>
          <a:bodyPr wrap="square">
            <a:spAutoFit/>
          </a:bodyPr>
          <a:lstStyle/>
          <a:p>
            <a:pPr lvl="0" fontAlgn="base"/>
            <a:r>
              <a:rPr lang="en-IN" sz="2400" noProof="1">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sym typeface="+mn-ea"/>
              </a:rPr>
              <a:t>Presented By</a:t>
            </a:r>
          </a:p>
        </p:txBody>
      </p:sp>
      <p:sp>
        <p:nvSpPr>
          <p:cNvPr id="9" name="Rectangle 8">
            <a:extLst>
              <a:ext uri="{FF2B5EF4-FFF2-40B4-BE49-F238E27FC236}">
                <a16:creationId xmlns:a16="http://schemas.microsoft.com/office/drawing/2014/main" xmlns="" id="{2234DB42-3998-45C8-B1CA-EB46D8A18CD1}"/>
              </a:ext>
            </a:extLst>
          </p:cNvPr>
          <p:cNvSpPr/>
          <p:nvPr/>
        </p:nvSpPr>
        <p:spPr>
          <a:xfrm>
            <a:off x="5334000" y="3505200"/>
            <a:ext cx="3048000" cy="3570208"/>
          </a:xfrm>
          <a:prstGeom prst="rect">
            <a:avLst/>
          </a:prstGeom>
        </p:spPr>
        <p:txBody>
          <a:bodyPr wrap="square">
            <a:spAutoFit/>
          </a:bodyPr>
          <a:lstStyle/>
          <a:p>
            <a:pPr fontAlgn="base"/>
            <a:r>
              <a:rPr lang="en-IN" sz="2400" noProof="1">
                <a:latin typeface="Times New Roman" panose="02020603050405020304" pitchFamily="18" charset="0"/>
                <a:cs typeface="Times New Roman" panose="02020603050405020304" pitchFamily="18" charset="0"/>
                <a:sym typeface="+mn-ea"/>
              </a:rPr>
              <a:t>Under the Guidance of</a:t>
            </a:r>
          </a:p>
          <a:p>
            <a:pPr fontAlgn="base"/>
            <a:endParaRPr lang="en-IN" sz="2400" noProof="1">
              <a:latin typeface="Times New Roman" panose="02020603050405020304" pitchFamily="18" charset="0"/>
              <a:cs typeface="Times New Roman" panose="02020603050405020304" pitchFamily="18" charset="0"/>
            </a:endParaRPr>
          </a:p>
          <a:p>
            <a:pPr fontAlgn="base"/>
            <a:r>
              <a:rPr lang="en-IN" noProof="1">
                <a:latin typeface="Times New Roman" panose="02020603050405020304" pitchFamily="18" charset="0"/>
                <a:cs typeface="Times New Roman" panose="02020603050405020304" pitchFamily="18" charset="0"/>
                <a:sym typeface="+mn-ea"/>
              </a:rPr>
              <a:t>         Mrs. KAVYASHREE N</a:t>
            </a:r>
            <a:endParaRPr lang="en-IN" noProof="1">
              <a:latin typeface="Times New Roman" panose="02020603050405020304" pitchFamily="18" charset="0"/>
              <a:cs typeface="Times New Roman" panose="02020603050405020304" pitchFamily="18" charset="0"/>
            </a:endParaRPr>
          </a:p>
          <a:p>
            <a:pPr fontAlgn="base"/>
            <a:r>
              <a:rPr lang="en-IN" sz="2000" noProof="1">
                <a:latin typeface="Times New Roman" panose="02020603050405020304" pitchFamily="18" charset="0"/>
                <a:cs typeface="Times New Roman" panose="02020603050405020304" pitchFamily="18" charset="0"/>
                <a:sym typeface="+mn-ea"/>
              </a:rPr>
              <a:t>            Assistant professor</a:t>
            </a:r>
            <a:endParaRPr lang="en-IN" sz="2000" noProof="1">
              <a:latin typeface="Times New Roman" panose="02020603050405020304" pitchFamily="18" charset="0"/>
              <a:cs typeface="Times New Roman" panose="02020603050405020304" pitchFamily="18" charset="0"/>
            </a:endParaRPr>
          </a:p>
          <a:p>
            <a:r>
              <a:rPr lang="en-IN" sz="2000" noProof="1">
                <a:latin typeface="Times New Roman" panose="02020603050405020304" pitchFamily="18" charset="0"/>
                <a:cs typeface="Times New Roman" panose="02020603050405020304" pitchFamily="18" charset="0"/>
                <a:sym typeface="+mn-ea"/>
              </a:rPr>
              <a:t>            Department of  CSE</a:t>
            </a:r>
          </a:p>
          <a:p>
            <a:endParaRPr lang="en-IN" sz="2000" noProof="1">
              <a:latin typeface="Times New Roman" panose="02020603050405020304" pitchFamily="18" charset="0"/>
              <a:cs typeface="Times New Roman" panose="02020603050405020304" pitchFamily="18" charset="0"/>
              <a:sym typeface="+mn-ea"/>
            </a:endParaRPr>
          </a:p>
          <a:p>
            <a:pPr fontAlgn="base"/>
            <a:r>
              <a:rPr lang="en-IN" sz="2000" noProof="1">
                <a:latin typeface="Times New Roman" panose="02020603050405020304" pitchFamily="18" charset="0"/>
                <a:cs typeface="Times New Roman" panose="02020603050405020304" pitchFamily="18" charset="0"/>
                <a:sym typeface="+mn-ea"/>
              </a:rPr>
              <a:t>        </a:t>
            </a:r>
          </a:p>
          <a:p>
            <a:pPr fontAlgn="base"/>
            <a:r>
              <a:rPr lang="en-IN" sz="2000" noProof="1">
                <a:latin typeface="Times New Roman" panose="02020603050405020304" pitchFamily="18" charset="0"/>
                <a:cs typeface="Times New Roman" panose="02020603050405020304" pitchFamily="18" charset="0"/>
                <a:sym typeface="+mn-ea"/>
              </a:rPr>
              <a:t>        Mrs. VIDHYA S G</a:t>
            </a:r>
            <a:endParaRPr lang="en-IN" sz="2000" noProof="1">
              <a:latin typeface="Times New Roman" panose="02020603050405020304" pitchFamily="18" charset="0"/>
              <a:cs typeface="Times New Roman" panose="02020603050405020304" pitchFamily="18" charset="0"/>
            </a:endParaRPr>
          </a:p>
          <a:p>
            <a:pPr fontAlgn="base"/>
            <a:r>
              <a:rPr lang="en-IN" sz="2000" noProof="1">
                <a:latin typeface="Times New Roman" panose="02020603050405020304" pitchFamily="18" charset="0"/>
                <a:cs typeface="Times New Roman" panose="02020603050405020304" pitchFamily="18" charset="0"/>
                <a:sym typeface="+mn-ea"/>
              </a:rPr>
              <a:t>            Assistant professor</a:t>
            </a:r>
            <a:endParaRPr lang="en-IN" sz="2000" noProof="1">
              <a:latin typeface="Times New Roman" panose="02020603050405020304" pitchFamily="18" charset="0"/>
              <a:cs typeface="Times New Roman" panose="02020603050405020304" pitchFamily="18" charset="0"/>
            </a:endParaRPr>
          </a:p>
          <a:p>
            <a:r>
              <a:rPr lang="en-IN" sz="2000" noProof="1">
                <a:latin typeface="Times New Roman" panose="02020603050405020304" pitchFamily="18" charset="0"/>
                <a:cs typeface="Times New Roman" panose="02020603050405020304" pitchFamily="18" charset="0"/>
                <a:sym typeface="+mn-ea"/>
              </a:rPr>
              <a:t>            Department of  ISE</a:t>
            </a:r>
            <a:endParaRPr lang="en-US" sz="2000" dirty="0"/>
          </a:p>
          <a:p>
            <a:endParaRPr lang="en-US" sz="2000" dirty="0"/>
          </a:p>
        </p:txBody>
      </p:sp>
    </p:spTree>
    <p:extLst>
      <p:ext uri="{BB962C8B-B14F-4D97-AF65-F5344CB8AC3E}">
        <p14:creationId xmlns:p14="http://schemas.microsoft.com/office/powerpoint/2010/main" xmlns="" val="384193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88EA7-F3EA-49EA-889D-89DF4FDF1B0A}"/>
              </a:ext>
            </a:extLst>
          </p:cNvPr>
          <p:cNvSpPr>
            <a:spLocks noGrp="1"/>
          </p:cNvSpPr>
          <p:nvPr>
            <p:ph type="title"/>
          </p:nvPr>
        </p:nvSpPr>
        <p:spPr>
          <a:xfrm>
            <a:off x="668098" y="535709"/>
            <a:ext cx="8596668" cy="1320800"/>
          </a:xfrm>
        </p:spPr>
        <p:txBody>
          <a:bodyPr/>
          <a:lstStyle/>
          <a:p>
            <a:r>
              <a:rPr lang="en-US" dirty="0"/>
              <a:t>USE CASE DIAGRAM OF CUSTOMER</a:t>
            </a:r>
            <a:endParaRPr lang="en-IN" dirty="0"/>
          </a:p>
        </p:txBody>
      </p:sp>
      <p:sp>
        <p:nvSpPr>
          <p:cNvPr id="3" name="Content Placeholder 2">
            <a:extLst>
              <a:ext uri="{FF2B5EF4-FFF2-40B4-BE49-F238E27FC236}">
                <a16:creationId xmlns:a16="http://schemas.microsoft.com/office/drawing/2014/main" xmlns="" id="{F50D2534-B4B8-4B1C-ACBE-A3CA82E23332}"/>
              </a:ext>
            </a:extLst>
          </p:cNvPr>
          <p:cNvSpPr>
            <a:spLocks noGrp="1"/>
          </p:cNvSpPr>
          <p:nvPr>
            <p:ph idx="1"/>
          </p:nvPr>
        </p:nvSpPr>
        <p:spPr>
          <a:xfrm flipV="1">
            <a:off x="2163234" y="7796415"/>
            <a:ext cx="45719" cy="147435"/>
          </a:xfrm>
        </p:spPr>
        <p:txBody>
          <a:bodyPr>
            <a:normAutofit fontScale="25000" lnSpcReduction="20000"/>
          </a:bodyPr>
          <a:lstStyle/>
          <a:p>
            <a:endParaRPr lang="en-IN" dirty="0"/>
          </a:p>
        </p:txBody>
      </p:sp>
      <p:pic>
        <p:nvPicPr>
          <p:cNvPr id="1026" name="Picture 13" descr="Use Case Diagram (Customer ) &#10; ">
            <a:extLst>
              <a:ext uri="{FF2B5EF4-FFF2-40B4-BE49-F238E27FC236}">
                <a16:creationId xmlns:a16="http://schemas.microsoft.com/office/drawing/2014/main" xmlns="" id="{B5A59764-2227-4B4D-8860-D3E3174A419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89075" y="1758228"/>
            <a:ext cx="6080125" cy="456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067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3FA54-9F5A-4AB1-8F11-42AB6DE4B99F}"/>
              </a:ext>
            </a:extLst>
          </p:cNvPr>
          <p:cNvSpPr>
            <a:spLocks noGrp="1"/>
          </p:cNvSpPr>
          <p:nvPr>
            <p:ph type="title"/>
          </p:nvPr>
        </p:nvSpPr>
        <p:spPr/>
        <p:txBody>
          <a:bodyPr/>
          <a:lstStyle/>
          <a:p>
            <a:r>
              <a:rPr lang="en-US" dirty="0"/>
              <a:t>USE CASE DIAGRAM OF ADMIN</a:t>
            </a:r>
            <a:endParaRPr lang="en-IN" dirty="0"/>
          </a:p>
        </p:txBody>
      </p:sp>
      <p:sp>
        <p:nvSpPr>
          <p:cNvPr id="3" name="Content Placeholder 2">
            <a:extLst>
              <a:ext uri="{FF2B5EF4-FFF2-40B4-BE49-F238E27FC236}">
                <a16:creationId xmlns:a16="http://schemas.microsoft.com/office/drawing/2014/main" xmlns="" id="{A8EF6E22-4890-466E-936A-6C43D81BDA15}"/>
              </a:ext>
            </a:extLst>
          </p:cNvPr>
          <p:cNvSpPr>
            <a:spLocks noGrp="1"/>
          </p:cNvSpPr>
          <p:nvPr>
            <p:ph idx="1"/>
          </p:nvPr>
        </p:nvSpPr>
        <p:spPr>
          <a:xfrm>
            <a:off x="1757363" y="1930399"/>
            <a:ext cx="5884861" cy="4471325"/>
          </a:xfrm>
        </p:spPr>
        <p:txBody>
          <a:bodyPr/>
          <a:lstStyle/>
          <a:p>
            <a:pPr marL="0" indent="0">
              <a:buNone/>
            </a:pPr>
            <a:endParaRPr lang="en-IN" dirty="0"/>
          </a:p>
        </p:txBody>
      </p:sp>
      <p:pic>
        <p:nvPicPr>
          <p:cNvPr id="2050" name="Picture 15" descr="Use case Diagram (Admin) &#10; ">
            <a:extLst>
              <a:ext uri="{FF2B5EF4-FFF2-40B4-BE49-F238E27FC236}">
                <a16:creationId xmlns:a16="http://schemas.microsoft.com/office/drawing/2014/main" xmlns="" id="{32C14B2C-5C72-41CB-9F7C-D581640D89B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6237" y="1930400"/>
            <a:ext cx="6080125" cy="456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550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BC3D5-B762-4643-A10E-59D860662E3C}"/>
              </a:ext>
            </a:extLst>
          </p:cNvPr>
          <p:cNvSpPr>
            <a:spLocks noGrp="1"/>
          </p:cNvSpPr>
          <p:nvPr>
            <p:ph type="title"/>
          </p:nvPr>
        </p:nvSpPr>
        <p:spPr>
          <a:xfrm>
            <a:off x="677334" y="609600"/>
            <a:ext cx="8596668" cy="1320800"/>
          </a:xfrm>
        </p:spPr>
        <p:txBody>
          <a:bodyPr/>
          <a:lstStyle/>
          <a:p>
            <a:r>
              <a:rPr lang="en-US" dirty="0"/>
              <a:t>USE CASE DIAGRAM OF SHOPPING MALL</a:t>
            </a:r>
            <a:br>
              <a:rPr lang="en-US" dirty="0"/>
            </a:br>
            <a:endParaRPr lang="en-IN" dirty="0"/>
          </a:p>
        </p:txBody>
      </p:sp>
      <p:sp>
        <p:nvSpPr>
          <p:cNvPr id="3" name="Content Placeholder 2">
            <a:extLst>
              <a:ext uri="{FF2B5EF4-FFF2-40B4-BE49-F238E27FC236}">
                <a16:creationId xmlns:a16="http://schemas.microsoft.com/office/drawing/2014/main" xmlns="" id="{BC956E79-F761-4EBD-A8E5-4C8E029BC322}"/>
              </a:ext>
            </a:extLst>
          </p:cNvPr>
          <p:cNvSpPr>
            <a:spLocks noGrp="1"/>
          </p:cNvSpPr>
          <p:nvPr>
            <p:ph idx="1"/>
          </p:nvPr>
        </p:nvSpPr>
        <p:spPr>
          <a:xfrm>
            <a:off x="1977496" y="3560764"/>
            <a:ext cx="4023254" cy="3797299"/>
          </a:xfrm>
        </p:spPr>
        <p:txBody>
          <a:bodyPr/>
          <a:lstStyle/>
          <a:p>
            <a:endParaRPr lang="en-IN" dirty="0"/>
          </a:p>
        </p:txBody>
      </p:sp>
      <p:pic>
        <p:nvPicPr>
          <p:cNvPr id="3074" name="Picture 4" descr="Use Case Diagram for the Shopping Mall Example Personalization is a value-added service to the traditional commerce techniques. Nowadays users demand personalized services. To provide them, the system needs to identify clients in a transparent and ubiquitous manner (the growing use of handheld devices is a great opportunity to interact with the clients in a simple way) and to manage the clients profiles (preferences, habits, etc.). When a client visits the mall, usually is looking for a product or service. A personal agent installed in his/her personal device can gain access to the services provided in the mall. The client has to be authenticated and his/her personal profile (and not his/her personal data) is then obtained. Security is an important issue in open systems. Once the client has been authenticated, automatically receives personalized offers in the handheld device. ">
            <a:extLst>
              <a:ext uri="{FF2B5EF4-FFF2-40B4-BE49-F238E27FC236}">
                <a16:creationId xmlns:a16="http://schemas.microsoft.com/office/drawing/2014/main" xmlns="" id="{F1F8C2FC-C8E1-48A6-8FF2-3B707724515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6512" y="1404938"/>
            <a:ext cx="5311775" cy="526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7574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25AE2-78F1-4FAB-B7A1-AEAB9F9BA161}"/>
              </a:ext>
            </a:extLst>
          </p:cNvPr>
          <p:cNvSpPr>
            <a:spLocks noGrp="1"/>
          </p:cNvSpPr>
          <p:nvPr>
            <p:ph type="title"/>
          </p:nvPr>
        </p:nvSpPr>
        <p:spPr/>
        <p:txBody>
          <a:bodyPr/>
          <a:lstStyle/>
          <a:p>
            <a:r>
              <a:rPr lang="en-US" dirty="0"/>
              <a:t>SNAPSHOTS</a:t>
            </a:r>
            <a:endParaRPr lang="en-IN" dirty="0"/>
          </a:p>
        </p:txBody>
      </p:sp>
      <p:sp>
        <p:nvSpPr>
          <p:cNvPr id="3" name="Content Placeholder 2">
            <a:extLst>
              <a:ext uri="{FF2B5EF4-FFF2-40B4-BE49-F238E27FC236}">
                <a16:creationId xmlns:a16="http://schemas.microsoft.com/office/drawing/2014/main" xmlns="" id="{C33E2526-8984-44C1-8379-C09DB6E05FEE}"/>
              </a:ext>
            </a:extLst>
          </p:cNvPr>
          <p:cNvSpPr>
            <a:spLocks noGrp="1"/>
          </p:cNvSpPr>
          <p:nvPr>
            <p:ph idx="1"/>
          </p:nvPr>
        </p:nvSpPr>
        <p:spPr>
          <a:xfrm>
            <a:off x="2163233" y="4818816"/>
            <a:ext cx="8640237" cy="4108622"/>
          </a:xfrm>
        </p:spPr>
        <p:txBody>
          <a:bodyPr/>
          <a:lstStyle/>
          <a:p>
            <a:r>
              <a:rPr lang="en-US" dirty="0"/>
              <a:t>HOME PAGE</a:t>
            </a:r>
          </a:p>
          <a:p>
            <a:endParaRPr lang="en-IN" dirty="0"/>
          </a:p>
        </p:txBody>
      </p:sp>
      <p:pic>
        <p:nvPicPr>
          <p:cNvPr id="4098" name="Picture 2">
            <a:extLst>
              <a:ext uri="{FF2B5EF4-FFF2-40B4-BE49-F238E27FC236}">
                <a16:creationId xmlns:a16="http://schemas.microsoft.com/office/drawing/2014/main" xmlns="" id="{EF0250CF-0785-400F-AA47-7C6358C246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90663" y="2743200"/>
            <a:ext cx="6300966" cy="266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0963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FC047-1675-4C6C-8206-EEA2ED5F1C6E}"/>
              </a:ext>
            </a:extLst>
          </p:cNvPr>
          <p:cNvSpPr>
            <a:spLocks noGrp="1"/>
          </p:cNvSpPr>
          <p:nvPr>
            <p:ph type="title"/>
          </p:nvPr>
        </p:nvSpPr>
        <p:spPr/>
        <p:txBody>
          <a:bodyPr/>
          <a:lstStyle/>
          <a:p>
            <a:r>
              <a:rPr lang="en-US" dirty="0"/>
              <a:t>VIEW TABLE STRUCTURE</a:t>
            </a:r>
            <a:endParaRPr lang="en-IN" dirty="0"/>
          </a:p>
        </p:txBody>
      </p:sp>
      <p:pic>
        <p:nvPicPr>
          <p:cNvPr id="4" name="Content Placeholder 3">
            <a:extLst>
              <a:ext uri="{FF2B5EF4-FFF2-40B4-BE49-F238E27FC236}">
                <a16:creationId xmlns:a16="http://schemas.microsoft.com/office/drawing/2014/main" xmlns="" id="{0569C922-9815-478C-8596-3BC3ED4B4B57}"/>
              </a:ext>
            </a:extLst>
          </p:cNvPr>
          <p:cNvPicPr>
            <a:picLocks noGrp="1" noChangeAspect="1"/>
          </p:cNvPicPr>
          <p:nvPr>
            <p:ph idx="1"/>
          </p:nvPr>
        </p:nvPicPr>
        <p:blipFill>
          <a:blip r:embed="rId2"/>
          <a:stretch>
            <a:fillRect/>
          </a:stretch>
        </p:blipFill>
        <p:spPr>
          <a:xfrm>
            <a:off x="2190304" y="2639402"/>
            <a:ext cx="5571429" cy="2923809"/>
          </a:xfrm>
          <a:prstGeom prst="rect">
            <a:avLst/>
          </a:prstGeom>
        </p:spPr>
      </p:pic>
    </p:spTree>
    <p:extLst>
      <p:ext uri="{BB962C8B-B14F-4D97-AF65-F5344CB8AC3E}">
        <p14:creationId xmlns:p14="http://schemas.microsoft.com/office/powerpoint/2010/main" xmlns="" val="166121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7C5A8-7C86-48FA-9F33-CB38AF9A8507}"/>
              </a:ext>
            </a:extLst>
          </p:cNvPr>
          <p:cNvSpPr>
            <a:spLocks noGrp="1"/>
          </p:cNvSpPr>
          <p:nvPr>
            <p:ph type="title"/>
          </p:nvPr>
        </p:nvSpPr>
        <p:spPr/>
        <p:txBody>
          <a:bodyPr/>
          <a:lstStyle/>
          <a:p>
            <a:r>
              <a:rPr lang="en-US" dirty="0"/>
              <a:t>VIEW INSERTION</a:t>
            </a:r>
            <a:endParaRPr lang="en-IN" dirty="0"/>
          </a:p>
        </p:txBody>
      </p:sp>
      <p:pic>
        <p:nvPicPr>
          <p:cNvPr id="4" name="Content Placeholder 3">
            <a:extLst>
              <a:ext uri="{FF2B5EF4-FFF2-40B4-BE49-F238E27FC236}">
                <a16:creationId xmlns:a16="http://schemas.microsoft.com/office/drawing/2014/main" xmlns="" id="{0A172E47-E540-4B6C-AEEC-64D59B2E2045}"/>
              </a:ext>
            </a:extLst>
          </p:cNvPr>
          <p:cNvPicPr>
            <a:picLocks noGrp="1" noChangeAspect="1"/>
          </p:cNvPicPr>
          <p:nvPr>
            <p:ph idx="1"/>
          </p:nvPr>
        </p:nvPicPr>
        <p:blipFill>
          <a:blip r:embed="rId2"/>
          <a:stretch>
            <a:fillRect/>
          </a:stretch>
        </p:blipFill>
        <p:spPr>
          <a:xfrm>
            <a:off x="3014304" y="2160588"/>
            <a:ext cx="3923430" cy="3881437"/>
          </a:xfrm>
          <a:prstGeom prst="rect">
            <a:avLst/>
          </a:prstGeom>
        </p:spPr>
      </p:pic>
    </p:spTree>
    <p:extLst>
      <p:ext uri="{BB962C8B-B14F-4D97-AF65-F5344CB8AC3E}">
        <p14:creationId xmlns:p14="http://schemas.microsoft.com/office/powerpoint/2010/main" xmlns="" val="68999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C5B72-3892-405D-85B9-185B06207AE1}"/>
              </a:ext>
            </a:extLst>
          </p:cNvPr>
          <p:cNvSpPr>
            <a:spLocks noGrp="1"/>
          </p:cNvSpPr>
          <p:nvPr>
            <p:ph type="title"/>
          </p:nvPr>
        </p:nvSpPr>
        <p:spPr/>
        <p:txBody>
          <a:bodyPr/>
          <a:lstStyle/>
          <a:p>
            <a:r>
              <a:rPr lang="en-US" dirty="0"/>
              <a:t>VIEW INSERTION</a:t>
            </a:r>
            <a:endParaRPr lang="en-IN" dirty="0"/>
          </a:p>
        </p:txBody>
      </p:sp>
      <p:sp>
        <p:nvSpPr>
          <p:cNvPr id="3" name="Content Placeholder 2">
            <a:extLst>
              <a:ext uri="{FF2B5EF4-FFF2-40B4-BE49-F238E27FC236}">
                <a16:creationId xmlns:a16="http://schemas.microsoft.com/office/drawing/2014/main" xmlns="" id="{AC39D9E7-D327-434F-BA78-CA0DAAA92C27}"/>
              </a:ext>
            </a:extLst>
          </p:cNvPr>
          <p:cNvSpPr>
            <a:spLocks noGrp="1"/>
          </p:cNvSpPr>
          <p:nvPr>
            <p:ph idx="1"/>
          </p:nvPr>
        </p:nvSpPr>
        <p:spPr>
          <a:xfrm>
            <a:off x="677334" y="1820985"/>
            <a:ext cx="8596668" cy="4220377"/>
          </a:xfrm>
        </p:spPr>
        <p:txBody>
          <a:bodyPr/>
          <a:lstStyle/>
          <a:p>
            <a:pPr marL="0" indent="0">
              <a:buNone/>
            </a:pPr>
            <a:endParaRPr lang="en-US" sz="1600" dirty="0">
              <a:latin typeface="Times New Roman" pitchFamily="18" charset="0"/>
              <a:cs typeface="Times New Roman" pitchFamily="18" charset="0"/>
            </a:endParaRPr>
          </a:p>
          <a:p>
            <a:pPr>
              <a:buFont typeface="Wingdings" pitchFamily="2" charset="2"/>
              <a:buChar char="Ø"/>
            </a:pPr>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FCEE45AE-004D-462B-A222-30B4F9FF00C3}"/>
              </a:ext>
            </a:extLst>
          </p:cNvPr>
          <p:cNvPicPr>
            <a:picLocks noChangeAspect="1"/>
          </p:cNvPicPr>
          <p:nvPr/>
        </p:nvPicPr>
        <p:blipFill>
          <a:blip r:embed="rId2"/>
          <a:stretch>
            <a:fillRect/>
          </a:stretch>
        </p:blipFill>
        <p:spPr>
          <a:xfrm>
            <a:off x="2919809" y="1471613"/>
            <a:ext cx="6352381" cy="4990720"/>
          </a:xfrm>
          <a:prstGeom prst="rect">
            <a:avLst/>
          </a:prstGeom>
        </p:spPr>
      </p:pic>
    </p:spTree>
    <p:extLst>
      <p:ext uri="{BB962C8B-B14F-4D97-AF65-F5344CB8AC3E}">
        <p14:creationId xmlns:p14="http://schemas.microsoft.com/office/powerpoint/2010/main" xmlns="" val="303889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5E9E0-B162-4064-8B48-B9F54866EB85}"/>
              </a:ext>
            </a:extLst>
          </p:cNvPr>
          <p:cNvSpPr>
            <a:spLocks noGrp="1"/>
          </p:cNvSpPr>
          <p:nvPr>
            <p:ph type="title"/>
          </p:nvPr>
        </p:nvSpPr>
        <p:spPr/>
        <p:txBody>
          <a:bodyPr/>
          <a:lstStyle/>
          <a:p>
            <a:r>
              <a:rPr lang="en-US" dirty="0"/>
              <a:t>VIEW ITEMS</a:t>
            </a:r>
            <a:endParaRPr lang="en-IN" dirty="0"/>
          </a:p>
        </p:txBody>
      </p:sp>
      <p:pic>
        <p:nvPicPr>
          <p:cNvPr id="5" name="Content Placeholder 4">
            <a:extLst>
              <a:ext uri="{FF2B5EF4-FFF2-40B4-BE49-F238E27FC236}">
                <a16:creationId xmlns:a16="http://schemas.microsoft.com/office/drawing/2014/main" xmlns="" id="{4B76AE9D-CF45-4F0C-9D6F-67D70547E346}"/>
              </a:ext>
            </a:extLst>
          </p:cNvPr>
          <p:cNvPicPr>
            <a:picLocks noGrp="1" noChangeAspect="1"/>
          </p:cNvPicPr>
          <p:nvPr>
            <p:ph idx="1"/>
          </p:nvPr>
        </p:nvPicPr>
        <p:blipFill>
          <a:blip r:embed="rId2"/>
          <a:stretch>
            <a:fillRect/>
          </a:stretch>
        </p:blipFill>
        <p:spPr>
          <a:xfrm>
            <a:off x="2271951" y="2160588"/>
            <a:ext cx="5408136" cy="3881437"/>
          </a:xfrm>
          <a:prstGeom prst="rect">
            <a:avLst/>
          </a:prstGeom>
        </p:spPr>
      </p:pic>
    </p:spTree>
    <p:extLst>
      <p:ext uri="{BB962C8B-B14F-4D97-AF65-F5344CB8AC3E}">
        <p14:creationId xmlns:p14="http://schemas.microsoft.com/office/powerpoint/2010/main" xmlns="" val="20492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DC69-CC14-40F5-8F7C-BFFBE6C3318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B9F34F7D-8595-45CE-8521-E65093591EBF}"/>
              </a:ext>
            </a:extLst>
          </p:cNvPr>
          <p:cNvSpPr>
            <a:spLocks noGrp="1"/>
          </p:cNvSpPr>
          <p:nvPr>
            <p:ph idx="1"/>
          </p:nvPr>
        </p:nvSpPr>
        <p:spPr/>
        <p:txBody>
          <a:bodyPr>
            <a:normAutofit lnSpcReduction="10000"/>
          </a:bodyPr>
          <a:lstStyle/>
          <a:p>
            <a:r>
              <a:rPr lang="en-US" dirty="0"/>
              <a:t>In this project we have used database management system to store the data and retrieve the data. Here the XAMPP tool is used for server and database. The XAMPP tool provides Apache server, </a:t>
            </a:r>
            <a:r>
              <a:rPr lang="en-US" dirty="0" err="1"/>
              <a:t>MySql</a:t>
            </a:r>
            <a:r>
              <a:rPr lang="en-US" dirty="0"/>
              <a:t> database, </a:t>
            </a:r>
            <a:r>
              <a:rPr lang="en-US" dirty="0" err="1"/>
              <a:t>Filezilla</a:t>
            </a:r>
            <a:r>
              <a:rPr lang="en-US" dirty="0"/>
              <a:t> application, Mercury server, Tomcat. We have used the Apache server and </a:t>
            </a:r>
            <a:r>
              <a:rPr lang="en-US" dirty="0" err="1"/>
              <a:t>MySql</a:t>
            </a:r>
            <a:r>
              <a:rPr lang="en-US" dirty="0"/>
              <a:t> database. The database is used as backend and php, html, </a:t>
            </a:r>
            <a:r>
              <a:rPr lang="en-US" dirty="0" err="1"/>
              <a:t>javascript</a:t>
            </a:r>
            <a:r>
              <a:rPr lang="en-US" dirty="0"/>
              <a:t> are used as front end. Here there is no modifying of code </a:t>
            </a:r>
            <a:r>
              <a:rPr lang="en-US" dirty="0" err="1"/>
              <a:t>everytime</a:t>
            </a:r>
            <a:r>
              <a:rPr lang="en-US" dirty="0"/>
              <a:t> to enter or modify the details of product. This is the time consuming method and easiest method to insert new products or modify the products. </a:t>
            </a:r>
          </a:p>
          <a:p>
            <a:r>
              <a:rPr lang="en-US" dirty="0"/>
              <a:t>This is the user friendly to use this method. XAMPP  is a free and open-source cross-platform web server solution stack package developed by Apache Friends, consisting mainly of the Apache HTTP Server, Maria DB database, and interpreters for scripts written in the PHP and Perl programming languages. Since most actual web server deployments use the same components as XAMPP, it makes transitioning from a local test server to a live server possible.</a:t>
            </a:r>
          </a:p>
          <a:p>
            <a:endParaRPr lang="en-US" dirty="0"/>
          </a:p>
          <a:p>
            <a:endParaRPr lang="en-IN" dirty="0"/>
          </a:p>
        </p:txBody>
      </p:sp>
    </p:spTree>
    <p:extLst>
      <p:ext uri="{BB962C8B-B14F-4D97-AF65-F5344CB8AC3E}">
        <p14:creationId xmlns:p14="http://schemas.microsoft.com/office/powerpoint/2010/main" xmlns="" val="417625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91267-2FBE-4BCD-AD55-0F512050F8A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A549C978-4BA2-45B5-84EB-439ED07CA07E}"/>
              </a:ext>
            </a:extLst>
          </p:cNvPr>
          <p:cNvSpPr>
            <a:spLocks noGrp="1"/>
          </p:cNvSpPr>
          <p:nvPr>
            <p:ph idx="1"/>
          </p:nvPr>
        </p:nvSpPr>
        <p:spPr/>
        <p:txBody>
          <a:bodyPr/>
          <a:lstStyle/>
          <a:p>
            <a:r>
              <a:rPr lang="en-IN" dirty="0"/>
              <a:t>[1] JavaScript </a:t>
            </a:r>
            <a:r>
              <a:rPr lang="en-IN" dirty="0" err="1"/>
              <a:t>Enlightenment,Cody</a:t>
            </a:r>
            <a:r>
              <a:rPr lang="en-IN" dirty="0"/>
              <a:t> Lindley-First Edition, based on JavaScript 1.5,      </a:t>
            </a:r>
          </a:p>
          <a:p>
            <a:r>
              <a:rPr lang="en-IN" dirty="0"/>
              <a:t>      ECMA-262, Edition.</a:t>
            </a:r>
          </a:p>
          <a:p>
            <a:r>
              <a:rPr lang="en-IN" dirty="0"/>
              <a:t>[2] Complete CSS Guide, Maxine </a:t>
            </a:r>
            <a:r>
              <a:rPr lang="en-IN" dirty="0" err="1"/>
              <a:t>Sherrin</a:t>
            </a:r>
            <a:r>
              <a:rPr lang="en-IN" dirty="0"/>
              <a:t> and John Allsopp-O'Reilly Media; September               </a:t>
            </a:r>
          </a:p>
          <a:p>
            <a:r>
              <a:rPr lang="en-IN" dirty="0"/>
              <a:t>     2012.</a:t>
            </a:r>
          </a:p>
          <a:p>
            <a:r>
              <a:rPr lang="en-IN" dirty="0"/>
              <a:t>[3] Mc </a:t>
            </a:r>
            <a:r>
              <a:rPr lang="en-IN" dirty="0" err="1"/>
              <a:t>GrawHill’s</a:t>
            </a:r>
            <a:r>
              <a:rPr lang="en-IN" dirty="0"/>
              <a:t>, Java: The complete reference 7thEdition, Herbert </a:t>
            </a:r>
            <a:r>
              <a:rPr lang="en-IN" dirty="0" err="1"/>
              <a:t>Schildit</a:t>
            </a:r>
            <a:r>
              <a:rPr lang="en-IN" dirty="0"/>
              <a:t>.</a:t>
            </a:r>
          </a:p>
          <a:p>
            <a:r>
              <a:rPr lang="en-IN" dirty="0"/>
              <a:t>[4] http://www.w3schools.com</a:t>
            </a:r>
          </a:p>
          <a:p>
            <a:r>
              <a:rPr lang="en-IN" dirty="0"/>
              <a:t>[5] https://www.tutorialspoint.com</a:t>
            </a:r>
          </a:p>
          <a:p>
            <a:r>
              <a:rPr lang="en-IN" dirty="0"/>
              <a:t>[6] https://www.ionos.com</a:t>
            </a:r>
          </a:p>
          <a:p>
            <a:endParaRPr lang="en-IN" dirty="0"/>
          </a:p>
          <a:p>
            <a:endParaRPr lang="en-IN" dirty="0"/>
          </a:p>
          <a:p>
            <a:endParaRPr lang="en-IN" dirty="0"/>
          </a:p>
        </p:txBody>
      </p:sp>
    </p:spTree>
    <p:extLst>
      <p:ext uri="{BB962C8B-B14F-4D97-AF65-F5344CB8AC3E}">
        <p14:creationId xmlns:p14="http://schemas.microsoft.com/office/powerpoint/2010/main" xmlns="" val="2449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286AF-D134-4524-A9E4-7F929618D82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xmlns="" id="{850CA8D9-5634-4C20-A381-4728A6929A66}"/>
              </a:ext>
            </a:extLst>
          </p:cNvPr>
          <p:cNvSpPr>
            <a:spLocks noGrp="1"/>
          </p:cNvSpPr>
          <p:nvPr>
            <p:ph idx="1"/>
          </p:nvPr>
        </p:nvSpPr>
        <p:spPr>
          <a:xfrm>
            <a:off x="577321" y="1714500"/>
            <a:ext cx="8596668" cy="4412587"/>
          </a:xfrm>
        </p:spPr>
        <p:txBody>
          <a:bodyPr/>
          <a:lstStyle/>
          <a:p>
            <a:r>
              <a:rPr lang="en-IN" sz="1600" dirty="0">
                <a:latin typeface="Times New Roman" panose="02020603050405020304" pitchFamily="18" charset="0"/>
                <a:cs typeface="Times New Roman" panose="02020603050405020304" pitchFamily="18" charset="0"/>
              </a:rPr>
              <a:t>ABSTRACT</a:t>
            </a:r>
          </a:p>
          <a:p>
            <a:r>
              <a:rPr lang="en-IN" sz="1600" dirty="0">
                <a:latin typeface="Times New Roman" panose="02020603050405020304" pitchFamily="18" charset="0"/>
                <a:cs typeface="Times New Roman" panose="02020603050405020304" pitchFamily="18" charset="0"/>
              </a:rPr>
              <a:t>INTRODUCTION</a:t>
            </a:r>
          </a:p>
          <a:p>
            <a:r>
              <a:rPr lang="en-IN" sz="1600" dirty="0">
                <a:latin typeface="Times New Roman" panose="02020603050405020304" pitchFamily="18" charset="0"/>
                <a:cs typeface="Times New Roman" panose="02020603050405020304" pitchFamily="18" charset="0"/>
              </a:rPr>
              <a:t>SYSTEM REQUIREMENTS</a:t>
            </a:r>
          </a:p>
          <a:p>
            <a:r>
              <a:rPr lang="en-IN" sz="1600" dirty="0">
                <a:latin typeface="Times New Roman" panose="02020603050405020304" pitchFamily="18" charset="0"/>
                <a:cs typeface="Times New Roman" panose="02020603050405020304" pitchFamily="18" charset="0"/>
              </a:rPr>
              <a:t>EXISTING SYSTEM</a:t>
            </a:r>
          </a:p>
          <a:p>
            <a:r>
              <a:rPr lang="en-IN" sz="1600" dirty="0">
                <a:latin typeface="Times New Roman" panose="02020603050405020304" pitchFamily="18" charset="0"/>
                <a:cs typeface="Times New Roman" panose="02020603050405020304" pitchFamily="18" charset="0"/>
              </a:rPr>
              <a:t>PROPOSED SYSTEM</a:t>
            </a:r>
          </a:p>
          <a:p>
            <a:r>
              <a:rPr lang="en-IN" sz="1600" dirty="0">
                <a:latin typeface="Times New Roman" panose="02020603050405020304" pitchFamily="18" charset="0"/>
                <a:cs typeface="Times New Roman" panose="02020603050405020304" pitchFamily="18" charset="0"/>
              </a:rPr>
              <a:t>DESIGN AND ANALYSIS</a:t>
            </a:r>
          </a:p>
          <a:p>
            <a:r>
              <a:rPr lang="en-IN" sz="1600" dirty="0">
                <a:latin typeface="Times New Roman" panose="02020603050405020304" pitchFamily="18" charset="0"/>
                <a:cs typeface="Times New Roman" panose="02020603050405020304" pitchFamily="18" charset="0"/>
              </a:rPr>
              <a:t>USE CASE DIAGRAMS</a:t>
            </a:r>
          </a:p>
          <a:p>
            <a:r>
              <a:rPr lang="en-IN" sz="1600" dirty="0">
                <a:latin typeface="Times New Roman" panose="02020603050405020304" pitchFamily="18" charset="0"/>
                <a:cs typeface="Times New Roman" panose="02020603050405020304" pitchFamily="18" charset="0"/>
              </a:rPr>
              <a:t>SNAPSHOTS</a:t>
            </a:r>
          </a:p>
          <a:p>
            <a:r>
              <a:rPr lang="en-IN" sz="1600" dirty="0">
                <a:latin typeface="Times New Roman" panose="02020603050405020304" pitchFamily="18" charset="0"/>
                <a:cs typeface="Times New Roman" panose="02020603050405020304" pitchFamily="18" charset="0"/>
              </a:rPr>
              <a:t>CONCLUSION</a:t>
            </a:r>
          </a:p>
          <a:p>
            <a:r>
              <a:rPr lang="en-IN" sz="16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xmlns="" val="301417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35157-A27B-49A7-B56F-DD3A8534FD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D1E0AA12-DD05-404B-9DA6-4A42137CB2EA}"/>
              </a:ext>
            </a:extLst>
          </p:cNvPr>
          <p:cNvSpPr>
            <a:spLocks noGrp="1"/>
          </p:cNvSpPr>
          <p:nvPr>
            <p:ph idx="1"/>
          </p:nvPr>
        </p:nvSpPr>
        <p:spPr>
          <a:xfrm>
            <a:off x="677334" y="1324303"/>
            <a:ext cx="8823854" cy="4717059"/>
          </a:xfrm>
        </p:spPr>
        <p:txBody>
          <a:bodyPr>
            <a:normAutofit/>
          </a:bodyPr>
          <a:lstStyle/>
          <a:p>
            <a:pPr marL="252095" marR="683895" algn="just">
              <a:lnSpc>
                <a:spcPct val="150000"/>
              </a:lnSpc>
              <a:spcAft>
                <a:spcPts val="750"/>
              </a:spcAft>
            </a:pPr>
            <a:endParaRPr lang="en-IN" dirty="0"/>
          </a:p>
        </p:txBody>
      </p:sp>
    </p:spTree>
    <p:extLst>
      <p:ext uri="{BB962C8B-B14F-4D97-AF65-F5344CB8AC3E}">
        <p14:creationId xmlns:p14="http://schemas.microsoft.com/office/powerpoint/2010/main" xmlns="" val="274741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04933-4EED-469C-8908-48FBF0CE525F}"/>
              </a:ext>
            </a:extLst>
          </p:cNvPr>
          <p:cNvSpPr>
            <a:spLocks noGrp="1"/>
          </p:cNvSpPr>
          <p:nvPr>
            <p:ph type="title"/>
          </p:nvPr>
        </p:nvSpPr>
        <p:spPr>
          <a:xfrm>
            <a:off x="677334" y="284086"/>
            <a:ext cx="8596668" cy="648070"/>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xmlns="" id="{0FA4D33D-43DD-4A22-BC5E-3FB66E046C47}"/>
              </a:ext>
            </a:extLst>
          </p:cNvPr>
          <p:cNvSpPr>
            <a:spLocks noGrp="1"/>
          </p:cNvSpPr>
          <p:nvPr>
            <p:ph idx="1"/>
          </p:nvPr>
        </p:nvSpPr>
        <p:spPr>
          <a:xfrm>
            <a:off x="677334" y="1371600"/>
            <a:ext cx="8596668" cy="4957763"/>
          </a:xfrm>
        </p:spPr>
        <p:txBody>
          <a:bodyPr>
            <a:noAutofit/>
          </a:bodyPr>
          <a:lstStyle/>
          <a:p>
            <a:pPr marL="0" indent="0" algn="just">
              <a:lnSpc>
                <a:spcPct val="150000"/>
              </a:lnSpc>
              <a:buNone/>
            </a:pPr>
            <a:r>
              <a:rPr lang="en-GB" dirty="0"/>
              <a:t>This project is a database based shopping system for an existing mall or shop. The objective of this mini project is to select the products in software which the customers wants to buy. The details of the products are stored in database system.</a:t>
            </a:r>
          </a:p>
          <a:p>
            <a:pPr marL="0" indent="0" algn="just">
              <a:lnSpc>
                <a:spcPct val="150000"/>
              </a:lnSpc>
              <a:buNone/>
            </a:pPr>
            <a:r>
              <a:rPr lang="en-GB" dirty="0"/>
              <a:t>New products can be inserted through the database without modifying any code. This saves the time of the programmer and we can add new products, modify the existing products and delete the existing products which are not required. The details of products can be edited instantly. The data will be stored in the server. We can create n number of tables, n number of rows and columns. The created data will be stored. </a:t>
            </a:r>
            <a:endParaRPr lang="en-IN" dirty="0"/>
          </a:p>
          <a:p>
            <a:pPr marL="0" indent="0" algn="just">
              <a:lnSpc>
                <a:spcPct val="150000"/>
              </a:lnSpc>
              <a:buNone/>
            </a:pPr>
            <a:endParaRPr lang="en-IN"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56011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39F3F-B3C8-4632-AA8B-10A61AD8851B}"/>
              </a:ext>
            </a:extLst>
          </p:cNvPr>
          <p:cNvSpPr>
            <a:spLocks noGrp="1"/>
          </p:cNvSpPr>
          <p:nvPr>
            <p:ph type="title"/>
          </p:nvPr>
        </p:nvSpPr>
        <p:spPr>
          <a:xfrm>
            <a:off x="677334" y="609600"/>
            <a:ext cx="8596668" cy="730928"/>
          </a:xfrm>
        </p:spPr>
        <p:txBody>
          <a:bodyPr>
            <a:normAutofit fontScale="90000"/>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xmlns="" id="{7830358D-BE25-4DB7-A403-15469AA4EA21}"/>
              </a:ext>
            </a:extLst>
          </p:cNvPr>
          <p:cNvSpPr>
            <a:spLocks noGrp="1"/>
          </p:cNvSpPr>
          <p:nvPr>
            <p:ph idx="1"/>
          </p:nvPr>
        </p:nvSpPr>
        <p:spPr>
          <a:xfrm>
            <a:off x="434447" y="1340528"/>
            <a:ext cx="8596668" cy="4700834"/>
          </a:xfrm>
        </p:spPr>
        <p:txBody>
          <a:bodyPr>
            <a:normAutofit fontScale="92500"/>
          </a:bodyPr>
          <a:lstStyle/>
          <a:p>
            <a:pPr marL="292100" algn="just">
              <a:lnSpc>
                <a:spcPct val="150000"/>
              </a:lnSpc>
              <a:spcBef>
                <a:spcPts val="415"/>
              </a:spcBef>
              <a:tabLst>
                <a:tab pos="865505" algn="l"/>
              </a:tabLst>
            </a:pPr>
            <a:r>
              <a:rPr lang="en-GB" dirty="0"/>
              <a:t>This project is a databased shopping system for an existing mall or shop. The objective of this mini project is to select the products in software which the customers wants to buy. The details of the products are stored in database system. </a:t>
            </a:r>
            <a:endParaRPr lang="en-IN" dirty="0"/>
          </a:p>
          <a:p>
            <a:pPr marL="292100" algn="just">
              <a:lnSpc>
                <a:spcPct val="150000"/>
              </a:lnSpc>
              <a:spcBef>
                <a:spcPts val="415"/>
              </a:spcBef>
              <a:tabLst>
                <a:tab pos="865505" algn="l"/>
              </a:tabLst>
            </a:pPr>
            <a:r>
              <a:rPr lang="en-GB" dirty="0"/>
              <a:t>The database management system is used as backend. For backend we have used XAMPP tool to access the database and servers. The XAMPP provides the servers and sql database. The shops or shopping mall can store their products details with the price and discount and also with the rating of that product. They can access the data of the products easily. The programmer doesn’t need to code every time in programme while adding new products or modifying them. The new products are easily added in database and the added products are displayed with the price, the image of the product, name of the product, discount and ratings. </a:t>
            </a:r>
            <a:endParaRPr lang="en-IN" dirty="0"/>
          </a:p>
          <a:p>
            <a:pPr marL="292100" algn="just">
              <a:lnSpc>
                <a:spcPct val="150000"/>
              </a:lnSpc>
              <a:spcBef>
                <a:spcPts val="415"/>
              </a:spcBef>
              <a:tabLst>
                <a:tab pos="865505" algn="l"/>
              </a:tabLst>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5134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3C639-4C7D-4A72-9351-C783B5F6D6D3}"/>
              </a:ext>
            </a:extLst>
          </p:cNvPr>
          <p:cNvSpPr>
            <a:spLocks noGrp="1"/>
          </p:cNvSpPr>
          <p:nvPr>
            <p:ph type="title"/>
          </p:nvPr>
        </p:nvSpPr>
        <p:spPr>
          <a:xfrm>
            <a:off x="677334" y="609600"/>
            <a:ext cx="8596668" cy="722050"/>
          </a:xfrm>
        </p:spPr>
        <p:txBody>
          <a:bodyPr/>
          <a:lstStyle/>
          <a:p>
            <a:r>
              <a:rPr lang="en-US" dirty="0"/>
              <a:t>S</a:t>
            </a:r>
            <a:r>
              <a:rPr lang="en-IN" dirty="0"/>
              <a:t>YSTEM REQUIREMENTS</a:t>
            </a:r>
          </a:p>
        </p:txBody>
      </p:sp>
      <p:sp>
        <p:nvSpPr>
          <p:cNvPr id="3" name="Content Placeholder 2">
            <a:extLst>
              <a:ext uri="{FF2B5EF4-FFF2-40B4-BE49-F238E27FC236}">
                <a16:creationId xmlns:a16="http://schemas.microsoft.com/office/drawing/2014/main" xmlns="" id="{6D937F43-A626-4DD6-9387-3EA1533B06F4}"/>
              </a:ext>
            </a:extLst>
          </p:cNvPr>
          <p:cNvSpPr>
            <a:spLocks noGrp="1"/>
          </p:cNvSpPr>
          <p:nvPr>
            <p:ph idx="1"/>
          </p:nvPr>
        </p:nvSpPr>
        <p:spPr>
          <a:xfrm>
            <a:off x="677334" y="1432492"/>
            <a:ext cx="8596668" cy="4585424"/>
          </a:xfrm>
        </p:spPr>
        <p:txBody>
          <a:bodyPr>
            <a:normAutofit/>
          </a:bodyPr>
          <a:lstStyle/>
          <a:p>
            <a:pPr marL="0" indent="0">
              <a:lnSpc>
                <a:spcPct val="150000"/>
              </a:lnSpc>
              <a:buNone/>
            </a:pPr>
            <a:r>
              <a:rPr lang="en-US" b="1" dirty="0">
                <a:latin typeface="Times New Roman" panose="02020603050405020304" pitchFamily="18" charset="0"/>
                <a:ea typeface="Times New Roman" panose="02020603050405020304" pitchFamily="18" charset="0"/>
              </a:rPr>
              <a:t>HARDWARE REQUIREMENTS</a:t>
            </a:r>
            <a:endParaRPr lang="en-IN" sz="1400" dirty="0">
              <a:latin typeface="Times New Roman" panose="02020603050405020304" pitchFamily="18" charset="0"/>
              <a:ea typeface="Times New Roman" panose="02020603050405020304" pitchFamily="18" charset="0"/>
            </a:endParaRPr>
          </a:p>
          <a:p>
            <a:pPr lvl="0"/>
            <a:r>
              <a:rPr lang="en-GB" dirty="0"/>
              <a:t>Processor: Pentium 4 2GHz and above</a:t>
            </a:r>
            <a:endParaRPr lang="en-IN" dirty="0"/>
          </a:p>
          <a:p>
            <a:pPr lvl="0"/>
            <a:r>
              <a:rPr lang="en-GB" dirty="0"/>
              <a:t>RAM: 2GB RAM</a:t>
            </a:r>
            <a:endParaRPr lang="en-IN" dirty="0"/>
          </a:p>
          <a:p>
            <a:pPr lvl="0"/>
            <a:r>
              <a:rPr lang="en-GB" dirty="0"/>
              <a:t>Monitor: 15’’ Colour monitor</a:t>
            </a:r>
            <a:endParaRPr lang="en-IN" dirty="0"/>
          </a:p>
          <a:p>
            <a:pPr lvl="0"/>
            <a:r>
              <a:rPr lang="en-GB" dirty="0"/>
              <a:t>Keyboard</a:t>
            </a:r>
            <a:endParaRPr lang="en-IN" dirty="0"/>
          </a:p>
          <a:p>
            <a:pPr lvl="0"/>
            <a:r>
              <a:rPr lang="en-GB" dirty="0"/>
              <a:t>Mouse</a:t>
            </a:r>
            <a:endParaRPr lang="en-IN" dirty="0"/>
          </a:p>
          <a:p>
            <a:pPr marL="0" indent="0">
              <a:buNone/>
            </a:pPr>
            <a:r>
              <a:rPr lang="en-GB" b="1" dirty="0"/>
              <a:t> </a:t>
            </a:r>
            <a:endParaRPr lang="en-IN" dirty="0"/>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5743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B6211-183C-4B89-94CE-BFECC3DEAAC0}"/>
              </a:ext>
            </a:extLst>
          </p:cNvPr>
          <p:cNvSpPr>
            <a:spLocks noGrp="1"/>
          </p:cNvSpPr>
          <p:nvPr>
            <p:ph type="title"/>
          </p:nvPr>
        </p:nvSpPr>
        <p:spPr>
          <a:xfrm>
            <a:off x="677334" y="609600"/>
            <a:ext cx="8596668" cy="677662"/>
          </a:xfrm>
        </p:spPr>
        <p:txBody>
          <a:bodyPr/>
          <a:lstStyle/>
          <a:p>
            <a:r>
              <a:rPr lang="en-IN" dirty="0"/>
              <a:t>SYSTEM REQUIREMENTS</a:t>
            </a:r>
          </a:p>
        </p:txBody>
      </p:sp>
      <p:sp>
        <p:nvSpPr>
          <p:cNvPr id="3" name="Content Placeholder 2">
            <a:extLst>
              <a:ext uri="{FF2B5EF4-FFF2-40B4-BE49-F238E27FC236}">
                <a16:creationId xmlns:a16="http://schemas.microsoft.com/office/drawing/2014/main" xmlns="" id="{26A52E9B-57C6-4998-81F0-65FCADF73525}"/>
              </a:ext>
            </a:extLst>
          </p:cNvPr>
          <p:cNvSpPr>
            <a:spLocks noGrp="1"/>
          </p:cNvSpPr>
          <p:nvPr>
            <p:ph idx="1"/>
          </p:nvPr>
        </p:nvSpPr>
        <p:spPr>
          <a:xfrm>
            <a:off x="677334" y="1429305"/>
            <a:ext cx="8596668" cy="4612057"/>
          </a:xfrm>
        </p:spPr>
        <p:txBody>
          <a:bodyPr/>
          <a:lstStyle/>
          <a:p>
            <a:pPr marL="0" indent="0" algn="just">
              <a:lnSpc>
                <a:spcPct val="150000"/>
              </a:lnSpc>
              <a:buNone/>
            </a:pPr>
            <a:r>
              <a:rPr lang="en-US" b="1" dirty="0">
                <a:latin typeface="Times New Roman" panose="02020603050405020304" pitchFamily="18" charset="0"/>
                <a:ea typeface="Times New Roman" panose="02020603050405020304" pitchFamily="18" charset="0"/>
              </a:rPr>
              <a:t>SOFTWARE REQUIREMENTS</a:t>
            </a:r>
            <a:endParaRPr lang="en-IN" sz="1400" dirty="0">
              <a:latin typeface="Times New Roman" panose="02020603050405020304" pitchFamily="18" charset="0"/>
              <a:ea typeface="Times New Roman" panose="02020603050405020304" pitchFamily="18" charset="0"/>
            </a:endParaRPr>
          </a:p>
          <a:p>
            <a:pPr lvl="0"/>
            <a:r>
              <a:rPr lang="en-GB" dirty="0"/>
              <a:t>Operating System: Windows 7 above</a:t>
            </a:r>
            <a:endParaRPr lang="en-IN" dirty="0"/>
          </a:p>
          <a:p>
            <a:pPr lvl="0"/>
            <a:r>
              <a:rPr lang="en-GB" dirty="0"/>
              <a:t>User Interface: HTML, CSS.</a:t>
            </a:r>
            <a:endParaRPr lang="en-IN" dirty="0"/>
          </a:p>
          <a:p>
            <a:pPr lvl="0"/>
            <a:r>
              <a:rPr lang="en-GB" dirty="0"/>
              <a:t>Programming Language: PHP, </a:t>
            </a:r>
            <a:r>
              <a:rPr lang="en-GB" dirty="0" err="1"/>
              <a:t>Javascript</a:t>
            </a:r>
            <a:r>
              <a:rPr lang="en-GB" dirty="0"/>
              <a:t>.</a:t>
            </a:r>
            <a:endParaRPr lang="en-IN" dirty="0"/>
          </a:p>
          <a:p>
            <a:pPr lvl="0"/>
            <a:r>
              <a:rPr lang="en-GB" dirty="0"/>
              <a:t>Tool: XAMPP</a:t>
            </a:r>
            <a:endParaRPr lang="en-IN" dirty="0"/>
          </a:p>
          <a:p>
            <a:pPr lvl="0"/>
            <a:r>
              <a:rPr lang="en-GB" dirty="0"/>
              <a:t>Server: Apache</a:t>
            </a:r>
            <a:endParaRPr lang="en-IN" dirty="0"/>
          </a:p>
          <a:p>
            <a:pPr lvl="0"/>
            <a:r>
              <a:rPr lang="en-GB" dirty="0"/>
              <a:t>Database: MySQL</a:t>
            </a:r>
            <a:endParaRPr lang="en-IN" dirty="0"/>
          </a:p>
          <a:p>
            <a:pPr marL="0" indent="0">
              <a:buNone/>
            </a:pPr>
            <a:endParaRPr lang="en-IN" dirty="0"/>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2737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AF676-E297-4433-A46B-65EE30969D40}"/>
              </a:ext>
            </a:extLst>
          </p:cNvPr>
          <p:cNvSpPr>
            <a:spLocks noGrp="1"/>
          </p:cNvSpPr>
          <p:nvPr>
            <p:ph type="title"/>
          </p:nvPr>
        </p:nvSpPr>
        <p:spPr>
          <a:xfrm>
            <a:off x="677334" y="609600"/>
            <a:ext cx="8596668" cy="473476"/>
          </a:xfrm>
        </p:spPr>
        <p:txBody>
          <a:bodyPr>
            <a:normAutofit fontScale="90000"/>
          </a:bodyPr>
          <a:lstStyle/>
          <a:p>
            <a:r>
              <a:rPr lang="en-IN" dirty="0"/>
              <a:t>EXISTING SYSTEM</a:t>
            </a:r>
          </a:p>
        </p:txBody>
      </p:sp>
      <p:sp>
        <p:nvSpPr>
          <p:cNvPr id="3" name="Content Placeholder 2">
            <a:extLst>
              <a:ext uri="{FF2B5EF4-FFF2-40B4-BE49-F238E27FC236}">
                <a16:creationId xmlns:a16="http://schemas.microsoft.com/office/drawing/2014/main" xmlns="" id="{C182F482-F24D-4805-93A4-10393FE82AF6}"/>
              </a:ext>
            </a:extLst>
          </p:cNvPr>
          <p:cNvSpPr>
            <a:spLocks noGrp="1"/>
          </p:cNvSpPr>
          <p:nvPr>
            <p:ph idx="1"/>
          </p:nvPr>
        </p:nvSpPr>
        <p:spPr>
          <a:xfrm>
            <a:off x="677334" y="1269507"/>
            <a:ext cx="8596668" cy="4771855"/>
          </a:xfrm>
        </p:spPr>
        <p:txBody>
          <a:bodyPr>
            <a:normAutofit fontScale="92500" lnSpcReduction="10000"/>
          </a:bodyPr>
          <a:lstStyle/>
          <a:p>
            <a:pPr marR="404495" algn="just">
              <a:lnSpc>
                <a:spcPct val="150000"/>
              </a:lnSpc>
              <a:tabLst>
                <a:tab pos="1066800" algn="l"/>
                <a:tab pos="1067435" algn="l"/>
              </a:tabLst>
            </a:pPr>
            <a:r>
              <a:rPr lang="en-US" sz="2000" b="1" dirty="0">
                <a:latin typeface="Times New Roman" panose="02020603050405020304" pitchFamily="18" charset="0"/>
                <a:ea typeface="Times New Roman" panose="02020603050405020304" pitchFamily="18" charset="0"/>
              </a:rPr>
              <a:t>      </a:t>
            </a:r>
            <a:r>
              <a:rPr lang="en-GB" dirty="0"/>
              <a:t>In this existing system the details of the products are added by modifying the  code. Here the data cannot be stored and cannot be accessed whenever we need, modifying the code again and again will be the time consuming and data loss will occur. In this system we cannot store the n number of tables of n number of rows and columns. It will be difficult to add the new products or modify the products or delete the products instantly. Here the editing of the products details will be time consuming. The description of the product will be also limited. </a:t>
            </a:r>
            <a:endParaRPr lang="en-IN" dirty="0"/>
          </a:p>
          <a:p>
            <a:pPr marR="404495" algn="just">
              <a:lnSpc>
                <a:spcPct val="150000"/>
              </a:lnSpc>
              <a:tabLst>
                <a:tab pos="1066800" algn="l"/>
                <a:tab pos="1067435" algn="l"/>
              </a:tabLst>
            </a:pPr>
            <a:r>
              <a:rPr lang="en-GB" dirty="0"/>
              <a:t>Online shopping is the process of buying goods and services from merchants who sell on the Internet and people can purchase just about anything from companies that provide their products online. Online shopping is a form of Electronic Commerce . E-commerce or Electronic commerce.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2915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C2E29-857C-437D-B99E-8B5D66FC611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xmlns="" id="{2000D551-3B4A-4426-8B5D-BB35A7ADB720}"/>
              </a:ext>
            </a:extLst>
          </p:cNvPr>
          <p:cNvSpPr>
            <a:spLocks noGrp="1"/>
          </p:cNvSpPr>
          <p:nvPr>
            <p:ph idx="1"/>
          </p:nvPr>
        </p:nvSpPr>
        <p:spPr>
          <a:xfrm>
            <a:off x="677334" y="1438183"/>
            <a:ext cx="8596668" cy="4603179"/>
          </a:xfrm>
        </p:spPr>
        <p:txBody>
          <a:bodyPr/>
          <a:lstStyle/>
          <a:p>
            <a:pPr marL="0" indent="0">
              <a:buNone/>
            </a:pPr>
            <a:r>
              <a:rPr lang="en-GB" dirty="0"/>
              <a:t> In the proposed system we are database management system to store the data and retrieve the data. Here the XAMPP tool is used for server and database. The XAMPP tool provides Apache server, </a:t>
            </a:r>
            <a:r>
              <a:rPr lang="en-GB" dirty="0" err="1"/>
              <a:t>MySql</a:t>
            </a:r>
            <a:r>
              <a:rPr lang="en-GB" dirty="0"/>
              <a:t> database, </a:t>
            </a:r>
            <a:r>
              <a:rPr lang="en-GB" dirty="0" err="1"/>
              <a:t>Filezilla</a:t>
            </a:r>
            <a:r>
              <a:rPr lang="en-GB" dirty="0"/>
              <a:t> application, Mercury server, Tomcat. We have used the Apache server and </a:t>
            </a:r>
            <a:r>
              <a:rPr lang="en-GB" dirty="0" err="1"/>
              <a:t>MySql</a:t>
            </a:r>
            <a:r>
              <a:rPr lang="en-GB" dirty="0"/>
              <a:t> database. The database is used as backend and php, html, </a:t>
            </a:r>
            <a:r>
              <a:rPr lang="en-GB" dirty="0" err="1"/>
              <a:t>javascript</a:t>
            </a:r>
            <a:r>
              <a:rPr lang="en-GB" dirty="0"/>
              <a:t> are used as front end. Here there is no modifying of code </a:t>
            </a:r>
            <a:r>
              <a:rPr lang="en-GB" dirty="0" err="1"/>
              <a:t>everytime</a:t>
            </a:r>
            <a:r>
              <a:rPr lang="en-GB" dirty="0"/>
              <a:t> to enter or modify the details of product. This is the time consuming method and easiest method to insert new products or modify the products. </a:t>
            </a:r>
            <a:endParaRPr lang="en-IN" dirty="0"/>
          </a:p>
          <a:p>
            <a:pPr marL="0" indent="0">
              <a:buNone/>
            </a:pPr>
            <a:r>
              <a:rPr lang="en-GB" dirty="0"/>
              <a:t>This is the user friendly to use this method. XAMPP  is a free and open-source cross-platform web server solution stack package developed by Apache Friends, consisting mainly of the Apache HTTP Server, Maria DB database, and interpreters for scripts written in the PHP and Perl programming languages. Since most actual web server deployments use the same components as XAMPP, it makes transitioning from a local test server to a live server possible.</a:t>
            </a:r>
            <a:endParaRPr lang="en-IN" dirty="0"/>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4490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xmlns="" id="{FDB83FE3-E08F-4186-8229-64E616E2EEE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F41D0215-C5B1-47FB-9AF3-D9BDCC24BAD5}"/>
              </a:ext>
            </a:extLst>
          </p:cNvPr>
          <p:cNvSpPr>
            <a:spLocks noChangeArrowheads="1"/>
          </p:cNvSpPr>
          <p:nvPr/>
        </p:nvSpPr>
        <p:spPr bwMode="auto">
          <a:xfrm>
            <a:off x="3318607" y="5462867"/>
            <a:ext cx="202331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xmlns="" id="{BB737C1D-0484-4CD1-8851-AF96929C45A8}"/>
              </a:ext>
            </a:extLst>
          </p:cNvPr>
          <p:cNvSpPr>
            <a:spLocks noGrp="1"/>
          </p:cNvSpPr>
          <p:nvPr>
            <p:ph type="title"/>
          </p:nvPr>
        </p:nvSpPr>
        <p:spPr/>
        <p:txBody>
          <a:bodyPr/>
          <a:lstStyle/>
          <a:p>
            <a:r>
              <a:rPr lang="en-US" dirty="0"/>
              <a:t>DESIGN AND ANALYSIS</a:t>
            </a:r>
            <a:endParaRPr lang="en-IN" dirty="0"/>
          </a:p>
        </p:txBody>
      </p:sp>
      <p:sp>
        <p:nvSpPr>
          <p:cNvPr id="6" name="Content Placeholder 5">
            <a:extLst>
              <a:ext uri="{FF2B5EF4-FFF2-40B4-BE49-F238E27FC236}">
                <a16:creationId xmlns:a16="http://schemas.microsoft.com/office/drawing/2014/main" xmlns="" id="{F9A4C490-314F-46F8-9D7B-4DBE62C94555}"/>
              </a:ext>
            </a:extLst>
          </p:cNvPr>
          <p:cNvSpPr>
            <a:spLocks noGrp="1"/>
          </p:cNvSpPr>
          <p:nvPr>
            <p:ph idx="1"/>
          </p:nvPr>
        </p:nvSpPr>
        <p:spPr/>
        <p:txBody>
          <a:bodyPr>
            <a:normAutofit fontScale="92500" lnSpcReduction="10000"/>
          </a:bodyPr>
          <a:lstStyle/>
          <a:p>
            <a:r>
              <a:rPr lang="en-GB" dirty="0"/>
              <a:t>The most creative and challenging face of the system development is System Design. It provides the understanding and procedural details necessary for the local and physical stages of development. In designing a new system, the system analyst must have a</a:t>
            </a:r>
            <a:r>
              <a:rPr lang="en-GB" b="1" dirty="0"/>
              <a:t> </a:t>
            </a:r>
            <a:r>
              <a:rPr lang="en-GB" dirty="0"/>
              <a:t>clear understanding of the objectives, which the designing is aiming to </a:t>
            </a:r>
            <a:r>
              <a:rPr lang="en-GB" dirty="0" err="1"/>
              <a:t>fulfill</a:t>
            </a:r>
            <a:r>
              <a:rPr lang="en-GB" dirty="0"/>
              <a:t>. The first step is to determine how the output is to be produced and in what format. Second, input data and master files have to be designed to meet the requirements of the proposed outputs. The</a:t>
            </a:r>
            <a:r>
              <a:rPr lang="en-GB" b="1" dirty="0"/>
              <a:t> </a:t>
            </a:r>
            <a:r>
              <a:rPr lang="en-GB" dirty="0"/>
              <a:t>operational phases are handled through program construction and testing.</a:t>
            </a:r>
            <a:endParaRPr lang="en-IN" dirty="0"/>
          </a:p>
          <a:p>
            <a:r>
              <a:rPr lang="en-GB" dirty="0"/>
              <a:t>Design of the system can be defined as a process of applying various </a:t>
            </a:r>
            <a:r>
              <a:rPr lang="en-GB" dirty="0" err="1"/>
              <a:t>techniquesand</a:t>
            </a:r>
            <a:r>
              <a:rPr lang="en-GB" dirty="0"/>
              <a:t> principles of the process of defining a device, a process, or a system in sufficient detail to permit its physical realization. Thus system design is a solution to “how to” approach to the creation of the new system. This important phase provides the understanding and the procedural details necessary for implementing the system recommended in the feasibility study. The design step provides a data design, and a procedural design.</a:t>
            </a:r>
            <a:endParaRPr lang="en-IN" dirty="0"/>
          </a:p>
          <a:p>
            <a:endParaRPr lang="en-IN" dirty="0"/>
          </a:p>
        </p:txBody>
      </p:sp>
    </p:spTree>
    <p:extLst>
      <p:ext uri="{BB962C8B-B14F-4D97-AF65-F5344CB8AC3E}">
        <p14:creationId xmlns:p14="http://schemas.microsoft.com/office/powerpoint/2010/main" xmlns="" val="652818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178</TotalTime>
  <Words>1250</Words>
  <Application>Microsoft Office PowerPoint</Application>
  <PresentationFormat>Custom</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   </vt:lpstr>
      <vt:lpstr>CONTENTS</vt:lpstr>
      <vt:lpstr>ABSTRACT</vt:lpstr>
      <vt:lpstr>INTRODUCTION </vt:lpstr>
      <vt:lpstr>SYSTEM REQUIREMENTS</vt:lpstr>
      <vt:lpstr>SYSTEM REQUIREMENTS</vt:lpstr>
      <vt:lpstr>EXISTING SYSTEM</vt:lpstr>
      <vt:lpstr>PROPOSED SYSTEM</vt:lpstr>
      <vt:lpstr>DESIGN AND ANALYSIS</vt:lpstr>
      <vt:lpstr>USE CASE DIAGRAM OF CUSTOMER</vt:lpstr>
      <vt:lpstr>USE CASE DIAGRAM OF ADMIN</vt:lpstr>
      <vt:lpstr>USE CASE DIAGRAM OF SHOPPING MALL </vt:lpstr>
      <vt:lpstr>SNAPSHOTS</vt:lpstr>
      <vt:lpstr>VIEW TABLE STRUCTURE</vt:lpstr>
      <vt:lpstr>VIEW INSERTION</vt:lpstr>
      <vt:lpstr>VIEW INSERTION</vt:lpstr>
      <vt:lpstr>VIEW ITEMS</vt:lpstr>
      <vt:lpstr>CONCLUSION</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INCHARA KS</dc:creator>
  <cp:lastModifiedBy>acer</cp:lastModifiedBy>
  <cp:revision>38</cp:revision>
  <dcterms:created xsi:type="dcterms:W3CDTF">2018-11-29T07:15:41Z</dcterms:created>
  <dcterms:modified xsi:type="dcterms:W3CDTF">2021-01-15T08:28:17Z</dcterms:modified>
</cp:coreProperties>
</file>