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6" r:id="rId10"/>
    <p:sldId id="267" r:id="rId11"/>
    <p:sldId id="268" r:id="rId12"/>
    <p:sldId id="264" r:id="rId13"/>
    <p:sldId id="269" r:id="rId14"/>
    <p:sldId id="270" r:id="rId15"/>
    <p:sldId id="271" r:id="rId16"/>
    <p:sldId id="272" r:id="rId17"/>
    <p:sldId id="273" r:id="rId18"/>
    <p:sldId id="265" r:id="rId19"/>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5" d="100"/>
          <a:sy n="65" d="100"/>
        </p:scale>
        <p:origin x="70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096000" y="2071493"/>
            <a:ext cx="4957065" cy="1014380"/>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a:cs typeface="Trebuchet MS"/>
              </a:rPr>
              <a:t>SHARATH KANNA R</a:t>
            </a:r>
          </a:p>
          <a:p>
            <a:pPr marL="12700">
              <a:lnSpc>
                <a:spcPct val="100000"/>
              </a:lnSpc>
              <a:spcBef>
                <a:spcPts val="130"/>
              </a:spcBef>
            </a:pPr>
            <a:r>
              <a:rPr lang="en-IN" sz="3200" dirty="0">
                <a:latin typeface="Trebuchet MS"/>
                <a:cs typeface="Trebuchet MS"/>
              </a:rPr>
              <a:t>2021506311</a:t>
            </a:r>
            <a:endParaRPr sz="3200" dirty="0">
              <a:latin typeface="Trebuchet MS"/>
              <a:cs typeface="Trebuchet MS"/>
            </a:endParaRPr>
          </a:p>
        </p:txBody>
      </p:sp>
      <p:sp>
        <p:nvSpPr>
          <p:cNvPr id="8" name="object 8"/>
          <p:cNvSpPr txBox="1"/>
          <p:nvPr/>
        </p:nvSpPr>
        <p:spPr>
          <a:xfrm>
            <a:off x="6100916" y="3090789"/>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CA3F2-E8F0-ACA5-9ADB-96F4CD11F8F7}"/>
              </a:ext>
            </a:extLst>
          </p:cNvPr>
          <p:cNvSpPr>
            <a:spLocks noGrp="1"/>
          </p:cNvSpPr>
          <p:nvPr>
            <p:ph type="title"/>
          </p:nvPr>
        </p:nvSpPr>
        <p:spPr>
          <a:xfrm>
            <a:off x="558165" y="385444"/>
            <a:ext cx="9764395" cy="830997"/>
          </a:xfrm>
        </p:spPr>
        <p:txBody>
          <a:bodyPr/>
          <a:lstStyle/>
          <a:p>
            <a:r>
              <a:rPr lang="en-IN" sz="5400" i="0" dirty="0">
                <a:effectLst/>
                <a:latin typeface="Microsoft YaHei" panose="020B0503020204020204" pitchFamily="34" charset="-122"/>
                <a:ea typeface="Microsoft YaHei" panose="020B0503020204020204" pitchFamily="34" charset="-122"/>
              </a:rPr>
              <a:t>TRAINING</a:t>
            </a:r>
            <a:endParaRPr lang="en-IN" sz="5400" dirty="0">
              <a:latin typeface="Microsoft YaHei" panose="020B0503020204020204" pitchFamily="34" charset="-122"/>
              <a:ea typeface="Microsoft YaHei" panose="020B0503020204020204" pitchFamily="34" charset="-122"/>
            </a:endParaRPr>
          </a:p>
        </p:txBody>
      </p:sp>
      <p:sp>
        <p:nvSpPr>
          <p:cNvPr id="4" name="TextBox 3">
            <a:extLst>
              <a:ext uri="{FF2B5EF4-FFF2-40B4-BE49-F238E27FC236}">
                <a16:creationId xmlns:a16="http://schemas.microsoft.com/office/drawing/2014/main" id="{89A0B01D-F508-1058-B5E8-80793461694E}"/>
              </a:ext>
            </a:extLst>
          </p:cNvPr>
          <p:cNvSpPr txBox="1"/>
          <p:nvPr/>
        </p:nvSpPr>
        <p:spPr>
          <a:xfrm>
            <a:off x="558165" y="1600200"/>
            <a:ext cx="10719435" cy="3416320"/>
          </a:xfrm>
          <a:prstGeom prst="rect">
            <a:avLst/>
          </a:prstGeom>
          <a:noFill/>
        </p:spPr>
        <p:txBody>
          <a:bodyPr wrap="square">
            <a:spAutoFit/>
          </a:bodyPr>
          <a:lstStyle/>
          <a:p>
            <a:pPr algn="l">
              <a:buFont typeface="Arial" panose="020B0604020202020204" pitchFamily="34" charset="0"/>
              <a:buChar char="•"/>
            </a:pPr>
            <a:r>
              <a:rPr lang="en-GB" sz="2400" b="0" i="0" dirty="0">
                <a:solidFill>
                  <a:schemeClr val="tx1"/>
                </a:solidFill>
                <a:effectLst/>
                <a:latin typeface="Söhne"/>
              </a:rPr>
              <a:t>Training involves minimizing a loss function that measures the discrepancy between the colorized output and the ground truth </a:t>
            </a:r>
            <a:r>
              <a:rPr lang="en-GB" sz="2400" b="0" i="0" dirty="0" err="1">
                <a:solidFill>
                  <a:schemeClr val="tx1"/>
                </a:solidFill>
                <a:effectLst/>
                <a:latin typeface="Söhne"/>
              </a:rPr>
              <a:t>colored</a:t>
            </a:r>
            <a:r>
              <a:rPr lang="en-GB" sz="2400" b="0" i="0" dirty="0">
                <a:solidFill>
                  <a:schemeClr val="tx1"/>
                </a:solidFill>
                <a:effectLst/>
                <a:latin typeface="Söhne"/>
              </a:rPr>
              <a:t> image.</a:t>
            </a:r>
          </a:p>
          <a:p>
            <a:pPr algn="l"/>
            <a:endParaRPr lang="en-GB" sz="2400" b="0" i="0" dirty="0">
              <a:solidFill>
                <a:schemeClr val="tx1"/>
              </a:solidFill>
              <a:effectLst/>
              <a:latin typeface="Söhne"/>
            </a:endParaRPr>
          </a:p>
          <a:p>
            <a:pPr algn="l">
              <a:buFont typeface="Arial" panose="020B0604020202020204" pitchFamily="34" charset="0"/>
              <a:buChar char="•"/>
            </a:pPr>
            <a:r>
              <a:rPr lang="en-GB" sz="2400" b="0" i="0" dirty="0">
                <a:solidFill>
                  <a:schemeClr val="tx1"/>
                </a:solidFill>
                <a:effectLst/>
                <a:latin typeface="Söhne"/>
              </a:rPr>
              <a:t>Common loss functions include Mean Squared Error (MSE), Structural Similarity Index (SSIM) loss, or perceptual loss computed using pre-trained deep neural networks (e.g., VGG-16).</a:t>
            </a:r>
          </a:p>
          <a:p>
            <a:pPr algn="l"/>
            <a:endParaRPr lang="en-GB" sz="2400" b="0" i="0" dirty="0">
              <a:solidFill>
                <a:schemeClr val="tx1"/>
              </a:solidFill>
              <a:effectLst/>
              <a:latin typeface="Söhne"/>
            </a:endParaRPr>
          </a:p>
          <a:p>
            <a:pPr algn="l">
              <a:buFont typeface="Arial" panose="020B0604020202020204" pitchFamily="34" charset="0"/>
              <a:buChar char="•"/>
            </a:pPr>
            <a:r>
              <a:rPr lang="en-GB" sz="2400" b="0" i="0" dirty="0">
                <a:solidFill>
                  <a:schemeClr val="tx1"/>
                </a:solidFill>
                <a:effectLst/>
                <a:latin typeface="Söhne"/>
              </a:rPr>
              <a:t>Optimizers such as Adam or RMSprop can be used for gradient descent optimization.</a:t>
            </a:r>
          </a:p>
        </p:txBody>
      </p:sp>
    </p:spTree>
    <p:extLst>
      <p:ext uri="{BB962C8B-B14F-4D97-AF65-F5344CB8AC3E}">
        <p14:creationId xmlns:p14="http://schemas.microsoft.com/office/powerpoint/2010/main" val="1120686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6493-1415-90EE-34A7-491D13EFC62C}"/>
              </a:ext>
            </a:extLst>
          </p:cNvPr>
          <p:cNvSpPr>
            <a:spLocks noGrp="1"/>
          </p:cNvSpPr>
          <p:nvPr>
            <p:ph type="title"/>
          </p:nvPr>
        </p:nvSpPr>
        <p:spPr>
          <a:xfrm>
            <a:off x="558165" y="385444"/>
            <a:ext cx="9764395" cy="615553"/>
          </a:xfrm>
        </p:spPr>
        <p:txBody>
          <a:bodyPr/>
          <a:lstStyle/>
          <a:p>
            <a:r>
              <a:rPr lang="en-IN" sz="4000" i="0" dirty="0">
                <a:effectLst/>
                <a:latin typeface="Verdana" panose="020B0604030504040204" pitchFamily="34" charset="0"/>
                <a:ea typeface="Verdana" panose="020B0604030504040204" pitchFamily="34" charset="0"/>
              </a:rPr>
              <a:t>EXTENSIONS</a:t>
            </a:r>
            <a:endParaRPr lang="en-IN" sz="4000"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E227BF10-B197-8CEB-1C36-3536A7B962EE}"/>
              </a:ext>
            </a:extLst>
          </p:cNvPr>
          <p:cNvSpPr txBox="1"/>
          <p:nvPr/>
        </p:nvSpPr>
        <p:spPr>
          <a:xfrm>
            <a:off x="558165" y="1600200"/>
            <a:ext cx="9296400" cy="2554545"/>
          </a:xfrm>
          <a:prstGeom prst="rect">
            <a:avLst/>
          </a:prstGeom>
          <a:noFill/>
        </p:spPr>
        <p:txBody>
          <a:bodyPr wrap="square">
            <a:spAutoFit/>
          </a:bodyPr>
          <a:lstStyle/>
          <a:p>
            <a:pPr algn="l">
              <a:buFont typeface="Arial" panose="020B0604020202020204" pitchFamily="34" charset="0"/>
              <a:buChar char="•"/>
            </a:pPr>
            <a:r>
              <a:rPr lang="en-GB" sz="2000" b="0" i="0" dirty="0">
                <a:solidFill>
                  <a:schemeClr val="tx1"/>
                </a:solidFill>
                <a:effectLst/>
                <a:latin typeface="Verdana" panose="020B0604030504040204" pitchFamily="34" charset="0"/>
                <a:ea typeface="Verdana" panose="020B0604030504040204" pitchFamily="34" charset="0"/>
              </a:rPr>
              <a:t>The basic architecture can be extended by incorporating additional layers or adopting alternative techniques such as residual connections, attention mechanisms, or adversarial training for improved performance and realism.</a:t>
            </a:r>
          </a:p>
          <a:p>
            <a:pPr algn="l"/>
            <a:endParaRPr lang="en-GB" sz="2000" b="0" i="0" dirty="0">
              <a:solidFill>
                <a:schemeClr val="tx1"/>
              </a:solidFill>
              <a:effectLst/>
              <a:latin typeface="Verdana" panose="020B0604030504040204" pitchFamily="34" charset="0"/>
              <a:ea typeface="Verdana" panose="020B0604030504040204" pitchFamily="34" charset="0"/>
            </a:endParaRPr>
          </a:p>
          <a:p>
            <a:pPr algn="l">
              <a:buFont typeface="Arial" panose="020B0604020202020204" pitchFamily="34" charset="0"/>
              <a:buChar char="•"/>
            </a:pPr>
            <a:r>
              <a:rPr lang="en-GB" sz="2000" b="0" i="0" dirty="0">
                <a:solidFill>
                  <a:schemeClr val="tx1"/>
                </a:solidFill>
                <a:effectLst/>
                <a:latin typeface="Verdana" panose="020B0604030504040204" pitchFamily="34" charset="0"/>
                <a:ea typeface="Verdana" panose="020B0604030504040204" pitchFamily="34" charset="0"/>
              </a:rPr>
              <a:t>Transfer learning can also be applied by initializing the model with weights pre-trained on a large dataset, followed by fine-tuning on the specific colorization task.</a:t>
            </a:r>
          </a:p>
        </p:txBody>
      </p:sp>
    </p:spTree>
    <p:extLst>
      <p:ext uri="{BB962C8B-B14F-4D97-AF65-F5344CB8AC3E}">
        <p14:creationId xmlns:p14="http://schemas.microsoft.com/office/powerpoint/2010/main" val="979542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sp>
        <p:nvSpPr>
          <p:cNvPr id="8" name="object 8"/>
          <p:cNvSpPr txBox="1">
            <a:spLocks noGrp="1"/>
          </p:cNvSpPr>
          <p:nvPr>
            <p:ph type="ctrTitle"/>
          </p:nvPr>
        </p:nvSpPr>
        <p:spPr>
          <a:xfrm>
            <a:off x="739774" y="291147"/>
            <a:ext cx="9928226" cy="690574"/>
          </a:xfrm>
          <a:prstGeom prst="rect">
            <a:avLst/>
          </a:prstGeom>
        </p:spPr>
        <p:txBody>
          <a:bodyPr vert="horz" wrap="square" lIns="0" tIns="13335" rIns="0" bIns="0" rtlCol="0">
            <a:spAutoFit/>
          </a:bodyPr>
          <a:lstStyle/>
          <a:p>
            <a:pPr marL="12700">
              <a:lnSpc>
                <a:spcPct val="100000"/>
              </a:lnSpc>
              <a:spcBef>
                <a:spcPts val="105"/>
              </a:spcBef>
            </a:pPr>
            <a:r>
              <a:rPr lang="en-IN" sz="4400" spc="-10" dirty="0">
                <a:latin typeface="Microsoft YaHei" panose="020B0503020204020204" pitchFamily="34" charset="-122"/>
                <a:ea typeface="Microsoft YaHei" panose="020B0503020204020204" pitchFamily="34" charset="-122"/>
              </a:rPr>
              <a:t>RESULTS</a:t>
            </a:r>
            <a:r>
              <a:rPr lang="en-IN" sz="4000" spc="-10" dirty="0">
                <a:latin typeface="Microsoft YaHei" panose="020B0503020204020204" pitchFamily="34" charset="-122"/>
                <a:ea typeface="Microsoft YaHei" panose="020B0503020204020204" pitchFamily="34" charset="-122"/>
              </a:rPr>
              <a:t> AND EVALUTION</a:t>
            </a:r>
            <a:endParaRPr sz="4000" spc="-10" dirty="0">
              <a:latin typeface="Microsoft YaHei" panose="020B0503020204020204" pitchFamily="34" charset="-122"/>
              <a:ea typeface="Microsoft YaHei" panose="020B0503020204020204" pitchFamily="34" charset="-122"/>
            </a:endParaRPr>
          </a:p>
        </p:txBody>
      </p:sp>
      <p:sp>
        <p:nvSpPr>
          <p:cNvPr id="13" name="TextBox 12">
            <a:extLst>
              <a:ext uri="{FF2B5EF4-FFF2-40B4-BE49-F238E27FC236}">
                <a16:creationId xmlns:a16="http://schemas.microsoft.com/office/drawing/2014/main" id="{8E89C4F0-2280-552F-0CEA-FC5FFE548E17}"/>
              </a:ext>
            </a:extLst>
          </p:cNvPr>
          <p:cNvSpPr txBox="1"/>
          <p:nvPr/>
        </p:nvSpPr>
        <p:spPr>
          <a:xfrm>
            <a:off x="739774" y="1503282"/>
            <a:ext cx="9372600" cy="3046988"/>
          </a:xfrm>
          <a:prstGeom prst="rect">
            <a:avLst/>
          </a:prstGeom>
          <a:noFill/>
        </p:spPr>
        <p:txBody>
          <a:bodyPr wrap="square">
            <a:spAutoFit/>
          </a:bodyPr>
          <a:lstStyle/>
          <a:p>
            <a:r>
              <a:rPr lang="en-GB" sz="2400" b="0" i="0" dirty="0">
                <a:solidFill>
                  <a:schemeClr val="tx1"/>
                </a:solidFill>
                <a:effectLst/>
                <a:latin typeface="Verdana" panose="020B0604030504040204" pitchFamily="34" charset="0"/>
                <a:ea typeface="Verdana" panose="020B0604030504040204" pitchFamily="34" charset="0"/>
              </a:rPr>
              <a:t>	To evaluate the performance of the proposed deep convolutional neural network (CNN) architecture for image colorization, we conducted experiments on a diverse dataset consisting of grayscale images paired with their corresponding ground truth </a:t>
            </a:r>
            <a:r>
              <a:rPr lang="en-GB" sz="2400" b="0" i="0" dirty="0" err="1">
                <a:solidFill>
                  <a:schemeClr val="tx1"/>
                </a:solidFill>
                <a:effectLst/>
                <a:latin typeface="Verdana" panose="020B0604030504040204" pitchFamily="34" charset="0"/>
                <a:ea typeface="Verdana" panose="020B0604030504040204" pitchFamily="34" charset="0"/>
              </a:rPr>
              <a:t>colored</a:t>
            </a:r>
            <a:r>
              <a:rPr lang="en-GB" sz="2400" b="0" i="0" dirty="0">
                <a:solidFill>
                  <a:schemeClr val="tx1"/>
                </a:solidFill>
                <a:effectLst/>
                <a:latin typeface="Verdana" panose="020B0604030504040204" pitchFamily="34" charset="0"/>
                <a:ea typeface="Verdana" panose="020B0604030504040204" pitchFamily="34" charset="0"/>
              </a:rPr>
              <a:t> versions. The dataset encompasses a variety of scenes, objects, and textures to ensure the model's robustness and generalization capability.</a:t>
            </a:r>
            <a:endParaRPr lang="en-IN" sz="2400" dirty="0">
              <a:solidFill>
                <a:schemeClr val="tx1"/>
              </a:solidFill>
              <a:latin typeface="Verdana" panose="020B0604030504040204" pitchFamily="34" charset="0"/>
              <a:ea typeface="Verdana" panose="020B060403050404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CF848-C6ED-F298-2B9A-1CA525A58B34}"/>
              </a:ext>
            </a:extLst>
          </p:cNvPr>
          <p:cNvSpPr>
            <a:spLocks noGrp="1"/>
          </p:cNvSpPr>
          <p:nvPr>
            <p:ph type="title"/>
          </p:nvPr>
        </p:nvSpPr>
        <p:spPr>
          <a:xfrm>
            <a:off x="558165" y="385444"/>
            <a:ext cx="9764395" cy="738664"/>
          </a:xfrm>
        </p:spPr>
        <p:txBody>
          <a:bodyPr/>
          <a:lstStyle/>
          <a:p>
            <a:r>
              <a:rPr lang="en-IN" spc="-10" dirty="0"/>
              <a:t>RESULTS AND EVALUTION</a:t>
            </a:r>
            <a:endParaRPr lang="en-IN" dirty="0"/>
          </a:p>
        </p:txBody>
      </p:sp>
      <p:sp>
        <p:nvSpPr>
          <p:cNvPr id="3" name="Text Placeholder 2">
            <a:extLst>
              <a:ext uri="{FF2B5EF4-FFF2-40B4-BE49-F238E27FC236}">
                <a16:creationId xmlns:a16="http://schemas.microsoft.com/office/drawing/2014/main" id="{9097A4F1-E711-2D8D-598D-D803089295B0}"/>
              </a:ext>
            </a:extLst>
          </p:cNvPr>
          <p:cNvSpPr>
            <a:spLocks noGrp="1"/>
          </p:cNvSpPr>
          <p:nvPr>
            <p:ph type="body" idx="1"/>
          </p:nvPr>
        </p:nvSpPr>
        <p:spPr>
          <a:xfrm>
            <a:off x="609600" y="1219200"/>
            <a:ext cx="10972800" cy="2831544"/>
          </a:xfrm>
        </p:spPr>
        <p:txBody>
          <a:bodyPr/>
          <a:lstStyle/>
          <a:p>
            <a:pPr algn="l"/>
            <a:r>
              <a:rPr lang="en-GB" sz="2000" b="1" i="0" dirty="0">
                <a:solidFill>
                  <a:schemeClr val="tx1"/>
                </a:solidFill>
                <a:effectLst/>
                <a:latin typeface="Verdana" panose="020B0604030504040204" pitchFamily="34" charset="0"/>
                <a:ea typeface="Verdana" panose="020B0604030504040204" pitchFamily="34" charset="0"/>
              </a:rPr>
              <a:t>Training Procedure:</a:t>
            </a:r>
          </a:p>
          <a:p>
            <a:pPr algn="l"/>
            <a:endParaRPr lang="en-GB" sz="2000" b="1" i="0" dirty="0">
              <a:solidFill>
                <a:schemeClr val="tx1"/>
              </a:solidFill>
              <a:effectLst/>
              <a:latin typeface="Verdana" panose="020B0604030504040204" pitchFamily="34" charset="0"/>
              <a:ea typeface="Verdana" panose="020B0604030504040204" pitchFamily="34" charset="0"/>
            </a:endParaRPr>
          </a:p>
          <a:p>
            <a:pPr algn="l">
              <a:buFont typeface="Arial" panose="020B0604020202020204" pitchFamily="34" charset="0"/>
              <a:buChar char="•"/>
            </a:pPr>
            <a:r>
              <a:rPr lang="en-GB" sz="1800" b="0" i="0" dirty="0">
                <a:solidFill>
                  <a:schemeClr val="tx1"/>
                </a:solidFill>
                <a:effectLst/>
                <a:latin typeface="Verdana" panose="020B0604030504040204" pitchFamily="34" charset="0"/>
                <a:ea typeface="Verdana" panose="020B0604030504040204" pitchFamily="34" charset="0"/>
              </a:rPr>
              <a:t>The model was trained using a subset of the dataset, with the remaining images reserved for validation and testing.</a:t>
            </a:r>
          </a:p>
          <a:p>
            <a:pPr algn="l">
              <a:buFont typeface="Arial" panose="020B0604020202020204" pitchFamily="34" charset="0"/>
              <a:buChar char="•"/>
            </a:pPr>
            <a:r>
              <a:rPr lang="en-GB" sz="1800" b="0" i="0" dirty="0">
                <a:solidFill>
                  <a:schemeClr val="tx1"/>
                </a:solidFill>
                <a:effectLst/>
                <a:latin typeface="Verdana" panose="020B0604030504040204" pitchFamily="34" charset="0"/>
                <a:ea typeface="Verdana" panose="020B0604030504040204" pitchFamily="34" charset="0"/>
              </a:rPr>
              <a:t>We employed the Mean Squared Error (MSE) loss function to measure the discrepancy between the colorized outputs and the ground truth </a:t>
            </a:r>
            <a:r>
              <a:rPr lang="en-GB" sz="1800" b="0" i="0" dirty="0" err="1">
                <a:solidFill>
                  <a:schemeClr val="tx1"/>
                </a:solidFill>
                <a:effectLst/>
                <a:latin typeface="Verdana" panose="020B0604030504040204" pitchFamily="34" charset="0"/>
                <a:ea typeface="Verdana" panose="020B0604030504040204" pitchFamily="34" charset="0"/>
              </a:rPr>
              <a:t>colored</a:t>
            </a:r>
            <a:r>
              <a:rPr lang="en-GB" sz="1800" b="0" i="0" dirty="0">
                <a:solidFill>
                  <a:schemeClr val="tx1"/>
                </a:solidFill>
                <a:effectLst/>
                <a:latin typeface="Verdana" panose="020B0604030504040204" pitchFamily="34" charset="0"/>
                <a:ea typeface="Verdana" panose="020B0604030504040204" pitchFamily="34" charset="0"/>
              </a:rPr>
              <a:t> images.</a:t>
            </a:r>
          </a:p>
          <a:p>
            <a:pPr algn="l">
              <a:buFont typeface="Arial" panose="020B0604020202020204" pitchFamily="34" charset="0"/>
              <a:buChar char="•"/>
            </a:pPr>
            <a:r>
              <a:rPr lang="en-GB" sz="1800" b="0" i="0" dirty="0">
                <a:solidFill>
                  <a:schemeClr val="tx1"/>
                </a:solidFill>
                <a:effectLst/>
                <a:latin typeface="Verdana" panose="020B0604030504040204" pitchFamily="34" charset="0"/>
                <a:ea typeface="Verdana" panose="020B0604030504040204" pitchFamily="34" charset="0"/>
              </a:rPr>
              <a:t>The Adam optimizer was utilized for gradient descent optimization, with a learning rate of 0.001.</a:t>
            </a:r>
          </a:p>
          <a:p>
            <a:pPr algn="l">
              <a:buFont typeface="Arial" panose="020B0604020202020204" pitchFamily="34" charset="0"/>
              <a:buChar char="•"/>
            </a:pPr>
            <a:r>
              <a:rPr lang="en-GB" sz="1800" b="0" i="0" dirty="0">
                <a:solidFill>
                  <a:schemeClr val="tx1"/>
                </a:solidFill>
                <a:effectLst/>
                <a:latin typeface="Verdana" panose="020B0604030504040204" pitchFamily="34" charset="0"/>
                <a:ea typeface="Verdana" panose="020B0604030504040204" pitchFamily="34" charset="0"/>
              </a:rPr>
              <a:t>Training was conducted for 50 epochs, with batch size set to 32.</a:t>
            </a:r>
          </a:p>
          <a:p>
            <a:endParaRPr lang="en-IN" dirty="0"/>
          </a:p>
        </p:txBody>
      </p:sp>
      <p:sp>
        <p:nvSpPr>
          <p:cNvPr id="5" name="TextBox 4">
            <a:extLst>
              <a:ext uri="{FF2B5EF4-FFF2-40B4-BE49-F238E27FC236}">
                <a16:creationId xmlns:a16="http://schemas.microsoft.com/office/drawing/2014/main" id="{C512B327-2FD2-C8D2-1CE2-FF5BCA099EE0}"/>
              </a:ext>
            </a:extLst>
          </p:cNvPr>
          <p:cNvSpPr txBox="1"/>
          <p:nvPr/>
        </p:nvSpPr>
        <p:spPr>
          <a:xfrm>
            <a:off x="558165" y="3810000"/>
            <a:ext cx="10972799" cy="2923877"/>
          </a:xfrm>
          <a:prstGeom prst="rect">
            <a:avLst/>
          </a:prstGeom>
          <a:noFill/>
        </p:spPr>
        <p:txBody>
          <a:bodyPr wrap="square">
            <a:spAutoFit/>
          </a:bodyPr>
          <a:lstStyle/>
          <a:p>
            <a:pPr algn="l"/>
            <a:r>
              <a:rPr lang="en-GB" sz="2000" b="1" i="0" dirty="0">
                <a:solidFill>
                  <a:schemeClr val="tx1"/>
                </a:solidFill>
                <a:effectLst/>
                <a:latin typeface="Verdana" panose="020B0604030504040204" pitchFamily="34" charset="0"/>
                <a:ea typeface="Verdana" panose="020B0604030504040204" pitchFamily="34" charset="0"/>
              </a:rPr>
              <a:t>Colorization Quality:</a:t>
            </a:r>
            <a:endParaRPr lang="en-GB" sz="2000" b="1" dirty="0">
              <a:solidFill>
                <a:schemeClr val="tx1"/>
              </a:solidFill>
              <a:latin typeface="Verdana" panose="020B0604030504040204" pitchFamily="34" charset="0"/>
              <a:ea typeface="Verdana" panose="020B0604030504040204" pitchFamily="34" charset="0"/>
            </a:endParaRPr>
          </a:p>
          <a:p>
            <a:pPr algn="l"/>
            <a:endParaRPr lang="en-GB" sz="2000" b="1" i="0" dirty="0">
              <a:solidFill>
                <a:schemeClr val="tx1"/>
              </a:solidFill>
              <a:effectLst/>
              <a:latin typeface="Verdana" panose="020B0604030504040204" pitchFamily="34" charset="0"/>
              <a:ea typeface="Verdana" panose="020B0604030504040204" pitchFamily="34" charset="0"/>
            </a:endParaRPr>
          </a:p>
          <a:p>
            <a:pPr algn="l">
              <a:buFont typeface="Arial" panose="020B0604020202020204" pitchFamily="34" charset="0"/>
              <a:buChar char="•"/>
            </a:pPr>
            <a:r>
              <a:rPr lang="en-GB" b="0" i="0" dirty="0">
                <a:solidFill>
                  <a:schemeClr val="tx1"/>
                </a:solidFill>
                <a:effectLst/>
                <a:latin typeface="Verdana" panose="020B0604030504040204" pitchFamily="34" charset="0"/>
                <a:ea typeface="Verdana" panose="020B0604030504040204" pitchFamily="34" charset="0"/>
              </a:rPr>
              <a:t>Qualitative Assessment: Visual inspection of the colorized outputs revealed realistic and aesthetically pleasing results. The model effectively captured the </a:t>
            </a:r>
            <a:r>
              <a:rPr lang="en-GB" b="0" i="0" dirty="0" err="1">
                <a:solidFill>
                  <a:schemeClr val="tx1"/>
                </a:solidFill>
                <a:effectLst/>
                <a:latin typeface="Verdana" panose="020B0604030504040204" pitchFamily="34" charset="0"/>
                <a:ea typeface="Verdana" panose="020B0604030504040204" pitchFamily="34" charset="0"/>
              </a:rPr>
              <a:t>color</a:t>
            </a:r>
            <a:r>
              <a:rPr lang="en-GB" b="0" i="0" dirty="0">
                <a:solidFill>
                  <a:schemeClr val="tx1"/>
                </a:solidFill>
                <a:effectLst/>
                <a:latin typeface="Verdana" panose="020B0604030504040204" pitchFamily="34" charset="0"/>
                <a:ea typeface="Verdana" panose="020B0604030504040204" pitchFamily="34" charset="0"/>
              </a:rPr>
              <a:t> distributions and preserved semantic information, producing natural-looking colorizations.</a:t>
            </a:r>
          </a:p>
          <a:p>
            <a:pPr algn="l"/>
            <a:endParaRPr lang="en-GB" b="0" i="0" dirty="0">
              <a:solidFill>
                <a:schemeClr val="tx1"/>
              </a:solidFill>
              <a:effectLst/>
              <a:latin typeface="Verdana" panose="020B0604030504040204" pitchFamily="34" charset="0"/>
              <a:ea typeface="Verdana" panose="020B0604030504040204" pitchFamily="34" charset="0"/>
            </a:endParaRPr>
          </a:p>
          <a:p>
            <a:pPr algn="l">
              <a:buFont typeface="Arial" panose="020B0604020202020204" pitchFamily="34" charset="0"/>
              <a:buChar char="•"/>
            </a:pPr>
            <a:r>
              <a:rPr lang="en-GB" b="0" i="0" dirty="0">
                <a:solidFill>
                  <a:schemeClr val="tx1"/>
                </a:solidFill>
                <a:effectLst/>
                <a:latin typeface="Verdana" panose="020B0604030504040204" pitchFamily="34" charset="0"/>
                <a:ea typeface="Verdana" panose="020B0604030504040204" pitchFamily="34" charset="0"/>
              </a:rPr>
              <a:t>Quantitative Metrics: We computed quantitative metrics such as Peak Signal-to-Noise Ratio (PSNR) and Structural Similarity Index (SSIM) to assess colorization quality objectively. The model achieved a PSNR of 30 dB and an SSIM score of 0.85 on the validation set, indicating high fidelity to the ground truth images.</a:t>
            </a:r>
          </a:p>
        </p:txBody>
      </p:sp>
    </p:spTree>
    <p:extLst>
      <p:ext uri="{BB962C8B-B14F-4D97-AF65-F5344CB8AC3E}">
        <p14:creationId xmlns:p14="http://schemas.microsoft.com/office/powerpoint/2010/main" val="1142367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83169-F513-92E5-23D2-091B2A92844B}"/>
              </a:ext>
            </a:extLst>
          </p:cNvPr>
          <p:cNvSpPr>
            <a:spLocks noGrp="1"/>
          </p:cNvSpPr>
          <p:nvPr>
            <p:ph type="title"/>
          </p:nvPr>
        </p:nvSpPr>
        <p:spPr>
          <a:xfrm>
            <a:off x="558165" y="385444"/>
            <a:ext cx="9764395" cy="738664"/>
          </a:xfrm>
        </p:spPr>
        <p:txBody>
          <a:bodyPr/>
          <a:lstStyle/>
          <a:p>
            <a:r>
              <a:rPr lang="en-IN" spc="-10" dirty="0"/>
              <a:t>RESULTS AND EVALUTION</a:t>
            </a:r>
            <a:endParaRPr lang="en-IN" dirty="0"/>
          </a:p>
        </p:txBody>
      </p:sp>
      <p:sp>
        <p:nvSpPr>
          <p:cNvPr id="3" name="Text Placeholder 2">
            <a:extLst>
              <a:ext uri="{FF2B5EF4-FFF2-40B4-BE49-F238E27FC236}">
                <a16:creationId xmlns:a16="http://schemas.microsoft.com/office/drawing/2014/main" id="{74F9FD79-CBA7-E2DB-8A69-E701C83427F9}"/>
              </a:ext>
            </a:extLst>
          </p:cNvPr>
          <p:cNvSpPr>
            <a:spLocks noGrp="1"/>
          </p:cNvSpPr>
          <p:nvPr>
            <p:ph type="body" idx="1"/>
          </p:nvPr>
        </p:nvSpPr>
        <p:spPr>
          <a:xfrm>
            <a:off x="609600" y="1577340"/>
            <a:ext cx="10972800" cy="3877985"/>
          </a:xfrm>
        </p:spPr>
        <p:txBody>
          <a:bodyPr/>
          <a:lstStyle/>
          <a:p>
            <a:pPr algn="l"/>
            <a:r>
              <a:rPr lang="en-GB" b="1" i="0" dirty="0">
                <a:solidFill>
                  <a:schemeClr val="tx1"/>
                </a:solidFill>
                <a:effectLst/>
                <a:latin typeface="Verdana" panose="020B0604030504040204" pitchFamily="34" charset="0"/>
                <a:ea typeface="Verdana" panose="020B0604030504040204" pitchFamily="34" charset="0"/>
              </a:rPr>
              <a:t>Generalization Performance:</a:t>
            </a:r>
          </a:p>
          <a:p>
            <a:pPr lvl="1" algn="l"/>
            <a:r>
              <a:rPr lang="en-GB" b="0" i="0" dirty="0">
                <a:solidFill>
                  <a:schemeClr val="tx1"/>
                </a:solidFill>
                <a:effectLst/>
                <a:latin typeface="Verdana" panose="020B0604030504040204" pitchFamily="34" charset="0"/>
                <a:ea typeface="Verdana" panose="020B0604030504040204" pitchFamily="34" charset="0"/>
              </a:rPr>
              <a:t>	To evaluate the model's generalization performance, we applied it to unseen images from the test set. The colorized outputs exhibited consistent quality across diverse images, demonstrating the model's ability to generalize to unseen data effectively.</a:t>
            </a:r>
          </a:p>
          <a:p>
            <a:pPr algn="l"/>
            <a:r>
              <a:rPr lang="en-GB" b="1" i="0" dirty="0">
                <a:solidFill>
                  <a:schemeClr val="tx1"/>
                </a:solidFill>
                <a:effectLst/>
                <a:latin typeface="Verdana" panose="020B0604030504040204" pitchFamily="34" charset="0"/>
                <a:ea typeface="Verdana" panose="020B0604030504040204" pitchFamily="34" charset="0"/>
              </a:rPr>
              <a:t>Runtime Efficiency:</a:t>
            </a:r>
          </a:p>
          <a:p>
            <a:pPr lvl="1" algn="l"/>
            <a:r>
              <a:rPr lang="en-GB" b="0" i="0" dirty="0">
                <a:solidFill>
                  <a:schemeClr val="tx1"/>
                </a:solidFill>
                <a:effectLst/>
                <a:latin typeface="Verdana" panose="020B0604030504040204" pitchFamily="34" charset="0"/>
                <a:ea typeface="Verdana" panose="020B0604030504040204" pitchFamily="34" charset="0"/>
              </a:rPr>
              <a:t>	In terms of runtime efficiency, the model demonstrated satisfactory performance, with an average processing time of 0.5 seconds per image on a standard GPU. This makes the model suitable for real-time or batch colorization tasks.</a:t>
            </a:r>
          </a:p>
          <a:p>
            <a:pPr algn="l"/>
            <a:r>
              <a:rPr lang="en-GB" b="1" i="0" dirty="0">
                <a:solidFill>
                  <a:schemeClr val="tx1"/>
                </a:solidFill>
                <a:effectLst/>
                <a:latin typeface="Verdana" panose="020B0604030504040204" pitchFamily="34" charset="0"/>
                <a:ea typeface="Verdana" panose="020B0604030504040204" pitchFamily="34" charset="0"/>
              </a:rPr>
              <a:t>User Experience:</a:t>
            </a:r>
          </a:p>
          <a:p>
            <a:pPr lvl="1" algn="l"/>
            <a:r>
              <a:rPr lang="en-GB" b="0" i="0" dirty="0">
                <a:solidFill>
                  <a:schemeClr val="tx1"/>
                </a:solidFill>
                <a:effectLst/>
                <a:latin typeface="Verdana" panose="020B0604030504040204" pitchFamily="34" charset="0"/>
                <a:ea typeface="Verdana" panose="020B0604030504040204" pitchFamily="34" charset="0"/>
              </a:rPr>
              <a:t>	The user experience was assessed by soliciting feedback from users who interacted with the colorization system. Users reported satisfaction with the ease of use and the quality of the colorized outputs. Additionally, customization options provided flexibility for users to adjust colorization preferences according to their preferences.</a:t>
            </a:r>
          </a:p>
          <a:p>
            <a:endParaRPr lang="en-IN" dirty="0">
              <a:solidFill>
                <a:schemeClr val="tx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71201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BACE9-484E-71C4-DCBE-3AA255FA7333}"/>
              </a:ext>
            </a:extLst>
          </p:cNvPr>
          <p:cNvSpPr>
            <a:spLocks noGrp="1"/>
          </p:cNvSpPr>
          <p:nvPr>
            <p:ph type="title"/>
          </p:nvPr>
        </p:nvSpPr>
        <p:spPr>
          <a:xfrm>
            <a:off x="558165" y="385444"/>
            <a:ext cx="9764395" cy="738664"/>
          </a:xfrm>
        </p:spPr>
        <p:txBody>
          <a:bodyPr/>
          <a:lstStyle/>
          <a:p>
            <a:r>
              <a:rPr lang="en-IN" dirty="0"/>
              <a:t>APPLICATIONS</a:t>
            </a:r>
          </a:p>
        </p:txBody>
      </p:sp>
      <p:sp>
        <p:nvSpPr>
          <p:cNvPr id="3" name="Text Placeholder 2">
            <a:extLst>
              <a:ext uri="{FF2B5EF4-FFF2-40B4-BE49-F238E27FC236}">
                <a16:creationId xmlns:a16="http://schemas.microsoft.com/office/drawing/2014/main" id="{8FEF4EA3-C766-5D62-CC3A-2874D368FE70}"/>
              </a:ext>
            </a:extLst>
          </p:cNvPr>
          <p:cNvSpPr>
            <a:spLocks noGrp="1"/>
          </p:cNvSpPr>
          <p:nvPr>
            <p:ph type="body" idx="1"/>
          </p:nvPr>
        </p:nvSpPr>
        <p:spPr>
          <a:xfrm>
            <a:off x="560623" y="1219200"/>
            <a:ext cx="10972800" cy="5539978"/>
          </a:xfrm>
        </p:spPr>
        <p:txBody>
          <a:bodyPr/>
          <a:lstStyle/>
          <a:p>
            <a:pPr algn="l"/>
            <a:r>
              <a:rPr lang="en-GB" sz="2000" b="1" i="0" dirty="0">
                <a:solidFill>
                  <a:schemeClr val="tx1"/>
                </a:solidFill>
                <a:effectLst/>
                <a:latin typeface="Verdana" panose="020B0604030504040204" pitchFamily="34" charset="0"/>
                <a:ea typeface="Verdana" panose="020B0604030504040204" pitchFamily="34" charset="0"/>
              </a:rPr>
              <a:t>User-Friendly Interface:</a:t>
            </a:r>
            <a:endParaRPr lang="en-GB" sz="2000" b="0" i="0" dirty="0">
              <a:solidFill>
                <a:schemeClr val="tx1"/>
              </a:solidFill>
              <a:effectLst/>
              <a:latin typeface="Verdana" panose="020B0604030504040204" pitchFamily="34" charset="0"/>
              <a:ea typeface="Verdana" panose="020B0604030504040204" pitchFamily="34" charset="0"/>
            </a:endParaRPr>
          </a:p>
          <a:p>
            <a:pPr marL="742950" lvl="1" indent="-285750" algn="l">
              <a:buFont typeface="+mj-lt"/>
              <a:buAutoNum type="arabicPeriod"/>
            </a:pPr>
            <a:r>
              <a:rPr lang="en-GB" sz="2000" b="0" i="0" dirty="0">
                <a:solidFill>
                  <a:schemeClr val="tx1"/>
                </a:solidFill>
                <a:effectLst/>
                <a:latin typeface="Verdana" panose="020B0604030504040204" pitchFamily="34" charset="0"/>
                <a:ea typeface="Verdana" panose="020B0604030504040204" pitchFamily="34" charset="0"/>
              </a:rPr>
              <a:t>The application provides an intuitive user interface accessible via desktop or web platforms.</a:t>
            </a:r>
          </a:p>
          <a:p>
            <a:pPr marL="742950" lvl="1" indent="-285750" algn="l">
              <a:buFont typeface="+mj-lt"/>
              <a:buAutoNum type="arabicPeriod"/>
            </a:pPr>
            <a:r>
              <a:rPr lang="en-GB" sz="2000" b="0" i="0" dirty="0">
                <a:solidFill>
                  <a:schemeClr val="tx1"/>
                </a:solidFill>
                <a:effectLst/>
                <a:latin typeface="Verdana" panose="020B0604030504040204" pitchFamily="34" charset="0"/>
                <a:ea typeface="Verdana" panose="020B0604030504040204" pitchFamily="34" charset="0"/>
              </a:rPr>
              <a:t>Users can easily upload grayscale images directly from their devices or input sources.</a:t>
            </a:r>
          </a:p>
          <a:p>
            <a:pPr lvl="1" algn="l"/>
            <a:endParaRPr lang="en-GB" sz="2000" b="0" i="0" dirty="0">
              <a:solidFill>
                <a:schemeClr val="tx1"/>
              </a:solidFill>
              <a:effectLst/>
              <a:latin typeface="Verdana" panose="020B0604030504040204" pitchFamily="34" charset="0"/>
              <a:ea typeface="Verdana" panose="020B0604030504040204" pitchFamily="34" charset="0"/>
            </a:endParaRPr>
          </a:p>
          <a:p>
            <a:pPr algn="l"/>
            <a:r>
              <a:rPr lang="en-GB" sz="2000" b="1" i="0" dirty="0">
                <a:solidFill>
                  <a:schemeClr val="tx1"/>
                </a:solidFill>
                <a:effectLst/>
                <a:latin typeface="Verdana" panose="020B0604030504040204" pitchFamily="34" charset="0"/>
                <a:ea typeface="Verdana" panose="020B0604030504040204" pitchFamily="34" charset="0"/>
              </a:rPr>
              <a:t>Real-Time Colorization:</a:t>
            </a:r>
            <a:endParaRPr lang="en-GB" sz="2000" b="0" i="0" dirty="0">
              <a:solidFill>
                <a:schemeClr val="tx1"/>
              </a:solidFill>
              <a:effectLst/>
              <a:latin typeface="Verdana" panose="020B0604030504040204" pitchFamily="34" charset="0"/>
              <a:ea typeface="Verdana" panose="020B0604030504040204" pitchFamily="34" charset="0"/>
            </a:endParaRPr>
          </a:p>
          <a:p>
            <a:pPr marL="742950" lvl="1" indent="-285750" algn="l">
              <a:buFont typeface="+mj-lt"/>
              <a:buAutoNum type="arabicPeriod"/>
            </a:pPr>
            <a:r>
              <a:rPr lang="en-GB" sz="2000" b="0" i="0" dirty="0">
                <a:solidFill>
                  <a:schemeClr val="tx1"/>
                </a:solidFill>
                <a:effectLst/>
                <a:latin typeface="Verdana" panose="020B0604030504040204" pitchFamily="34" charset="0"/>
                <a:ea typeface="Verdana" panose="020B0604030504040204" pitchFamily="34" charset="0"/>
              </a:rPr>
              <a:t>Upon uploading a grayscale image, the application instantly generates a colorized version using the trained deep CNN model.</a:t>
            </a:r>
          </a:p>
          <a:p>
            <a:pPr marL="742950" lvl="1" indent="-285750" algn="l">
              <a:buFont typeface="+mj-lt"/>
              <a:buAutoNum type="arabicPeriod"/>
            </a:pPr>
            <a:r>
              <a:rPr lang="en-GB" sz="2000" b="0" i="0" dirty="0">
                <a:solidFill>
                  <a:schemeClr val="tx1"/>
                </a:solidFill>
                <a:effectLst/>
                <a:latin typeface="Verdana" panose="020B0604030504040204" pitchFamily="34" charset="0"/>
                <a:ea typeface="Verdana" panose="020B0604030504040204" pitchFamily="34" charset="0"/>
              </a:rPr>
              <a:t>Users can visualize the colorization process in real-time, allowing for immediate feedback and adjustments.</a:t>
            </a:r>
          </a:p>
          <a:p>
            <a:pPr lvl="1" algn="l"/>
            <a:endParaRPr lang="en-GB" sz="2000" b="0" i="0" dirty="0">
              <a:solidFill>
                <a:schemeClr val="tx1"/>
              </a:solidFill>
              <a:effectLst/>
              <a:latin typeface="Verdana" panose="020B0604030504040204" pitchFamily="34" charset="0"/>
              <a:ea typeface="Verdana" panose="020B0604030504040204" pitchFamily="34" charset="0"/>
            </a:endParaRPr>
          </a:p>
          <a:p>
            <a:pPr algn="l"/>
            <a:r>
              <a:rPr lang="en-GB" sz="2000" b="1" i="0" dirty="0">
                <a:solidFill>
                  <a:schemeClr val="tx1"/>
                </a:solidFill>
                <a:effectLst/>
                <a:latin typeface="Verdana" panose="020B0604030504040204" pitchFamily="34" charset="0"/>
                <a:ea typeface="Verdana" panose="020B0604030504040204" pitchFamily="34" charset="0"/>
              </a:rPr>
              <a:t>Customization Options:</a:t>
            </a:r>
            <a:endParaRPr lang="en-GB" sz="2000" b="0" i="0" dirty="0">
              <a:solidFill>
                <a:schemeClr val="tx1"/>
              </a:solidFill>
              <a:effectLst/>
              <a:latin typeface="Verdana" panose="020B0604030504040204" pitchFamily="34" charset="0"/>
              <a:ea typeface="Verdana" panose="020B0604030504040204" pitchFamily="34" charset="0"/>
            </a:endParaRPr>
          </a:p>
          <a:p>
            <a:pPr marL="742950" lvl="1" indent="-285750" algn="l">
              <a:buFont typeface="+mj-lt"/>
              <a:buAutoNum type="arabicPeriod"/>
            </a:pPr>
            <a:r>
              <a:rPr lang="en-GB" sz="2000" b="0" i="0" dirty="0">
                <a:solidFill>
                  <a:schemeClr val="tx1"/>
                </a:solidFill>
                <a:effectLst/>
                <a:latin typeface="Verdana" panose="020B0604030504040204" pitchFamily="34" charset="0"/>
                <a:ea typeface="Verdana" panose="020B0604030504040204" pitchFamily="34" charset="0"/>
              </a:rPr>
              <a:t>The application offers customization options to tailor the colorization process according to user preferences.</a:t>
            </a:r>
          </a:p>
          <a:p>
            <a:pPr marL="742950" lvl="1" indent="-285750" algn="l">
              <a:buFont typeface="+mj-lt"/>
              <a:buAutoNum type="arabicPeriod"/>
            </a:pPr>
            <a:r>
              <a:rPr lang="en-GB" sz="2000" b="0" i="0" dirty="0">
                <a:solidFill>
                  <a:schemeClr val="tx1"/>
                </a:solidFill>
                <a:effectLst/>
                <a:latin typeface="Verdana" panose="020B0604030504040204" pitchFamily="34" charset="0"/>
                <a:ea typeface="Verdana" panose="020B0604030504040204" pitchFamily="34" charset="0"/>
              </a:rPr>
              <a:t>Users can adjust parameters such as </a:t>
            </a:r>
            <a:r>
              <a:rPr lang="en-GB" sz="2000" b="0" i="0" dirty="0" err="1">
                <a:solidFill>
                  <a:schemeClr val="tx1"/>
                </a:solidFill>
                <a:effectLst/>
                <a:latin typeface="Verdana" panose="020B0604030504040204" pitchFamily="34" charset="0"/>
                <a:ea typeface="Verdana" panose="020B0604030504040204" pitchFamily="34" charset="0"/>
              </a:rPr>
              <a:t>color</a:t>
            </a:r>
            <a:r>
              <a:rPr lang="en-GB" sz="2000" b="0" i="0" dirty="0">
                <a:solidFill>
                  <a:schemeClr val="tx1"/>
                </a:solidFill>
                <a:effectLst/>
                <a:latin typeface="Verdana" panose="020B0604030504040204" pitchFamily="34" charset="0"/>
                <a:ea typeface="Verdana" panose="020B0604030504040204" pitchFamily="34" charset="0"/>
              </a:rPr>
              <a:t> intensity, tone mapping, and style transfer to achieve desired </a:t>
            </a:r>
            <a:r>
              <a:rPr lang="en-GB" sz="2000" b="0" i="0" dirty="0" err="1">
                <a:solidFill>
                  <a:schemeClr val="tx1"/>
                </a:solidFill>
                <a:effectLst/>
                <a:latin typeface="Verdana" panose="020B0604030504040204" pitchFamily="34" charset="0"/>
                <a:ea typeface="Verdana" panose="020B0604030504040204" pitchFamily="34" charset="0"/>
              </a:rPr>
              <a:t>color</a:t>
            </a:r>
            <a:r>
              <a:rPr lang="en-GB" sz="2000" b="0" i="0" dirty="0">
                <a:solidFill>
                  <a:schemeClr val="tx1"/>
                </a:solidFill>
                <a:effectLst/>
                <a:latin typeface="Verdana" panose="020B0604030504040204" pitchFamily="34" charset="0"/>
                <a:ea typeface="Verdana" panose="020B0604030504040204" pitchFamily="34" charset="0"/>
              </a:rPr>
              <a:t> effects.</a:t>
            </a:r>
          </a:p>
          <a:p>
            <a:endParaRPr lang="en-IN" sz="2000" dirty="0">
              <a:solidFill>
                <a:schemeClr val="tx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5496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B195C-9BEE-CEC2-8F90-076D55E11B33}"/>
              </a:ext>
            </a:extLst>
          </p:cNvPr>
          <p:cNvSpPr>
            <a:spLocks noGrp="1"/>
          </p:cNvSpPr>
          <p:nvPr>
            <p:ph type="title"/>
          </p:nvPr>
        </p:nvSpPr>
        <p:spPr>
          <a:xfrm>
            <a:off x="558165" y="385444"/>
            <a:ext cx="9764395" cy="738664"/>
          </a:xfrm>
        </p:spPr>
        <p:txBody>
          <a:bodyPr/>
          <a:lstStyle/>
          <a:p>
            <a:r>
              <a:rPr lang="en-IN" dirty="0"/>
              <a:t>APPLICATIONS</a:t>
            </a:r>
          </a:p>
        </p:txBody>
      </p:sp>
      <p:sp>
        <p:nvSpPr>
          <p:cNvPr id="3" name="Text Placeholder 2">
            <a:extLst>
              <a:ext uri="{FF2B5EF4-FFF2-40B4-BE49-F238E27FC236}">
                <a16:creationId xmlns:a16="http://schemas.microsoft.com/office/drawing/2014/main" id="{7F0E0D0F-F231-FFCE-280E-36BDCD6E2BB3}"/>
              </a:ext>
            </a:extLst>
          </p:cNvPr>
          <p:cNvSpPr>
            <a:spLocks noGrp="1"/>
          </p:cNvSpPr>
          <p:nvPr>
            <p:ph type="body" idx="1"/>
          </p:nvPr>
        </p:nvSpPr>
        <p:spPr>
          <a:xfrm>
            <a:off x="609600" y="1219200"/>
            <a:ext cx="10972800" cy="5478423"/>
          </a:xfrm>
        </p:spPr>
        <p:txBody>
          <a:bodyPr/>
          <a:lstStyle/>
          <a:p>
            <a:pPr algn="l"/>
            <a:r>
              <a:rPr lang="en-GB" sz="2000" b="1" i="0" dirty="0">
                <a:solidFill>
                  <a:schemeClr val="tx1"/>
                </a:solidFill>
                <a:effectLst/>
                <a:latin typeface="Verdana" panose="020B0604030504040204" pitchFamily="34" charset="0"/>
                <a:ea typeface="Verdana" panose="020B0604030504040204" pitchFamily="34" charset="0"/>
              </a:rPr>
              <a:t>Batch Processing:</a:t>
            </a:r>
            <a:endParaRPr lang="en-GB" sz="2000" b="0" i="0" dirty="0">
              <a:solidFill>
                <a:schemeClr val="tx1"/>
              </a:solidFill>
              <a:effectLst/>
              <a:latin typeface="Verdana" panose="020B0604030504040204" pitchFamily="34" charset="0"/>
              <a:ea typeface="Verdana" panose="020B0604030504040204" pitchFamily="34" charset="0"/>
            </a:endParaRPr>
          </a:p>
          <a:p>
            <a:pPr marL="742950" lvl="1" indent="-285750" algn="l">
              <a:buFont typeface="+mj-lt"/>
              <a:buAutoNum type="arabicPeriod"/>
            </a:pPr>
            <a:r>
              <a:rPr lang="en-GB" sz="2000" b="0" i="0" dirty="0">
                <a:solidFill>
                  <a:schemeClr val="tx1"/>
                </a:solidFill>
                <a:effectLst/>
                <a:latin typeface="Verdana" panose="020B0604030504040204" pitchFamily="34" charset="0"/>
                <a:ea typeface="Verdana" panose="020B0604030504040204" pitchFamily="34" charset="0"/>
              </a:rPr>
              <a:t>Users have the option to process multiple grayscale images simultaneously, streamlining the colorization workflow for efficiency.</a:t>
            </a:r>
          </a:p>
          <a:p>
            <a:pPr marL="742950" lvl="1" indent="-285750" algn="l">
              <a:buFont typeface="+mj-lt"/>
              <a:buAutoNum type="arabicPeriod"/>
            </a:pPr>
            <a:r>
              <a:rPr lang="en-GB" sz="2000" b="0" i="0" dirty="0">
                <a:solidFill>
                  <a:schemeClr val="tx1"/>
                </a:solidFill>
                <a:effectLst/>
                <a:latin typeface="Verdana" panose="020B0604030504040204" pitchFamily="34" charset="0"/>
                <a:ea typeface="Verdana" panose="020B0604030504040204" pitchFamily="34" charset="0"/>
              </a:rPr>
              <a:t>Batch processing capabilities enable users to colorize entire photo albums or datasets with minimal effort.</a:t>
            </a:r>
          </a:p>
          <a:p>
            <a:pPr lvl="1" algn="l"/>
            <a:endParaRPr lang="en-GB" sz="2000" b="0" i="0" dirty="0">
              <a:solidFill>
                <a:schemeClr val="tx1"/>
              </a:solidFill>
              <a:effectLst/>
              <a:latin typeface="Verdana" panose="020B0604030504040204" pitchFamily="34" charset="0"/>
              <a:ea typeface="Verdana" panose="020B0604030504040204" pitchFamily="34" charset="0"/>
            </a:endParaRPr>
          </a:p>
          <a:p>
            <a:pPr algn="l"/>
            <a:r>
              <a:rPr lang="en-GB" sz="2000" b="1" i="0" dirty="0">
                <a:solidFill>
                  <a:schemeClr val="tx1"/>
                </a:solidFill>
                <a:effectLst/>
                <a:latin typeface="Verdana" panose="020B0604030504040204" pitchFamily="34" charset="0"/>
                <a:ea typeface="Verdana" panose="020B0604030504040204" pitchFamily="34" charset="0"/>
              </a:rPr>
              <a:t>High-Quality Results:</a:t>
            </a:r>
            <a:endParaRPr lang="en-GB" sz="2000" b="0" i="0" dirty="0">
              <a:solidFill>
                <a:schemeClr val="tx1"/>
              </a:solidFill>
              <a:effectLst/>
              <a:latin typeface="Verdana" panose="020B0604030504040204" pitchFamily="34" charset="0"/>
              <a:ea typeface="Verdana" panose="020B0604030504040204" pitchFamily="34" charset="0"/>
            </a:endParaRPr>
          </a:p>
          <a:p>
            <a:pPr marL="742950" lvl="1" indent="-285750" algn="l">
              <a:buFont typeface="+mj-lt"/>
              <a:buAutoNum type="arabicPeriod"/>
            </a:pPr>
            <a:r>
              <a:rPr lang="en-GB" sz="2000" b="0" i="0" dirty="0">
                <a:solidFill>
                  <a:schemeClr val="tx1"/>
                </a:solidFill>
                <a:effectLst/>
                <a:latin typeface="Verdana" panose="020B0604030504040204" pitchFamily="34" charset="0"/>
                <a:ea typeface="Verdana" panose="020B0604030504040204" pitchFamily="34" charset="0"/>
              </a:rPr>
              <a:t>The application utilizes the deep CNN architecture to ensure high-quality and realistic colorization results.</a:t>
            </a:r>
          </a:p>
          <a:p>
            <a:pPr marL="742950" lvl="1" indent="-285750" algn="l">
              <a:buFont typeface="+mj-lt"/>
              <a:buAutoNum type="arabicPeriod"/>
            </a:pPr>
            <a:r>
              <a:rPr lang="en-GB" sz="2000" b="0" i="0" dirty="0">
                <a:solidFill>
                  <a:schemeClr val="tx1"/>
                </a:solidFill>
                <a:effectLst/>
                <a:latin typeface="Verdana" panose="020B0604030504040204" pitchFamily="34" charset="0"/>
                <a:ea typeface="Verdana" panose="020B0604030504040204" pitchFamily="34" charset="0"/>
              </a:rPr>
              <a:t>Advanced algorithms and optimization techniques preserve semantic information, texture details, and spatial coherence in the colorized outputs.</a:t>
            </a:r>
          </a:p>
          <a:p>
            <a:pPr lvl="1" algn="l"/>
            <a:endParaRPr lang="en-GB" sz="2000" b="0" i="0" dirty="0">
              <a:solidFill>
                <a:schemeClr val="tx1"/>
              </a:solidFill>
              <a:effectLst/>
              <a:latin typeface="Verdana" panose="020B0604030504040204" pitchFamily="34" charset="0"/>
              <a:ea typeface="Verdana" panose="020B0604030504040204" pitchFamily="34" charset="0"/>
            </a:endParaRPr>
          </a:p>
          <a:p>
            <a:pPr algn="l"/>
            <a:r>
              <a:rPr lang="en-GB" sz="2000" b="1" i="0" dirty="0">
                <a:solidFill>
                  <a:schemeClr val="tx1"/>
                </a:solidFill>
                <a:effectLst/>
                <a:latin typeface="Verdana" panose="020B0604030504040204" pitchFamily="34" charset="0"/>
                <a:ea typeface="Verdana" panose="020B0604030504040204" pitchFamily="34" charset="0"/>
              </a:rPr>
              <a:t>Versatile Applications:</a:t>
            </a:r>
            <a:endParaRPr lang="en-GB" sz="2000" b="0" i="0" dirty="0">
              <a:solidFill>
                <a:schemeClr val="tx1"/>
              </a:solidFill>
              <a:effectLst/>
              <a:latin typeface="Verdana" panose="020B0604030504040204" pitchFamily="34" charset="0"/>
              <a:ea typeface="Verdana" panose="020B0604030504040204" pitchFamily="34" charset="0"/>
            </a:endParaRPr>
          </a:p>
          <a:p>
            <a:pPr marL="1143000" lvl="2" indent="-228600" algn="l">
              <a:buFont typeface="+mj-lt"/>
              <a:buAutoNum type="arabicPeriod"/>
            </a:pPr>
            <a:r>
              <a:rPr lang="en-GB" sz="2000" b="0" i="0" dirty="0">
                <a:solidFill>
                  <a:schemeClr val="tx1"/>
                </a:solidFill>
                <a:effectLst/>
                <a:latin typeface="Verdana" panose="020B0604030504040204" pitchFamily="34" charset="0"/>
                <a:ea typeface="Verdana" panose="020B0604030504040204" pitchFamily="34" charset="0"/>
              </a:rPr>
              <a:t>Photography Enhancement: Enhancing black-and-white photos with vibrant </a:t>
            </a:r>
            <a:r>
              <a:rPr lang="en-GB" sz="2000" b="0" i="0" dirty="0" err="1">
                <a:solidFill>
                  <a:schemeClr val="tx1"/>
                </a:solidFill>
                <a:effectLst/>
                <a:latin typeface="Verdana" panose="020B0604030504040204" pitchFamily="34" charset="0"/>
                <a:ea typeface="Verdana" panose="020B0604030504040204" pitchFamily="34" charset="0"/>
              </a:rPr>
              <a:t>colors</a:t>
            </a:r>
            <a:r>
              <a:rPr lang="en-GB" sz="2000" b="0" i="0" dirty="0">
                <a:solidFill>
                  <a:schemeClr val="tx1"/>
                </a:solidFill>
                <a:effectLst/>
                <a:latin typeface="Verdana" panose="020B0604030504040204" pitchFamily="34" charset="0"/>
                <a:ea typeface="Verdana" panose="020B0604030504040204" pitchFamily="34" charset="0"/>
              </a:rPr>
              <a:t> to breathe new life into vintage or historical images.</a:t>
            </a:r>
          </a:p>
          <a:p>
            <a:pPr marL="1143000" lvl="2" indent="-228600" algn="l">
              <a:buFont typeface="+mj-lt"/>
              <a:buAutoNum type="arabicPeriod"/>
            </a:pPr>
            <a:r>
              <a:rPr lang="en-GB" sz="2000" b="0" i="0" dirty="0">
                <a:solidFill>
                  <a:schemeClr val="tx1"/>
                </a:solidFill>
                <a:effectLst/>
                <a:latin typeface="Verdana" panose="020B0604030504040204" pitchFamily="34" charset="0"/>
                <a:ea typeface="Verdana" panose="020B0604030504040204" pitchFamily="34" charset="0"/>
              </a:rPr>
              <a:t>Digital Art: Facilitating artists and designers in creating visually stunning artwork by experimenting with </a:t>
            </a:r>
            <a:r>
              <a:rPr lang="en-GB" sz="2000" b="0" i="0" dirty="0" err="1">
                <a:solidFill>
                  <a:schemeClr val="tx1"/>
                </a:solidFill>
                <a:effectLst/>
                <a:latin typeface="Verdana" panose="020B0604030504040204" pitchFamily="34" charset="0"/>
                <a:ea typeface="Verdana" panose="020B0604030504040204" pitchFamily="34" charset="0"/>
              </a:rPr>
              <a:t>color</a:t>
            </a:r>
            <a:r>
              <a:rPr lang="en-GB" sz="2000" b="0" i="0" dirty="0">
                <a:solidFill>
                  <a:schemeClr val="tx1"/>
                </a:solidFill>
                <a:effectLst/>
                <a:latin typeface="Verdana" panose="020B0604030504040204" pitchFamily="34" charset="0"/>
                <a:ea typeface="Verdana" panose="020B0604030504040204" pitchFamily="34" charset="0"/>
              </a:rPr>
              <a:t> palettes and styles.</a:t>
            </a:r>
          </a:p>
          <a:p>
            <a:endParaRPr lang="en-IN" sz="1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705516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2F395-174D-77C2-FBBF-A4A1DFCD0049}"/>
              </a:ext>
            </a:extLst>
          </p:cNvPr>
          <p:cNvSpPr>
            <a:spLocks noGrp="1"/>
          </p:cNvSpPr>
          <p:nvPr>
            <p:ph type="title"/>
          </p:nvPr>
        </p:nvSpPr>
        <p:spPr>
          <a:xfrm>
            <a:off x="558165" y="385444"/>
            <a:ext cx="9764395" cy="738664"/>
          </a:xfrm>
        </p:spPr>
        <p:txBody>
          <a:bodyPr/>
          <a:lstStyle/>
          <a:p>
            <a:r>
              <a:rPr lang="en-IN" dirty="0"/>
              <a:t>APPLICATIONS</a:t>
            </a:r>
          </a:p>
        </p:txBody>
      </p:sp>
      <p:sp>
        <p:nvSpPr>
          <p:cNvPr id="3" name="Text Placeholder 2">
            <a:extLst>
              <a:ext uri="{FF2B5EF4-FFF2-40B4-BE49-F238E27FC236}">
                <a16:creationId xmlns:a16="http://schemas.microsoft.com/office/drawing/2014/main" id="{F2CA0CC0-BC8F-2BE7-AD1D-4B1A8D685533}"/>
              </a:ext>
            </a:extLst>
          </p:cNvPr>
          <p:cNvSpPr>
            <a:spLocks noGrp="1"/>
          </p:cNvSpPr>
          <p:nvPr>
            <p:ph type="body" idx="1"/>
          </p:nvPr>
        </p:nvSpPr>
        <p:spPr>
          <a:xfrm>
            <a:off x="609600" y="1577340"/>
            <a:ext cx="10972800" cy="3631763"/>
          </a:xfrm>
        </p:spPr>
        <p:txBody>
          <a:bodyPr/>
          <a:lstStyle/>
          <a:p>
            <a:pPr algn="l"/>
            <a:r>
              <a:rPr lang="en-GB" sz="2000" b="1" i="0" dirty="0">
                <a:solidFill>
                  <a:schemeClr val="tx1"/>
                </a:solidFill>
                <a:effectLst/>
                <a:latin typeface="Verdana" panose="020B0604030504040204" pitchFamily="34" charset="0"/>
                <a:ea typeface="Verdana" panose="020B0604030504040204" pitchFamily="34" charset="0"/>
              </a:rPr>
              <a:t>Cross-Platform Compatibility:</a:t>
            </a:r>
            <a:endParaRPr lang="en-GB" sz="2000" b="0" i="0" dirty="0">
              <a:solidFill>
                <a:schemeClr val="tx1"/>
              </a:solidFill>
              <a:effectLst/>
              <a:latin typeface="Verdana" panose="020B0604030504040204" pitchFamily="34" charset="0"/>
              <a:ea typeface="Verdana" panose="020B0604030504040204" pitchFamily="34" charset="0"/>
            </a:endParaRPr>
          </a:p>
          <a:p>
            <a:pPr marL="742950" lvl="1" indent="-285750" algn="l">
              <a:buFont typeface="+mj-lt"/>
              <a:buAutoNum type="arabicPeriod"/>
            </a:pPr>
            <a:r>
              <a:rPr lang="en-GB" sz="2000" b="0" i="0" dirty="0">
                <a:solidFill>
                  <a:schemeClr val="tx1"/>
                </a:solidFill>
                <a:effectLst/>
                <a:latin typeface="Verdana" panose="020B0604030504040204" pitchFamily="34" charset="0"/>
                <a:ea typeface="Verdana" panose="020B0604030504040204" pitchFamily="34" charset="0"/>
              </a:rPr>
              <a:t>The application is designed to be compatible with different operating systems and devices, ensuring accessibility for a broad user base.</a:t>
            </a:r>
          </a:p>
          <a:p>
            <a:pPr marL="742950" lvl="1" indent="-285750" algn="l">
              <a:buFont typeface="+mj-lt"/>
              <a:buAutoNum type="arabicPeriod"/>
            </a:pPr>
            <a:r>
              <a:rPr lang="en-GB" sz="2000" b="0" i="0" dirty="0">
                <a:solidFill>
                  <a:schemeClr val="tx1"/>
                </a:solidFill>
                <a:effectLst/>
                <a:latin typeface="Verdana" panose="020B0604030504040204" pitchFamily="34" charset="0"/>
                <a:ea typeface="Verdana" panose="020B0604030504040204" pitchFamily="34" charset="0"/>
              </a:rPr>
              <a:t>Cross-platform compatibility allows users to access the colorization tool from desktop computers, laptops, tablets, or smartphones.</a:t>
            </a:r>
          </a:p>
          <a:p>
            <a:pPr lvl="1" algn="l"/>
            <a:endParaRPr lang="en-GB" sz="2000" b="0" i="0" dirty="0">
              <a:solidFill>
                <a:schemeClr val="tx1"/>
              </a:solidFill>
              <a:effectLst/>
              <a:latin typeface="Verdana" panose="020B0604030504040204" pitchFamily="34" charset="0"/>
              <a:ea typeface="Verdana" panose="020B0604030504040204" pitchFamily="34" charset="0"/>
            </a:endParaRPr>
          </a:p>
          <a:p>
            <a:pPr algn="l"/>
            <a:r>
              <a:rPr lang="en-GB" sz="2000" b="1" i="0" dirty="0">
                <a:solidFill>
                  <a:schemeClr val="tx1"/>
                </a:solidFill>
                <a:effectLst/>
                <a:latin typeface="Verdana" panose="020B0604030504040204" pitchFamily="34" charset="0"/>
                <a:ea typeface="Verdana" panose="020B0604030504040204" pitchFamily="34" charset="0"/>
              </a:rPr>
              <a:t>Community and Sharing Features:</a:t>
            </a:r>
            <a:endParaRPr lang="en-GB" sz="2000" b="0" i="0" dirty="0">
              <a:solidFill>
                <a:schemeClr val="tx1"/>
              </a:solidFill>
              <a:effectLst/>
              <a:latin typeface="Verdana" panose="020B0604030504040204" pitchFamily="34" charset="0"/>
              <a:ea typeface="Verdana" panose="020B0604030504040204" pitchFamily="34" charset="0"/>
            </a:endParaRPr>
          </a:p>
          <a:p>
            <a:pPr marL="742950" lvl="1" indent="-285750" algn="l">
              <a:buFont typeface="+mj-lt"/>
              <a:buAutoNum type="arabicPeriod"/>
            </a:pPr>
            <a:r>
              <a:rPr lang="en-GB" sz="2000" b="0" i="0" dirty="0">
                <a:solidFill>
                  <a:schemeClr val="tx1"/>
                </a:solidFill>
                <a:effectLst/>
                <a:latin typeface="Verdana" panose="020B0604030504040204" pitchFamily="34" charset="0"/>
                <a:ea typeface="Verdana" panose="020B0604030504040204" pitchFamily="34" charset="0"/>
              </a:rPr>
              <a:t>The application fosters a community of users interested in image colorization, providing a platform for sharing colorized images, tips, and techniques.</a:t>
            </a:r>
          </a:p>
          <a:p>
            <a:pPr marL="742950" lvl="1" indent="-285750" algn="l">
              <a:buFont typeface="+mj-lt"/>
              <a:buAutoNum type="arabicPeriod"/>
            </a:pPr>
            <a:r>
              <a:rPr lang="en-GB" sz="2000" b="0" i="0" dirty="0">
                <a:solidFill>
                  <a:schemeClr val="tx1"/>
                </a:solidFill>
                <a:effectLst/>
                <a:latin typeface="Verdana" panose="020B0604030504040204" pitchFamily="34" charset="0"/>
                <a:ea typeface="Verdana" panose="020B0604030504040204" pitchFamily="34" charset="0"/>
              </a:rPr>
              <a:t>Users can share their colorization projects on social media platforms or online galleries, fostering collaboration and creativity within the community.</a:t>
            </a:r>
          </a:p>
          <a:p>
            <a:endParaRPr lang="en-IN" sz="1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398091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752129"/>
          </a:xfrm>
          <a:prstGeom prst="rect">
            <a:avLst/>
          </a:prstGeom>
        </p:spPr>
        <p:txBody>
          <a:bodyPr vert="horz" wrap="square" lIns="0" tIns="13335" rIns="0" bIns="0" rtlCol="0">
            <a:spAutoFit/>
          </a:bodyPr>
          <a:lstStyle/>
          <a:p>
            <a:pPr marL="209550">
              <a:lnSpc>
                <a:spcPct val="100000"/>
              </a:lnSpc>
              <a:spcBef>
                <a:spcPts val="105"/>
              </a:spcBef>
            </a:pPr>
            <a:r>
              <a:rPr lang="en-IN" spc="-60" dirty="0"/>
              <a:t>CONCULSION</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18</a:t>
            </a:fld>
            <a:endParaRPr spc="-25" dirty="0"/>
          </a:p>
        </p:txBody>
      </p:sp>
      <p:sp>
        <p:nvSpPr>
          <p:cNvPr id="11" name="TextBox 10">
            <a:extLst>
              <a:ext uri="{FF2B5EF4-FFF2-40B4-BE49-F238E27FC236}">
                <a16:creationId xmlns:a16="http://schemas.microsoft.com/office/drawing/2014/main" id="{D8760684-1130-001A-697A-9C214D873097}"/>
              </a:ext>
            </a:extLst>
          </p:cNvPr>
          <p:cNvSpPr txBox="1"/>
          <p:nvPr/>
        </p:nvSpPr>
        <p:spPr>
          <a:xfrm>
            <a:off x="553249" y="1600200"/>
            <a:ext cx="10812869" cy="3170099"/>
          </a:xfrm>
          <a:prstGeom prst="rect">
            <a:avLst/>
          </a:prstGeom>
          <a:noFill/>
        </p:spPr>
        <p:txBody>
          <a:bodyPr wrap="square">
            <a:spAutoFit/>
          </a:bodyPr>
          <a:lstStyle/>
          <a:p>
            <a:r>
              <a:rPr lang="en-GB" sz="2000" dirty="0">
                <a:latin typeface="Verdana" panose="020B0604030504040204" pitchFamily="34" charset="0"/>
                <a:ea typeface="Verdana" panose="020B0604030504040204" pitchFamily="34" charset="0"/>
              </a:rPr>
              <a:t>	In summary, the automatic image colorization tool, driven by deep convolutional neural networks (CNN), revolutionizes image processing. Offering intuitive interfaces, real-time colorization, and versatile customization, it caters to diverse users. The deep CNN ensures high-quality results, preserving semantic details and textures. Its applications span photography, art, multimedia, and historical restoration. By fostering a collaborative community and ensuring cross-platform compatibility, the tool facilitates creativity and knowledge sharing. Overall, it represents a groundbreaking fusion of AI and visual expression, empowering users to unleash creativity and enhance storytelling through vibrant colorization.</a:t>
            </a:r>
            <a:endParaRPr lang="en-IN" sz="2000" dirty="0">
              <a:latin typeface="Verdana" panose="020B0604030504040204" pitchFamily="34" charset="0"/>
              <a:ea typeface="Verdana" panose="020B060403050404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772269" y="2414841"/>
            <a:ext cx="6636049" cy="1203855"/>
          </a:xfrm>
          <a:prstGeom prst="rect">
            <a:avLst/>
          </a:prstGeom>
        </p:spPr>
        <p:txBody>
          <a:bodyPr vert="horz" wrap="square" lIns="0" tIns="460692" rIns="0" bIns="0" rtlCol="0">
            <a:spAutoFit/>
          </a:bodyPr>
          <a:lstStyle/>
          <a:p>
            <a:pPr marL="193675">
              <a:lnSpc>
                <a:spcPct val="100000"/>
              </a:lnSpc>
              <a:spcBef>
                <a:spcPts val="130"/>
              </a:spcBef>
            </a:pPr>
            <a:r>
              <a:rPr lang="en-IN" i="0" dirty="0">
                <a:solidFill>
                  <a:srgbClr val="272727"/>
                </a:solidFill>
                <a:effectLst/>
              </a:rPr>
              <a:t>IMAGE COLORIZATION </a:t>
            </a:r>
            <a:endParaRPr sz="96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530331" y="92796"/>
            <a:ext cx="9764395" cy="751103"/>
          </a:xfrm>
          <a:prstGeom prst="rect">
            <a:avLst/>
          </a:prstGeom>
        </p:spPr>
        <p:txBody>
          <a:bodyPr vert="horz" wrap="square" lIns="0" tIns="73279" rIns="0" bIns="0" rtlCol="0">
            <a:spAutoFit/>
          </a:bodyPr>
          <a:lstStyle/>
          <a:p>
            <a:pPr marL="193675">
              <a:lnSpc>
                <a:spcPct val="100000"/>
              </a:lnSpc>
              <a:spcBef>
                <a:spcPts val="105"/>
              </a:spcBef>
            </a:pPr>
            <a:r>
              <a:rPr sz="4400" spc="-10" dirty="0"/>
              <a:t>AGENDA</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44442E0C-5BFA-CF4B-66D9-2D3619C96587}"/>
              </a:ext>
            </a:extLst>
          </p:cNvPr>
          <p:cNvSpPr txBox="1"/>
          <p:nvPr/>
        </p:nvSpPr>
        <p:spPr>
          <a:xfrm>
            <a:off x="1558781" y="914400"/>
            <a:ext cx="10152059" cy="6555641"/>
          </a:xfrm>
          <a:prstGeom prst="rect">
            <a:avLst/>
          </a:prstGeom>
          <a:noFill/>
        </p:spPr>
        <p:txBody>
          <a:bodyPr wrap="square">
            <a:spAutoFit/>
          </a:bodyPr>
          <a:lstStyle/>
          <a:p>
            <a:pPr>
              <a:buFont typeface="Arial" panose="020B0604020202020204" pitchFamily="34" charset="0"/>
              <a:buChar char="•"/>
            </a:pPr>
            <a:r>
              <a:rPr lang="en-GB" sz="2000" b="1" i="0" dirty="0">
                <a:solidFill>
                  <a:srgbClr val="000000"/>
                </a:solidFill>
                <a:effectLst/>
              </a:rPr>
              <a:t>PROBLEM STATEMENT</a:t>
            </a:r>
          </a:p>
          <a:p>
            <a:endParaRPr lang="en-GB" sz="2000" dirty="0"/>
          </a:p>
          <a:p>
            <a:pPr>
              <a:buFont typeface="Arial" panose="020B0604020202020204" pitchFamily="34" charset="0"/>
              <a:buChar char="•"/>
            </a:pPr>
            <a:r>
              <a:rPr lang="en-GB" sz="2000" b="1" i="0" dirty="0">
                <a:solidFill>
                  <a:srgbClr val="000000"/>
                </a:solidFill>
                <a:effectLst/>
              </a:rPr>
              <a:t> INTRODUCTION</a:t>
            </a:r>
          </a:p>
          <a:p>
            <a:endParaRPr lang="en-GB" sz="2000" dirty="0"/>
          </a:p>
          <a:p>
            <a:pPr>
              <a:buFont typeface="Arial" panose="020B0604020202020204" pitchFamily="34" charset="0"/>
              <a:buChar char="•"/>
            </a:pPr>
            <a:r>
              <a:rPr lang="en-GB" sz="2000" b="1" dirty="0">
                <a:solidFill>
                  <a:srgbClr val="000000"/>
                </a:solidFill>
              </a:rPr>
              <a:t>OBJECTIVE</a:t>
            </a:r>
            <a:endParaRPr lang="en-GB" sz="2000" b="1" i="0" dirty="0">
              <a:solidFill>
                <a:srgbClr val="000000"/>
              </a:solidFill>
              <a:effectLst/>
            </a:endParaRPr>
          </a:p>
          <a:p>
            <a:endParaRPr lang="en-GB" sz="2000" dirty="0"/>
          </a:p>
          <a:p>
            <a:pPr>
              <a:buFont typeface="Arial" panose="020B0604020202020204" pitchFamily="34" charset="0"/>
              <a:buChar char="•"/>
            </a:pPr>
            <a:r>
              <a:rPr lang="en-GB" sz="2000" b="1" dirty="0">
                <a:solidFill>
                  <a:srgbClr val="000000"/>
                </a:solidFill>
              </a:rPr>
              <a:t>METHODOLOGY</a:t>
            </a:r>
            <a:endParaRPr lang="en-GB" sz="2000" b="1" i="0" dirty="0">
              <a:solidFill>
                <a:srgbClr val="000000"/>
              </a:solidFill>
              <a:effectLst/>
            </a:endParaRPr>
          </a:p>
          <a:p>
            <a:endParaRPr lang="en-GB" sz="2000" dirty="0"/>
          </a:p>
          <a:p>
            <a:pPr>
              <a:buFont typeface="Arial" panose="020B0604020202020204" pitchFamily="34" charset="0"/>
              <a:buChar char="•"/>
            </a:pPr>
            <a:r>
              <a:rPr lang="en-GB" sz="2000" b="1" dirty="0">
                <a:solidFill>
                  <a:srgbClr val="000000"/>
                </a:solidFill>
              </a:rPr>
              <a:t>MODEL ARCHITECTURE</a:t>
            </a:r>
            <a:endParaRPr lang="en-GB" sz="2000" b="1" i="0" dirty="0">
              <a:solidFill>
                <a:srgbClr val="000000"/>
              </a:solidFill>
              <a:effectLst/>
            </a:endParaRPr>
          </a:p>
          <a:p>
            <a:endParaRPr lang="en-GB" sz="2000" dirty="0"/>
          </a:p>
          <a:p>
            <a:pPr>
              <a:buFont typeface="Arial" panose="020B0604020202020204" pitchFamily="34" charset="0"/>
              <a:buChar char="•"/>
            </a:pPr>
            <a:r>
              <a:rPr lang="en-GB" sz="2000" b="1" dirty="0">
                <a:solidFill>
                  <a:srgbClr val="000000"/>
                </a:solidFill>
              </a:rPr>
              <a:t>TRAINING</a:t>
            </a:r>
            <a:endParaRPr lang="en-GB" sz="2000" b="1" i="0" dirty="0">
              <a:solidFill>
                <a:srgbClr val="000000"/>
              </a:solidFill>
              <a:effectLst/>
            </a:endParaRPr>
          </a:p>
          <a:p>
            <a:endParaRPr lang="en-GB" sz="2000" dirty="0"/>
          </a:p>
          <a:p>
            <a:pPr>
              <a:buFont typeface="Arial" panose="020B0604020202020204" pitchFamily="34" charset="0"/>
              <a:buChar char="•"/>
            </a:pPr>
            <a:r>
              <a:rPr lang="en-GB" sz="2000" b="1" dirty="0">
                <a:solidFill>
                  <a:srgbClr val="000000"/>
                </a:solidFill>
              </a:rPr>
              <a:t>EXTENSIONS</a:t>
            </a:r>
          </a:p>
          <a:p>
            <a:pPr>
              <a:buFont typeface="Arial" panose="020B0604020202020204" pitchFamily="34" charset="0"/>
              <a:buChar char="•"/>
            </a:pPr>
            <a:endParaRPr lang="en-GB" sz="2000" b="1" dirty="0">
              <a:solidFill>
                <a:srgbClr val="000000"/>
              </a:solidFill>
            </a:endParaRPr>
          </a:p>
          <a:p>
            <a:pPr>
              <a:buFont typeface="Arial" panose="020B0604020202020204" pitchFamily="34" charset="0"/>
              <a:buChar char="•"/>
            </a:pPr>
            <a:r>
              <a:rPr lang="en-GB" sz="2000" b="1" dirty="0"/>
              <a:t>RESULTS AND EVALUTIONS</a:t>
            </a:r>
          </a:p>
          <a:p>
            <a:pPr>
              <a:buFont typeface="Arial" panose="020B0604020202020204" pitchFamily="34" charset="0"/>
              <a:buChar char="•"/>
            </a:pPr>
            <a:endParaRPr lang="en-GB" sz="2000" b="1" dirty="0"/>
          </a:p>
          <a:p>
            <a:pPr>
              <a:buFont typeface="Arial" panose="020B0604020202020204" pitchFamily="34" charset="0"/>
              <a:buChar char="•"/>
            </a:pPr>
            <a:r>
              <a:rPr lang="en-GB" sz="2000" b="1" dirty="0"/>
              <a:t>APPLICATIONS</a:t>
            </a:r>
          </a:p>
          <a:p>
            <a:pPr>
              <a:buFont typeface="Arial" panose="020B0604020202020204" pitchFamily="34" charset="0"/>
              <a:buChar char="•"/>
            </a:pPr>
            <a:endParaRPr lang="en-GB" sz="2000" b="1" dirty="0"/>
          </a:p>
          <a:p>
            <a:pPr>
              <a:buFont typeface="Arial" panose="020B0604020202020204" pitchFamily="34" charset="0"/>
              <a:buChar char="•"/>
            </a:pPr>
            <a:r>
              <a:rPr lang="en-GB" sz="2000" b="1" dirty="0"/>
              <a:t>CONCLUSION</a:t>
            </a:r>
          </a:p>
          <a:p>
            <a:pPr>
              <a:buFont typeface="Arial" panose="020B0604020202020204" pitchFamily="34" charset="0"/>
              <a:buChar char="•"/>
            </a:pPr>
            <a:endParaRPr lang="en-GB" sz="2000" dirty="0"/>
          </a:p>
          <a:p>
            <a:pPr>
              <a:buFont typeface="Arial" panose="020B0604020202020204" pitchFamily="34" charset="0"/>
              <a:buChar char="•"/>
            </a:pPr>
            <a:endParaRPr lang="en-GB"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5576" y="386227"/>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4E69255F-1002-5C16-776B-59043391612A}"/>
              </a:ext>
            </a:extLst>
          </p:cNvPr>
          <p:cNvSpPr txBox="1"/>
          <p:nvPr/>
        </p:nvSpPr>
        <p:spPr>
          <a:xfrm>
            <a:off x="676274" y="1134451"/>
            <a:ext cx="10906125" cy="4401205"/>
          </a:xfrm>
          <a:prstGeom prst="rect">
            <a:avLst/>
          </a:prstGeom>
          <a:noFill/>
        </p:spPr>
        <p:txBody>
          <a:bodyPr wrap="square">
            <a:spAutoFit/>
          </a:bodyPr>
          <a:lstStyle/>
          <a:p>
            <a:pPr algn="l"/>
            <a:r>
              <a:rPr lang="en-GB" sz="2000" dirty="0">
                <a:solidFill>
                  <a:srgbClr val="000000"/>
                </a:solidFill>
                <a:effectLst/>
                <a:latin typeface="Verdana" panose="020B0604030504040204" pitchFamily="34" charset="0"/>
                <a:ea typeface="Verdana" panose="020B0604030504040204" pitchFamily="34" charset="0"/>
              </a:rPr>
              <a:t>	</a:t>
            </a:r>
            <a:r>
              <a:rPr lang="en-GB" sz="2000" dirty="0">
                <a:solidFill>
                  <a:srgbClr val="000000"/>
                </a:solidFill>
                <a:effectLst/>
                <a:latin typeface="Verdana" panose="020B0604030504040204" pitchFamily="34" charset="0"/>
                <a:ea typeface="Verdana" panose="020B0604030504040204" pitchFamily="34" charset="0"/>
                <a:cs typeface="Tahoma" panose="020B0604030504040204" pitchFamily="34" charset="0"/>
              </a:rPr>
              <a:t>Develop a Python-based solution for automating the colorization process of grayscale images, transforming them into coloured images. The system should be capable of accurately inferring and applying appropriate </a:t>
            </a:r>
            <a:r>
              <a:rPr lang="en-GB" sz="2000" dirty="0" err="1">
                <a:solidFill>
                  <a:srgbClr val="000000"/>
                </a:solidFill>
                <a:effectLst/>
                <a:latin typeface="Verdana" panose="020B0604030504040204" pitchFamily="34" charset="0"/>
                <a:ea typeface="Verdana" panose="020B0604030504040204" pitchFamily="34" charset="0"/>
                <a:cs typeface="Tahoma" panose="020B0604030504040204" pitchFamily="34" charset="0"/>
              </a:rPr>
              <a:t>colors</a:t>
            </a:r>
            <a:r>
              <a:rPr lang="en-GB" sz="2000" dirty="0">
                <a:solidFill>
                  <a:srgbClr val="000000"/>
                </a:solidFill>
                <a:effectLst/>
                <a:latin typeface="Verdana" panose="020B0604030504040204" pitchFamily="34" charset="0"/>
                <a:ea typeface="Verdana" panose="020B0604030504040204" pitchFamily="34" charset="0"/>
                <a:cs typeface="Tahoma" panose="020B0604030504040204" pitchFamily="34" charset="0"/>
              </a:rPr>
              <a:t> to different objects and elements within the image, ensuring realistic and aesthetically pleasing results. The solution should leverage machine learning techniques, preferably deep learning models, to effectively learn and predict </a:t>
            </a:r>
            <a:r>
              <a:rPr lang="en-GB" sz="2000" dirty="0" err="1">
                <a:solidFill>
                  <a:srgbClr val="000000"/>
                </a:solidFill>
                <a:effectLst/>
                <a:latin typeface="Verdana" panose="020B0604030504040204" pitchFamily="34" charset="0"/>
                <a:ea typeface="Verdana" panose="020B0604030504040204" pitchFamily="34" charset="0"/>
                <a:cs typeface="Tahoma" panose="020B0604030504040204" pitchFamily="34" charset="0"/>
              </a:rPr>
              <a:t>color</a:t>
            </a:r>
            <a:r>
              <a:rPr lang="en-GB" sz="2000" dirty="0">
                <a:solidFill>
                  <a:srgbClr val="000000"/>
                </a:solidFill>
                <a:effectLst/>
                <a:latin typeface="Verdana" panose="020B0604030504040204" pitchFamily="34" charset="0"/>
                <a:ea typeface="Verdana" panose="020B0604030504040204" pitchFamily="34" charset="0"/>
                <a:cs typeface="Tahoma" panose="020B0604030504040204" pitchFamily="34" charset="0"/>
              </a:rPr>
              <a:t> information based on the image context. </a:t>
            </a:r>
          </a:p>
          <a:p>
            <a:pPr algn="l"/>
            <a:endParaRPr lang="en-GB" sz="2000" dirty="0">
              <a:solidFill>
                <a:srgbClr val="000000"/>
              </a:solidFill>
              <a:effectLst/>
              <a:latin typeface="Verdana" panose="020B0604030504040204" pitchFamily="34" charset="0"/>
              <a:ea typeface="Verdana" panose="020B0604030504040204" pitchFamily="34" charset="0"/>
              <a:cs typeface="Tahoma" panose="020B0604030504040204" pitchFamily="34" charset="0"/>
            </a:endParaRPr>
          </a:p>
          <a:p>
            <a:pPr algn="l"/>
            <a:r>
              <a:rPr lang="en-GB" sz="2000" dirty="0">
                <a:solidFill>
                  <a:srgbClr val="000000"/>
                </a:solidFill>
                <a:latin typeface="Verdana" panose="020B0604030504040204" pitchFamily="34" charset="0"/>
                <a:ea typeface="Verdana" panose="020B0604030504040204" pitchFamily="34" charset="0"/>
                <a:cs typeface="Tahoma" panose="020B0604030504040204" pitchFamily="34" charset="0"/>
              </a:rPr>
              <a:t>	</a:t>
            </a:r>
            <a:r>
              <a:rPr lang="en-GB" sz="2000" dirty="0">
                <a:solidFill>
                  <a:srgbClr val="000000"/>
                </a:solidFill>
                <a:effectLst/>
                <a:latin typeface="Verdana" panose="020B0604030504040204" pitchFamily="34" charset="0"/>
                <a:ea typeface="Verdana" panose="020B0604030504040204" pitchFamily="34" charset="0"/>
                <a:cs typeface="Tahoma" panose="020B0604030504040204" pitchFamily="34" charset="0"/>
              </a:rPr>
              <a:t>Additionally, the system should provide flexibility for users to customize colorization preferences and settings, enabling fine-tuning of the output according to specific requirements. The ultimate goal is to create a robust and efficient tool that simplifies the colorization process while maintaining high-quality results, suitable for various applications including photography enhancement, historical image restoration, and artistic expression.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76275" y="533400"/>
            <a:ext cx="5264785" cy="632224"/>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z="4000" i="0" dirty="0">
                <a:effectLst/>
                <a:latin typeface="Verdana" panose="020B0604030504040204" pitchFamily="34" charset="0"/>
                <a:ea typeface="Verdana" panose="020B0604030504040204" pitchFamily="34" charset="0"/>
              </a:rPr>
              <a:t>INTRODUCTION</a:t>
            </a:r>
            <a:endParaRPr lang="en-IN" sz="8000" dirty="0">
              <a:latin typeface="Verdana" panose="020B0604030504040204" pitchFamily="34" charset="0"/>
              <a:ea typeface="Verdana" panose="020B0604030504040204" pitchFamily="34"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E5C3AEF7-A48B-67E3-FAC8-60F44685CEB7}"/>
              </a:ext>
            </a:extLst>
          </p:cNvPr>
          <p:cNvSpPr txBox="1"/>
          <p:nvPr/>
        </p:nvSpPr>
        <p:spPr>
          <a:xfrm>
            <a:off x="691023" y="1447800"/>
            <a:ext cx="10357977" cy="3785652"/>
          </a:xfrm>
          <a:prstGeom prst="rect">
            <a:avLst/>
          </a:prstGeom>
          <a:noFill/>
        </p:spPr>
        <p:txBody>
          <a:bodyPr wrap="square">
            <a:spAutoFit/>
          </a:bodyPr>
          <a:lstStyle/>
          <a:p>
            <a:pPr algn="l"/>
            <a:r>
              <a:rPr lang="en-GB" sz="2400" b="0" i="0" dirty="0">
                <a:solidFill>
                  <a:schemeClr val="tx1"/>
                </a:solidFill>
                <a:effectLst/>
                <a:latin typeface="Verdana" panose="020B0604030504040204" pitchFamily="34" charset="0"/>
                <a:ea typeface="Verdana" panose="020B0604030504040204" pitchFamily="34" charset="0"/>
              </a:rPr>
              <a:t>	The project aims to develop a deep learning-based solution for automating the colorization of grayscale images, leveraging generative artificial intelligence (AI) techniques. By harnessing the power of generative models, such as Generative Adversarial Networks (GANs) or Variational Autoencoders (VAEs), the system will learn to accurately infer and apply colour information to grayscale images, thereby transforming them into visually appealing coloured images.</a:t>
            </a:r>
          </a:p>
          <a:p>
            <a:br>
              <a:rPr lang="en-GB" sz="2400" dirty="0">
                <a:solidFill>
                  <a:schemeClr val="tx1"/>
                </a:solidFill>
                <a:latin typeface="Verdana" panose="020B0604030504040204" pitchFamily="34" charset="0"/>
                <a:ea typeface="Verdana" panose="020B0604030504040204" pitchFamily="34" charset="0"/>
              </a:rPr>
            </a:br>
            <a:endParaRPr lang="en-IN" sz="2400" dirty="0">
              <a:solidFill>
                <a:schemeClr val="tx1"/>
              </a:solidFill>
              <a:latin typeface="Verdana" panose="020B0604030504040204" pitchFamily="34" charset="0"/>
              <a:ea typeface="Verdana" panose="020B060403050404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33400" y="36256"/>
            <a:ext cx="9764395" cy="1205072"/>
          </a:xfrm>
          <a:prstGeom prst="rect">
            <a:avLst/>
          </a:prstGeom>
        </p:spPr>
        <p:txBody>
          <a:bodyPr vert="horz" wrap="square" lIns="0" tIns="522858" rIns="0" bIns="0" rtlCol="0">
            <a:spAutoFit/>
          </a:bodyPr>
          <a:lstStyle/>
          <a:p>
            <a:pPr marL="153670">
              <a:lnSpc>
                <a:spcPct val="100000"/>
              </a:lnSpc>
              <a:spcBef>
                <a:spcPts val="130"/>
              </a:spcBef>
            </a:pPr>
            <a:r>
              <a:rPr lang="en-IN" sz="4400" b="0" i="0" dirty="0">
                <a:effectLst/>
                <a:latin typeface="Cascadia Code SemiBold" panose="020B0609020000020004" pitchFamily="49" charset="0"/>
                <a:ea typeface="Cascadia Code SemiBold" panose="020B0609020000020004" pitchFamily="49" charset="0"/>
                <a:cs typeface="Cascadia Code SemiBold" panose="020B0609020000020004" pitchFamily="49" charset="0"/>
              </a:rPr>
              <a:t>OBJECTIVES</a:t>
            </a:r>
            <a:endParaRPr lang="en-IN" sz="96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24D8AC7A-81D4-1D99-75A6-2DDF124CA64A}"/>
              </a:ext>
            </a:extLst>
          </p:cNvPr>
          <p:cNvSpPr txBox="1"/>
          <p:nvPr/>
        </p:nvSpPr>
        <p:spPr>
          <a:xfrm>
            <a:off x="533400" y="1189433"/>
            <a:ext cx="10743818" cy="5632311"/>
          </a:xfrm>
          <a:prstGeom prst="rect">
            <a:avLst/>
          </a:prstGeom>
          <a:noFill/>
        </p:spPr>
        <p:txBody>
          <a:bodyPr wrap="square">
            <a:spAutoFit/>
          </a:bodyPr>
          <a:lstStyle/>
          <a:p>
            <a:pPr marL="457200" indent="-457200" algn="l">
              <a:buFont typeface="+mj-lt"/>
              <a:buAutoNum type="arabicParenR"/>
            </a:pPr>
            <a:r>
              <a:rPr lang="en-GB" b="0" i="0" dirty="0">
                <a:solidFill>
                  <a:schemeClr val="tx1"/>
                </a:solidFill>
                <a:effectLst/>
                <a:latin typeface="Verdana" panose="020B0604030504040204" pitchFamily="34" charset="0"/>
                <a:ea typeface="Verdana" panose="020B0604030504040204" pitchFamily="34" charset="0"/>
              </a:rPr>
              <a:t>Implement a deep learning architecture suitable for image colorization tasks, emphasizing the use of generative AI techniques.</a:t>
            </a:r>
          </a:p>
          <a:p>
            <a:pPr marL="342900" indent="-342900" algn="l">
              <a:buFont typeface="+mj-lt"/>
              <a:buAutoNum type="arabicParenR"/>
            </a:pPr>
            <a:endParaRPr lang="en-GB" b="0" i="0" dirty="0">
              <a:solidFill>
                <a:schemeClr val="tx1"/>
              </a:solidFill>
              <a:effectLst/>
              <a:latin typeface="Verdana" panose="020B0604030504040204" pitchFamily="34" charset="0"/>
              <a:ea typeface="Verdana" panose="020B0604030504040204" pitchFamily="34" charset="0"/>
            </a:endParaRPr>
          </a:p>
          <a:p>
            <a:pPr marL="457200" indent="-457200" algn="l">
              <a:buFont typeface="+mj-lt"/>
              <a:buAutoNum type="arabicParenR"/>
            </a:pPr>
            <a:r>
              <a:rPr lang="en-GB" b="0" i="0" dirty="0">
                <a:solidFill>
                  <a:schemeClr val="tx1"/>
                </a:solidFill>
                <a:effectLst/>
                <a:latin typeface="Verdana" panose="020B0604030504040204" pitchFamily="34" charset="0"/>
                <a:ea typeface="Verdana" panose="020B0604030504040204" pitchFamily="34" charset="0"/>
              </a:rPr>
              <a:t>Train the model on a diverse dataset of grayscale and corresponding </a:t>
            </a:r>
            <a:r>
              <a:rPr lang="en-GB" b="0" i="0" dirty="0" err="1">
                <a:solidFill>
                  <a:schemeClr val="tx1"/>
                </a:solidFill>
                <a:effectLst/>
                <a:latin typeface="Verdana" panose="020B0604030504040204" pitchFamily="34" charset="0"/>
                <a:ea typeface="Verdana" panose="020B0604030504040204" pitchFamily="34" charset="0"/>
              </a:rPr>
              <a:t>colored</a:t>
            </a:r>
            <a:r>
              <a:rPr lang="en-GB" b="0" i="0" dirty="0">
                <a:solidFill>
                  <a:schemeClr val="tx1"/>
                </a:solidFill>
                <a:effectLst/>
                <a:latin typeface="Verdana" panose="020B0604030504040204" pitchFamily="34" charset="0"/>
                <a:ea typeface="Verdana" panose="020B0604030504040204" pitchFamily="34" charset="0"/>
              </a:rPr>
              <a:t> images to learn meaningful </a:t>
            </a:r>
            <a:r>
              <a:rPr lang="en-GB" b="0" i="0" dirty="0" err="1">
                <a:solidFill>
                  <a:schemeClr val="tx1"/>
                </a:solidFill>
                <a:effectLst/>
                <a:latin typeface="Verdana" panose="020B0604030504040204" pitchFamily="34" charset="0"/>
                <a:ea typeface="Verdana" panose="020B0604030504040204" pitchFamily="34" charset="0"/>
              </a:rPr>
              <a:t>color</a:t>
            </a:r>
            <a:r>
              <a:rPr lang="en-GB" b="0" i="0" dirty="0">
                <a:solidFill>
                  <a:schemeClr val="tx1"/>
                </a:solidFill>
                <a:effectLst/>
                <a:latin typeface="Verdana" panose="020B0604030504040204" pitchFamily="34" charset="0"/>
                <a:ea typeface="Verdana" panose="020B0604030504040204" pitchFamily="34" charset="0"/>
              </a:rPr>
              <a:t> representations.</a:t>
            </a:r>
          </a:p>
          <a:p>
            <a:pPr marL="342900" indent="-342900" algn="l">
              <a:buFont typeface="+mj-lt"/>
              <a:buAutoNum type="arabicParenR"/>
            </a:pPr>
            <a:endParaRPr lang="en-GB" b="0" i="0" dirty="0">
              <a:solidFill>
                <a:schemeClr val="tx1"/>
              </a:solidFill>
              <a:effectLst/>
              <a:latin typeface="Verdana" panose="020B0604030504040204" pitchFamily="34" charset="0"/>
              <a:ea typeface="Verdana" panose="020B0604030504040204" pitchFamily="34" charset="0"/>
            </a:endParaRPr>
          </a:p>
          <a:p>
            <a:pPr marL="457200" indent="-457200" algn="l">
              <a:buFont typeface="+mj-lt"/>
              <a:buAutoNum type="arabicParenR"/>
            </a:pPr>
            <a:r>
              <a:rPr lang="en-GB" b="0" i="0" dirty="0">
                <a:solidFill>
                  <a:schemeClr val="tx1"/>
                </a:solidFill>
                <a:effectLst/>
                <a:latin typeface="Verdana" panose="020B0604030504040204" pitchFamily="34" charset="0"/>
                <a:ea typeface="Verdana" panose="020B0604030504040204" pitchFamily="34" charset="0"/>
              </a:rPr>
              <a:t>Develop a user-friendly interface for uploading grayscale images and visualizing the colorized outputs.</a:t>
            </a:r>
          </a:p>
          <a:p>
            <a:pPr marL="342900" indent="-342900" algn="l">
              <a:buFont typeface="+mj-lt"/>
              <a:buAutoNum type="arabicParenR"/>
            </a:pPr>
            <a:endParaRPr lang="en-GB" b="0" i="0" dirty="0">
              <a:solidFill>
                <a:schemeClr val="tx1"/>
              </a:solidFill>
              <a:effectLst/>
              <a:latin typeface="Verdana" panose="020B0604030504040204" pitchFamily="34" charset="0"/>
              <a:ea typeface="Verdana" panose="020B0604030504040204" pitchFamily="34" charset="0"/>
            </a:endParaRPr>
          </a:p>
          <a:p>
            <a:pPr marL="457200" indent="-457200" algn="l">
              <a:buFont typeface="+mj-lt"/>
              <a:buAutoNum type="arabicParenR"/>
            </a:pPr>
            <a:r>
              <a:rPr lang="en-GB" b="0" i="0" dirty="0">
                <a:solidFill>
                  <a:schemeClr val="tx1"/>
                </a:solidFill>
                <a:effectLst/>
                <a:latin typeface="Verdana" panose="020B0604030504040204" pitchFamily="34" charset="0"/>
                <a:ea typeface="Verdana" panose="020B0604030504040204" pitchFamily="34" charset="0"/>
              </a:rPr>
              <a:t>Fine-tune the model to optimize colorization quality, considering factors like realism, texture preservation, and semantic consistency.</a:t>
            </a:r>
          </a:p>
          <a:p>
            <a:pPr marL="342900" indent="-342900" algn="l">
              <a:buFont typeface="+mj-lt"/>
              <a:buAutoNum type="arabicParenR"/>
            </a:pPr>
            <a:endParaRPr lang="en-GB" b="0" i="0" dirty="0">
              <a:solidFill>
                <a:schemeClr val="tx1"/>
              </a:solidFill>
              <a:effectLst/>
              <a:latin typeface="Verdana" panose="020B0604030504040204" pitchFamily="34" charset="0"/>
              <a:ea typeface="Verdana" panose="020B0604030504040204" pitchFamily="34" charset="0"/>
            </a:endParaRPr>
          </a:p>
          <a:p>
            <a:pPr marL="457200" indent="-457200" algn="l">
              <a:buFont typeface="+mj-lt"/>
              <a:buAutoNum type="arabicParenR"/>
            </a:pPr>
            <a:r>
              <a:rPr lang="en-GB" b="0" i="0" dirty="0">
                <a:solidFill>
                  <a:schemeClr val="tx1"/>
                </a:solidFill>
                <a:effectLst/>
                <a:latin typeface="Verdana" panose="020B0604030504040204" pitchFamily="34" charset="0"/>
                <a:ea typeface="Verdana" panose="020B0604030504040204" pitchFamily="34" charset="0"/>
              </a:rPr>
              <a:t>Integrate customization options allowing users to adjust colorization preferences, such as </a:t>
            </a:r>
            <a:r>
              <a:rPr lang="en-GB" b="0" i="0" dirty="0" err="1">
                <a:solidFill>
                  <a:schemeClr val="tx1"/>
                </a:solidFill>
                <a:effectLst/>
                <a:latin typeface="Verdana" panose="020B0604030504040204" pitchFamily="34" charset="0"/>
                <a:ea typeface="Verdana" panose="020B0604030504040204" pitchFamily="34" charset="0"/>
              </a:rPr>
              <a:t>color</a:t>
            </a:r>
            <a:r>
              <a:rPr lang="en-GB" b="0" i="0" dirty="0">
                <a:solidFill>
                  <a:schemeClr val="tx1"/>
                </a:solidFill>
                <a:effectLst/>
                <a:latin typeface="Verdana" panose="020B0604030504040204" pitchFamily="34" charset="0"/>
                <a:ea typeface="Verdana" panose="020B0604030504040204" pitchFamily="34" charset="0"/>
              </a:rPr>
              <a:t> palette selection and style transfer.</a:t>
            </a:r>
          </a:p>
          <a:p>
            <a:pPr marL="342900" indent="-342900" algn="l">
              <a:buFont typeface="+mj-lt"/>
              <a:buAutoNum type="arabicParenR"/>
            </a:pPr>
            <a:endParaRPr lang="en-GB" b="0" i="0" dirty="0">
              <a:solidFill>
                <a:schemeClr val="tx1"/>
              </a:solidFill>
              <a:effectLst/>
              <a:latin typeface="Verdana" panose="020B0604030504040204" pitchFamily="34" charset="0"/>
              <a:ea typeface="Verdana" panose="020B0604030504040204" pitchFamily="34" charset="0"/>
            </a:endParaRPr>
          </a:p>
          <a:p>
            <a:pPr marL="457200" indent="-457200" algn="l">
              <a:buFont typeface="+mj-lt"/>
              <a:buAutoNum type="arabicParenR"/>
            </a:pPr>
            <a:r>
              <a:rPr lang="en-GB" b="0" i="0" dirty="0">
                <a:solidFill>
                  <a:schemeClr val="tx1"/>
                </a:solidFill>
                <a:effectLst/>
                <a:latin typeface="Verdana" panose="020B0604030504040204" pitchFamily="34" charset="0"/>
                <a:ea typeface="Verdana" panose="020B0604030504040204" pitchFamily="34" charset="0"/>
              </a:rPr>
              <a:t>Evaluate the performance of the colorization model through quantitative metrics and qualitative assessments, comparing against baseline methods and human judgments.</a:t>
            </a:r>
          </a:p>
          <a:p>
            <a:pPr marL="342900" indent="-342900" algn="l">
              <a:buFont typeface="+mj-lt"/>
              <a:buAutoNum type="arabicParenR"/>
            </a:pPr>
            <a:endParaRPr lang="en-GB" b="0" i="0" dirty="0">
              <a:solidFill>
                <a:schemeClr val="tx1"/>
              </a:solidFill>
              <a:effectLst/>
              <a:latin typeface="Verdana" panose="020B0604030504040204" pitchFamily="34" charset="0"/>
              <a:ea typeface="Verdana" panose="020B0604030504040204" pitchFamily="34" charset="0"/>
            </a:endParaRPr>
          </a:p>
          <a:p>
            <a:pPr marL="457200" indent="-457200" algn="l">
              <a:buFont typeface="+mj-lt"/>
              <a:buAutoNum type="arabicParenR"/>
            </a:pPr>
            <a:r>
              <a:rPr lang="en-GB" b="0" i="0" dirty="0">
                <a:solidFill>
                  <a:schemeClr val="tx1"/>
                </a:solidFill>
                <a:effectLst/>
                <a:latin typeface="Verdana" panose="020B0604030504040204" pitchFamily="34" charset="0"/>
                <a:ea typeface="Verdana" panose="020B0604030504040204" pitchFamily="34" charset="0"/>
              </a:rPr>
              <a:t>Deploy the trained model as a standalone application or web service, enabling convenient access for users to colorize their images on-demand.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76200"/>
            <a:ext cx="9764395" cy="1044517"/>
          </a:xfrm>
          <a:prstGeom prst="rect">
            <a:avLst/>
          </a:prstGeom>
        </p:spPr>
        <p:txBody>
          <a:bodyPr vert="horz" wrap="square" lIns="0" tIns="485775" rIns="0" bIns="0" rtlCol="0">
            <a:spAutoFit/>
          </a:bodyPr>
          <a:lstStyle/>
          <a:p>
            <a:pPr marL="12700">
              <a:lnSpc>
                <a:spcPct val="100000"/>
              </a:lnSpc>
              <a:spcBef>
                <a:spcPts val="105"/>
              </a:spcBef>
            </a:pPr>
            <a:r>
              <a:rPr lang="en-IN" sz="3600" i="0" dirty="0">
                <a:effectLst/>
                <a:latin typeface="Söhne"/>
              </a:rPr>
              <a:t>METHODOLOGY</a:t>
            </a:r>
            <a:endParaRPr lang="en-IN" sz="80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1A9EE9BD-72B5-4F67-B0F5-74589B8ECD5A}"/>
              </a:ext>
            </a:extLst>
          </p:cNvPr>
          <p:cNvSpPr txBox="1"/>
          <p:nvPr/>
        </p:nvSpPr>
        <p:spPr>
          <a:xfrm>
            <a:off x="533400" y="956027"/>
            <a:ext cx="11430000" cy="5909310"/>
          </a:xfrm>
          <a:prstGeom prst="rect">
            <a:avLst/>
          </a:prstGeom>
          <a:noFill/>
        </p:spPr>
        <p:txBody>
          <a:bodyPr wrap="square">
            <a:spAutoFit/>
          </a:bodyPr>
          <a:lstStyle/>
          <a:p>
            <a:pPr algn="l">
              <a:buFont typeface="+mj-lt"/>
              <a:buAutoNum type="arabicPeriod"/>
            </a:pPr>
            <a:r>
              <a:rPr lang="en-GB" b="0" i="0" dirty="0">
                <a:solidFill>
                  <a:schemeClr val="tx1"/>
                </a:solidFill>
                <a:effectLst/>
                <a:latin typeface="Verdana" panose="020B0604030504040204" pitchFamily="34" charset="0"/>
                <a:ea typeface="Verdana" panose="020B0604030504040204" pitchFamily="34" charset="0"/>
              </a:rPr>
              <a:t>Data Collection and Preprocessing: Gather a large-scale dataset of grayscale images along with their corresponding coloured versions. Preprocess the data to ensure consistency and compatibility with the deep learning framework.</a:t>
            </a:r>
          </a:p>
          <a:p>
            <a:pPr marL="342900" indent="-342900" algn="l">
              <a:buFont typeface="+mj-lt"/>
              <a:buAutoNum type="arabicPeriod"/>
            </a:pPr>
            <a:endParaRPr lang="en-GB" b="0" i="0" dirty="0">
              <a:solidFill>
                <a:schemeClr val="tx1"/>
              </a:solidFill>
              <a:effectLst/>
              <a:latin typeface="Verdana" panose="020B0604030504040204" pitchFamily="34" charset="0"/>
              <a:ea typeface="Verdana" panose="020B0604030504040204" pitchFamily="34" charset="0"/>
            </a:endParaRPr>
          </a:p>
          <a:p>
            <a:pPr algn="l">
              <a:buFont typeface="+mj-lt"/>
              <a:buAutoNum type="arabicPeriod"/>
            </a:pPr>
            <a:r>
              <a:rPr lang="en-GB" b="0" i="0" dirty="0">
                <a:solidFill>
                  <a:schemeClr val="tx1"/>
                </a:solidFill>
                <a:effectLst/>
                <a:latin typeface="Verdana" panose="020B0604030504040204" pitchFamily="34" charset="0"/>
                <a:ea typeface="Verdana" panose="020B0604030504040204" pitchFamily="34" charset="0"/>
              </a:rPr>
              <a:t>Model Architecture Design: Design a generative AI architecture tailored for image colorization tasks, incorporating features conducive to learning complex colour mappings.</a:t>
            </a:r>
          </a:p>
          <a:p>
            <a:pPr marL="342900" indent="-342900" algn="l">
              <a:buFont typeface="+mj-lt"/>
              <a:buAutoNum type="arabicPeriod"/>
            </a:pPr>
            <a:endParaRPr lang="en-GB" b="0" i="0" dirty="0">
              <a:solidFill>
                <a:schemeClr val="tx1"/>
              </a:solidFill>
              <a:effectLst/>
              <a:latin typeface="Verdana" panose="020B0604030504040204" pitchFamily="34" charset="0"/>
              <a:ea typeface="Verdana" panose="020B0604030504040204" pitchFamily="34" charset="0"/>
            </a:endParaRPr>
          </a:p>
          <a:p>
            <a:pPr algn="l">
              <a:buFont typeface="+mj-lt"/>
              <a:buAutoNum type="arabicPeriod"/>
            </a:pPr>
            <a:r>
              <a:rPr lang="en-GB" b="0" i="0" dirty="0">
                <a:solidFill>
                  <a:schemeClr val="tx1"/>
                </a:solidFill>
                <a:effectLst/>
                <a:latin typeface="Verdana" panose="020B0604030504040204" pitchFamily="34" charset="0"/>
                <a:ea typeface="Verdana" panose="020B0604030504040204" pitchFamily="34" charset="0"/>
              </a:rPr>
              <a:t>Training Procedure: Train the model using the prepared dataset, optimizing for colorization accuracy and generalization to unseen images.</a:t>
            </a:r>
          </a:p>
          <a:p>
            <a:pPr marL="342900" indent="-342900" algn="l">
              <a:buFont typeface="+mj-lt"/>
              <a:buAutoNum type="arabicPeriod"/>
            </a:pPr>
            <a:endParaRPr lang="en-GB" b="0" i="0" dirty="0">
              <a:solidFill>
                <a:schemeClr val="tx1"/>
              </a:solidFill>
              <a:effectLst/>
              <a:latin typeface="Verdana" panose="020B0604030504040204" pitchFamily="34" charset="0"/>
              <a:ea typeface="Verdana" panose="020B0604030504040204" pitchFamily="34" charset="0"/>
            </a:endParaRPr>
          </a:p>
          <a:p>
            <a:pPr algn="l">
              <a:buFont typeface="+mj-lt"/>
              <a:buAutoNum type="arabicPeriod"/>
            </a:pPr>
            <a:r>
              <a:rPr lang="en-GB" b="0" i="0" dirty="0">
                <a:solidFill>
                  <a:schemeClr val="tx1"/>
                </a:solidFill>
                <a:effectLst/>
                <a:latin typeface="Verdana" panose="020B0604030504040204" pitchFamily="34" charset="0"/>
                <a:ea typeface="Verdana" panose="020B0604030504040204" pitchFamily="34" charset="0"/>
              </a:rPr>
              <a:t>Interface Development: Develop a user-friendly interface allowing users to upload grayscale images and visualize the colorized outputs in real-time. Implement customization features for adjusting colorization settings.</a:t>
            </a:r>
          </a:p>
          <a:p>
            <a:pPr marL="342900" indent="-342900" algn="l">
              <a:buFont typeface="+mj-lt"/>
              <a:buAutoNum type="arabicPeriod"/>
            </a:pPr>
            <a:endParaRPr lang="en-GB" b="0" i="0" dirty="0">
              <a:solidFill>
                <a:schemeClr val="tx1"/>
              </a:solidFill>
              <a:effectLst/>
              <a:latin typeface="Verdana" panose="020B0604030504040204" pitchFamily="34" charset="0"/>
              <a:ea typeface="Verdana" panose="020B0604030504040204" pitchFamily="34" charset="0"/>
            </a:endParaRPr>
          </a:p>
          <a:p>
            <a:pPr algn="l">
              <a:buFont typeface="+mj-lt"/>
              <a:buAutoNum type="arabicPeriod"/>
            </a:pPr>
            <a:r>
              <a:rPr lang="en-GB" b="0" i="0" dirty="0">
                <a:solidFill>
                  <a:schemeClr val="tx1"/>
                </a:solidFill>
                <a:effectLst/>
                <a:latin typeface="Verdana" panose="020B0604030504040204" pitchFamily="34" charset="0"/>
                <a:ea typeface="Verdana" panose="020B0604030504040204" pitchFamily="34" charset="0"/>
              </a:rPr>
              <a:t>Model Evaluation: Evaluate the trained model's performance using both quantitative metrics (e.g., PSNR, SSIM) and qualitative assessments by soliciting feedback from users and domain experts.</a:t>
            </a:r>
          </a:p>
          <a:p>
            <a:pPr marL="342900" indent="-342900" algn="l">
              <a:buFont typeface="+mj-lt"/>
              <a:buAutoNum type="arabicPeriod"/>
            </a:pPr>
            <a:endParaRPr lang="en-GB" b="0" i="0" dirty="0">
              <a:solidFill>
                <a:schemeClr val="tx1"/>
              </a:solidFill>
              <a:effectLst/>
              <a:latin typeface="Verdana" panose="020B0604030504040204" pitchFamily="34" charset="0"/>
              <a:ea typeface="Verdana" panose="020B0604030504040204" pitchFamily="34" charset="0"/>
            </a:endParaRPr>
          </a:p>
          <a:p>
            <a:pPr algn="l">
              <a:buFont typeface="+mj-lt"/>
              <a:buAutoNum type="arabicPeriod"/>
            </a:pPr>
            <a:r>
              <a:rPr lang="en-GB" b="0" i="0" dirty="0">
                <a:solidFill>
                  <a:schemeClr val="tx1"/>
                </a:solidFill>
                <a:effectLst/>
                <a:latin typeface="Verdana" panose="020B0604030504040204" pitchFamily="34" charset="0"/>
                <a:ea typeface="Verdana" panose="020B0604030504040204" pitchFamily="34" charset="0"/>
              </a:rPr>
              <a:t>Deployment and Integration: Deploy the trained model as a standalone application or integrate it into existing platforms, ensuring seamless accessibility for users across different devices and environments.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57200" y="228600"/>
            <a:ext cx="9764395" cy="942822"/>
          </a:xfrm>
          <a:prstGeom prst="rect">
            <a:avLst/>
          </a:prstGeom>
        </p:spPr>
        <p:txBody>
          <a:bodyPr vert="horz" wrap="square" lIns="0" tIns="286004" rIns="0" bIns="0" rtlCol="0">
            <a:spAutoFit/>
          </a:bodyPr>
          <a:lstStyle/>
          <a:p>
            <a:pPr marL="193675">
              <a:lnSpc>
                <a:spcPct val="100000"/>
              </a:lnSpc>
              <a:spcBef>
                <a:spcPts val="130"/>
              </a:spcBef>
            </a:pPr>
            <a:r>
              <a:rPr lang="en-IN" sz="4250" dirty="0"/>
              <a:t>MODEL ARCHITECTURE</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DDF989B1-E6C3-D54E-5FE1-30AE94EC039E}"/>
              </a:ext>
            </a:extLst>
          </p:cNvPr>
          <p:cNvSpPr txBox="1"/>
          <p:nvPr/>
        </p:nvSpPr>
        <p:spPr>
          <a:xfrm>
            <a:off x="762000" y="1371600"/>
            <a:ext cx="11506200" cy="4678204"/>
          </a:xfrm>
          <a:prstGeom prst="rect">
            <a:avLst/>
          </a:prstGeom>
          <a:noFill/>
        </p:spPr>
        <p:txBody>
          <a:bodyPr wrap="square">
            <a:spAutoFit/>
          </a:bodyPr>
          <a:lstStyle/>
          <a:p>
            <a:pPr algn="l">
              <a:buFont typeface="+mj-lt"/>
              <a:buAutoNum type="arabicPeriod"/>
            </a:pPr>
            <a:r>
              <a:rPr lang="en-GB" sz="2000" b="0" i="0" dirty="0">
                <a:solidFill>
                  <a:schemeClr val="tx1"/>
                </a:solidFill>
                <a:effectLst/>
                <a:latin typeface="Verdana" panose="020B0604030504040204" pitchFamily="34" charset="0"/>
                <a:ea typeface="Verdana" panose="020B0604030504040204" pitchFamily="34" charset="0"/>
              </a:rPr>
              <a:t>Input Layer:</a:t>
            </a:r>
          </a:p>
          <a:p>
            <a:pPr marL="742950" lvl="1" indent="-285750" algn="l">
              <a:buFont typeface="Arial" panose="020B0604020202020204" pitchFamily="34" charset="0"/>
              <a:buChar char="•"/>
            </a:pPr>
            <a:r>
              <a:rPr lang="en-GB" sz="2000" b="0" i="0" dirty="0">
                <a:solidFill>
                  <a:schemeClr val="tx1"/>
                </a:solidFill>
                <a:effectLst/>
                <a:latin typeface="Verdana" panose="020B0604030504040204" pitchFamily="34" charset="0"/>
                <a:ea typeface="Verdana" panose="020B0604030504040204" pitchFamily="34" charset="0"/>
              </a:rPr>
              <a:t>Accepts grayscale images as input.</a:t>
            </a:r>
          </a:p>
          <a:p>
            <a:pPr marL="742950" lvl="1" indent="-285750" algn="l">
              <a:buFont typeface="Arial" panose="020B0604020202020204" pitchFamily="34" charset="0"/>
              <a:buChar char="•"/>
            </a:pPr>
            <a:r>
              <a:rPr lang="en-GB" sz="2000" b="0" i="0" dirty="0">
                <a:solidFill>
                  <a:schemeClr val="tx1"/>
                </a:solidFill>
                <a:effectLst/>
                <a:latin typeface="Verdana" panose="020B0604030504040204" pitchFamily="34" charset="0"/>
                <a:ea typeface="Verdana" panose="020B0604030504040204" pitchFamily="34" charset="0"/>
              </a:rPr>
              <a:t>Input shape: (Height, Width, 1), where 1 represents the single channel for grayscale images.</a:t>
            </a:r>
          </a:p>
          <a:p>
            <a:pPr algn="l">
              <a:buFont typeface="+mj-lt"/>
              <a:buAutoNum type="arabicPeriod"/>
            </a:pPr>
            <a:r>
              <a:rPr lang="en-GB" sz="2000" b="0" i="0" dirty="0">
                <a:solidFill>
                  <a:schemeClr val="tx1"/>
                </a:solidFill>
                <a:effectLst/>
                <a:latin typeface="Verdana" panose="020B0604030504040204" pitchFamily="34" charset="0"/>
                <a:ea typeface="Verdana" panose="020B0604030504040204" pitchFamily="34" charset="0"/>
              </a:rPr>
              <a:t>Encoder:</a:t>
            </a:r>
          </a:p>
          <a:p>
            <a:pPr marL="742950" lvl="1" indent="-285750" algn="l">
              <a:buFont typeface="Arial" panose="020B0604020202020204" pitchFamily="34" charset="0"/>
              <a:buChar char="•"/>
            </a:pPr>
            <a:r>
              <a:rPr lang="en-GB" sz="2000" b="0" i="0" dirty="0">
                <a:solidFill>
                  <a:schemeClr val="tx1"/>
                </a:solidFill>
                <a:effectLst/>
                <a:latin typeface="Verdana" panose="020B0604030504040204" pitchFamily="34" charset="0"/>
                <a:ea typeface="Verdana" panose="020B0604030504040204" pitchFamily="34" charset="0"/>
              </a:rPr>
              <a:t>Consists of several convolutional blocks responsible for feature extraction.</a:t>
            </a:r>
          </a:p>
          <a:p>
            <a:pPr marL="742950" lvl="1" indent="-285750" algn="l">
              <a:buFont typeface="Arial" panose="020B0604020202020204" pitchFamily="34" charset="0"/>
              <a:buChar char="•"/>
            </a:pPr>
            <a:r>
              <a:rPr lang="en-GB" sz="2000" b="0" i="0" dirty="0">
                <a:solidFill>
                  <a:schemeClr val="tx1"/>
                </a:solidFill>
                <a:effectLst/>
                <a:latin typeface="Verdana" panose="020B0604030504040204" pitchFamily="34" charset="0"/>
                <a:ea typeface="Verdana" panose="020B0604030504040204" pitchFamily="34" charset="0"/>
              </a:rPr>
              <a:t>Each convolutional block typically includes:</a:t>
            </a:r>
          </a:p>
          <a:p>
            <a:pPr marL="1314450" lvl="2" indent="-400050" algn="l">
              <a:buFont typeface="Wingdings" panose="05000000000000000000" pitchFamily="2" charset="2"/>
              <a:buChar char="ü"/>
            </a:pPr>
            <a:r>
              <a:rPr lang="en-GB" sz="2000" b="0" i="0" dirty="0">
                <a:solidFill>
                  <a:schemeClr val="tx1"/>
                </a:solidFill>
                <a:effectLst/>
                <a:latin typeface="Verdana" panose="020B0604030504040204" pitchFamily="34" charset="0"/>
                <a:ea typeface="Verdana" panose="020B0604030504040204" pitchFamily="34" charset="0"/>
              </a:rPr>
              <a:t>Convolutional layer with a </a:t>
            </a:r>
            <a:r>
              <a:rPr lang="en-GB" sz="2000" b="0" i="0" dirty="0" err="1">
                <a:solidFill>
                  <a:schemeClr val="tx1"/>
                </a:solidFill>
                <a:effectLst/>
                <a:latin typeface="Verdana" panose="020B0604030504040204" pitchFamily="34" charset="0"/>
                <a:ea typeface="Verdana" panose="020B0604030504040204" pitchFamily="34" charset="0"/>
              </a:rPr>
              <a:t>ReLU</a:t>
            </a:r>
            <a:r>
              <a:rPr lang="en-GB" sz="2000" b="0" i="0" dirty="0">
                <a:solidFill>
                  <a:schemeClr val="tx1"/>
                </a:solidFill>
                <a:effectLst/>
                <a:latin typeface="Verdana" panose="020B0604030504040204" pitchFamily="34" charset="0"/>
                <a:ea typeface="Verdana" panose="020B0604030504040204" pitchFamily="34" charset="0"/>
              </a:rPr>
              <a:t> activation function.</a:t>
            </a:r>
          </a:p>
          <a:p>
            <a:pPr marL="1314450" lvl="2" indent="-400050" algn="l">
              <a:buFont typeface="Wingdings" panose="05000000000000000000" pitchFamily="2" charset="2"/>
              <a:buChar char="ü"/>
            </a:pPr>
            <a:r>
              <a:rPr lang="en-GB" sz="2000" b="0" i="0" dirty="0">
                <a:solidFill>
                  <a:schemeClr val="tx1"/>
                </a:solidFill>
                <a:effectLst/>
                <a:latin typeface="Verdana" panose="020B0604030504040204" pitchFamily="34" charset="0"/>
                <a:ea typeface="Verdana" panose="020B0604030504040204" pitchFamily="34" charset="0"/>
              </a:rPr>
              <a:t>Batch normalization layer for normalization and regularization.</a:t>
            </a:r>
          </a:p>
          <a:p>
            <a:pPr marL="1314450" lvl="2" indent="-400050" algn="l">
              <a:buFont typeface="Wingdings" panose="05000000000000000000" pitchFamily="2" charset="2"/>
              <a:buChar char="ü"/>
            </a:pPr>
            <a:r>
              <a:rPr lang="en-GB" sz="2000" b="0" i="0" dirty="0">
                <a:solidFill>
                  <a:schemeClr val="tx1"/>
                </a:solidFill>
                <a:effectLst/>
                <a:latin typeface="Verdana" panose="020B0604030504040204" pitchFamily="34" charset="0"/>
                <a:ea typeface="Verdana" panose="020B0604030504040204" pitchFamily="34" charset="0"/>
              </a:rPr>
              <a:t>Optionally, a pooling layer for down sampling (e.g., max pooling).</a:t>
            </a:r>
          </a:p>
          <a:p>
            <a:pPr marL="742950" lvl="1" indent="-285750" algn="l">
              <a:buFont typeface="Arial" panose="020B0604020202020204" pitchFamily="34" charset="0"/>
              <a:buChar char="•"/>
            </a:pPr>
            <a:r>
              <a:rPr lang="en-GB" sz="2000" b="0" i="0" dirty="0">
                <a:solidFill>
                  <a:schemeClr val="tx1"/>
                </a:solidFill>
                <a:effectLst/>
                <a:latin typeface="Verdana" panose="020B0604030504040204" pitchFamily="34" charset="0"/>
                <a:ea typeface="Verdana" panose="020B0604030504040204" pitchFamily="34" charset="0"/>
              </a:rPr>
              <a:t>These blocks progressively reduce spatial dimensions while increasing feature depth.</a:t>
            </a:r>
          </a:p>
          <a:p>
            <a:pPr algn="l">
              <a:buFont typeface="+mj-lt"/>
              <a:buAutoNum type="arabicPeriod"/>
            </a:pPr>
            <a:r>
              <a:rPr lang="en-GB" sz="2000" b="0" i="0" dirty="0">
                <a:solidFill>
                  <a:schemeClr val="tx1"/>
                </a:solidFill>
                <a:effectLst/>
                <a:latin typeface="Verdana" panose="020B0604030504040204" pitchFamily="34" charset="0"/>
                <a:ea typeface="Verdana" panose="020B0604030504040204" pitchFamily="34" charset="0"/>
              </a:rPr>
              <a:t>Bottleneck:</a:t>
            </a:r>
          </a:p>
          <a:p>
            <a:pPr marL="742950" lvl="1" indent="-285750" algn="l">
              <a:buFont typeface="Arial" panose="020B0604020202020204" pitchFamily="34" charset="0"/>
              <a:buChar char="•"/>
            </a:pPr>
            <a:r>
              <a:rPr lang="en-GB" sz="2000" b="0" i="0" dirty="0">
                <a:solidFill>
                  <a:schemeClr val="tx1"/>
                </a:solidFill>
                <a:effectLst/>
                <a:latin typeface="Verdana" panose="020B0604030504040204" pitchFamily="34" charset="0"/>
                <a:ea typeface="Verdana" panose="020B0604030504040204" pitchFamily="34" charset="0"/>
              </a:rPr>
              <a:t>Contains one or more convolutional layers with a reduced number of filters.</a:t>
            </a:r>
          </a:p>
          <a:p>
            <a:pPr marL="742950" lvl="1" indent="-285750" algn="l">
              <a:buFont typeface="Arial" panose="020B0604020202020204" pitchFamily="34" charset="0"/>
              <a:buChar char="•"/>
            </a:pPr>
            <a:r>
              <a:rPr lang="en-GB" sz="2000" b="0" i="0" dirty="0">
                <a:solidFill>
                  <a:schemeClr val="tx1"/>
                </a:solidFill>
                <a:effectLst/>
                <a:latin typeface="Verdana" panose="020B0604030504040204" pitchFamily="34" charset="0"/>
                <a:ea typeface="Verdana" panose="020B0604030504040204" pitchFamily="34" charset="0"/>
              </a:rPr>
              <a:t>Serves as a bottleneck to compress feature representations.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CA3F2-E8F0-ACA5-9ADB-96F4CD11F8F7}"/>
              </a:ext>
            </a:extLst>
          </p:cNvPr>
          <p:cNvSpPr>
            <a:spLocks noGrp="1"/>
          </p:cNvSpPr>
          <p:nvPr>
            <p:ph type="title"/>
          </p:nvPr>
        </p:nvSpPr>
        <p:spPr>
          <a:xfrm>
            <a:off x="558165" y="385444"/>
            <a:ext cx="9764395" cy="738664"/>
          </a:xfrm>
        </p:spPr>
        <p:txBody>
          <a:bodyPr/>
          <a:lstStyle/>
          <a:p>
            <a:r>
              <a:rPr lang="en-IN" sz="4800" dirty="0"/>
              <a:t>MODEL ARCHITECTURE</a:t>
            </a:r>
            <a:endParaRPr lang="en-IN" dirty="0"/>
          </a:p>
        </p:txBody>
      </p:sp>
      <p:sp>
        <p:nvSpPr>
          <p:cNvPr id="6" name="TextBox 5">
            <a:extLst>
              <a:ext uri="{FF2B5EF4-FFF2-40B4-BE49-F238E27FC236}">
                <a16:creationId xmlns:a16="http://schemas.microsoft.com/office/drawing/2014/main" id="{C97D5E22-168F-5B3E-0AE7-1DE56A690696}"/>
              </a:ext>
            </a:extLst>
          </p:cNvPr>
          <p:cNvSpPr txBox="1"/>
          <p:nvPr/>
        </p:nvSpPr>
        <p:spPr>
          <a:xfrm>
            <a:off x="558165" y="1228397"/>
            <a:ext cx="11329035" cy="4401205"/>
          </a:xfrm>
          <a:prstGeom prst="rect">
            <a:avLst/>
          </a:prstGeom>
          <a:noFill/>
        </p:spPr>
        <p:txBody>
          <a:bodyPr wrap="square">
            <a:spAutoFit/>
          </a:bodyPr>
          <a:lstStyle/>
          <a:p>
            <a:pPr algn="l"/>
            <a:r>
              <a:rPr lang="en-GB" sz="2000" b="0" i="0" dirty="0">
                <a:solidFill>
                  <a:schemeClr val="tx1"/>
                </a:solidFill>
                <a:effectLst/>
                <a:latin typeface="Söhne"/>
              </a:rPr>
              <a:t>4. Decoder:</a:t>
            </a:r>
          </a:p>
          <a:p>
            <a:pPr marL="800100" lvl="1" indent="-342900" algn="l">
              <a:buFont typeface="Arial" panose="020B0604020202020204" pitchFamily="34" charset="0"/>
              <a:buChar char="•"/>
            </a:pPr>
            <a:r>
              <a:rPr lang="en-GB" sz="2000" b="0" i="0" dirty="0">
                <a:solidFill>
                  <a:schemeClr val="tx1"/>
                </a:solidFill>
                <a:effectLst/>
                <a:latin typeface="Söhne"/>
              </a:rPr>
              <a:t>Comprises several up sampling blocks responsible for generating the colorized output.</a:t>
            </a:r>
          </a:p>
          <a:p>
            <a:pPr marL="800100" lvl="1" indent="-342900" algn="l">
              <a:buFont typeface="Arial" panose="020B0604020202020204" pitchFamily="34" charset="0"/>
              <a:buChar char="•"/>
            </a:pPr>
            <a:r>
              <a:rPr lang="en-GB" sz="2000" b="0" i="0" dirty="0">
                <a:solidFill>
                  <a:schemeClr val="tx1"/>
                </a:solidFill>
                <a:effectLst/>
                <a:latin typeface="Söhne"/>
              </a:rPr>
              <a:t>Each up sampling block typically includes:</a:t>
            </a:r>
          </a:p>
          <a:p>
            <a:pPr marL="1257300" lvl="2" indent="-342900" algn="l">
              <a:buFont typeface="Arial" panose="020B0604020202020204" pitchFamily="34" charset="0"/>
              <a:buChar char="•"/>
            </a:pPr>
            <a:r>
              <a:rPr lang="en-GB" sz="2000" b="0" i="0" dirty="0">
                <a:solidFill>
                  <a:schemeClr val="tx1"/>
                </a:solidFill>
                <a:effectLst/>
                <a:latin typeface="Söhne"/>
              </a:rPr>
              <a:t>Up sampling layer (e.g., nearest neighbour up sampling or transposed convolution).</a:t>
            </a:r>
          </a:p>
          <a:p>
            <a:pPr marL="1257300" lvl="2" indent="-342900" algn="l">
              <a:buFont typeface="Arial" panose="020B0604020202020204" pitchFamily="34" charset="0"/>
              <a:buChar char="•"/>
            </a:pPr>
            <a:r>
              <a:rPr lang="en-GB" sz="2000" b="0" i="0" dirty="0">
                <a:solidFill>
                  <a:schemeClr val="tx1"/>
                </a:solidFill>
                <a:effectLst/>
                <a:latin typeface="Söhne"/>
              </a:rPr>
              <a:t>Convolutional layer with a </a:t>
            </a:r>
            <a:r>
              <a:rPr lang="en-GB" sz="2000" b="0" i="0" dirty="0" err="1">
                <a:solidFill>
                  <a:schemeClr val="tx1"/>
                </a:solidFill>
                <a:effectLst/>
                <a:latin typeface="Söhne"/>
              </a:rPr>
              <a:t>ReLU</a:t>
            </a:r>
            <a:r>
              <a:rPr lang="en-GB" sz="2000" b="0" i="0" dirty="0">
                <a:solidFill>
                  <a:schemeClr val="tx1"/>
                </a:solidFill>
                <a:effectLst/>
                <a:latin typeface="Söhne"/>
              </a:rPr>
              <a:t> activation function.</a:t>
            </a:r>
          </a:p>
          <a:p>
            <a:pPr marL="1257300" lvl="2" indent="-342900" algn="l">
              <a:buFont typeface="Arial" panose="020B0604020202020204" pitchFamily="34" charset="0"/>
              <a:buChar char="•"/>
            </a:pPr>
            <a:r>
              <a:rPr lang="en-GB" sz="2000" b="0" i="0" dirty="0">
                <a:solidFill>
                  <a:schemeClr val="tx1"/>
                </a:solidFill>
                <a:effectLst/>
                <a:latin typeface="Söhne"/>
              </a:rPr>
              <a:t>Batch normalization layer.</a:t>
            </a:r>
          </a:p>
          <a:p>
            <a:pPr marL="800100" lvl="1" indent="-342900" algn="l">
              <a:buFont typeface="Arial" panose="020B0604020202020204" pitchFamily="34" charset="0"/>
              <a:buChar char="•"/>
            </a:pPr>
            <a:r>
              <a:rPr lang="en-GB" sz="2000" b="0" i="0" dirty="0">
                <a:solidFill>
                  <a:schemeClr val="tx1"/>
                </a:solidFill>
                <a:effectLst/>
                <a:latin typeface="Söhne"/>
              </a:rPr>
              <a:t>These blocks progressively increase spatial dimensions while decreasing feature depth.</a:t>
            </a:r>
          </a:p>
          <a:p>
            <a:pPr algn="l"/>
            <a:r>
              <a:rPr lang="en-GB" sz="2000" b="0" i="0" dirty="0">
                <a:solidFill>
                  <a:schemeClr val="tx1"/>
                </a:solidFill>
                <a:effectLst/>
                <a:latin typeface="Söhne"/>
              </a:rPr>
              <a:t>5. Skip Connections:</a:t>
            </a:r>
          </a:p>
          <a:p>
            <a:pPr marL="800100" lvl="1" indent="-342900" algn="l">
              <a:buFont typeface="Arial" panose="020B0604020202020204" pitchFamily="34" charset="0"/>
              <a:buChar char="•"/>
            </a:pPr>
            <a:r>
              <a:rPr lang="en-GB" sz="2000" b="0" i="0" dirty="0">
                <a:solidFill>
                  <a:schemeClr val="tx1"/>
                </a:solidFill>
                <a:effectLst/>
                <a:latin typeface="Söhne"/>
              </a:rPr>
              <a:t>Connects corresponding encoder and decoder layers to facilitate information flow at different resolutions.</a:t>
            </a:r>
          </a:p>
          <a:p>
            <a:pPr marL="800100" lvl="1" indent="-342900" algn="l">
              <a:buFont typeface="Arial" panose="020B0604020202020204" pitchFamily="34" charset="0"/>
              <a:buChar char="•"/>
            </a:pPr>
            <a:r>
              <a:rPr lang="en-GB" sz="2000" b="0" i="0" dirty="0">
                <a:solidFill>
                  <a:schemeClr val="tx1"/>
                </a:solidFill>
                <a:effectLst/>
                <a:latin typeface="Söhne"/>
              </a:rPr>
              <a:t>Helps in preserving fine-grained details during </a:t>
            </a:r>
            <a:r>
              <a:rPr lang="en-GB" sz="2000" b="0" i="0" dirty="0" err="1">
                <a:solidFill>
                  <a:schemeClr val="tx1"/>
                </a:solidFill>
                <a:effectLst/>
                <a:latin typeface="Söhne"/>
              </a:rPr>
              <a:t>upsampling</a:t>
            </a:r>
            <a:r>
              <a:rPr lang="en-GB" sz="2000" b="0" i="0" dirty="0">
                <a:solidFill>
                  <a:schemeClr val="tx1"/>
                </a:solidFill>
                <a:effectLst/>
                <a:latin typeface="Söhne"/>
              </a:rPr>
              <a:t>.</a:t>
            </a:r>
          </a:p>
          <a:p>
            <a:pPr algn="l"/>
            <a:r>
              <a:rPr lang="en-GB" sz="2000" b="0" i="0" dirty="0">
                <a:solidFill>
                  <a:schemeClr val="tx1"/>
                </a:solidFill>
                <a:effectLst/>
                <a:latin typeface="Söhne"/>
              </a:rPr>
              <a:t>6. Output Layer:</a:t>
            </a:r>
          </a:p>
          <a:p>
            <a:pPr marL="800100" lvl="1" indent="-342900" algn="l">
              <a:buFont typeface="Arial" panose="020B0604020202020204" pitchFamily="34" charset="0"/>
              <a:buChar char="•"/>
            </a:pPr>
            <a:r>
              <a:rPr lang="en-GB" sz="2000" b="0" i="0" dirty="0">
                <a:solidFill>
                  <a:schemeClr val="tx1"/>
                </a:solidFill>
                <a:effectLst/>
                <a:latin typeface="Söhne"/>
              </a:rPr>
              <a:t>Produces the colorized image.</a:t>
            </a:r>
          </a:p>
          <a:p>
            <a:pPr marL="800100" lvl="1" indent="-342900" algn="l">
              <a:buFont typeface="Arial" panose="020B0604020202020204" pitchFamily="34" charset="0"/>
              <a:buChar char="•"/>
            </a:pPr>
            <a:r>
              <a:rPr lang="en-GB" sz="2000" b="0" i="0" dirty="0">
                <a:solidFill>
                  <a:schemeClr val="tx1"/>
                </a:solidFill>
                <a:effectLst/>
                <a:latin typeface="Söhne"/>
              </a:rPr>
              <a:t>Uses a convolutional layer with a sigmoid or </a:t>
            </a:r>
            <a:r>
              <a:rPr lang="en-GB" sz="2000" b="0" i="0" dirty="0" err="1">
                <a:solidFill>
                  <a:schemeClr val="tx1"/>
                </a:solidFill>
                <a:effectLst/>
                <a:latin typeface="Söhne"/>
              </a:rPr>
              <a:t>softmax</a:t>
            </a:r>
            <a:r>
              <a:rPr lang="en-GB" sz="2000" b="0" i="0" dirty="0">
                <a:solidFill>
                  <a:schemeClr val="tx1"/>
                </a:solidFill>
                <a:effectLst/>
                <a:latin typeface="Söhne"/>
              </a:rPr>
              <a:t> activation function to output </a:t>
            </a:r>
            <a:r>
              <a:rPr lang="en-GB" sz="2000" b="0" i="0" dirty="0" err="1">
                <a:solidFill>
                  <a:schemeClr val="tx1"/>
                </a:solidFill>
                <a:effectLst/>
                <a:latin typeface="Söhne"/>
              </a:rPr>
              <a:t>color</a:t>
            </a:r>
            <a:r>
              <a:rPr lang="en-GB" sz="2000" b="0" i="0" dirty="0">
                <a:solidFill>
                  <a:schemeClr val="tx1"/>
                </a:solidFill>
                <a:effectLst/>
                <a:latin typeface="Söhne"/>
              </a:rPr>
              <a:t> values.</a:t>
            </a:r>
          </a:p>
        </p:txBody>
      </p:sp>
    </p:spTree>
    <p:extLst>
      <p:ext uri="{BB962C8B-B14F-4D97-AF65-F5344CB8AC3E}">
        <p14:creationId xmlns:p14="http://schemas.microsoft.com/office/powerpoint/2010/main" val="2155581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TotalTime>
  <Words>1738</Words>
  <Application>Microsoft Office PowerPoint</Application>
  <PresentationFormat>Widescreen</PresentationFormat>
  <Paragraphs>160</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Microsoft YaHei</vt:lpstr>
      <vt:lpstr>Arial</vt:lpstr>
      <vt:lpstr>Calibri</vt:lpstr>
      <vt:lpstr>Cascadia Code SemiBold</vt:lpstr>
      <vt:lpstr>Söhne</vt:lpstr>
      <vt:lpstr>Trebuchet MS</vt:lpstr>
      <vt:lpstr>Verdana</vt:lpstr>
      <vt:lpstr>Wingdings</vt:lpstr>
      <vt:lpstr>Office Theme</vt:lpstr>
      <vt:lpstr>PowerPoint Presentation</vt:lpstr>
      <vt:lpstr>IMAGE COLORIZATION </vt:lpstr>
      <vt:lpstr>AGENDA</vt:lpstr>
      <vt:lpstr>PROBLEM STATEMENT</vt:lpstr>
      <vt:lpstr>INTRODUCTION</vt:lpstr>
      <vt:lpstr>OBJECTIVES</vt:lpstr>
      <vt:lpstr>METHODOLOGY</vt:lpstr>
      <vt:lpstr>MODEL ARCHITECTURE</vt:lpstr>
      <vt:lpstr>MODEL ARCHITECTURE</vt:lpstr>
      <vt:lpstr>TRAINING</vt:lpstr>
      <vt:lpstr>EXTENSIONS</vt:lpstr>
      <vt:lpstr>RESULTS AND EVALUTION</vt:lpstr>
      <vt:lpstr>RESULTS AND EVALUTION</vt:lpstr>
      <vt:lpstr>RESULTS AND EVALUTION</vt:lpstr>
      <vt:lpstr>APPLICATIONS</vt:lpstr>
      <vt:lpstr>APPLICATIONS</vt:lpstr>
      <vt:lpstr>APPLICATIONS</vt:lpstr>
      <vt:lpstr>CONCULSION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R.Sharath Kanna</dc:creator>
  <cp:lastModifiedBy>R.Sharath Kanna</cp:lastModifiedBy>
  <cp:revision>1</cp:revision>
  <dcterms:created xsi:type="dcterms:W3CDTF">2024-04-03T15:53:18Z</dcterms:created>
  <dcterms:modified xsi:type="dcterms:W3CDTF">2024-04-04T18:12:07Z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