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0591F7-8C5E-4E37-8F47-D04C0E1335A9}">
  <a:tblStyle styleId="{480591F7-8C5E-4E37-8F47-D04C0E1335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1d1f88d2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1d1f88d2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1d1f88d2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1d1f88d2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1d1f88d2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1d1f88d2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1d1f88d2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1d1f88d2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1d1f88d2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1d1f88d2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1d1f88d2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1d1f88d2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1d1f88d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1d1f88d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d1f88d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d1f88d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1d1f88d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1d1f88d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1d1f88d2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1d1f88d2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d1f88d2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1d1f88d2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1d1f88d2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1d1f88d2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1d1f88d2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1d1f88d2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1d1f88d2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1d1f88d2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operations.nfl.com/the-game/big-data-bowl/" TargetMode="External"/><Relationship Id="rId4" Type="http://schemas.openxmlformats.org/officeDocument/2006/relationships/hyperlink" Target="https://nextgenstats.nfl.com" TargetMode="External"/><Relationship Id="rId5" Type="http://schemas.openxmlformats.org/officeDocument/2006/relationships/hyperlink" Target="https://www.kaggle.com/c/nfl-big-data-bowl-20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0100" y="250750"/>
            <a:ext cx="4026600" cy="361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solidFill>
                  <a:srgbClr val="000000"/>
                </a:solidFill>
                <a:latin typeface="Avenir"/>
                <a:ea typeface="Avenir"/>
                <a:cs typeface="Avenir"/>
                <a:sym typeface="Avenir"/>
              </a:rPr>
              <a:t>Classifying Pass-types in NFL using Statistical Learning Methods </a:t>
            </a:r>
            <a:r>
              <a:rPr lang="en" sz="4300">
                <a:solidFill>
                  <a:srgbClr val="000000"/>
                </a:solidFill>
                <a:latin typeface="Avenir"/>
                <a:ea typeface="Avenir"/>
                <a:cs typeface="Avenir"/>
                <a:sym typeface="Avenir"/>
              </a:rPr>
              <a:t> </a:t>
            </a:r>
            <a:endParaRPr sz="4300">
              <a:solidFill>
                <a:srgbClr val="000000"/>
              </a:solidFill>
              <a:latin typeface="Avenir"/>
              <a:ea typeface="Avenir"/>
              <a:cs typeface="Avenir"/>
              <a:sym typeface="Avenir"/>
            </a:endParaRPr>
          </a:p>
        </p:txBody>
      </p:sp>
      <p:sp>
        <p:nvSpPr>
          <p:cNvPr id="55" name="Google Shape;55;p13"/>
          <p:cNvSpPr txBox="1"/>
          <p:nvPr>
            <p:ph idx="1" type="subTitle"/>
          </p:nvPr>
        </p:nvSpPr>
        <p:spPr>
          <a:xfrm>
            <a:off x="430700" y="3924350"/>
            <a:ext cx="3636000" cy="12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venir"/>
                <a:ea typeface="Avenir"/>
                <a:cs typeface="Avenir"/>
                <a:sym typeface="Avenir"/>
              </a:rPr>
              <a:t>Presented by :</a:t>
            </a:r>
            <a:endParaRPr b="1" sz="1600">
              <a:solidFill>
                <a:srgbClr val="000000"/>
              </a:solidFill>
              <a:latin typeface="Avenir"/>
              <a:ea typeface="Avenir"/>
              <a:cs typeface="Avenir"/>
              <a:sym typeface="Avenir"/>
            </a:endParaRPr>
          </a:p>
          <a:p>
            <a:pPr indent="457200" lvl="0" marL="0" rtl="0" algn="l">
              <a:spcBef>
                <a:spcPts val="0"/>
              </a:spcBef>
              <a:spcAft>
                <a:spcPts val="0"/>
              </a:spcAft>
              <a:buNone/>
            </a:pPr>
            <a:r>
              <a:rPr b="1" lang="en" sz="1600">
                <a:solidFill>
                  <a:srgbClr val="000000"/>
                </a:solidFill>
                <a:latin typeface="Avenir"/>
                <a:ea typeface="Avenir"/>
                <a:cs typeface="Avenir"/>
                <a:sym typeface="Avenir"/>
              </a:rPr>
              <a:t>Rahul Kamal Pandey</a:t>
            </a:r>
            <a:endParaRPr b="1" sz="1600">
              <a:solidFill>
                <a:srgbClr val="000000"/>
              </a:solidFill>
              <a:latin typeface="Avenir"/>
              <a:ea typeface="Avenir"/>
              <a:cs typeface="Avenir"/>
              <a:sym typeface="Avenir"/>
            </a:endParaRPr>
          </a:p>
          <a:p>
            <a:pPr indent="457200" lvl="0" marL="0" rtl="0" algn="l">
              <a:spcBef>
                <a:spcPts val="0"/>
              </a:spcBef>
              <a:spcAft>
                <a:spcPts val="0"/>
              </a:spcAft>
              <a:buNone/>
            </a:pPr>
            <a:r>
              <a:rPr b="1" lang="en" sz="1600">
                <a:solidFill>
                  <a:srgbClr val="000000"/>
                </a:solidFill>
                <a:latin typeface="Avenir"/>
                <a:ea typeface="Avenir"/>
                <a:cs typeface="Avenir"/>
                <a:sym typeface="Avenir"/>
              </a:rPr>
              <a:t>Kruthika</a:t>
            </a:r>
            <a:r>
              <a:rPr b="1" lang="en" sz="1600">
                <a:solidFill>
                  <a:srgbClr val="000000"/>
                </a:solidFill>
                <a:latin typeface="Avenir"/>
                <a:ea typeface="Avenir"/>
                <a:cs typeface="Avenir"/>
                <a:sym typeface="Avenir"/>
              </a:rPr>
              <a:t> Madhusudhana</a:t>
            </a:r>
            <a:endParaRPr b="1" sz="1600">
              <a:solidFill>
                <a:srgbClr val="000000"/>
              </a:solidFill>
              <a:latin typeface="Avenir"/>
              <a:ea typeface="Avenir"/>
              <a:cs typeface="Avenir"/>
              <a:sym typeface="Avenir"/>
            </a:endParaRPr>
          </a:p>
          <a:p>
            <a:pPr indent="457200" lvl="0" marL="0" rtl="0" algn="l">
              <a:spcBef>
                <a:spcPts val="0"/>
              </a:spcBef>
              <a:spcAft>
                <a:spcPts val="0"/>
              </a:spcAft>
              <a:buNone/>
            </a:pPr>
            <a:r>
              <a:rPr b="1" lang="en" sz="1600">
                <a:solidFill>
                  <a:srgbClr val="000000"/>
                </a:solidFill>
                <a:latin typeface="Avenir"/>
                <a:ea typeface="Avenir"/>
                <a:cs typeface="Avenir"/>
                <a:sym typeface="Avenir"/>
              </a:rPr>
              <a:t>Sharath Tamvada</a:t>
            </a:r>
            <a:endParaRPr b="1" sz="1600">
              <a:solidFill>
                <a:srgbClr val="000000"/>
              </a:solidFill>
              <a:latin typeface="Avenir"/>
              <a:ea typeface="Avenir"/>
              <a:cs typeface="Avenir"/>
              <a:sym typeface="Aveni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venir"/>
                <a:ea typeface="Avenir"/>
                <a:cs typeface="Avenir"/>
                <a:sym typeface="Avenir"/>
              </a:rPr>
              <a:t>Comparison of Performance Measures</a:t>
            </a:r>
            <a:endParaRPr b="1" sz="3000">
              <a:latin typeface="Avenir"/>
              <a:ea typeface="Avenir"/>
              <a:cs typeface="Avenir"/>
              <a:sym typeface="Avenir"/>
            </a:endParaRPr>
          </a:p>
        </p:txBody>
      </p:sp>
      <p:pic>
        <p:nvPicPr>
          <p:cNvPr id="122" name="Google Shape;122;p22"/>
          <p:cNvPicPr preferRelativeResize="0"/>
          <p:nvPr/>
        </p:nvPicPr>
        <p:blipFill>
          <a:blip r:embed="rId3">
            <a:alphaModFix/>
          </a:blip>
          <a:stretch>
            <a:fillRect/>
          </a:stretch>
        </p:blipFill>
        <p:spPr>
          <a:xfrm>
            <a:off x="729550" y="1195575"/>
            <a:ext cx="6900826" cy="3717350"/>
          </a:xfrm>
          <a:prstGeom prst="rect">
            <a:avLst/>
          </a:prstGeom>
          <a:noFill/>
          <a:ln>
            <a:noFill/>
          </a:ln>
        </p:spPr>
      </p:pic>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Comparison of Classification</a:t>
            </a:r>
            <a:r>
              <a:rPr lang="en"/>
              <a:t> models</a:t>
            </a:r>
            <a:endParaRPr/>
          </a:p>
        </p:txBody>
      </p:sp>
      <p:graphicFrame>
        <p:nvGraphicFramePr>
          <p:cNvPr id="129" name="Google Shape;129;p23"/>
          <p:cNvGraphicFramePr/>
          <p:nvPr/>
        </p:nvGraphicFramePr>
        <p:xfrm>
          <a:off x="1871975" y="1489813"/>
          <a:ext cx="3000000" cy="3000000"/>
        </p:xfrm>
        <a:graphic>
          <a:graphicData uri="http://schemas.openxmlformats.org/drawingml/2006/table">
            <a:tbl>
              <a:tblPr>
                <a:noFill/>
                <a:tableStyleId>{480591F7-8C5E-4E37-8F47-D04C0E1335A9}</a:tableStyleId>
              </a:tblPr>
              <a:tblGrid>
                <a:gridCol w="2393025"/>
                <a:gridCol w="2393025"/>
              </a:tblGrid>
              <a:tr h="387025">
                <a:tc>
                  <a:txBody>
                    <a:bodyPr/>
                    <a:lstStyle/>
                    <a:p>
                      <a:pPr indent="0" lvl="0" marL="0" rtl="0" algn="ctr">
                        <a:spcBef>
                          <a:spcPts val="0"/>
                        </a:spcBef>
                        <a:spcAft>
                          <a:spcPts val="0"/>
                        </a:spcAft>
                        <a:buNone/>
                      </a:pPr>
                      <a:r>
                        <a:rPr lang="en"/>
                        <a:t>Models</a:t>
                      </a:r>
                      <a:endParaRPr/>
                    </a:p>
                  </a:txBody>
                  <a:tcPr marT="91425" marB="91425" marR="91425" marL="91425"/>
                </a:tc>
                <a:tc>
                  <a:txBody>
                    <a:bodyPr/>
                    <a:lstStyle/>
                    <a:p>
                      <a:pPr indent="0" lvl="0" marL="0" rtl="0" algn="ctr">
                        <a:spcBef>
                          <a:spcPts val="0"/>
                        </a:spcBef>
                        <a:spcAft>
                          <a:spcPts val="0"/>
                        </a:spcAft>
                        <a:buNone/>
                      </a:pPr>
                      <a:r>
                        <a:rPr lang="en"/>
                        <a:t>F1-score</a:t>
                      </a:r>
                      <a:endParaRPr/>
                    </a:p>
                  </a:txBody>
                  <a:tcPr marT="91425" marB="91425" marR="91425" marL="91425"/>
                </a:tc>
              </a:tr>
              <a:tr h="387025">
                <a:tc>
                  <a:txBody>
                    <a:bodyPr/>
                    <a:lstStyle/>
                    <a:p>
                      <a:pPr indent="0" lvl="0" marL="0" rtl="0" algn="ctr">
                        <a:spcBef>
                          <a:spcPts val="0"/>
                        </a:spcBef>
                        <a:spcAft>
                          <a:spcPts val="0"/>
                        </a:spcAft>
                        <a:buNone/>
                      </a:pPr>
                      <a:r>
                        <a:rPr lang="en"/>
                        <a:t>Logistic Regression</a:t>
                      </a:r>
                      <a:endParaRPr/>
                    </a:p>
                  </a:txBody>
                  <a:tcPr marT="91425" marB="91425" marR="91425" marL="91425"/>
                </a:tc>
                <a:tc>
                  <a:txBody>
                    <a:bodyPr/>
                    <a:lstStyle/>
                    <a:p>
                      <a:pPr indent="0" lvl="0" marL="0" rtl="0" algn="ctr">
                        <a:spcBef>
                          <a:spcPts val="0"/>
                        </a:spcBef>
                        <a:spcAft>
                          <a:spcPts val="0"/>
                        </a:spcAft>
                        <a:buNone/>
                      </a:pPr>
                      <a:r>
                        <a:rPr lang="en"/>
                        <a:t>89.0256</a:t>
                      </a:r>
                      <a:endParaRPr/>
                    </a:p>
                  </a:txBody>
                  <a:tcPr marT="91425" marB="91425" marR="91425" marL="91425"/>
                </a:tc>
              </a:tr>
              <a:tr h="593725">
                <a:tc>
                  <a:txBody>
                    <a:bodyPr/>
                    <a:lstStyle/>
                    <a:p>
                      <a:pPr indent="0" lvl="0" marL="0" rtl="0" algn="ctr">
                        <a:spcBef>
                          <a:spcPts val="0"/>
                        </a:spcBef>
                        <a:spcAft>
                          <a:spcPts val="0"/>
                        </a:spcAft>
                        <a:buNone/>
                      </a:pPr>
                      <a:r>
                        <a:rPr b="1" lang="en"/>
                        <a:t>Gradient Boosting Regressor (GBR)</a:t>
                      </a:r>
                      <a:endParaRPr b="1"/>
                    </a:p>
                  </a:txBody>
                  <a:tcPr marT="91425" marB="91425" marR="91425" marL="91425"/>
                </a:tc>
                <a:tc>
                  <a:txBody>
                    <a:bodyPr/>
                    <a:lstStyle/>
                    <a:p>
                      <a:pPr indent="0" lvl="0" marL="0" rtl="0" algn="ctr">
                        <a:spcBef>
                          <a:spcPts val="0"/>
                        </a:spcBef>
                        <a:spcAft>
                          <a:spcPts val="0"/>
                        </a:spcAft>
                        <a:buNone/>
                      </a:pPr>
                      <a:r>
                        <a:rPr b="1" lang="en"/>
                        <a:t>95.5083</a:t>
                      </a:r>
                      <a:endParaRPr b="1"/>
                    </a:p>
                  </a:txBody>
                  <a:tcPr marT="91425" marB="91425" marR="91425" marL="91425"/>
                </a:tc>
              </a:tr>
              <a:tr h="387025">
                <a:tc>
                  <a:txBody>
                    <a:bodyPr/>
                    <a:lstStyle/>
                    <a:p>
                      <a:pPr indent="0" lvl="0" marL="0" rtl="0" algn="ctr">
                        <a:spcBef>
                          <a:spcPts val="0"/>
                        </a:spcBef>
                        <a:spcAft>
                          <a:spcPts val="0"/>
                        </a:spcAft>
                        <a:buNone/>
                      </a:pPr>
                      <a:r>
                        <a:rPr lang="en"/>
                        <a:t>Random Forest</a:t>
                      </a:r>
                      <a:endParaRPr/>
                    </a:p>
                  </a:txBody>
                  <a:tcPr marT="91425" marB="91425" marR="91425" marL="91425"/>
                </a:tc>
                <a:tc>
                  <a:txBody>
                    <a:bodyPr/>
                    <a:lstStyle/>
                    <a:p>
                      <a:pPr indent="0" lvl="0" marL="0" rtl="0" algn="ctr">
                        <a:spcBef>
                          <a:spcPts val="0"/>
                        </a:spcBef>
                        <a:spcAft>
                          <a:spcPts val="0"/>
                        </a:spcAft>
                        <a:buNone/>
                      </a:pPr>
                      <a:r>
                        <a:rPr lang="en"/>
                        <a:t>95.3030</a:t>
                      </a:r>
                      <a:endParaRPr/>
                    </a:p>
                  </a:txBody>
                  <a:tcPr marT="91425" marB="91425" marR="91425" marL="91425"/>
                </a:tc>
              </a:tr>
              <a:tr h="387025">
                <a:tc>
                  <a:txBody>
                    <a:bodyPr/>
                    <a:lstStyle/>
                    <a:p>
                      <a:pPr indent="0" lvl="0" marL="0" rtl="0" algn="ctr">
                        <a:spcBef>
                          <a:spcPts val="0"/>
                        </a:spcBef>
                        <a:spcAft>
                          <a:spcPts val="0"/>
                        </a:spcAft>
                        <a:buNone/>
                      </a:pPr>
                      <a:r>
                        <a:rPr lang="en"/>
                        <a:t>Bagging</a:t>
                      </a:r>
                      <a:endParaRPr/>
                    </a:p>
                  </a:txBody>
                  <a:tcPr marT="91425" marB="91425" marR="91425" marL="91425"/>
                </a:tc>
                <a:tc>
                  <a:txBody>
                    <a:bodyPr/>
                    <a:lstStyle/>
                    <a:p>
                      <a:pPr indent="0" lvl="0" marL="0" rtl="0" algn="ctr">
                        <a:spcBef>
                          <a:spcPts val="0"/>
                        </a:spcBef>
                        <a:spcAft>
                          <a:spcPts val="0"/>
                        </a:spcAft>
                        <a:buNone/>
                      </a:pPr>
                      <a:r>
                        <a:rPr lang="en"/>
                        <a:t>95.2015</a:t>
                      </a:r>
                      <a:endParaRPr/>
                    </a:p>
                  </a:txBody>
                  <a:tcPr marT="91425" marB="91425" marR="91425" marL="91425"/>
                </a:tc>
              </a:tr>
            </a:tbl>
          </a:graphicData>
        </a:graphic>
      </p:graphicFrame>
      <p:sp>
        <p:nvSpPr>
          <p:cNvPr id="130" name="Google Shape;130;p23"/>
          <p:cNvSpPr txBox="1"/>
          <p:nvPr/>
        </p:nvSpPr>
        <p:spPr>
          <a:xfrm>
            <a:off x="387600" y="4278675"/>
            <a:ext cx="8368800" cy="6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t>F1-score is the harmonic mean of precision and recall, so it provides the better score for any other performance measures. </a:t>
            </a:r>
            <a:endParaRPr sz="1300"/>
          </a:p>
        </p:txBody>
      </p:sp>
      <p:sp>
        <p:nvSpPr>
          <p:cNvPr id="131" name="Google Shape;131;p23"/>
          <p:cNvSpPr txBox="1"/>
          <p:nvPr/>
        </p:nvSpPr>
        <p:spPr>
          <a:xfrm>
            <a:off x="1748450" y="3714875"/>
            <a:ext cx="5308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best model classifier we is </a:t>
            </a:r>
            <a:r>
              <a:rPr b="1" lang="en"/>
              <a:t>Gradient Boosting Regressor</a:t>
            </a:r>
            <a:r>
              <a:rPr lang="en"/>
              <a:t> </a:t>
            </a:r>
            <a:endParaRPr/>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Gradient Boosting Regressor</a:t>
            </a:r>
            <a:endParaRPr>
              <a:solidFill>
                <a:srgbClr val="000000"/>
              </a:solidFill>
            </a:endParaRPr>
          </a:p>
        </p:txBody>
      </p:sp>
      <p:sp>
        <p:nvSpPr>
          <p:cNvPr id="138" name="Google Shape;138;p24"/>
          <p:cNvSpPr txBox="1"/>
          <p:nvPr>
            <p:ph idx="1" type="body"/>
          </p:nvPr>
        </p:nvSpPr>
        <p:spPr>
          <a:xfrm>
            <a:off x="430500" y="1228850"/>
            <a:ext cx="2319600" cy="52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Confusion matrix</a:t>
            </a:r>
            <a:endParaRPr>
              <a:solidFill>
                <a:srgbClr val="000000"/>
              </a:solidFill>
            </a:endParaRPr>
          </a:p>
        </p:txBody>
      </p:sp>
      <p:graphicFrame>
        <p:nvGraphicFramePr>
          <p:cNvPr id="139" name="Google Shape;139;p24"/>
          <p:cNvGraphicFramePr/>
          <p:nvPr/>
        </p:nvGraphicFramePr>
        <p:xfrm>
          <a:off x="1228375" y="1839785"/>
          <a:ext cx="3000000" cy="3000000"/>
        </p:xfrm>
        <a:graphic>
          <a:graphicData uri="http://schemas.openxmlformats.org/drawingml/2006/table">
            <a:tbl>
              <a:tblPr>
                <a:noFill/>
                <a:tableStyleId>{480591F7-8C5E-4E37-8F47-D04C0E1335A9}</a:tableStyleId>
              </a:tblPr>
              <a:tblGrid>
                <a:gridCol w="1342550"/>
                <a:gridCol w="1342550"/>
                <a:gridCol w="1342550"/>
                <a:gridCol w="1342550"/>
                <a:gridCol w="1342550"/>
              </a:tblGrid>
              <a:tr h="388500">
                <a:tc>
                  <a:txBody>
                    <a:bodyPr/>
                    <a:lstStyle/>
                    <a:p>
                      <a:pPr indent="0" lvl="0" marL="0" rtl="0" algn="ctr">
                        <a:spcBef>
                          <a:spcPts val="0"/>
                        </a:spcBef>
                        <a:spcAft>
                          <a:spcPts val="0"/>
                        </a:spcAft>
                        <a:buNone/>
                      </a:pPr>
                      <a:r>
                        <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b="1" lang="en">
                          <a:latin typeface="Avenir"/>
                          <a:ea typeface="Avenir"/>
                          <a:cs typeface="Avenir"/>
                          <a:sym typeface="Avenir"/>
                        </a:rPr>
                        <a:t>C</a:t>
                      </a:r>
                      <a:endParaRPr b="1">
                        <a:latin typeface="Avenir"/>
                        <a:ea typeface="Avenir"/>
                        <a:cs typeface="Avenir"/>
                        <a:sym typeface="Avenir"/>
                      </a:endParaRPr>
                    </a:p>
                  </a:txBody>
                  <a:tcPr marT="91425" marB="91425" marR="91425" marL="91425">
                    <a:solidFill>
                      <a:srgbClr val="F6B26B"/>
                    </a:solidFill>
                  </a:tcPr>
                </a:tc>
                <a:tc>
                  <a:txBody>
                    <a:bodyPr/>
                    <a:lstStyle/>
                    <a:p>
                      <a:pPr indent="0" lvl="0" marL="0" rtl="0" algn="ctr">
                        <a:spcBef>
                          <a:spcPts val="0"/>
                        </a:spcBef>
                        <a:spcAft>
                          <a:spcPts val="0"/>
                        </a:spcAft>
                        <a:buNone/>
                      </a:pPr>
                      <a:r>
                        <a:rPr b="1" lang="en">
                          <a:latin typeface="Avenir"/>
                          <a:ea typeface="Avenir"/>
                          <a:cs typeface="Avenir"/>
                          <a:sym typeface="Avenir"/>
                        </a:rPr>
                        <a:t>I</a:t>
                      </a:r>
                      <a:endParaRPr b="1">
                        <a:latin typeface="Avenir"/>
                        <a:ea typeface="Avenir"/>
                        <a:cs typeface="Avenir"/>
                        <a:sym typeface="Avenir"/>
                      </a:endParaRPr>
                    </a:p>
                  </a:txBody>
                  <a:tcPr marT="91425" marB="91425" marR="91425" marL="91425">
                    <a:solidFill>
                      <a:srgbClr val="F6B26B"/>
                    </a:solidFill>
                  </a:tcPr>
                </a:tc>
                <a:tc>
                  <a:txBody>
                    <a:bodyPr/>
                    <a:lstStyle/>
                    <a:p>
                      <a:pPr indent="0" lvl="0" marL="0" rtl="0" algn="ctr">
                        <a:spcBef>
                          <a:spcPts val="0"/>
                        </a:spcBef>
                        <a:spcAft>
                          <a:spcPts val="0"/>
                        </a:spcAft>
                        <a:buNone/>
                      </a:pPr>
                      <a:r>
                        <a:rPr b="1" lang="en">
                          <a:latin typeface="Avenir"/>
                          <a:ea typeface="Avenir"/>
                          <a:cs typeface="Avenir"/>
                          <a:sym typeface="Avenir"/>
                        </a:rPr>
                        <a:t>IN</a:t>
                      </a:r>
                      <a:endParaRPr b="1">
                        <a:latin typeface="Avenir"/>
                        <a:ea typeface="Avenir"/>
                        <a:cs typeface="Avenir"/>
                        <a:sym typeface="Avenir"/>
                      </a:endParaRPr>
                    </a:p>
                  </a:txBody>
                  <a:tcPr marT="91425" marB="91425" marR="91425" marL="91425">
                    <a:solidFill>
                      <a:srgbClr val="F6B26B"/>
                    </a:solidFill>
                  </a:tcPr>
                </a:tc>
                <a:tc>
                  <a:txBody>
                    <a:bodyPr/>
                    <a:lstStyle/>
                    <a:p>
                      <a:pPr indent="0" lvl="0" marL="0" rtl="0" algn="ctr">
                        <a:spcBef>
                          <a:spcPts val="0"/>
                        </a:spcBef>
                        <a:spcAft>
                          <a:spcPts val="0"/>
                        </a:spcAft>
                        <a:buNone/>
                      </a:pPr>
                      <a:r>
                        <a:rPr b="1" lang="en">
                          <a:latin typeface="Avenir"/>
                          <a:ea typeface="Avenir"/>
                          <a:cs typeface="Avenir"/>
                          <a:sym typeface="Avenir"/>
                        </a:rPr>
                        <a:t>S</a:t>
                      </a:r>
                      <a:endParaRPr b="1">
                        <a:latin typeface="Avenir"/>
                        <a:ea typeface="Avenir"/>
                        <a:cs typeface="Avenir"/>
                        <a:sym typeface="Avenir"/>
                      </a:endParaRPr>
                    </a:p>
                  </a:txBody>
                  <a:tcPr marT="91425" marB="91425" marR="91425" marL="91425">
                    <a:solidFill>
                      <a:srgbClr val="F6B26B"/>
                    </a:solidFill>
                  </a:tcPr>
                </a:tc>
              </a:tr>
              <a:tr h="384775">
                <a:tc>
                  <a:txBody>
                    <a:bodyPr/>
                    <a:lstStyle/>
                    <a:p>
                      <a:pPr indent="0" lvl="0" marL="0" rtl="0" algn="ctr">
                        <a:spcBef>
                          <a:spcPts val="0"/>
                        </a:spcBef>
                        <a:spcAft>
                          <a:spcPts val="0"/>
                        </a:spcAft>
                        <a:buNone/>
                      </a:pPr>
                      <a:r>
                        <a:rPr b="1" lang="en">
                          <a:latin typeface="Avenir"/>
                          <a:ea typeface="Avenir"/>
                          <a:cs typeface="Avenir"/>
                          <a:sym typeface="Avenir"/>
                        </a:rPr>
                        <a:t>C</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ctr">
                        <a:spcBef>
                          <a:spcPts val="0"/>
                        </a:spcBef>
                        <a:spcAft>
                          <a:spcPts val="0"/>
                        </a:spcAft>
                        <a:buNone/>
                      </a:pPr>
                      <a:r>
                        <a:rPr lang="en">
                          <a:latin typeface="Avenir"/>
                          <a:ea typeface="Avenir"/>
                          <a:cs typeface="Avenir"/>
                          <a:sym typeface="Avenir"/>
                        </a:rPr>
                        <a:t>4456</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82</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2</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0</a:t>
                      </a:r>
                      <a:endParaRPr>
                        <a:latin typeface="Avenir"/>
                        <a:ea typeface="Avenir"/>
                        <a:cs typeface="Avenir"/>
                        <a:sym typeface="Avenir"/>
                      </a:endParaRPr>
                    </a:p>
                  </a:txBody>
                  <a:tcPr marT="91425" marB="91425" marR="91425" marL="91425"/>
                </a:tc>
              </a:tr>
              <a:tr h="384775">
                <a:tc>
                  <a:txBody>
                    <a:bodyPr/>
                    <a:lstStyle/>
                    <a:p>
                      <a:pPr indent="0" lvl="0" marL="0" rtl="0" algn="ctr">
                        <a:spcBef>
                          <a:spcPts val="0"/>
                        </a:spcBef>
                        <a:spcAft>
                          <a:spcPts val="0"/>
                        </a:spcAft>
                        <a:buNone/>
                      </a:pPr>
                      <a:r>
                        <a:rPr b="1" lang="en">
                          <a:latin typeface="Avenir"/>
                          <a:ea typeface="Avenir"/>
                          <a:cs typeface="Avenir"/>
                          <a:sym typeface="Avenir"/>
                        </a:rPr>
                        <a:t>I</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ctr">
                        <a:spcBef>
                          <a:spcPts val="0"/>
                        </a:spcBef>
                        <a:spcAft>
                          <a:spcPts val="0"/>
                        </a:spcAft>
                        <a:buNone/>
                      </a:pPr>
                      <a:r>
                        <a:rPr lang="en">
                          <a:latin typeface="Avenir"/>
                          <a:ea typeface="Avenir"/>
                          <a:cs typeface="Avenir"/>
                          <a:sym typeface="Avenir"/>
                        </a:rPr>
                        <a:t>8</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2486</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5</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a:txBody>
                  <a:tcPr marT="91425" marB="91425" marR="91425" marL="91425"/>
                </a:tc>
              </a:tr>
              <a:tr h="384775">
                <a:tc>
                  <a:txBody>
                    <a:bodyPr/>
                    <a:lstStyle/>
                    <a:p>
                      <a:pPr indent="0" lvl="0" marL="0" rtl="0" algn="ctr">
                        <a:spcBef>
                          <a:spcPts val="0"/>
                        </a:spcBef>
                        <a:spcAft>
                          <a:spcPts val="0"/>
                        </a:spcAft>
                        <a:buNone/>
                      </a:pPr>
                      <a:r>
                        <a:rPr b="1" lang="en">
                          <a:latin typeface="Avenir"/>
                          <a:ea typeface="Avenir"/>
                          <a:cs typeface="Avenir"/>
                          <a:sym typeface="Avenir"/>
                        </a:rPr>
                        <a:t>IN</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ctr">
                        <a:spcBef>
                          <a:spcPts val="0"/>
                        </a:spcBef>
                        <a:spcAft>
                          <a:spcPts val="0"/>
                        </a:spcAft>
                        <a:buNone/>
                      </a:pPr>
                      <a:r>
                        <a:rPr lang="en">
                          <a:latin typeface="Avenir"/>
                          <a:ea typeface="Avenir"/>
                          <a:cs typeface="Avenir"/>
                          <a:sym typeface="Avenir"/>
                        </a:rPr>
                        <a:t>1</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164</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4</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0</a:t>
                      </a:r>
                      <a:endParaRPr>
                        <a:latin typeface="Avenir"/>
                        <a:ea typeface="Avenir"/>
                        <a:cs typeface="Avenir"/>
                        <a:sym typeface="Avenir"/>
                      </a:endParaRPr>
                    </a:p>
                  </a:txBody>
                  <a:tcPr marT="91425" marB="91425" marR="91425" marL="91425"/>
                </a:tc>
              </a:tr>
              <a:tr h="384775">
                <a:tc>
                  <a:txBody>
                    <a:bodyPr/>
                    <a:lstStyle/>
                    <a:p>
                      <a:pPr indent="0" lvl="0" marL="0" rtl="0" algn="ctr">
                        <a:spcBef>
                          <a:spcPts val="0"/>
                        </a:spcBef>
                        <a:spcAft>
                          <a:spcPts val="0"/>
                        </a:spcAft>
                        <a:buNone/>
                      </a:pPr>
                      <a:r>
                        <a:rPr b="1" lang="en">
                          <a:latin typeface="Avenir"/>
                          <a:ea typeface="Avenir"/>
                          <a:cs typeface="Avenir"/>
                          <a:sym typeface="Avenir"/>
                        </a:rPr>
                        <a:t>S</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ctr">
                        <a:spcBef>
                          <a:spcPts val="0"/>
                        </a:spcBef>
                        <a:spcAft>
                          <a:spcPts val="0"/>
                        </a:spcAft>
                        <a:buNone/>
                      </a:pPr>
                      <a:r>
                        <a:rPr lang="en">
                          <a:latin typeface="Avenir"/>
                          <a:ea typeface="Avenir"/>
                          <a:cs typeface="Avenir"/>
                          <a:sym typeface="Avenir"/>
                        </a:rPr>
                        <a:t>0</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13</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0</a:t>
                      </a:r>
                      <a:endParaRPr>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
                          <a:latin typeface="Avenir"/>
                          <a:ea typeface="Avenir"/>
                          <a:cs typeface="Avenir"/>
                          <a:sym typeface="Avenir"/>
                        </a:rPr>
                        <a:t>472</a:t>
                      </a:r>
                      <a:endParaRPr>
                        <a:latin typeface="Avenir"/>
                        <a:ea typeface="Avenir"/>
                        <a:cs typeface="Avenir"/>
                        <a:sym typeface="Avenir"/>
                      </a:endParaRPr>
                    </a:p>
                  </a:txBody>
                  <a:tcPr marT="91425" marB="91425" marR="91425" marL="91425"/>
                </a:tc>
              </a:tr>
            </a:tbl>
          </a:graphicData>
        </a:graphic>
      </p:graphicFrame>
      <p:sp>
        <p:nvSpPr>
          <p:cNvPr id="140" name="Google Shape;140;p24"/>
          <p:cNvSpPr txBox="1"/>
          <p:nvPr/>
        </p:nvSpPr>
        <p:spPr>
          <a:xfrm>
            <a:off x="6286025" y="3955225"/>
            <a:ext cx="19182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C - Complete pass</a:t>
            </a:r>
            <a:endParaRPr i="1"/>
          </a:p>
          <a:p>
            <a:pPr indent="0" lvl="0" marL="0" rtl="0" algn="l">
              <a:spcBef>
                <a:spcPts val="0"/>
              </a:spcBef>
              <a:spcAft>
                <a:spcPts val="0"/>
              </a:spcAft>
              <a:buNone/>
            </a:pPr>
            <a:r>
              <a:rPr i="1" lang="en"/>
              <a:t>I - Incomplete pass</a:t>
            </a:r>
            <a:endParaRPr i="1"/>
          </a:p>
          <a:p>
            <a:pPr indent="0" lvl="0" marL="0" rtl="0" algn="l">
              <a:spcBef>
                <a:spcPts val="0"/>
              </a:spcBef>
              <a:spcAft>
                <a:spcPts val="0"/>
              </a:spcAft>
              <a:buNone/>
            </a:pPr>
            <a:r>
              <a:rPr i="1" lang="en"/>
              <a:t>IN - Intercepted pass</a:t>
            </a:r>
            <a:endParaRPr i="1"/>
          </a:p>
          <a:p>
            <a:pPr indent="0" lvl="0" marL="0" rtl="0" algn="l">
              <a:spcBef>
                <a:spcPts val="0"/>
              </a:spcBef>
              <a:spcAft>
                <a:spcPts val="0"/>
              </a:spcAft>
              <a:buNone/>
            </a:pPr>
            <a:r>
              <a:rPr i="1" lang="en"/>
              <a:t>S - Quarterback Sack</a:t>
            </a:r>
            <a:endParaRPr i="1"/>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Result</a:t>
            </a:r>
            <a:endParaRPr sz="3000">
              <a:solidFill>
                <a:srgbClr val="000000"/>
              </a:solidFill>
            </a:endParaRPr>
          </a:p>
        </p:txBody>
      </p:sp>
      <p:sp>
        <p:nvSpPr>
          <p:cNvPr id="147" name="Google Shape;147;p25"/>
          <p:cNvSpPr txBox="1"/>
          <p:nvPr>
            <p:ph idx="1" type="body"/>
          </p:nvPr>
        </p:nvSpPr>
        <p:spPr>
          <a:xfrm>
            <a:off x="387900" y="967225"/>
            <a:ext cx="2497800" cy="4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Avenir"/>
                <a:ea typeface="Avenir"/>
                <a:cs typeface="Avenir"/>
                <a:sym typeface="Avenir"/>
              </a:rPr>
              <a:t>C</a:t>
            </a:r>
            <a:r>
              <a:rPr lang="en" sz="1600">
                <a:solidFill>
                  <a:srgbClr val="000000"/>
                </a:solidFill>
                <a:latin typeface="Avenir"/>
                <a:ea typeface="Avenir"/>
                <a:cs typeface="Avenir"/>
                <a:sym typeface="Avenir"/>
              </a:rPr>
              <a:t>lassification report</a:t>
            </a:r>
            <a:endParaRPr sz="1600">
              <a:solidFill>
                <a:srgbClr val="000000"/>
              </a:solidFill>
              <a:latin typeface="Avenir"/>
              <a:ea typeface="Avenir"/>
              <a:cs typeface="Avenir"/>
              <a:sym typeface="Avenir"/>
            </a:endParaRPr>
          </a:p>
        </p:txBody>
      </p:sp>
      <p:graphicFrame>
        <p:nvGraphicFramePr>
          <p:cNvPr id="148" name="Google Shape;148;p25"/>
          <p:cNvGraphicFramePr/>
          <p:nvPr/>
        </p:nvGraphicFramePr>
        <p:xfrm>
          <a:off x="1504925" y="1353395"/>
          <a:ext cx="3000000" cy="3000000"/>
        </p:xfrm>
        <a:graphic>
          <a:graphicData uri="http://schemas.openxmlformats.org/drawingml/2006/table">
            <a:tbl>
              <a:tblPr>
                <a:noFill/>
                <a:tableStyleId>{480591F7-8C5E-4E37-8F47-D04C0E1335A9}</a:tableStyleId>
              </a:tblPr>
              <a:tblGrid>
                <a:gridCol w="1359175"/>
                <a:gridCol w="1359175"/>
                <a:gridCol w="1359175"/>
                <a:gridCol w="1359175"/>
                <a:gridCol w="1359175"/>
              </a:tblGrid>
              <a:tr h="396200">
                <a:tc>
                  <a:txBody>
                    <a:bodyPr/>
                    <a:lstStyle/>
                    <a:p>
                      <a:pPr indent="0" lvl="0" marL="0" rtl="0" algn="l">
                        <a:spcBef>
                          <a:spcPts val="0"/>
                        </a:spcBef>
                        <a:spcAft>
                          <a:spcPts val="0"/>
                        </a:spcAft>
                        <a:buNone/>
                      </a:pPr>
                      <a:r>
                        <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b="1" lang="en">
                          <a:latin typeface="Avenir"/>
                          <a:ea typeface="Avenir"/>
                          <a:cs typeface="Avenir"/>
                          <a:sym typeface="Avenir"/>
                        </a:rPr>
                        <a:t>Precision</a:t>
                      </a:r>
                      <a:endParaRPr b="1">
                        <a:latin typeface="Avenir"/>
                        <a:ea typeface="Avenir"/>
                        <a:cs typeface="Avenir"/>
                        <a:sym typeface="Avenir"/>
                      </a:endParaRPr>
                    </a:p>
                  </a:txBody>
                  <a:tcPr marT="91425" marB="91425" marR="91425" marL="91425">
                    <a:solidFill>
                      <a:srgbClr val="F6B26B"/>
                    </a:solidFill>
                  </a:tcPr>
                </a:tc>
                <a:tc>
                  <a:txBody>
                    <a:bodyPr/>
                    <a:lstStyle/>
                    <a:p>
                      <a:pPr indent="0" lvl="0" marL="0" rtl="0" algn="l">
                        <a:spcBef>
                          <a:spcPts val="0"/>
                        </a:spcBef>
                        <a:spcAft>
                          <a:spcPts val="0"/>
                        </a:spcAft>
                        <a:buNone/>
                      </a:pPr>
                      <a:r>
                        <a:rPr b="1" lang="en">
                          <a:latin typeface="Avenir"/>
                          <a:ea typeface="Avenir"/>
                          <a:cs typeface="Avenir"/>
                          <a:sym typeface="Avenir"/>
                        </a:rPr>
                        <a:t>Recall</a:t>
                      </a:r>
                      <a:endParaRPr b="1">
                        <a:latin typeface="Avenir"/>
                        <a:ea typeface="Avenir"/>
                        <a:cs typeface="Avenir"/>
                        <a:sym typeface="Avenir"/>
                      </a:endParaRPr>
                    </a:p>
                  </a:txBody>
                  <a:tcPr marT="91425" marB="91425" marR="91425" marL="91425">
                    <a:solidFill>
                      <a:srgbClr val="F6B26B"/>
                    </a:solidFill>
                  </a:tcPr>
                </a:tc>
                <a:tc>
                  <a:txBody>
                    <a:bodyPr/>
                    <a:lstStyle/>
                    <a:p>
                      <a:pPr indent="0" lvl="0" marL="0" rtl="0" algn="l">
                        <a:spcBef>
                          <a:spcPts val="0"/>
                        </a:spcBef>
                        <a:spcAft>
                          <a:spcPts val="0"/>
                        </a:spcAft>
                        <a:buNone/>
                      </a:pPr>
                      <a:r>
                        <a:rPr b="1" lang="en">
                          <a:latin typeface="Avenir"/>
                          <a:ea typeface="Avenir"/>
                          <a:cs typeface="Avenir"/>
                          <a:sym typeface="Avenir"/>
                        </a:rPr>
                        <a:t>F1-score</a:t>
                      </a:r>
                      <a:endParaRPr b="1">
                        <a:latin typeface="Avenir"/>
                        <a:ea typeface="Avenir"/>
                        <a:cs typeface="Avenir"/>
                        <a:sym typeface="Avenir"/>
                      </a:endParaRPr>
                    </a:p>
                  </a:txBody>
                  <a:tcPr marT="91425" marB="91425" marR="91425" marL="91425">
                    <a:solidFill>
                      <a:srgbClr val="F6B26B"/>
                    </a:solidFill>
                  </a:tcPr>
                </a:tc>
                <a:tc>
                  <a:txBody>
                    <a:bodyPr/>
                    <a:lstStyle/>
                    <a:p>
                      <a:pPr indent="0" lvl="0" marL="0" rtl="0" algn="l">
                        <a:spcBef>
                          <a:spcPts val="0"/>
                        </a:spcBef>
                        <a:spcAft>
                          <a:spcPts val="0"/>
                        </a:spcAft>
                        <a:buNone/>
                      </a:pPr>
                      <a:r>
                        <a:rPr b="1" lang="en">
                          <a:latin typeface="Avenir"/>
                          <a:ea typeface="Avenir"/>
                          <a:cs typeface="Avenir"/>
                          <a:sym typeface="Avenir"/>
                        </a:rPr>
                        <a:t>Support</a:t>
                      </a:r>
                      <a:endParaRPr b="1">
                        <a:latin typeface="Avenir"/>
                        <a:ea typeface="Avenir"/>
                        <a:cs typeface="Avenir"/>
                        <a:sym typeface="Avenir"/>
                      </a:endParaRPr>
                    </a:p>
                  </a:txBody>
                  <a:tcPr marT="91425" marB="91425" marR="91425" marL="91425">
                    <a:solidFill>
                      <a:srgbClr val="F6B26B"/>
                    </a:solidFill>
                  </a:tcPr>
                </a:tc>
              </a:tr>
              <a:tr h="387225">
                <a:tc>
                  <a:txBody>
                    <a:bodyPr/>
                    <a:lstStyle/>
                    <a:p>
                      <a:pPr indent="0" lvl="0" marL="0" rtl="0" algn="l">
                        <a:spcBef>
                          <a:spcPts val="0"/>
                        </a:spcBef>
                        <a:spcAft>
                          <a:spcPts val="0"/>
                        </a:spcAft>
                        <a:buNone/>
                      </a:pPr>
                      <a:r>
                        <a:rPr b="1" lang="en">
                          <a:latin typeface="Avenir"/>
                          <a:ea typeface="Avenir"/>
                          <a:cs typeface="Avenir"/>
                          <a:sym typeface="Avenir"/>
                        </a:rPr>
                        <a:t>C</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l">
                        <a:spcBef>
                          <a:spcPts val="0"/>
                        </a:spcBef>
                        <a:spcAft>
                          <a:spcPts val="0"/>
                        </a:spcAft>
                        <a:buNone/>
                      </a:pPr>
                      <a:r>
                        <a:rPr lang="en">
                          <a:latin typeface="Avenir"/>
                          <a:ea typeface="Avenir"/>
                          <a:cs typeface="Avenir"/>
                          <a:sym typeface="Avenir"/>
                        </a:rPr>
                        <a:t>1.00</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0.98</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0.99</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4540</a:t>
                      </a:r>
                      <a:endParaRPr>
                        <a:latin typeface="Avenir"/>
                        <a:ea typeface="Avenir"/>
                        <a:cs typeface="Avenir"/>
                        <a:sym typeface="Avenir"/>
                      </a:endParaRPr>
                    </a:p>
                  </a:txBody>
                  <a:tcPr marT="91425" marB="91425" marR="91425" marL="91425"/>
                </a:tc>
              </a:tr>
              <a:tr h="387225">
                <a:tc>
                  <a:txBody>
                    <a:bodyPr/>
                    <a:lstStyle/>
                    <a:p>
                      <a:pPr indent="0" lvl="0" marL="0" rtl="0" algn="l">
                        <a:spcBef>
                          <a:spcPts val="0"/>
                        </a:spcBef>
                        <a:spcAft>
                          <a:spcPts val="0"/>
                        </a:spcAft>
                        <a:buNone/>
                      </a:pPr>
                      <a:r>
                        <a:rPr b="1" lang="en">
                          <a:latin typeface="Avenir"/>
                          <a:ea typeface="Avenir"/>
                          <a:cs typeface="Avenir"/>
                          <a:sym typeface="Avenir"/>
                        </a:rPr>
                        <a:t>I</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l">
                        <a:spcBef>
                          <a:spcPts val="0"/>
                        </a:spcBef>
                        <a:spcAft>
                          <a:spcPts val="0"/>
                        </a:spcAft>
                        <a:buNone/>
                      </a:pPr>
                      <a:r>
                        <a:rPr lang="en">
                          <a:latin typeface="Avenir"/>
                          <a:ea typeface="Avenir"/>
                          <a:cs typeface="Avenir"/>
                          <a:sym typeface="Avenir"/>
                        </a:rPr>
                        <a:t>0.91</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0.99</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0.95</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2500</a:t>
                      </a:r>
                      <a:endParaRPr>
                        <a:latin typeface="Avenir"/>
                        <a:ea typeface="Avenir"/>
                        <a:cs typeface="Avenir"/>
                        <a:sym typeface="Avenir"/>
                      </a:endParaRPr>
                    </a:p>
                  </a:txBody>
                  <a:tcPr marT="91425" marB="91425" marR="91425" marL="91425"/>
                </a:tc>
              </a:tr>
              <a:tr h="387225">
                <a:tc>
                  <a:txBody>
                    <a:bodyPr/>
                    <a:lstStyle/>
                    <a:p>
                      <a:pPr indent="0" lvl="0" marL="0" rtl="0" algn="l">
                        <a:spcBef>
                          <a:spcPts val="0"/>
                        </a:spcBef>
                        <a:spcAft>
                          <a:spcPts val="0"/>
                        </a:spcAft>
                        <a:buNone/>
                      </a:pPr>
                      <a:r>
                        <a:rPr b="1" lang="en">
                          <a:latin typeface="Avenir"/>
                          <a:ea typeface="Avenir"/>
                          <a:cs typeface="Avenir"/>
                          <a:sym typeface="Avenir"/>
                        </a:rPr>
                        <a:t>IN</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l">
                        <a:spcBef>
                          <a:spcPts val="0"/>
                        </a:spcBef>
                        <a:spcAft>
                          <a:spcPts val="0"/>
                        </a:spcAft>
                        <a:buNone/>
                      </a:pPr>
                      <a:r>
                        <a:rPr lang="en">
                          <a:latin typeface="Avenir"/>
                          <a:ea typeface="Avenir"/>
                          <a:cs typeface="Avenir"/>
                          <a:sym typeface="Avenir"/>
                        </a:rPr>
                        <a:t>0.36</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0.02</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0.04</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169</a:t>
                      </a:r>
                      <a:endParaRPr>
                        <a:latin typeface="Avenir"/>
                        <a:ea typeface="Avenir"/>
                        <a:cs typeface="Avenir"/>
                        <a:sym typeface="Avenir"/>
                      </a:endParaRPr>
                    </a:p>
                  </a:txBody>
                  <a:tcPr marT="91425" marB="91425" marR="91425" marL="91425"/>
                </a:tc>
              </a:tr>
              <a:tr h="387225">
                <a:tc>
                  <a:txBody>
                    <a:bodyPr/>
                    <a:lstStyle/>
                    <a:p>
                      <a:pPr indent="0" lvl="0" marL="0" rtl="0" algn="l">
                        <a:spcBef>
                          <a:spcPts val="0"/>
                        </a:spcBef>
                        <a:spcAft>
                          <a:spcPts val="0"/>
                        </a:spcAft>
                        <a:buNone/>
                      </a:pPr>
                      <a:r>
                        <a:rPr b="1" lang="en">
                          <a:latin typeface="Avenir"/>
                          <a:ea typeface="Avenir"/>
                          <a:cs typeface="Avenir"/>
                          <a:sym typeface="Avenir"/>
                        </a:rPr>
                        <a:t>S</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l">
                        <a:spcBef>
                          <a:spcPts val="0"/>
                        </a:spcBef>
                        <a:spcAft>
                          <a:spcPts val="0"/>
                        </a:spcAft>
                        <a:buNone/>
                      </a:pPr>
                      <a:r>
                        <a:rPr lang="en">
                          <a:latin typeface="Avenir"/>
                          <a:ea typeface="Avenir"/>
                          <a:cs typeface="Avenir"/>
                          <a:sym typeface="Avenir"/>
                        </a:rPr>
                        <a:t>1.00</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0.97</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0.99</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485</a:t>
                      </a:r>
                      <a:endParaRPr>
                        <a:latin typeface="Avenir"/>
                        <a:ea typeface="Avenir"/>
                        <a:cs typeface="Avenir"/>
                        <a:sym typeface="Avenir"/>
                      </a:endParaRPr>
                    </a:p>
                  </a:txBody>
                  <a:tcPr marT="91425" marB="91425" marR="91425" marL="91425"/>
                </a:tc>
              </a:tr>
              <a:tr h="396200">
                <a:tc>
                  <a:txBody>
                    <a:bodyPr/>
                    <a:lstStyle/>
                    <a:p>
                      <a:pPr indent="0" lvl="0" marL="0" rtl="0" algn="l">
                        <a:spcBef>
                          <a:spcPts val="0"/>
                        </a:spcBef>
                        <a:spcAft>
                          <a:spcPts val="0"/>
                        </a:spcAft>
                        <a:buNone/>
                      </a:pPr>
                      <a:r>
                        <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t/>
                      </a:r>
                      <a:endParaRPr>
                        <a:latin typeface="Avenir"/>
                        <a:ea typeface="Avenir"/>
                        <a:cs typeface="Avenir"/>
                        <a:sym typeface="Avenir"/>
                      </a:endParaRPr>
                    </a:p>
                  </a:txBody>
                  <a:tcPr marT="91425" marB="91425" marR="91425" marL="91425"/>
                </a:tc>
              </a:tr>
              <a:tr h="396200">
                <a:tc>
                  <a:txBody>
                    <a:bodyPr/>
                    <a:lstStyle/>
                    <a:p>
                      <a:pPr indent="0" lvl="0" marL="0" rtl="0" algn="l">
                        <a:spcBef>
                          <a:spcPts val="0"/>
                        </a:spcBef>
                        <a:spcAft>
                          <a:spcPts val="0"/>
                        </a:spcAft>
                        <a:buNone/>
                      </a:pPr>
                      <a:r>
                        <a:rPr b="1" lang="en">
                          <a:latin typeface="Avenir"/>
                          <a:ea typeface="Avenir"/>
                          <a:cs typeface="Avenir"/>
                          <a:sym typeface="Avenir"/>
                        </a:rPr>
                        <a:t>Accuracy</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0.96</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7694</a:t>
                      </a:r>
                      <a:endParaRPr>
                        <a:latin typeface="Avenir"/>
                        <a:ea typeface="Avenir"/>
                        <a:cs typeface="Avenir"/>
                        <a:sym typeface="Avenir"/>
                      </a:endParaRPr>
                    </a:p>
                  </a:txBody>
                  <a:tcPr marT="91425" marB="91425" marR="91425" marL="91425"/>
                </a:tc>
              </a:tr>
              <a:tr h="387225">
                <a:tc>
                  <a:txBody>
                    <a:bodyPr/>
                    <a:lstStyle/>
                    <a:p>
                      <a:pPr indent="0" lvl="0" marL="0" rtl="0" algn="l">
                        <a:spcBef>
                          <a:spcPts val="0"/>
                        </a:spcBef>
                        <a:spcAft>
                          <a:spcPts val="0"/>
                        </a:spcAft>
                        <a:buNone/>
                      </a:pPr>
                      <a:r>
                        <a:rPr b="1" lang="en">
                          <a:latin typeface="Avenir"/>
                          <a:ea typeface="Avenir"/>
                          <a:cs typeface="Avenir"/>
                          <a:sym typeface="Avenir"/>
                        </a:rPr>
                        <a:t>Macro avg</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l">
                        <a:spcBef>
                          <a:spcPts val="0"/>
                        </a:spcBef>
                        <a:spcAft>
                          <a:spcPts val="0"/>
                        </a:spcAft>
                        <a:buNone/>
                      </a:pPr>
                      <a:r>
                        <a:rPr lang="en">
                          <a:latin typeface="Avenir"/>
                          <a:ea typeface="Avenir"/>
                          <a:cs typeface="Avenir"/>
                          <a:sym typeface="Avenir"/>
                        </a:rPr>
                        <a:t>0.82</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0.74</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0.74</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7694</a:t>
                      </a:r>
                      <a:endParaRPr>
                        <a:latin typeface="Avenir"/>
                        <a:ea typeface="Avenir"/>
                        <a:cs typeface="Avenir"/>
                        <a:sym typeface="Avenir"/>
                      </a:endParaRPr>
                    </a:p>
                  </a:txBody>
                  <a:tcPr marT="91425" marB="91425" marR="91425" marL="91425"/>
                </a:tc>
              </a:tr>
              <a:tr h="387225">
                <a:tc>
                  <a:txBody>
                    <a:bodyPr/>
                    <a:lstStyle/>
                    <a:p>
                      <a:pPr indent="0" lvl="0" marL="0" rtl="0" algn="l">
                        <a:spcBef>
                          <a:spcPts val="0"/>
                        </a:spcBef>
                        <a:spcAft>
                          <a:spcPts val="0"/>
                        </a:spcAft>
                        <a:buNone/>
                      </a:pPr>
                      <a:r>
                        <a:rPr b="1" lang="en">
                          <a:latin typeface="Avenir"/>
                          <a:ea typeface="Avenir"/>
                          <a:cs typeface="Avenir"/>
                          <a:sym typeface="Avenir"/>
                        </a:rPr>
                        <a:t>Weighted avg</a:t>
                      </a:r>
                      <a:endParaRPr b="1">
                        <a:latin typeface="Avenir"/>
                        <a:ea typeface="Avenir"/>
                        <a:cs typeface="Avenir"/>
                        <a:sym typeface="Avenir"/>
                      </a:endParaRPr>
                    </a:p>
                  </a:txBody>
                  <a:tcPr marT="91425" marB="91425" marR="91425" marL="91425">
                    <a:solidFill>
                      <a:srgbClr val="C9DAF8"/>
                    </a:solidFill>
                  </a:tcPr>
                </a:tc>
                <a:tc>
                  <a:txBody>
                    <a:bodyPr/>
                    <a:lstStyle/>
                    <a:p>
                      <a:pPr indent="0" lvl="0" marL="0" rtl="0" algn="l">
                        <a:spcBef>
                          <a:spcPts val="0"/>
                        </a:spcBef>
                        <a:spcAft>
                          <a:spcPts val="0"/>
                        </a:spcAft>
                        <a:buNone/>
                      </a:pPr>
                      <a:r>
                        <a:rPr lang="en">
                          <a:latin typeface="Avenir"/>
                          <a:ea typeface="Avenir"/>
                          <a:cs typeface="Avenir"/>
                          <a:sym typeface="Avenir"/>
                        </a:rPr>
                        <a:t>0.95</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0.96</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0.96</a:t>
                      </a:r>
                      <a:endParaRPr>
                        <a:latin typeface="Avenir"/>
                        <a:ea typeface="Avenir"/>
                        <a:cs typeface="Avenir"/>
                        <a:sym typeface="Avenir"/>
                      </a:endParaRPr>
                    </a:p>
                  </a:txBody>
                  <a:tcPr marT="91425" marB="91425" marR="91425" marL="91425"/>
                </a:tc>
                <a:tc>
                  <a:txBody>
                    <a:bodyPr/>
                    <a:lstStyle/>
                    <a:p>
                      <a:pPr indent="0" lvl="0" marL="0" rtl="0" algn="l">
                        <a:spcBef>
                          <a:spcPts val="0"/>
                        </a:spcBef>
                        <a:spcAft>
                          <a:spcPts val="0"/>
                        </a:spcAft>
                        <a:buNone/>
                      </a:pPr>
                      <a:r>
                        <a:rPr lang="en">
                          <a:latin typeface="Avenir"/>
                          <a:ea typeface="Avenir"/>
                          <a:cs typeface="Avenir"/>
                          <a:sym typeface="Avenir"/>
                        </a:rPr>
                        <a:t>7694</a:t>
                      </a:r>
                      <a:endParaRPr>
                        <a:latin typeface="Avenir"/>
                        <a:ea typeface="Avenir"/>
                        <a:cs typeface="Avenir"/>
                        <a:sym typeface="Avenir"/>
                      </a:endParaRPr>
                    </a:p>
                  </a:txBody>
                  <a:tcPr marT="91425" marB="91425" marR="91425" marL="91425"/>
                </a:tc>
              </a:tr>
            </a:tbl>
          </a:graphicData>
        </a:graphic>
      </p:graphicFrame>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 ??</a:t>
            </a:r>
            <a:endParaRPr>
              <a:solidFill>
                <a:srgbClr val="000000"/>
              </a:solidFill>
            </a:endParaRPr>
          </a:p>
        </p:txBody>
      </p:sp>
      <p:sp>
        <p:nvSpPr>
          <p:cNvPr id="155" name="Google Shape;155;p26"/>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We found that among the models that outperformed the others, the Gradient Boosting Regression model indicated the highest F-1 score for the dataset.</a:t>
            </a:r>
            <a:endParaRPr sz="1600">
              <a:solidFill>
                <a:srgbClr val="000000"/>
              </a:solidFill>
            </a:endParaRPr>
          </a:p>
          <a:p>
            <a:pPr indent="0" lvl="0" marL="457200" rtl="0" algn="l">
              <a:spcBef>
                <a:spcPts val="1600"/>
              </a:spcBef>
              <a:spcAft>
                <a:spcPts val="0"/>
              </a:spcAft>
              <a:buNone/>
            </a:pPr>
            <a:r>
              <a:t/>
            </a:r>
            <a:endParaRPr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Gradient Boosting Regressor (GBR) predicted with an</a:t>
            </a:r>
            <a:r>
              <a:rPr b="1" lang="en" sz="1600">
                <a:solidFill>
                  <a:srgbClr val="000000"/>
                </a:solidFill>
              </a:rPr>
              <a:t> F1 score</a:t>
            </a:r>
            <a:r>
              <a:rPr lang="en" sz="1600">
                <a:solidFill>
                  <a:srgbClr val="000000"/>
                </a:solidFill>
              </a:rPr>
              <a:t> of </a:t>
            </a:r>
            <a:r>
              <a:rPr b="1" lang="en" sz="1600">
                <a:solidFill>
                  <a:srgbClr val="000000"/>
                </a:solidFill>
              </a:rPr>
              <a:t>95.5083</a:t>
            </a:r>
            <a:endParaRPr b="1" sz="1600">
              <a:solidFill>
                <a:srgbClr val="000000"/>
              </a:solidFill>
            </a:endParaRPr>
          </a:p>
          <a:p>
            <a:pPr indent="0" lvl="0" marL="457200" rtl="0" algn="l">
              <a:spcBef>
                <a:spcPts val="1600"/>
              </a:spcBef>
              <a:spcAft>
                <a:spcPts val="0"/>
              </a:spcAft>
              <a:buNone/>
            </a:pPr>
            <a:r>
              <a:t/>
            </a:r>
            <a:endParaRPr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It is evident from this project that indeed classification models can be used to determine </a:t>
            </a:r>
            <a:r>
              <a:rPr lang="en" sz="1600">
                <a:solidFill>
                  <a:srgbClr val="000000"/>
                </a:solidFill>
              </a:rPr>
              <a:t>whether</a:t>
            </a:r>
            <a:r>
              <a:rPr lang="en" sz="1600">
                <a:solidFill>
                  <a:srgbClr val="000000"/>
                </a:solidFill>
              </a:rPr>
              <a:t> or not a play will result in a </a:t>
            </a:r>
            <a:r>
              <a:rPr lang="en" sz="1600">
                <a:solidFill>
                  <a:srgbClr val="000000"/>
                </a:solidFill>
              </a:rPr>
              <a:t>yard line</a:t>
            </a:r>
            <a:r>
              <a:rPr lang="en" sz="1600">
                <a:solidFill>
                  <a:srgbClr val="000000"/>
                </a:solidFill>
              </a:rPr>
              <a:t> gain during that particular play. General managers can then make decisions based on these insights to better improve gameplay strategies.</a:t>
            </a:r>
            <a:endParaRPr sz="1600">
              <a:solidFill>
                <a:srgbClr val="000000"/>
              </a:solidFill>
            </a:endParaRPr>
          </a:p>
        </p:txBody>
      </p:sp>
      <p:sp>
        <p:nvSpPr>
          <p:cNvPr id="156" name="Google Shape;15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References</a:t>
            </a:r>
            <a:endParaRPr>
              <a:solidFill>
                <a:srgbClr val="000000"/>
              </a:solidFill>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400" u="sng">
                <a:solidFill>
                  <a:schemeClr val="hlink"/>
                </a:solidFill>
                <a:hlinkClick r:id="rId3"/>
              </a:rPr>
              <a:t>https://operations.nfl.com/the-game/big-data-bowl/</a:t>
            </a:r>
            <a:endParaRPr sz="1400"/>
          </a:p>
          <a:p>
            <a:pPr indent="0" lvl="0" marL="0" rtl="0" algn="l">
              <a:spcBef>
                <a:spcPts val="1600"/>
              </a:spcBef>
              <a:spcAft>
                <a:spcPts val="0"/>
              </a:spcAft>
              <a:buNone/>
            </a:pPr>
            <a:r>
              <a:t/>
            </a:r>
            <a:endParaRPr sz="1300"/>
          </a:p>
          <a:p>
            <a:pPr indent="-317500" lvl="0" marL="457200" rtl="0" algn="l">
              <a:spcBef>
                <a:spcPts val="1600"/>
              </a:spcBef>
              <a:spcAft>
                <a:spcPts val="0"/>
              </a:spcAft>
              <a:buSzPts val="1400"/>
              <a:buAutoNum type="arabicPeriod"/>
            </a:pPr>
            <a:r>
              <a:rPr lang="en" sz="1400" u="sng">
                <a:solidFill>
                  <a:schemeClr val="accent5"/>
                </a:solidFill>
                <a:hlinkClick r:id="rId4">
                  <a:extLst>
                    <a:ext uri="{A12FA001-AC4F-418D-AE19-62706E023703}">
                      <ahyp:hlinkClr val="tx"/>
                    </a:ext>
                  </a:extLst>
                </a:hlinkClick>
              </a:rPr>
              <a:t>https://nextgenstats.nfl.com</a:t>
            </a:r>
            <a:endParaRPr sz="1900"/>
          </a:p>
          <a:p>
            <a:pPr indent="0" lvl="0" marL="0" rtl="0" algn="l">
              <a:spcBef>
                <a:spcPts val="1600"/>
              </a:spcBef>
              <a:spcAft>
                <a:spcPts val="0"/>
              </a:spcAft>
              <a:buNone/>
            </a:pPr>
            <a:r>
              <a:t/>
            </a:r>
            <a:endParaRPr/>
          </a:p>
          <a:p>
            <a:pPr indent="-330200" lvl="0" marL="457200" rtl="0" algn="l">
              <a:spcBef>
                <a:spcPts val="1600"/>
              </a:spcBef>
              <a:spcAft>
                <a:spcPts val="0"/>
              </a:spcAft>
              <a:buSzPts val="1600"/>
              <a:buAutoNum type="arabicPeriod"/>
            </a:pPr>
            <a:r>
              <a:rPr lang="en" sz="1400" u="sng">
                <a:solidFill>
                  <a:schemeClr val="hlink"/>
                </a:solidFill>
                <a:hlinkClick r:id="rId5"/>
              </a:rPr>
              <a:t>nfl-big-data-bowl-2021</a:t>
            </a:r>
            <a:endParaRPr sz="1600"/>
          </a:p>
          <a:p>
            <a:pPr indent="0" lvl="0" marL="0" rtl="0" algn="l">
              <a:spcBef>
                <a:spcPts val="1600"/>
              </a:spcBef>
              <a:spcAft>
                <a:spcPts val="1600"/>
              </a:spcAft>
              <a:buNone/>
            </a:pPr>
            <a:r>
              <a:t/>
            </a:r>
            <a:endParaRPr sz="13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latin typeface="Avenir"/>
                <a:ea typeface="Avenir"/>
                <a:cs typeface="Avenir"/>
                <a:sym typeface="Avenir"/>
              </a:rPr>
              <a:t>Motivation</a:t>
            </a:r>
            <a:endParaRPr b="1" sz="3000">
              <a:solidFill>
                <a:srgbClr val="000000"/>
              </a:solidFill>
              <a:latin typeface="Avenir"/>
              <a:ea typeface="Avenir"/>
              <a:cs typeface="Avenir"/>
              <a:sym typeface="Avenir"/>
            </a:endParaRPr>
          </a:p>
        </p:txBody>
      </p:sp>
      <p:sp>
        <p:nvSpPr>
          <p:cNvPr id="62" name="Google Shape;62;p14"/>
          <p:cNvSpPr txBox="1"/>
          <p:nvPr>
            <p:ph idx="1" type="body"/>
          </p:nvPr>
        </p:nvSpPr>
        <p:spPr>
          <a:xfrm>
            <a:off x="311700" y="1395900"/>
            <a:ext cx="8520600" cy="3173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solidFill>
                  <a:srgbClr val="000000"/>
                </a:solidFill>
                <a:latin typeface="Avenir"/>
                <a:ea typeface="Avenir"/>
                <a:cs typeface="Avenir"/>
                <a:sym typeface="Avenir"/>
              </a:rPr>
              <a:t>This project is inspired from the state of the art technologies like NFL Next Gen Stats that were invested in National Football League data exploration. The NFL big data bowl was an initiative taken in pursuit of advancing data and sports analytics. Prior to these technologies, keeping track of real time data had not been possible. But with more and more new inventions, radical techniques in finding new and creative was to collect data in real time from the field has made machine learning applicable in sports. Idealistically, there is immense scope in improving performances of real time updates and insights from this data so managers can make decisions that shape the team over the course of the season.</a:t>
            </a:r>
            <a:endParaRPr sz="1700">
              <a:solidFill>
                <a:srgbClr val="000000"/>
              </a:solidFill>
              <a:latin typeface="Avenir"/>
              <a:ea typeface="Avenir"/>
              <a:cs typeface="Avenir"/>
              <a:sym typeface="Avenir"/>
            </a:endParaRPr>
          </a:p>
        </p:txBody>
      </p:sp>
      <p:pic>
        <p:nvPicPr>
          <p:cNvPr id="63" name="Google Shape;63;p14"/>
          <p:cNvPicPr preferRelativeResize="0"/>
          <p:nvPr/>
        </p:nvPicPr>
        <p:blipFill>
          <a:blip r:embed="rId3">
            <a:alphaModFix/>
          </a:blip>
          <a:stretch>
            <a:fillRect/>
          </a:stretch>
        </p:blipFill>
        <p:spPr>
          <a:xfrm>
            <a:off x="7451138" y="0"/>
            <a:ext cx="1360475" cy="1395900"/>
          </a:xfrm>
          <a:prstGeom prst="rect">
            <a:avLst/>
          </a:prstGeom>
          <a:noFill/>
          <a:ln>
            <a:noFill/>
          </a:ln>
        </p:spPr>
      </p:pic>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venir"/>
                <a:ea typeface="Avenir"/>
                <a:cs typeface="Avenir"/>
                <a:sym typeface="Avenir"/>
              </a:rPr>
              <a:t>Problem Statement</a:t>
            </a:r>
            <a:endParaRPr b="1">
              <a:solidFill>
                <a:srgbClr val="000000"/>
              </a:solidFill>
              <a:latin typeface="Avenir"/>
              <a:ea typeface="Avenir"/>
              <a:cs typeface="Avenir"/>
              <a:sym typeface="Avenir"/>
            </a:endParaRPr>
          </a:p>
        </p:txBody>
      </p:sp>
      <p:sp>
        <p:nvSpPr>
          <p:cNvPr id="70" name="Google Shape;70;p15"/>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just">
              <a:lnSpc>
                <a:spcPct val="98181"/>
              </a:lnSpc>
              <a:spcBef>
                <a:spcPts val="1000"/>
              </a:spcBef>
              <a:spcAft>
                <a:spcPts val="0"/>
              </a:spcAft>
              <a:buClr>
                <a:schemeClr val="dk1"/>
              </a:buClr>
              <a:buSzPts val="1100"/>
              <a:buFont typeface="Arial"/>
              <a:buNone/>
            </a:pPr>
            <a:r>
              <a:rPr lang="en" sz="1700">
                <a:solidFill>
                  <a:srgbClr val="000000"/>
                </a:solidFill>
                <a:latin typeface="Avenir"/>
                <a:ea typeface="Avenir"/>
                <a:cs typeface="Avenir"/>
                <a:sym typeface="Avenir"/>
              </a:rPr>
              <a:t>Coverage schemes, quarterback positioning, and team orientations are some of the critical decision making aspects that managers in the NFL have long explored. The NFL big data bowl this year aims to use data analytics to better understand the schemes and players that make for a successful defense against passing plays. With the Data at hand, this project aims to utilize predictive analysis to infer the effectiveness of an offensive </a:t>
            </a:r>
            <a:r>
              <a:rPr lang="en" sz="1700">
                <a:solidFill>
                  <a:srgbClr val="000000"/>
                </a:solidFill>
                <a:latin typeface="Avenir"/>
                <a:ea typeface="Avenir"/>
                <a:cs typeface="Avenir"/>
                <a:sym typeface="Avenir"/>
              </a:rPr>
              <a:t>team’s</a:t>
            </a:r>
            <a:r>
              <a:rPr lang="en" sz="1700">
                <a:solidFill>
                  <a:srgbClr val="000000"/>
                </a:solidFill>
                <a:latin typeface="Avenir"/>
                <a:ea typeface="Avenir"/>
                <a:cs typeface="Avenir"/>
                <a:sym typeface="Avenir"/>
              </a:rPr>
              <a:t> play by </a:t>
            </a:r>
            <a:r>
              <a:rPr lang="en" sz="1700">
                <a:solidFill>
                  <a:srgbClr val="000000"/>
                </a:solidFill>
                <a:latin typeface="Avenir"/>
                <a:ea typeface="Avenir"/>
                <a:cs typeface="Avenir"/>
                <a:sym typeface="Avenir"/>
              </a:rPr>
              <a:t>classifying</a:t>
            </a:r>
            <a:r>
              <a:rPr lang="en" sz="1700">
                <a:solidFill>
                  <a:srgbClr val="000000"/>
                </a:solidFill>
                <a:latin typeface="Avenir"/>
                <a:ea typeface="Avenir"/>
                <a:cs typeface="Avenir"/>
                <a:sym typeface="Avenir"/>
              </a:rPr>
              <a:t> the type of pass and determine a </a:t>
            </a:r>
            <a:r>
              <a:rPr lang="en" sz="1700">
                <a:solidFill>
                  <a:srgbClr val="000000"/>
                </a:solidFill>
                <a:latin typeface="Avenir"/>
                <a:ea typeface="Avenir"/>
                <a:cs typeface="Avenir"/>
                <a:sym typeface="Avenir"/>
              </a:rPr>
              <a:t>successful</a:t>
            </a:r>
            <a:r>
              <a:rPr lang="en" sz="1700">
                <a:solidFill>
                  <a:srgbClr val="000000"/>
                </a:solidFill>
                <a:latin typeface="Avenir"/>
                <a:ea typeface="Avenir"/>
                <a:cs typeface="Avenir"/>
                <a:sym typeface="Avenir"/>
              </a:rPr>
              <a:t> pass over an incomplete pass. </a:t>
            </a:r>
            <a:endParaRPr sz="1700">
              <a:solidFill>
                <a:srgbClr val="000000"/>
              </a:solidFill>
              <a:latin typeface="Avenir"/>
              <a:ea typeface="Avenir"/>
              <a:cs typeface="Avenir"/>
              <a:sym typeface="Avenir"/>
            </a:endParaRPr>
          </a:p>
          <a:p>
            <a:pPr indent="0" lvl="0" marL="0" rtl="0" algn="just">
              <a:lnSpc>
                <a:spcPct val="98181"/>
              </a:lnSpc>
              <a:spcBef>
                <a:spcPts val="1000"/>
              </a:spcBef>
              <a:spcAft>
                <a:spcPts val="0"/>
              </a:spcAft>
              <a:buClr>
                <a:schemeClr val="dk1"/>
              </a:buClr>
              <a:buSzPts val="1100"/>
              <a:buFont typeface="Arial"/>
              <a:buNone/>
            </a:pPr>
            <a:r>
              <a:t/>
            </a:r>
            <a:endParaRPr sz="1700">
              <a:latin typeface="Avenir"/>
              <a:ea typeface="Avenir"/>
              <a:cs typeface="Avenir"/>
              <a:sym typeface="Avenir"/>
            </a:endParaRPr>
          </a:p>
          <a:p>
            <a:pPr indent="0" lvl="0" marL="0" rtl="0" algn="l">
              <a:spcBef>
                <a:spcPts val="0"/>
              </a:spcBef>
              <a:spcAft>
                <a:spcPts val="1600"/>
              </a:spcAft>
              <a:buNone/>
            </a:pPr>
            <a:r>
              <a:t/>
            </a:r>
            <a:endParaRPr sz="1700">
              <a:latin typeface="Avenir"/>
              <a:ea typeface="Avenir"/>
              <a:cs typeface="Avenir"/>
              <a:sym typeface="Aveni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879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latin typeface="Avenir"/>
                <a:ea typeface="Avenir"/>
                <a:cs typeface="Avenir"/>
                <a:sym typeface="Avenir"/>
              </a:rPr>
              <a:t>Data Description</a:t>
            </a:r>
            <a:endParaRPr b="1" sz="3000">
              <a:solidFill>
                <a:srgbClr val="000000"/>
              </a:solidFill>
              <a:latin typeface="Avenir"/>
              <a:ea typeface="Avenir"/>
              <a:cs typeface="Avenir"/>
              <a:sym typeface="Avenir"/>
            </a:endParaRPr>
          </a:p>
        </p:txBody>
      </p:sp>
      <p:sp>
        <p:nvSpPr>
          <p:cNvPr id="77" name="Google Shape;77;p16"/>
          <p:cNvSpPr txBox="1"/>
          <p:nvPr>
            <p:ph idx="1" type="body"/>
          </p:nvPr>
        </p:nvSpPr>
        <p:spPr>
          <a:xfrm>
            <a:off x="311700" y="1253325"/>
            <a:ext cx="8520600" cy="37152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venir"/>
              <a:buChar char="●"/>
            </a:pPr>
            <a:r>
              <a:rPr lang="en" sz="1600">
                <a:solidFill>
                  <a:srgbClr val="000000"/>
                </a:solidFill>
                <a:latin typeface="Avenir"/>
                <a:ea typeface="Avenir"/>
                <a:cs typeface="Avenir"/>
                <a:sym typeface="Avenir"/>
              </a:rPr>
              <a:t>The 2021 Big Data Bowl contains </a:t>
            </a:r>
            <a:r>
              <a:rPr b="1" lang="en" sz="1600">
                <a:solidFill>
                  <a:srgbClr val="000000"/>
                </a:solidFill>
                <a:latin typeface="Avenir"/>
                <a:ea typeface="Avenir"/>
                <a:cs typeface="Avenir"/>
                <a:sym typeface="Avenir"/>
              </a:rPr>
              <a:t>player tracking, play, game, and player level</a:t>
            </a:r>
            <a:r>
              <a:rPr lang="en" sz="1600">
                <a:solidFill>
                  <a:srgbClr val="000000"/>
                </a:solidFill>
                <a:latin typeface="Avenir"/>
                <a:ea typeface="Avenir"/>
                <a:cs typeface="Avenir"/>
                <a:sym typeface="Avenir"/>
              </a:rPr>
              <a:t> information for all possible passing plays during the 2018 regular season</a:t>
            </a:r>
            <a:endParaRPr sz="1600">
              <a:solidFill>
                <a:srgbClr val="000000"/>
              </a:solidFill>
              <a:latin typeface="Avenir"/>
              <a:ea typeface="Avenir"/>
              <a:cs typeface="Avenir"/>
              <a:sym typeface="Avenir"/>
            </a:endParaRPr>
          </a:p>
          <a:p>
            <a:pPr indent="0" lvl="0" marL="457200" rtl="0" algn="l">
              <a:spcBef>
                <a:spcPts val="1200"/>
              </a:spcBef>
              <a:spcAft>
                <a:spcPts val="0"/>
              </a:spcAft>
              <a:buNone/>
            </a:pPr>
            <a:r>
              <a:t/>
            </a:r>
            <a:endParaRPr sz="1600">
              <a:solidFill>
                <a:srgbClr val="000000"/>
              </a:solidFill>
              <a:latin typeface="Avenir"/>
              <a:ea typeface="Avenir"/>
              <a:cs typeface="Avenir"/>
              <a:sym typeface="Avenir"/>
            </a:endParaRPr>
          </a:p>
          <a:p>
            <a:pPr indent="-330200" lvl="0" marL="457200" rtl="0" algn="l">
              <a:spcBef>
                <a:spcPts val="1200"/>
              </a:spcBef>
              <a:spcAft>
                <a:spcPts val="0"/>
              </a:spcAft>
              <a:buClr>
                <a:srgbClr val="000000"/>
              </a:buClr>
              <a:buSzPts val="1600"/>
              <a:buFont typeface="Avenir"/>
              <a:buChar char="●"/>
            </a:pPr>
            <a:r>
              <a:rPr lang="en" sz="1600">
                <a:solidFill>
                  <a:srgbClr val="000000"/>
                </a:solidFill>
                <a:latin typeface="Avenir"/>
                <a:ea typeface="Avenir"/>
                <a:cs typeface="Avenir"/>
                <a:sym typeface="Avenir"/>
              </a:rPr>
              <a:t>Also, there are 17 weeks to a standard NFL Regular season and each of these week’s files of tracking data contains the player tracking data from all passing plays</a:t>
            </a:r>
            <a:endParaRPr sz="1600">
              <a:solidFill>
                <a:srgbClr val="000000"/>
              </a:solidFill>
              <a:latin typeface="Avenir"/>
              <a:ea typeface="Avenir"/>
              <a:cs typeface="Avenir"/>
              <a:sym typeface="Avenir"/>
            </a:endParaRPr>
          </a:p>
          <a:p>
            <a:pPr indent="-330200" lvl="1" marL="914400" rtl="0" algn="l">
              <a:spcBef>
                <a:spcPts val="0"/>
              </a:spcBef>
              <a:spcAft>
                <a:spcPts val="0"/>
              </a:spcAft>
              <a:buClr>
                <a:srgbClr val="000000"/>
              </a:buClr>
              <a:buSzPts val="1600"/>
              <a:buFont typeface="Avenir"/>
              <a:buChar char="○"/>
            </a:pPr>
            <a:r>
              <a:rPr lang="en" sz="1600">
                <a:solidFill>
                  <a:srgbClr val="000000"/>
                </a:solidFill>
                <a:latin typeface="Avenir"/>
                <a:ea typeface="Avenir"/>
                <a:cs typeface="Avenir"/>
                <a:sym typeface="Avenir"/>
              </a:rPr>
              <a:t>Game Data :  Team playing in each game</a:t>
            </a:r>
            <a:endParaRPr sz="1600">
              <a:solidFill>
                <a:srgbClr val="000000"/>
              </a:solidFill>
              <a:latin typeface="Avenir"/>
              <a:ea typeface="Avenir"/>
              <a:cs typeface="Avenir"/>
              <a:sym typeface="Avenir"/>
            </a:endParaRPr>
          </a:p>
          <a:p>
            <a:pPr indent="-330200" lvl="1" marL="914400" rtl="0" algn="l">
              <a:spcBef>
                <a:spcPts val="0"/>
              </a:spcBef>
              <a:spcAft>
                <a:spcPts val="0"/>
              </a:spcAft>
              <a:buClr>
                <a:srgbClr val="000000"/>
              </a:buClr>
              <a:buSzPts val="1600"/>
              <a:buFont typeface="Avenir"/>
              <a:buChar char="○"/>
            </a:pPr>
            <a:r>
              <a:rPr lang="en" sz="1600">
                <a:solidFill>
                  <a:srgbClr val="000000"/>
                </a:solidFill>
                <a:latin typeface="Avenir"/>
                <a:ea typeface="Avenir"/>
                <a:cs typeface="Avenir"/>
                <a:sym typeface="Avenir"/>
              </a:rPr>
              <a:t>Player Data :  Player level Information of all players participated in tracking data</a:t>
            </a:r>
            <a:endParaRPr sz="1600">
              <a:solidFill>
                <a:srgbClr val="000000"/>
              </a:solidFill>
              <a:latin typeface="Avenir"/>
              <a:ea typeface="Avenir"/>
              <a:cs typeface="Avenir"/>
              <a:sym typeface="Avenir"/>
            </a:endParaRPr>
          </a:p>
          <a:p>
            <a:pPr indent="-330200" lvl="1" marL="914400" rtl="0" algn="l">
              <a:spcBef>
                <a:spcPts val="0"/>
              </a:spcBef>
              <a:spcAft>
                <a:spcPts val="0"/>
              </a:spcAft>
              <a:buClr>
                <a:srgbClr val="000000"/>
              </a:buClr>
              <a:buSzPts val="1600"/>
              <a:buFont typeface="Avenir"/>
              <a:buChar char="○"/>
            </a:pPr>
            <a:r>
              <a:rPr lang="en" sz="1600">
                <a:solidFill>
                  <a:srgbClr val="000000"/>
                </a:solidFill>
                <a:latin typeface="Avenir"/>
                <a:ea typeface="Avenir"/>
                <a:cs typeface="Avenir"/>
                <a:sym typeface="Avenir"/>
              </a:rPr>
              <a:t>Play Data : Play-level Information for each game</a:t>
            </a:r>
            <a:endParaRPr sz="1600">
              <a:solidFill>
                <a:srgbClr val="000000"/>
              </a:solidFill>
              <a:latin typeface="Avenir"/>
              <a:ea typeface="Avenir"/>
              <a:cs typeface="Avenir"/>
              <a:sym typeface="Avenir"/>
            </a:endParaRPr>
          </a:p>
          <a:p>
            <a:pPr indent="-330200" lvl="1" marL="914400" rtl="0" algn="l">
              <a:spcBef>
                <a:spcPts val="0"/>
              </a:spcBef>
              <a:spcAft>
                <a:spcPts val="0"/>
              </a:spcAft>
              <a:buClr>
                <a:srgbClr val="000000"/>
              </a:buClr>
              <a:buSzPts val="1600"/>
              <a:buFont typeface="Avenir"/>
              <a:buChar char="○"/>
            </a:pPr>
            <a:r>
              <a:rPr lang="en" sz="1600">
                <a:solidFill>
                  <a:srgbClr val="000000"/>
                </a:solidFill>
                <a:latin typeface="Avenir"/>
                <a:ea typeface="Avenir"/>
                <a:cs typeface="Avenir"/>
                <a:sym typeface="Avenir"/>
              </a:rPr>
              <a:t>Tracking Data : Player Tracking Data for all games in the weeks</a:t>
            </a:r>
            <a:endParaRPr sz="1600">
              <a:solidFill>
                <a:srgbClr val="000000"/>
              </a:solidFill>
              <a:latin typeface="Avenir"/>
              <a:ea typeface="Avenir"/>
              <a:cs typeface="Avenir"/>
              <a:sym typeface="Avenir"/>
            </a:endParaRPr>
          </a:p>
          <a:p>
            <a:pPr indent="0" lvl="0" marL="0" rtl="0" algn="l">
              <a:spcBef>
                <a:spcPts val="1200"/>
              </a:spcBef>
              <a:spcAft>
                <a:spcPts val="1600"/>
              </a:spcAft>
              <a:buNone/>
            </a:pPr>
            <a:r>
              <a:t/>
            </a:r>
            <a:endParaRPr sz="1700">
              <a:solidFill>
                <a:srgbClr val="000000"/>
              </a:solidFill>
              <a:latin typeface="Avenir"/>
              <a:ea typeface="Avenir"/>
              <a:cs typeface="Avenir"/>
              <a:sym typeface="Avenir"/>
            </a:endParaRPr>
          </a:p>
        </p:txBody>
      </p:sp>
      <p:sp>
        <p:nvSpPr>
          <p:cNvPr id="78" name="Google Shape;78;p16"/>
          <p:cNvSpPr txBox="1"/>
          <p:nvPr/>
        </p:nvSpPr>
        <p:spPr>
          <a:xfrm>
            <a:off x="5963450" y="4499900"/>
            <a:ext cx="2945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i="1" lang="en" sz="1300">
                <a:solidFill>
                  <a:srgbClr val="980000"/>
                </a:solidFill>
                <a:latin typeface="Avenir"/>
                <a:ea typeface="Avenir"/>
                <a:cs typeface="Avenir"/>
                <a:sym typeface="Avenir"/>
              </a:rPr>
              <a:t>K</a:t>
            </a:r>
            <a:r>
              <a:rPr b="1" i="1" lang="en" sz="1300">
                <a:solidFill>
                  <a:srgbClr val="980000"/>
                </a:solidFill>
                <a:latin typeface="Avenir"/>
                <a:ea typeface="Avenir"/>
                <a:cs typeface="Avenir"/>
                <a:sym typeface="Avenir"/>
              </a:rPr>
              <a:t>ey variables: gameId, nflId, playId</a:t>
            </a:r>
            <a:endParaRPr i="1" sz="1100">
              <a:solidFill>
                <a:srgbClr val="980000"/>
              </a:solidFill>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00000"/>
                </a:solidFill>
                <a:latin typeface="Avenir"/>
                <a:ea typeface="Avenir"/>
                <a:cs typeface="Avenir"/>
                <a:sym typeface="Avenir"/>
              </a:rPr>
              <a:t>Exploratory Data Analysis</a:t>
            </a:r>
            <a:endParaRPr b="1" sz="3000">
              <a:solidFill>
                <a:srgbClr val="000000"/>
              </a:solidFill>
              <a:latin typeface="Avenir"/>
              <a:ea typeface="Avenir"/>
              <a:cs typeface="Avenir"/>
              <a:sym typeface="Avenir"/>
            </a:endParaRPr>
          </a:p>
        </p:txBody>
      </p:sp>
      <p:pic>
        <p:nvPicPr>
          <p:cNvPr id="85" name="Google Shape;85;p17"/>
          <p:cNvPicPr preferRelativeResize="0"/>
          <p:nvPr/>
        </p:nvPicPr>
        <p:blipFill>
          <a:blip r:embed="rId3">
            <a:alphaModFix/>
          </a:blip>
          <a:stretch>
            <a:fillRect/>
          </a:stretch>
        </p:blipFill>
        <p:spPr>
          <a:xfrm>
            <a:off x="606250" y="1506625"/>
            <a:ext cx="7533324" cy="3254775"/>
          </a:xfrm>
          <a:prstGeom prst="rect">
            <a:avLst/>
          </a:prstGeom>
          <a:noFill/>
          <a:ln>
            <a:noFill/>
          </a:ln>
        </p:spPr>
      </p:pic>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Exploratory Data Analysis</a:t>
            </a:r>
            <a:endParaRPr>
              <a:solidFill>
                <a:srgbClr val="000000"/>
              </a:solidFill>
            </a:endParaRPr>
          </a:p>
        </p:txBody>
      </p:sp>
      <p:pic>
        <p:nvPicPr>
          <p:cNvPr id="92" name="Google Shape;92;p18"/>
          <p:cNvPicPr preferRelativeResize="0"/>
          <p:nvPr/>
        </p:nvPicPr>
        <p:blipFill>
          <a:blip r:embed="rId3">
            <a:alphaModFix/>
          </a:blip>
          <a:stretch>
            <a:fillRect/>
          </a:stretch>
        </p:blipFill>
        <p:spPr>
          <a:xfrm>
            <a:off x="639900" y="1218750"/>
            <a:ext cx="7533676" cy="3767726"/>
          </a:xfrm>
          <a:prstGeom prst="rect">
            <a:avLst/>
          </a:prstGeom>
          <a:noFill/>
          <a:ln>
            <a:noFill/>
          </a:ln>
        </p:spPr>
      </p:pic>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Exploratory Data Analysis</a:t>
            </a:r>
            <a:endParaRPr>
              <a:solidFill>
                <a:srgbClr val="000000"/>
              </a:solidFill>
            </a:endParaRPr>
          </a:p>
          <a:p>
            <a:pPr indent="0" lvl="0" marL="0" rtl="0" algn="l">
              <a:spcBef>
                <a:spcPts val="0"/>
              </a:spcBef>
              <a:spcAft>
                <a:spcPts val="0"/>
              </a:spcAft>
              <a:buNone/>
            </a:pPr>
            <a:r>
              <a:t/>
            </a:r>
            <a:endParaRPr/>
          </a:p>
        </p:txBody>
      </p:sp>
      <p:pic>
        <p:nvPicPr>
          <p:cNvPr id="99" name="Google Shape;99;p19"/>
          <p:cNvPicPr preferRelativeResize="0"/>
          <p:nvPr/>
        </p:nvPicPr>
        <p:blipFill>
          <a:blip r:embed="rId3">
            <a:alphaModFix/>
          </a:blip>
          <a:stretch>
            <a:fillRect/>
          </a:stretch>
        </p:blipFill>
        <p:spPr>
          <a:xfrm>
            <a:off x="331976" y="1650500"/>
            <a:ext cx="4195526" cy="2268450"/>
          </a:xfrm>
          <a:prstGeom prst="rect">
            <a:avLst/>
          </a:prstGeom>
          <a:noFill/>
          <a:ln>
            <a:noFill/>
          </a:ln>
        </p:spPr>
      </p:pic>
      <p:pic>
        <p:nvPicPr>
          <p:cNvPr id="100" name="Google Shape;100;p19"/>
          <p:cNvPicPr preferRelativeResize="0"/>
          <p:nvPr/>
        </p:nvPicPr>
        <p:blipFill>
          <a:blip r:embed="rId4">
            <a:alphaModFix/>
          </a:blip>
          <a:stretch>
            <a:fillRect/>
          </a:stretch>
        </p:blipFill>
        <p:spPr>
          <a:xfrm>
            <a:off x="4687811" y="1650500"/>
            <a:ext cx="4195589" cy="2268450"/>
          </a:xfrm>
          <a:prstGeom prst="rect">
            <a:avLst/>
          </a:prstGeom>
          <a:noFill/>
          <a:ln>
            <a:noFill/>
          </a:ln>
        </p:spPr>
      </p:pic>
      <p:sp>
        <p:nvSpPr>
          <p:cNvPr id="101" name="Google Shape;101;p19"/>
          <p:cNvSpPr txBox="1"/>
          <p:nvPr/>
        </p:nvSpPr>
        <p:spPr>
          <a:xfrm>
            <a:off x="7244475" y="4262500"/>
            <a:ext cx="18153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t>Note: Library plotly</a:t>
            </a:r>
            <a:endParaRPr i="1" sz="1300"/>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Exploratory Data Analysis</a:t>
            </a:r>
            <a:endParaRPr>
              <a:solidFill>
                <a:srgbClr val="000000"/>
              </a:solidFill>
            </a:endParaRPr>
          </a:p>
          <a:p>
            <a:pPr indent="0" lvl="0" marL="0" rtl="0" algn="l">
              <a:spcBef>
                <a:spcPts val="0"/>
              </a:spcBef>
              <a:spcAft>
                <a:spcPts val="0"/>
              </a:spcAft>
              <a:buNone/>
            </a:pPr>
            <a:r>
              <a:t/>
            </a:r>
            <a:endParaRPr/>
          </a:p>
        </p:txBody>
      </p:sp>
      <p:pic>
        <p:nvPicPr>
          <p:cNvPr id="108" name="Google Shape;108;p20"/>
          <p:cNvPicPr preferRelativeResize="0"/>
          <p:nvPr/>
        </p:nvPicPr>
        <p:blipFill>
          <a:blip r:embed="rId3">
            <a:alphaModFix/>
          </a:blip>
          <a:stretch>
            <a:fillRect/>
          </a:stretch>
        </p:blipFill>
        <p:spPr>
          <a:xfrm>
            <a:off x="568850" y="1445250"/>
            <a:ext cx="7152000" cy="3321250"/>
          </a:xfrm>
          <a:prstGeom prst="rect">
            <a:avLst/>
          </a:prstGeom>
          <a:noFill/>
          <a:ln>
            <a:noFill/>
          </a:ln>
        </p:spPr>
      </p:pic>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Classification</a:t>
            </a:r>
            <a:endParaRPr sz="3000">
              <a:solidFill>
                <a:srgbClr val="000000"/>
              </a:solidFill>
            </a:endParaRPr>
          </a:p>
        </p:txBody>
      </p:sp>
      <p:sp>
        <p:nvSpPr>
          <p:cNvPr id="115" name="Google Shape;115;p21"/>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venir"/>
                <a:ea typeface="Avenir"/>
                <a:cs typeface="Avenir"/>
                <a:sym typeface="Avenir"/>
              </a:rPr>
              <a:t>For classifying “pass-result” into Complete pass </a:t>
            </a:r>
            <a:r>
              <a:rPr lang="en" sz="1700">
                <a:solidFill>
                  <a:srgbClr val="000000"/>
                </a:solidFill>
                <a:latin typeface="Avenir"/>
                <a:ea typeface="Avenir"/>
                <a:cs typeface="Avenir"/>
                <a:sym typeface="Avenir"/>
              </a:rPr>
              <a:t>(C)</a:t>
            </a:r>
            <a:r>
              <a:rPr lang="en" sz="1700">
                <a:solidFill>
                  <a:srgbClr val="000000"/>
                </a:solidFill>
                <a:latin typeface="Avenir"/>
                <a:ea typeface="Avenir"/>
                <a:cs typeface="Avenir"/>
                <a:sym typeface="Avenir"/>
              </a:rPr>
              <a:t> , Incomplete pass (I) , Quarterback sack (S) , Intercepted pass (IN), we have used following classification models:</a:t>
            </a:r>
            <a:endParaRPr sz="1700">
              <a:solidFill>
                <a:srgbClr val="000000"/>
              </a:solidFill>
              <a:latin typeface="Avenir"/>
              <a:ea typeface="Avenir"/>
              <a:cs typeface="Avenir"/>
              <a:sym typeface="Avenir"/>
            </a:endParaRPr>
          </a:p>
          <a:p>
            <a:pPr indent="-336550" lvl="0" marL="457200" rtl="0" algn="l">
              <a:spcBef>
                <a:spcPts val="1600"/>
              </a:spcBef>
              <a:spcAft>
                <a:spcPts val="0"/>
              </a:spcAft>
              <a:buClr>
                <a:srgbClr val="000000"/>
              </a:buClr>
              <a:buSzPts val="1700"/>
              <a:buFont typeface="Avenir"/>
              <a:buAutoNum type="arabicPeriod"/>
            </a:pPr>
            <a:r>
              <a:rPr lang="en" sz="1700">
                <a:solidFill>
                  <a:srgbClr val="000000"/>
                </a:solidFill>
                <a:latin typeface="Avenir"/>
                <a:ea typeface="Avenir"/>
                <a:cs typeface="Avenir"/>
                <a:sym typeface="Avenir"/>
              </a:rPr>
              <a:t>Logistic Regression</a:t>
            </a:r>
            <a:endParaRPr sz="1700">
              <a:solidFill>
                <a:srgbClr val="000000"/>
              </a:solidFill>
              <a:latin typeface="Avenir"/>
              <a:ea typeface="Avenir"/>
              <a:cs typeface="Avenir"/>
              <a:sym typeface="Avenir"/>
            </a:endParaRPr>
          </a:p>
          <a:p>
            <a:pPr indent="-336550" lvl="0" marL="457200" rtl="0" algn="l">
              <a:spcBef>
                <a:spcPts val="0"/>
              </a:spcBef>
              <a:spcAft>
                <a:spcPts val="0"/>
              </a:spcAft>
              <a:buClr>
                <a:srgbClr val="000000"/>
              </a:buClr>
              <a:buSzPts val="1700"/>
              <a:buFont typeface="Avenir"/>
              <a:buAutoNum type="arabicPeriod"/>
            </a:pPr>
            <a:r>
              <a:rPr lang="en" sz="1700">
                <a:solidFill>
                  <a:srgbClr val="000000"/>
                </a:solidFill>
                <a:latin typeface="Avenir"/>
                <a:ea typeface="Avenir"/>
                <a:cs typeface="Avenir"/>
                <a:sym typeface="Avenir"/>
              </a:rPr>
              <a:t>Gradient Boosting Regressor </a:t>
            </a:r>
            <a:endParaRPr sz="1700">
              <a:solidFill>
                <a:srgbClr val="000000"/>
              </a:solidFill>
              <a:latin typeface="Avenir"/>
              <a:ea typeface="Avenir"/>
              <a:cs typeface="Avenir"/>
              <a:sym typeface="Avenir"/>
            </a:endParaRPr>
          </a:p>
          <a:p>
            <a:pPr indent="-336550" lvl="0" marL="457200" rtl="0" algn="l">
              <a:spcBef>
                <a:spcPts val="0"/>
              </a:spcBef>
              <a:spcAft>
                <a:spcPts val="0"/>
              </a:spcAft>
              <a:buClr>
                <a:srgbClr val="000000"/>
              </a:buClr>
              <a:buSzPts val="1700"/>
              <a:buFont typeface="Avenir"/>
              <a:buAutoNum type="arabicPeriod"/>
            </a:pPr>
            <a:r>
              <a:rPr lang="en" sz="1700">
                <a:solidFill>
                  <a:srgbClr val="000000"/>
                </a:solidFill>
                <a:latin typeface="Avenir"/>
                <a:ea typeface="Avenir"/>
                <a:cs typeface="Avenir"/>
                <a:sym typeface="Avenir"/>
              </a:rPr>
              <a:t>Random Forest</a:t>
            </a:r>
            <a:endParaRPr sz="1700">
              <a:solidFill>
                <a:srgbClr val="000000"/>
              </a:solidFill>
              <a:latin typeface="Avenir"/>
              <a:ea typeface="Avenir"/>
              <a:cs typeface="Avenir"/>
              <a:sym typeface="Avenir"/>
            </a:endParaRPr>
          </a:p>
          <a:p>
            <a:pPr indent="-336550" lvl="0" marL="457200" rtl="0" algn="l">
              <a:spcBef>
                <a:spcPts val="0"/>
              </a:spcBef>
              <a:spcAft>
                <a:spcPts val="0"/>
              </a:spcAft>
              <a:buClr>
                <a:srgbClr val="000000"/>
              </a:buClr>
              <a:buSzPts val="1700"/>
              <a:buFont typeface="Avenir"/>
              <a:buAutoNum type="arabicPeriod"/>
            </a:pPr>
            <a:r>
              <a:rPr lang="en" sz="1700">
                <a:solidFill>
                  <a:srgbClr val="000000"/>
                </a:solidFill>
                <a:latin typeface="Avenir"/>
                <a:ea typeface="Avenir"/>
                <a:cs typeface="Avenir"/>
                <a:sym typeface="Avenir"/>
              </a:rPr>
              <a:t>Bagging</a:t>
            </a:r>
            <a:endParaRPr sz="1700">
              <a:solidFill>
                <a:srgbClr val="000000"/>
              </a:solidFill>
              <a:latin typeface="Avenir"/>
              <a:ea typeface="Avenir"/>
              <a:cs typeface="Avenir"/>
              <a:sym typeface="Avenir"/>
            </a:endParaRPr>
          </a:p>
          <a:p>
            <a:pPr indent="0" lvl="0" marL="0" rtl="0" algn="l">
              <a:spcBef>
                <a:spcPts val="1600"/>
              </a:spcBef>
              <a:spcAft>
                <a:spcPts val="1600"/>
              </a:spcAft>
              <a:buNone/>
            </a:pPr>
            <a:r>
              <a:t/>
            </a:r>
            <a:endParaRPr sz="1700">
              <a:latin typeface="Avenir"/>
              <a:ea typeface="Avenir"/>
              <a:cs typeface="Avenir"/>
              <a:sym typeface="Avenir"/>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