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AC44BB-2844-4C0F-94B8-C2A339C23A7E}">
  <a:tblStyle styleId="{13AC44BB-2844-4C0F-94B8-C2A339C23A7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459581"/>
            <a:ext cx="5486400" cy="3086100"/>
          </a:xfrm>
          <a:prstGeom prst="rect">
            <a:avLst/>
          </a:prstGeom>
          <a:noFill/>
          <a:ln>
            <a:noFill/>
          </a:ln>
        </p:spPr>
      </p:sp>
      <p:sp>
        <p:nvSpPr>
          <p:cNvPr id="68" name="Google Shape;68;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coswara.iisc.ac.in/?locale=en-U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985825" y="1328750"/>
            <a:ext cx="7772400" cy="132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959"/>
              <a:buNone/>
            </a:pPr>
            <a:r>
              <a:rPr b="1" lang="en-IN" sz="3000"/>
              <a:t>Covid-19 Disease Detection</a:t>
            </a:r>
            <a:r>
              <a:rPr b="1" lang="en-IN" sz="3000"/>
              <a:t> </a:t>
            </a:r>
            <a:endParaRPr b="1" sz="3000"/>
          </a:p>
          <a:p>
            <a:pPr indent="0" lvl="0" marL="0" rtl="0" algn="ctr">
              <a:lnSpc>
                <a:spcPct val="100000"/>
              </a:lnSpc>
              <a:spcBef>
                <a:spcPts val="0"/>
              </a:spcBef>
              <a:spcAft>
                <a:spcPts val="0"/>
              </a:spcAft>
              <a:buSzPts val="3959"/>
              <a:buNone/>
            </a:pPr>
            <a:r>
              <a:rPr b="1" lang="en-IN" sz="1859"/>
              <a:t> Minor Project(15ECSW302)</a:t>
            </a:r>
            <a:endParaRPr b="1" sz="1859"/>
          </a:p>
          <a:p>
            <a:pPr indent="0" lvl="0" marL="0" rtl="0" algn="ctr">
              <a:lnSpc>
                <a:spcPct val="100000"/>
              </a:lnSpc>
              <a:spcBef>
                <a:spcPts val="0"/>
              </a:spcBef>
              <a:spcAft>
                <a:spcPts val="0"/>
              </a:spcAft>
              <a:buSzPts val="3959"/>
              <a:buNone/>
            </a:pPr>
            <a:r>
              <a:rPr b="1" lang="en-IN" sz="2000"/>
              <a:t>Team No :DA10</a:t>
            </a:r>
            <a:endParaRPr sz="2179"/>
          </a:p>
        </p:txBody>
      </p:sp>
      <p:pic>
        <p:nvPicPr>
          <p:cNvPr descr="KLE Technological University" id="89" name="Google Shape;89;p13"/>
          <p:cNvPicPr preferRelativeResize="0"/>
          <p:nvPr/>
        </p:nvPicPr>
        <p:blipFill rotWithShape="1">
          <a:blip r:embed="rId3">
            <a:alphaModFix/>
          </a:blip>
          <a:srcRect b="0" l="0" r="0" t="0"/>
          <a:stretch/>
        </p:blipFill>
        <p:spPr>
          <a:xfrm>
            <a:off x="2547949" y="132918"/>
            <a:ext cx="4048125" cy="962025"/>
          </a:xfrm>
          <a:prstGeom prst="rect">
            <a:avLst/>
          </a:prstGeom>
          <a:noFill/>
          <a:ln>
            <a:noFill/>
          </a:ln>
        </p:spPr>
      </p:pic>
      <p:sp>
        <p:nvSpPr>
          <p:cNvPr id="90" name="Google Shape;90;p13"/>
          <p:cNvSpPr txBox="1"/>
          <p:nvPr/>
        </p:nvSpPr>
        <p:spPr>
          <a:xfrm>
            <a:off x="2902362" y="2788511"/>
            <a:ext cx="4343400" cy="53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IN" sz="1700" u="none" cap="none" strike="noStrike">
                <a:solidFill>
                  <a:srgbClr val="003366"/>
                </a:solidFill>
                <a:latin typeface="Calibri"/>
                <a:ea typeface="Calibri"/>
                <a:cs typeface="Calibri"/>
                <a:sym typeface="Calibri"/>
              </a:rPr>
              <a:t> </a:t>
            </a:r>
            <a:r>
              <a:rPr b="1" i="0" lang="en-IN" sz="1800" u="none" cap="none" strike="noStrike">
                <a:solidFill>
                  <a:srgbClr val="003366"/>
                </a:solidFill>
                <a:latin typeface="Calibri"/>
                <a:ea typeface="Calibri"/>
                <a:cs typeface="Calibri"/>
                <a:sym typeface="Calibri"/>
              </a:rPr>
              <a:t>Guide name:</a:t>
            </a:r>
            <a:r>
              <a:rPr b="0" i="0" lang="en-IN" sz="1800" u="none" cap="none" strike="noStrike">
                <a:solidFill>
                  <a:srgbClr val="003366"/>
                </a:solidFill>
                <a:latin typeface="Calibri"/>
                <a:ea typeface="Calibri"/>
                <a:cs typeface="Calibri"/>
                <a:sym typeface="Calibri"/>
              </a:rPr>
              <a:t> Prof. Umadevi F.M</a:t>
            </a:r>
            <a:endParaRPr b="0" i="0" sz="1800" u="none" cap="none" strike="noStrike">
              <a:solidFill>
                <a:srgbClr val="003366"/>
              </a:solidFill>
              <a:latin typeface="Calibri"/>
              <a:ea typeface="Calibri"/>
              <a:cs typeface="Calibri"/>
              <a:sym typeface="Calibri"/>
            </a:endParaRPr>
          </a:p>
        </p:txBody>
      </p:sp>
      <p:sp>
        <p:nvSpPr>
          <p:cNvPr id="91" name="Google Shape;91;p13"/>
          <p:cNvSpPr txBox="1"/>
          <p:nvPr/>
        </p:nvSpPr>
        <p:spPr>
          <a:xfrm>
            <a:off x="8601456" y="4835723"/>
            <a:ext cx="393191" cy="3077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graphicFrame>
        <p:nvGraphicFramePr>
          <p:cNvPr id="92" name="Google Shape;92;p13"/>
          <p:cNvGraphicFramePr/>
          <p:nvPr/>
        </p:nvGraphicFramePr>
        <p:xfrm>
          <a:off x="556875" y="3324300"/>
          <a:ext cx="3000000" cy="3000000"/>
        </p:xfrm>
        <a:graphic>
          <a:graphicData uri="http://schemas.openxmlformats.org/drawingml/2006/table">
            <a:tbl>
              <a:tblPr>
                <a:noFill/>
                <a:tableStyleId>{13AC44BB-2844-4C0F-94B8-C2A339C23A7E}</a:tableStyleId>
              </a:tblPr>
              <a:tblGrid>
                <a:gridCol w="2563300"/>
                <a:gridCol w="2563300"/>
                <a:gridCol w="2563300"/>
              </a:tblGrid>
              <a:tr h="3778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Shreyas N 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01FE19BCS005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104</a:t>
                      </a:r>
                      <a:endParaRPr sz="1400" u="none" cap="none" strike="noStrike"/>
                    </a:p>
                  </a:txBody>
                  <a:tcPr marT="91425" marB="91425" marR="91425" marL="91425"/>
                </a:tc>
              </a:tr>
              <a:tr h="3778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Ramakrishna M Desai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01FE19BCS024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120</a:t>
                      </a:r>
                      <a:endParaRPr sz="1400" u="none" cap="none" strike="noStrike"/>
                    </a:p>
                  </a:txBody>
                  <a:tcPr marT="91425" marB="91425" marR="91425" marL="91425"/>
                </a:tc>
              </a:tr>
              <a:tr h="3778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Sharath S Shanbhag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01FE19BCS029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124</a:t>
                      </a:r>
                      <a:endParaRPr sz="1400" u="none" cap="none" strike="noStrike"/>
                    </a:p>
                  </a:txBody>
                  <a:tcPr marT="91425" marB="91425" marR="91425" marL="91425"/>
                </a:tc>
              </a:tr>
              <a:tr h="3778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Nikhil Kurane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01FE20BCS423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469</a:t>
                      </a:r>
                      <a:endParaRPr sz="1400" u="none" cap="none" strike="noStrike"/>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22"/>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183" name="Google Shape;183;p22"/>
          <p:cNvSpPr txBox="1"/>
          <p:nvPr/>
        </p:nvSpPr>
        <p:spPr>
          <a:xfrm>
            <a:off x="187693" y="140049"/>
            <a:ext cx="6390316" cy="505779"/>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                             Dataset Description </a:t>
            </a:r>
            <a:endParaRPr b="0" i="0" sz="1900" u="none" cap="none" strike="noStrike">
              <a:solidFill>
                <a:srgbClr val="000000"/>
              </a:solidFill>
              <a:latin typeface="Arial"/>
              <a:ea typeface="Arial"/>
              <a:cs typeface="Arial"/>
              <a:sym typeface="Arial"/>
            </a:endParaRPr>
          </a:p>
        </p:txBody>
      </p:sp>
      <p:pic>
        <p:nvPicPr>
          <p:cNvPr descr="KLE Technological University" id="184" name="Google Shape;184;p22"/>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85" name="Google Shape;185;p22"/>
          <p:cNvSpPr txBox="1"/>
          <p:nvPr>
            <p:ph type="ctrTitle"/>
          </p:nvPr>
        </p:nvSpPr>
        <p:spPr>
          <a:xfrm>
            <a:off x="178175" y="756025"/>
            <a:ext cx="8768400" cy="45858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SzPts val="1800"/>
              <a:buNone/>
            </a:pPr>
            <a:r>
              <a:rPr b="1" lang="en-IN" sz="2000"/>
              <a:t> </a:t>
            </a:r>
            <a:endParaRPr b="1" sz="2000"/>
          </a:p>
          <a:p>
            <a:pPr indent="0" lvl="0" marL="0" rtl="0" algn="l">
              <a:lnSpc>
                <a:spcPct val="150000"/>
              </a:lnSpc>
              <a:spcBef>
                <a:spcPts val="0"/>
              </a:spcBef>
              <a:spcAft>
                <a:spcPts val="0"/>
              </a:spcAft>
              <a:buSzPts val="1800"/>
              <a:buNone/>
            </a:pPr>
            <a:r>
              <a:t/>
            </a:r>
            <a:endParaRPr b="1" sz="2000"/>
          </a:p>
          <a:p>
            <a:pPr indent="0" lvl="0" marL="0" rtl="0" algn="l">
              <a:lnSpc>
                <a:spcPct val="150000"/>
              </a:lnSpc>
              <a:spcBef>
                <a:spcPts val="0"/>
              </a:spcBef>
              <a:spcAft>
                <a:spcPts val="0"/>
              </a:spcAft>
              <a:buSzPts val="1800"/>
              <a:buNone/>
            </a:pPr>
            <a:r>
              <a:t/>
            </a:r>
            <a:endParaRPr b="1" sz="2000"/>
          </a:p>
          <a:p>
            <a:pPr indent="0" lvl="0" marL="0" rtl="0" algn="l">
              <a:lnSpc>
                <a:spcPct val="150000"/>
              </a:lnSpc>
              <a:spcBef>
                <a:spcPts val="0"/>
              </a:spcBef>
              <a:spcAft>
                <a:spcPts val="0"/>
              </a:spcAft>
              <a:buSzPts val="1800"/>
              <a:buNone/>
            </a:pPr>
            <a:r>
              <a:t/>
            </a:r>
            <a:endParaRPr b="1" sz="2000"/>
          </a:p>
          <a:p>
            <a:pPr indent="0" lvl="0" marL="0" rtl="0" algn="l">
              <a:lnSpc>
                <a:spcPct val="150000"/>
              </a:lnSpc>
              <a:spcBef>
                <a:spcPts val="0"/>
              </a:spcBef>
              <a:spcAft>
                <a:spcPts val="0"/>
              </a:spcAft>
              <a:buSzPts val="1800"/>
              <a:buNone/>
            </a:pPr>
            <a:r>
              <a:rPr b="1" lang="en-IN" sz="2000"/>
              <a:t>Cough Vid</a:t>
            </a:r>
            <a:r>
              <a:rPr lang="en-IN" sz="2000"/>
              <a:t>: The COUGHVID dataset consists of cough recordings representing a wide range of subject ages, genders, geographic locations, and COVID-19 statuses.</a:t>
            </a:r>
            <a:endParaRPr sz="2000"/>
          </a:p>
          <a:p>
            <a:pPr indent="0" lvl="0" marL="0" rtl="0" algn="l">
              <a:lnSpc>
                <a:spcPct val="150000"/>
              </a:lnSpc>
              <a:spcBef>
                <a:spcPts val="0"/>
              </a:spcBef>
              <a:spcAft>
                <a:spcPts val="0"/>
              </a:spcAft>
              <a:buSzPts val="1800"/>
              <a:buNone/>
            </a:pPr>
            <a:r>
              <a:rPr lang="en-IN" sz="2000">
                <a:solidFill>
                  <a:srgbClr val="222222"/>
                </a:solidFill>
                <a:highlight>
                  <a:srgbClr val="FFFFFF"/>
                </a:highlight>
                <a:latin typeface="Roboto"/>
                <a:ea typeface="Roboto"/>
                <a:cs typeface="Roboto"/>
                <a:sym typeface="Roboto"/>
              </a:rPr>
              <a:t>1)there are 37000 segmented coughs in the format of .webm&amp; .ogg formats</a:t>
            </a:r>
            <a:endParaRPr sz="2000">
              <a:solidFill>
                <a:srgbClr val="222222"/>
              </a:solidFill>
              <a:highlight>
                <a:srgbClr val="FFFFFF"/>
              </a:highlight>
              <a:latin typeface="Roboto"/>
              <a:ea typeface="Roboto"/>
              <a:cs typeface="Roboto"/>
              <a:sym typeface="Roboto"/>
            </a:endParaRPr>
          </a:p>
          <a:p>
            <a:pPr indent="0" lvl="0" marL="0" rtl="0" algn="l">
              <a:lnSpc>
                <a:spcPct val="150000"/>
              </a:lnSpc>
              <a:spcBef>
                <a:spcPts val="0"/>
              </a:spcBef>
              <a:spcAft>
                <a:spcPts val="0"/>
              </a:spcAft>
              <a:buSzPts val="1800"/>
              <a:buNone/>
            </a:pPr>
            <a:r>
              <a:rPr b="1" lang="en-IN" sz="2000"/>
              <a:t>COSWARA</a:t>
            </a:r>
            <a:r>
              <a:rPr lang="en-IN" sz="2000"/>
              <a:t>:Voice samples collected include breathing sounds (fast and slow), cough sounds (deep and shallow), phonation of sustained vowels (/a/ as in made, /i/,/o/), and counting numbers at slow and fast pace. </a:t>
            </a:r>
            <a:endParaRPr sz="2000"/>
          </a:p>
          <a:p>
            <a:pPr indent="0" lvl="0" marL="0" rtl="0" algn="l">
              <a:lnSpc>
                <a:spcPct val="150000"/>
              </a:lnSpc>
              <a:spcBef>
                <a:spcPts val="0"/>
              </a:spcBef>
              <a:spcAft>
                <a:spcPts val="0"/>
              </a:spcAft>
              <a:buSzPts val="1100"/>
              <a:buNone/>
            </a:pPr>
            <a:r>
              <a:rPr lang="en-IN" sz="2000"/>
              <a:t>1) Breathing-deep audio samples 746(542 is healthy &amp; 204 covid positive sample)</a:t>
            </a:r>
            <a:endParaRPr sz="2000"/>
          </a:p>
          <a:p>
            <a:pPr indent="0" lvl="0" marL="0" rtl="0" algn="l">
              <a:lnSpc>
                <a:spcPct val="150000"/>
              </a:lnSpc>
              <a:spcBef>
                <a:spcPts val="0"/>
              </a:spcBef>
              <a:spcAft>
                <a:spcPts val="0"/>
              </a:spcAft>
              <a:buSzPts val="1100"/>
              <a:buNone/>
            </a:pPr>
            <a:r>
              <a:rPr lang="en-IN" sz="2000"/>
              <a:t>2) Cough-heavy audio samples 765( 574 of healthy and 191 of covid positive audio)</a:t>
            </a:r>
            <a:endParaRPr sz="2000"/>
          </a:p>
          <a:p>
            <a:pPr indent="0" lvl="0" marL="0" rtl="0" algn="l">
              <a:lnSpc>
                <a:spcPct val="150000"/>
              </a:lnSpc>
              <a:spcBef>
                <a:spcPts val="0"/>
              </a:spcBef>
              <a:spcAft>
                <a:spcPts val="0"/>
              </a:spcAft>
              <a:buClr>
                <a:schemeClr val="dk1"/>
              </a:buClr>
              <a:buSzPts val="1100"/>
              <a:buFont typeface="Arial"/>
              <a:buNone/>
            </a:pPr>
            <a:r>
              <a:rPr lang="en-IN" sz="2000"/>
              <a:t>3) Vowel’s audio samples 745(552 of healthy &amp; 193 of covid positive voice)</a:t>
            </a:r>
            <a:endParaRPr sz="2000"/>
          </a:p>
          <a:p>
            <a:pPr indent="0" lvl="0" marL="0" rtl="0" algn="l">
              <a:lnSpc>
                <a:spcPct val="150000"/>
              </a:lnSpc>
              <a:spcBef>
                <a:spcPts val="0"/>
              </a:spcBef>
              <a:spcAft>
                <a:spcPts val="0"/>
              </a:spcAft>
              <a:buClr>
                <a:schemeClr val="dk1"/>
              </a:buClr>
              <a:buSzPts val="1100"/>
              <a:buFont typeface="Arial"/>
              <a:buNone/>
            </a:pPr>
            <a:r>
              <a:t/>
            </a:r>
            <a:endParaRPr sz="2000"/>
          </a:p>
          <a:p>
            <a:pPr indent="0" lvl="0" marL="0" rtl="0" algn="l">
              <a:lnSpc>
                <a:spcPct val="150000"/>
              </a:lnSpc>
              <a:spcBef>
                <a:spcPts val="0"/>
              </a:spcBef>
              <a:spcAft>
                <a:spcPts val="0"/>
              </a:spcAft>
              <a:buSzPts val="1800"/>
              <a:buNone/>
            </a:pPr>
            <a:r>
              <a:t/>
            </a:r>
            <a:endParaRPr sz="2000"/>
          </a:p>
          <a:p>
            <a:pPr indent="0" lvl="0" marL="0" rtl="0" algn="ctr">
              <a:lnSpc>
                <a:spcPct val="150000"/>
              </a:lnSpc>
              <a:spcBef>
                <a:spcPts val="0"/>
              </a:spcBef>
              <a:spcAft>
                <a:spcPts val="0"/>
              </a:spcAft>
              <a:buSzPts val="1800"/>
              <a:buNone/>
            </a:pPr>
            <a:br>
              <a:rPr lang="en-IN" sz="2000"/>
            </a:b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cxnSp>
        <p:nvCxnSpPr>
          <p:cNvPr id="191" name="Google Shape;191;p23"/>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192" name="Google Shape;192;p23"/>
          <p:cNvSpPr txBox="1"/>
          <p:nvPr/>
        </p:nvSpPr>
        <p:spPr>
          <a:xfrm>
            <a:off x="187693" y="140049"/>
            <a:ext cx="6390316" cy="505779"/>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                                     Project Plan </a:t>
            </a:r>
            <a:endParaRPr b="0" i="0" sz="2800" u="none" cap="none" strike="noStrike">
              <a:solidFill>
                <a:srgbClr val="000000"/>
              </a:solidFill>
              <a:latin typeface="Calibri"/>
              <a:ea typeface="Calibri"/>
              <a:cs typeface="Calibri"/>
              <a:sym typeface="Calibri"/>
            </a:endParaRPr>
          </a:p>
        </p:txBody>
      </p:sp>
      <p:pic>
        <p:nvPicPr>
          <p:cNvPr descr="KLE Technological University" id="193" name="Google Shape;193;p23"/>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94" name="Google Shape;194;p23"/>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cxnSp>
        <p:nvCxnSpPr>
          <p:cNvPr id="195" name="Google Shape;195;p23"/>
          <p:cNvCxnSpPr/>
          <p:nvPr/>
        </p:nvCxnSpPr>
        <p:spPr>
          <a:xfrm flipH="1">
            <a:off x="613907" y="2202514"/>
            <a:ext cx="7206300" cy="23400"/>
          </a:xfrm>
          <a:prstGeom prst="straightConnector1">
            <a:avLst/>
          </a:prstGeom>
          <a:noFill/>
          <a:ln cap="flat" cmpd="sng" w="9525">
            <a:solidFill>
              <a:srgbClr val="7F7F7F"/>
            </a:solidFill>
            <a:prstDash val="solid"/>
            <a:miter lim="800000"/>
            <a:headEnd len="sm" w="sm" type="none"/>
            <a:tailEnd len="sm" w="sm" type="none"/>
          </a:ln>
        </p:spPr>
      </p:cxnSp>
      <p:sp>
        <p:nvSpPr>
          <p:cNvPr id="196" name="Google Shape;196;p23"/>
          <p:cNvSpPr txBox="1"/>
          <p:nvPr/>
        </p:nvSpPr>
        <p:spPr>
          <a:xfrm>
            <a:off x="5645584" y="2496711"/>
            <a:ext cx="1366500" cy="22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Trebuchet MS"/>
                <a:ea typeface="Trebuchet MS"/>
                <a:cs typeface="Trebuchet MS"/>
                <a:sym typeface="Trebuchet MS"/>
              </a:rPr>
              <a:t>Classification and model evaluation.</a:t>
            </a:r>
            <a:endParaRPr b="0" i="0" sz="1600" u="none" cap="none" strike="noStrike">
              <a:solidFill>
                <a:srgbClr val="000000"/>
              </a:solidFill>
              <a:latin typeface="Arial"/>
              <a:ea typeface="Arial"/>
              <a:cs typeface="Arial"/>
              <a:sym typeface="Arial"/>
            </a:endParaRPr>
          </a:p>
        </p:txBody>
      </p:sp>
      <p:sp>
        <p:nvSpPr>
          <p:cNvPr id="197" name="Google Shape;197;p23"/>
          <p:cNvSpPr txBox="1"/>
          <p:nvPr/>
        </p:nvSpPr>
        <p:spPr>
          <a:xfrm>
            <a:off x="4066531" y="2496691"/>
            <a:ext cx="1413000" cy="22164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Trebuchet MS"/>
                <a:ea typeface="Trebuchet MS"/>
                <a:cs typeface="Trebuchet MS"/>
                <a:sym typeface="Trebuchet MS"/>
              </a:rPr>
              <a:t>Design a deep learning model.</a:t>
            </a:r>
            <a:endParaRPr b="0" i="0" sz="1200" u="none" cap="none" strike="noStrike">
              <a:solidFill>
                <a:srgbClr val="000000"/>
              </a:solidFill>
              <a:latin typeface="Trebuchet MS"/>
              <a:ea typeface="Trebuchet MS"/>
              <a:cs typeface="Trebuchet MS"/>
              <a:sym typeface="Trebuchet MS"/>
            </a:endParaRPr>
          </a:p>
        </p:txBody>
      </p:sp>
      <p:sp>
        <p:nvSpPr>
          <p:cNvPr id="198" name="Google Shape;198;p23"/>
          <p:cNvSpPr/>
          <p:nvPr/>
        </p:nvSpPr>
        <p:spPr>
          <a:xfrm>
            <a:off x="64967" y="1579401"/>
            <a:ext cx="1936800" cy="72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Start date:  20</a:t>
            </a:r>
            <a:r>
              <a:rPr b="1" baseline="30000" i="0" lang="en-IN" sz="1100" u="none" cap="none" strike="noStrike">
                <a:solidFill>
                  <a:srgbClr val="000000"/>
                </a:solidFill>
                <a:latin typeface="Trebuchet MS"/>
                <a:ea typeface="Trebuchet MS"/>
                <a:cs typeface="Trebuchet MS"/>
                <a:sym typeface="Trebuchet MS"/>
              </a:rPr>
              <a:t>th</a:t>
            </a:r>
            <a:r>
              <a:rPr b="1" i="0" lang="en-IN" sz="1100" u="none" cap="none" strike="noStrike">
                <a:solidFill>
                  <a:srgbClr val="000000"/>
                </a:solidFill>
                <a:latin typeface="Trebuchet MS"/>
                <a:ea typeface="Trebuchet MS"/>
                <a:cs typeface="Trebuchet MS"/>
                <a:sym typeface="Trebuchet MS"/>
              </a:rPr>
              <a:t> Jan 2022</a:t>
            </a:r>
            <a:endParaRPr b="1" i="0" sz="1100" u="none" cap="none" strike="noStrike">
              <a:solidFill>
                <a:srgbClr val="000000"/>
              </a:solidFill>
              <a:latin typeface="Trebuchet MS"/>
              <a:ea typeface="Trebuchet MS"/>
              <a:cs typeface="Trebuchet MS"/>
              <a:sym typeface="Trebuchet MS"/>
            </a:endParaRPr>
          </a:p>
        </p:txBody>
      </p:sp>
      <p:sp>
        <p:nvSpPr>
          <p:cNvPr id="199" name="Google Shape;199;p23"/>
          <p:cNvSpPr/>
          <p:nvPr/>
        </p:nvSpPr>
        <p:spPr>
          <a:xfrm>
            <a:off x="2117167" y="1579407"/>
            <a:ext cx="1636500" cy="72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    R1 - 10</a:t>
            </a:r>
            <a:r>
              <a:rPr b="1" baseline="30000" i="0" lang="en-IN" sz="1100" u="none" cap="none" strike="noStrike">
                <a:solidFill>
                  <a:srgbClr val="000000"/>
                </a:solidFill>
                <a:latin typeface="Trebuchet MS"/>
                <a:ea typeface="Trebuchet MS"/>
                <a:cs typeface="Trebuchet MS"/>
                <a:sym typeface="Trebuchet MS"/>
              </a:rPr>
              <a:t>th</a:t>
            </a:r>
            <a:r>
              <a:rPr b="1" i="0" lang="en-IN" sz="1100" u="none" cap="none" strike="noStrike">
                <a:solidFill>
                  <a:srgbClr val="000000"/>
                </a:solidFill>
                <a:latin typeface="Trebuchet MS"/>
                <a:ea typeface="Trebuchet MS"/>
                <a:cs typeface="Trebuchet MS"/>
                <a:sym typeface="Trebuchet MS"/>
              </a:rPr>
              <a:t>  Feb 2022</a:t>
            </a:r>
            <a:endParaRPr b="1" i="0" sz="1100" u="none" cap="none" strike="noStrike">
              <a:solidFill>
                <a:srgbClr val="000000"/>
              </a:solidFill>
              <a:latin typeface="Trebuchet MS"/>
              <a:ea typeface="Trebuchet MS"/>
              <a:cs typeface="Trebuchet MS"/>
              <a:sym typeface="Trebuchet MS"/>
            </a:endParaRPr>
          </a:p>
        </p:txBody>
      </p:sp>
      <p:sp>
        <p:nvSpPr>
          <p:cNvPr id="200" name="Google Shape;200;p23"/>
          <p:cNvSpPr/>
          <p:nvPr/>
        </p:nvSpPr>
        <p:spPr>
          <a:xfrm>
            <a:off x="7178128" y="1579395"/>
            <a:ext cx="1423200" cy="115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Closure: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29</a:t>
            </a:r>
            <a:r>
              <a:rPr b="1" baseline="30000" i="0" lang="en-IN" sz="1100" u="none" cap="none" strike="noStrike">
                <a:solidFill>
                  <a:srgbClr val="000000"/>
                </a:solidFill>
                <a:latin typeface="Trebuchet MS"/>
                <a:ea typeface="Trebuchet MS"/>
                <a:cs typeface="Trebuchet MS"/>
                <a:sym typeface="Trebuchet MS"/>
              </a:rPr>
              <a:t>th</a:t>
            </a:r>
            <a:r>
              <a:rPr b="1" i="0" lang="en-IN" sz="1100" u="none" cap="none" strike="noStrike">
                <a:solidFill>
                  <a:srgbClr val="000000"/>
                </a:solidFill>
                <a:latin typeface="Trebuchet MS"/>
                <a:ea typeface="Trebuchet MS"/>
                <a:cs typeface="Trebuchet MS"/>
                <a:sym typeface="Trebuchet MS"/>
              </a:rPr>
              <a:t> April 2022</a:t>
            </a:r>
            <a:endParaRPr b="1" i="0" sz="1100" u="none" cap="none" strike="noStrike">
              <a:solidFill>
                <a:srgbClr val="000000"/>
              </a:solidFill>
              <a:latin typeface="Trebuchet MS"/>
              <a:ea typeface="Trebuchet MS"/>
              <a:cs typeface="Trebuchet MS"/>
              <a:sym typeface="Trebuchet MS"/>
            </a:endParaRPr>
          </a:p>
        </p:txBody>
      </p:sp>
      <p:sp>
        <p:nvSpPr>
          <p:cNvPr id="201" name="Google Shape;201;p23"/>
          <p:cNvSpPr/>
          <p:nvPr/>
        </p:nvSpPr>
        <p:spPr>
          <a:xfrm>
            <a:off x="3869073" y="1579401"/>
            <a:ext cx="1536000" cy="72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R2 - 4</a:t>
            </a:r>
            <a:r>
              <a:rPr b="1" baseline="30000" i="0" lang="en-IN" sz="1100" u="none" cap="none" strike="noStrike">
                <a:solidFill>
                  <a:srgbClr val="000000"/>
                </a:solidFill>
                <a:latin typeface="Trebuchet MS"/>
                <a:ea typeface="Trebuchet MS"/>
                <a:cs typeface="Trebuchet MS"/>
                <a:sym typeface="Trebuchet MS"/>
              </a:rPr>
              <a:t>th</a:t>
            </a:r>
            <a:r>
              <a:rPr b="1" i="0" lang="en-IN" sz="1100" u="none" cap="none" strike="noStrike">
                <a:solidFill>
                  <a:srgbClr val="000000"/>
                </a:solidFill>
                <a:latin typeface="Trebuchet MS"/>
                <a:ea typeface="Trebuchet MS"/>
                <a:cs typeface="Trebuchet MS"/>
                <a:sym typeface="Trebuchet MS"/>
              </a:rPr>
              <a:t>  March 2022</a:t>
            </a:r>
            <a:endParaRPr b="1" i="0" sz="1100" u="none" cap="none" strike="noStrike">
              <a:solidFill>
                <a:srgbClr val="000000"/>
              </a:solidFill>
              <a:latin typeface="Trebuchet MS"/>
              <a:ea typeface="Trebuchet MS"/>
              <a:cs typeface="Trebuchet MS"/>
              <a:sym typeface="Trebuchet MS"/>
            </a:endParaRPr>
          </a:p>
        </p:txBody>
      </p:sp>
      <p:sp>
        <p:nvSpPr>
          <p:cNvPr id="202" name="Google Shape;202;p23"/>
          <p:cNvSpPr txBox="1"/>
          <p:nvPr/>
        </p:nvSpPr>
        <p:spPr>
          <a:xfrm>
            <a:off x="187725" y="2496702"/>
            <a:ext cx="1536000" cy="6465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Trebuchet MS"/>
                <a:ea typeface="Trebuchet MS"/>
                <a:cs typeface="Trebuchet MS"/>
                <a:sym typeface="Trebuchet MS"/>
              </a:rPr>
              <a:t>Formulated the problem statement. </a:t>
            </a:r>
            <a:endParaRPr b="0" i="0" sz="1600" u="none" cap="none" strike="noStrike">
              <a:solidFill>
                <a:srgbClr val="000000"/>
              </a:solidFill>
              <a:latin typeface="Arial"/>
              <a:ea typeface="Arial"/>
              <a:cs typeface="Arial"/>
              <a:sym typeface="Arial"/>
            </a:endParaRPr>
          </a:p>
        </p:txBody>
      </p:sp>
      <p:sp>
        <p:nvSpPr>
          <p:cNvPr id="203" name="Google Shape;203;p23"/>
          <p:cNvSpPr/>
          <p:nvPr/>
        </p:nvSpPr>
        <p:spPr>
          <a:xfrm>
            <a:off x="5585109" y="1579412"/>
            <a:ext cx="1413000" cy="72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R3 - 8</a:t>
            </a:r>
            <a:r>
              <a:rPr b="1" baseline="30000" i="0" lang="en-IN" sz="1100" u="none" cap="none" strike="noStrike">
                <a:solidFill>
                  <a:srgbClr val="000000"/>
                </a:solidFill>
                <a:latin typeface="Trebuchet MS"/>
                <a:ea typeface="Trebuchet MS"/>
                <a:cs typeface="Trebuchet MS"/>
                <a:sym typeface="Trebuchet MS"/>
              </a:rPr>
              <a:t>th</a:t>
            </a:r>
            <a:r>
              <a:rPr b="1" i="0" lang="en-IN" sz="1100" u="none" cap="none" strike="noStrike">
                <a:solidFill>
                  <a:srgbClr val="000000"/>
                </a:solidFill>
                <a:latin typeface="Trebuchet MS"/>
                <a:ea typeface="Trebuchet MS"/>
                <a:cs typeface="Trebuchet MS"/>
                <a:sym typeface="Trebuchet MS"/>
              </a:rPr>
              <a:t> April 2022</a:t>
            </a:r>
            <a:endParaRPr b="1" i="0" sz="1100" u="none" cap="none" strike="noStrike">
              <a:solidFill>
                <a:srgbClr val="000000"/>
              </a:solidFill>
              <a:latin typeface="Trebuchet MS"/>
              <a:ea typeface="Trebuchet MS"/>
              <a:cs typeface="Trebuchet MS"/>
              <a:sym typeface="Trebuchet MS"/>
            </a:endParaRPr>
          </a:p>
        </p:txBody>
      </p:sp>
      <p:sp>
        <p:nvSpPr>
          <p:cNvPr id="204" name="Google Shape;204;p23"/>
          <p:cNvSpPr/>
          <p:nvPr/>
        </p:nvSpPr>
        <p:spPr>
          <a:xfrm>
            <a:off x="6019474" y="2056700"/>
            <a:ext cx="393300" cy="3381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sp>
        <p:nvSpPr>
          <p:cNvPr id="205" name="Google Shape;205;p23"/>
          <p:cNvSpPr txBox="1"/>
          <p:nvPr/>
        </p:nvSpPr>
        <p:spPr>
          <a:xfrm>
            <a:off x="7030414" y="2496699"/>
            <a:ext cx="1366500" cy="22164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Trebuchet MS"/>
                <a:ea typeface="Trebuchet MS"/>
                <a:cs typeface="Trebuchet MS"/>
                <a:sym typeface="Trebuchet MS"/>
              </a:rPr>
              <a:t>Compare with state of the art works.</a:t>
            </a:r>
            <a:endParaRPr b="0" i="0" sz="1200" u="none" cap="none" strike="noStrike">
              <a:solidFill>
                <a:srgbClr val="000000"/>
              </a:solidFill>
              <a:latin typeface="Trebuchet MS"/>
              <a:ea typeface="Trebuchet MS"/>
              <a:cs typeface="Trebuchet MS"/>
              <a:sym typeface="Trebuchet MS"/>
            </a:endParaRPr>
          </a:p>
        </p:txBody>
      </p:sp>
      <p:sp>
        <p:nvSpPr>
          <p:cNvPr id="206" name="Google Shape;206;p23"/>
          <p:cNvSpPr txBox="1"/>
          <p:nvPr/>
        </p:nvSpPr>
        <p:spPr>
          <a:xfrm>
            <a:off x="2127125" y="2496694"/>
            <a:ext cx="1536000" cy="7221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Trebuchet MS"/>
                <a:ea typeface="Trebuchet MS"/>
                <a:cs typeface="Trebuchet MS"/>
                <a:sym typeface="Trebuchet MS"/>
              </a:rPr>
              <a:t>Investigating with existing works.</a:t>
            </a:r>
            <a:endParaRPr b="0" i="0" sz="1600" u="none" cap="none" strike="noStrike">
              <a:solidFill>
                <a:srgbClr val="000000"/>
              </a:solidFill>
              <a:latin typeface="Arial"/>
              <a:ea typeface="Arial"/>
              <a:cs typeface="Arial"/>
              <a:sym typeface="Arial"/>
            </a:endParaRPr>
          </a:p>
        </p:txBody>
      </p:sp>
      <p:sp>
        <p:nvSpPr>
          <p:cNvPr id="207" name="Google Shape;207;p23"/>
          <p:cNvSpPr/>
          <p:nvPr/>
        </p:nvSpPr>
        <p:spPr>
          <a:xfrm>
            <a:off x="7517024" y="2033475"/>
            <a:ext cx="393300" cy="3381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sp>
        <p:nvSpPr>
          <p:cNvPr id="208" name="Google Shape;208;p23"/>
          <p:cNvSpPr/>
          <p:nvPr/>
        </p:nvSpPr>
        <p:spPr>
          <a:xfrm>
            <a:off x="387399" y="2033475"/>
            <a:ext cx="393300" cy="3381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sp>
        <p:nvSpPr>
          <p:cNvPr id="209" name="Google Shape;209;p23"/>
          <p:cNvSpPr/>
          <p:nvPr/>
        </p:nvSpPr>
        <p:spPr>
          <a:xfrm>
            <a:off x="2560874" y="2033475"/>
            <a:ext cx="393300" cy="3381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sp>
        <p:nvSpPr>
          <p:cNvPr id="210" name="Google Shape;210;p23"/>
          <p:cNvSpPr/>
          <p:nvPr/>
        </p:nvSpPr>
        <p:spPr>
          <a:xfrm>
            <a:off x="4423711" y="2045175"/>
            <a:ext cx="393300" cy="3381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cxnSp>
        <p:nvCxnSpPr>
          <p:cNvPr id="216" name="Google Shape;216;p24"/>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217" name="Google Shape;217;p24"/>
          <p:cNvSpPr txBox="1"/>
          <p:nvPr/>
        </p:nvSpPr>
        <p:spPr>
          <a:xfrm>
            <a:off x="187693" y="140049"/>
            <a:ext cx="6390316" cy="505779"/>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000" u="none" cap="none" strike="noStrike">
                <a:solidFill>
                  <a:srgbClr val="002060"/>
                </a:solidFill>
                <a:latin typeface="Calibri"/>
                <a:ea typeface="Calibri"/>
                <a:cs typeface="Calibri"/>
                <a:sym typeface="Calibri"/>
              </a:rPr>
              <a:t>                                                      </a:t>
            </a:r>
            <a:r>
              <a:rPr b="1" i="1" lang="en-IN" sz="2800" u="none" cap="none" strike="noStrike">
                <a:solidFill>
                  <a:srgbClr val="002060"/>
                </a:solidFill>
                <a:latin typeface="Calibri"/>
                <a:ea typeface="Calibri"/>
                <a:cs typeface="Calibri"/>
                <a:sym typeface="Calibri"/>
              </a:rPr>
              <a:t>References</a:t>
            </a:r>
            <a:endParaRPr b="1" i="1" sz="2800" u="none" cap="none" strike="noStrike">
              <a:solidFill>
                <a:srgbClr val="000000"/>
              </a:solidFill>
              <a:latin typeface="Calibri"/>
              <a:ea typeface="Calibri"/>
              <a:cs typeface="Calibri"/>
              <a:sym typeface="Calibri"/>
            </a:endParaRPr>
          </a:p>
        </p:txBody>
      </p:sp>
      <p:pic>
        <p:nvPicPr>
          <p:cNvPr descr="KLE Technological University" id="218" name="Google Shape;218;p24"/>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219" name="Google Shape;219;p24"/>
          <p:cNvSpPr txBox="1"/>
          <p:nvPr/>
        </p:nvSpPr>
        <p:spPr>
          <a:xfrm>
            <a:off x="8711800" y="4835725"/>
            <a:ext cx="4320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220" name="Google Shape;220;p24"/>
          <p:cNvSpPr txBox="1"/>
          <p:nvPr/>
        </p:nvSpPr>
        <p:spPr>
          <a:xfrm>
            <a:off x="551150" y="836950"/>
            <a:ext cx="8226900" cy="5033400"/>
          </a:xfrm>
          <a:prstGeom prst="rect">
            <a:avLst/>
          </a:prstGeom>
          <a:noFill/>
          <a:ln>
            <a:noFill/>
          </a:ln>
        </p:spPr>
        <p:txBody>
          <a:bodyPr anchorCtr="0" anchor="t" bIns="91425" lIns="91425" spcFirstLastPara="1" rIns="91425" wrap="square" tIns="91425">
            <a:spAutoFit/>
          </a:bodyPr>
          <a:lstStyle/>
          <a:p>
            <a:pPr indent="-273050" lvl="0" marL="285750" marR="0" rtl="0" algn="l">
              <a:lnSpc>
                <a:spcPct val="150000"/>
              </a:lnSpc>
              <a:spcBef>
                <a:spcPts val="0"/>
              </a:spcBef>
              <a:spcAft>
                <a:spcPts val="0"/>
              </a:spcAft>
              <a:buClr>
                <a:srgbClr val="000000"/>
              </a:buClr>
              <a:buSzPts val="1800"/>
              <a:buFont typeface="Arial"/>
              <a:buChar char="•"/>
            </a:pPr>
            <a:r>
              <a:rPr b="0" i="0" lang="en-IN" sz="1800" u="none" cap="none" strike="noStrike">
                <a:solidFill>
                  <a:srgbClr val="000000"/>
                </a:solidFill>
                <a:latin typeface="Calibri"/>
                <a:ea typeface="Calibri"/>
                <a:cs typeface="Calibri"/>
                <a:sym typeface="Calibri"/>
              </a:rPr>
              <a:t>[Coswara Dataset]:</a:t>
            </a:r>
            <a:r>
              <a:rPr b="0" i="0" lang="en-IN" sz="1800" u="sng" cap="none" strike="noStrike">
                <a:solidFill>
                  <a:schemeClr val="hlink"/>
                </a:solidFill>
                <a:latin typeface="Calibri"/>
                <a:ea typeface="Calibri"/>
                <a:cs typeface="Calibri"/>
                <a:sym typeface="Calibri"/>
                <a:hlinkClick r:id="rId4"/>
              </a:rPr>
              <a:t>https://coswara.iisc.ac.in/?locale=en-US</a:t>
            </a:r>
            <a:endParaRPr b="0" i="0" sz="1800" u="none" cap="none" strike="noStrike">
              <a:solidFill>
                <a:srgbClr val="000000"/>
              </a:solidFill>
              <a:latin typeface="Calibri"/>
              <a:ea typeface="Calibri"/>
              <a:cs typeface="Calibri"/>
              <a:sym typeface="Calibri"/>
            </a:endParaRPr>
          </a:p>
          <a:p>
            <a:pPr indent="-273050" lvl="0" marL="285750" marR="0" rtl="0" algn="l">
              <a:lnSpc>
                <a:spcPct val="150000"/>
              </a:lnSpc>
              <a:spcBef>
                <a:spcPts val="0"/>
              </a:spcBef>
              <a:spcAft>
                <a:spcPts val="0"/>
              </a:spcAft>
              <a:buClr>
                <a:srgbClr val="000000"/>
              </a:buClr>
              <a:buSzPts val="1800"/>
              <a:buFont typeface="Arial"/>
              <a:buChar char="•"/>
            </a:pPr>
            <a:r>
              <a:rPr b="0" i="0" lang="en-IN" sz="1800" u="none" cap="none" strike="noStrike">
                <a:solidFill>
                  <a:srgbClr val="000000"/>
                </a:solidFill>
                <a:latin typeface="Calibri"/>
                <a:ea typeface="Calibri"/>
                <a:cs typeface="Calibri"/>
                <a:sym typeface="Calibri"/>
              </a:rPr>
              <a:t>Detection of COVID-19 in smartphone-based breathing recordings: A pre-screening deep learning tool[Mohanad Alkhodari, Ahsan H. Khandoker; January 13,2022]</a:t>
            </a:r>
            <a:endParaRPr b="0" i="0" sz="1800" u="none" cap="none" strike="noStrike">
              <a:solidFill>
                <a:srgbClr val="000000"/>
              </a:solidFill>
              <a:latin typeface="Calibri"/>
              <a:ea typeface="Calibri"/>
              <a:cs typeface="Calibri"/>
              <a:sym typeface="Calibri"/>
            </a:endParaRPr>
          </a:p>
          <a:p>
            <a:pPr indent="-273050" lvl="0" marL="285750" marR="0" rtl="0" algn="l">
              <a:lnSpc>
                <a:spcPct val="150000"/>
              </a:lnSpc>
              <a:spcBef>
                <a:spcPts val="0"/>
              </a:spcBef>
              <a:spcAft>
                <a:spcPts val="0"/>
              </a:spcAft>
              <a:buClr>
                <a:srgbClr val="000000"/>
              </a:buClr>
              <a:buSzPts val="1800"/>
              <a:buFont typeface="Arial"/>
              <a:buChar char="•"/>
            </a:pPr>
            <a:r>
              <a:rPr b="0" i="0" lang="en-IN" sz="1800" u="none" cap="none" strike="noStrike">
                <a:solidFill>
                  <a:srgbClr val="000000"/>
                </a:solidFill>
                <a:latin typeface="Calibri"/>
                <a:ea typeface="Calibri"/>
                <a:cs typeface="Calibri"/>
                <a:sym typeface="Calibri"/>
              </a:rPr>
              <a:t>Rapid and Scalable COVID-19 Screening using Speech, Breath, and Cough Recordings.[2021 IEEE EMBS]</a:t>
            </a:r>
            <a:endParaRPr b="0" i="0" sz="1800" u="none" cap="none" strike="noStrike">
              <a:solidFill>
                <a:srgbClr val="000000"/>
              </a:solidFill>
              <a:latin typeface="Arial"/>
              <a:ea typeface="Arial"/>
              <a:cs typeface="Arial"/>
              <a:sym typeface="Arial"/>
            </a:endParaRPr>
          </a:p>
          <a:p>
            <a:pPr indent="-273050" lvl="0" marL="285750" marR="0" rtl="0" algn="l">
              <a:lnSpc>
                <a:spcPct val="150000"/>
              </a:lnSpc>
              <a:spcBef>
                <a:spcPts val="0"/>
              </a:spcBef>
              <a:spcAft>
                <a:spcPts val="0"/>
              </a:spcAft>
              <a:buClr>
                <a:srgbClr val="000000"/>
              </a:buClr>
              <a:buSzPts val="1800"/>
              <a:buFont typeface="Arial"/>
              <a:buChar char="•"/>
            </a:pPr>
            <a:r>
              <a:rPr b="0" i="0" lang="en-IN" sz="1800" u="none" cap="none" strike="noStrike">
                <a:solidFill>
                  <a:srgbClr val="000000"/>
                </a:solidFill>
                <a:latin typeface="Calibri"/>
                <a:ea typeface="Calibri"/>
                <a:cs typeface="Calibri"/>
                <a:sym typeface="Calibri"/>
              </a:rPr>
              <a:t>Automated detection of COVID-19 cough.[13 September 2021]</a:t>
            </a:r>
            <a:endParaRPr b="0" i="0" sz="1800" u="none" cap="none" strike="noStrike">
              <a:solidFill>
                <a:srgbClr val="000000"/>
              </a:solidFill>
              <a:latin typeface="Arial"/>
              <a:ea typeface="Arial"/>
              <a:cs typeface="Arial"/>
              <a:sym typeface="Arial"/>
            </a:endParaRPr>
          </a:p>
          <a:p>
            <a:pPr indent="-273050" lvl="0" marL="285750" marR="0" rtl="0" algn="l">
              <a:lnSpc>
                <a:spcPct val="150000"/>
              </a:lnSpc>
              <a:spcBef>
                <a:spcPts val="0"/>
              </a:spcBef>
              <a:spcAft>
                <a:spcPts val="0"/>
              </a:spcAft>
              <a:buClr>
                <a:srgbClr val="000000"/>
              </a:buClr>
              <a:buSzPts val="1800"/>
              <a:buFont typeface="Arial"/>
              <a:buChar char="•"/>
            </a:pPr>
            <a:r>
              <a:rPr b="0" i="0" lang="en-IN" sz="1800" u="none" cap="none" strike="noStrike">
                <a:solidFill>
                  <a:srgbClr val="000000"/>
                </a:solidFill>
                <a:latin typeface="Calibri"/>
                <a:ea typeface="Calibri"/>
                <a:cs typeface="Calibri"/>
                <a:sym typeface="Calibri"/>
              </a:rPr>
              <a:t>Pay attention to the speech: COVID-19 diagnosis using machine learning and crowdsourced respiratory and speech recordings.[23 August 2021]</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CovNet: A Transfer Learning Framework for Automatic COVID-19 Detection From Crowd-Sourced Cough Sounds.[03 january 2022]</a:t>
            </a:r>
            <a:endParaRPr b="0" i="0" sz="1800" u="none" cap="none" strike="noStrike">
              <a:solidFill>
                <a:srgbClr val="000000"/>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cxnSp>
        <p:nvCxnSpPr>
          <p:cNvPr id="226" name="Google Shape;226;p25"/>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227" name="Google Shape;227;p25"/>
          <p:cNvSpPr txBox="1"/>
          <p:nvPr/>
        </p:nvSpPr>
        <p:spPr>
          <a:xfrm>
            <a:off x="187693" y="140049"/>
            <a:ext cx="63903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chemeClr val="dk1"/>
              </a:buClr>
              <a:buSzPts val="20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1" sz="2000" u="none" cap="none" strike="noStrike">
              <a:solidFill>
                <a:srgbClr val="002060"/>
              </a:solidFill>
              <a:latin typeface="Calibri"/>
              <a:ea typeface="Calibri"/>
              <a:cs typeface="Calibri"/>
              <a:sym typeface="Calibri"/>
            </a:endParaRPr>
          </a:p>
        </p:txBody>
      </p:sp>
      <p:pic>
        <p:nvPicPr>
          <p:cNvPr descr="KLE Technological University" id="228" name="Google Shape;228;p25"/>
          <p:cNvPicPr preferRelativeResize="0"/>
          <p:nvPr/>
        </p:nvPicPr>
        <p:blipFill rotWithShape="1">
          <a:blip r:embed="rId3">
            <a:alphaModFix/>
          </a:blip>
          <a:srcRect b="0" l="0" r="0" t="0"/>
          <a:stretch/>
        </p:blipFill>
        <p:spPr>
          <a:xfrm>
            <a:off x="7281398" y="110536"/>
            <a:ext cx="1557805" cy="361681"/>
          </a:xfrm>
          <a:prstGeom prst="rect">
            <a:avLst/>
          </a:prstGeom>
          <a:noFill/>
          <a:ln>
            <a:noFill/>
          </a:ln>
        </p:spPr>
      </p:pic>
      <p:sp>
        <p:nvSpPr>
          <p:cNvPr id="229" name="Google Shape;229;p25"/>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230" name="Google Shape;230;p25"/>
          <p:cNvSpPr txBox="1"/>
          <p:nvPr/>
        </p:nvSpPr>
        <p:spPr>
          <a:xfrm>
            <a:off x="3348675" y="2010325"/>
            <a:ext cx="78810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800"/>
              <a:buFont typeface="Arial"/>
              <a:buNone/>
            </a:pPr>
            <a:r>
              <a:rPr b="0" i="1" lang="en-IN" sz="3800" u="none" cap="none" strike="noStrike">
                <a:solidFill>
                  <a:srgbClr val="000000"/>
                </a:solidFill>
                <a:latin typeface="Calibri"/>
                <a:ea typeface="Calibri"/>
                <a:cs typeface="Calibri"/>
                <a:sym typeface="Calibri"/>
              </a:rPr>
              <a:t>Thank You</a:t>
            </a:r>
            <a:endParaRPr b="0" i="1" sz="38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cxnSp>
        <p:nvCxnSpPr>
          <p:cNvPr id="98" name="Google Shape;98;p14"/>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99" name="Google Shape;99;p14"/>
          <p:cNvSpPr txBox="1"/>
          <p:nvPr/>
        </p:nvSpPr>
        <p:spPr>
          <a:xfrm>
            <a:off x="3200054" y="110536"/>
            <a:ext cx="4860246" cy="505779"/>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3200"/>
              <a:buFont typeface="Arial"/>
              <a:buNone/>
            </a:pPr>
            <a:r>
              <a:rPr b="1" i="1" lang="en-IN" sz="2800" u="none" cap="none" strike="noStrike">
                <a:solidFill>
                  <a:srgbClr val="002060"/>
                </a:solidFill>
                <a:latin typeface="Calibri"/>
                <a:ea typeface="Calibri"/>
                <a:cs typeface="Calibri"/>
                <a:sym typeface="Calibri"/>
              </a:rPr>
              <a:t>CONTENTS </a:t>
            </a:r>
            <a:endParaRPr b="0" i="0" sz="2800" u="none" cap="none" strike="noStrike">
              <a:solidFill>
                <a:srgbClr val="000000"/>
              </a:solidFill>
              <a:latin typeface="Calibri"/>
              <a:ea typeface="Calibri"/>
              <a:cs typeface="Calibri"/>
              <a:sym typeface="Calibri"/>
            </a:endParaRPr>
          </a:p>
        </p:txBody>
      </p:sp>
      <p:pic>
        <p:nvPicPr>
          <p:cNvPr descr="KLE Technological University" id="100" name="Google Shape;100;p14"/>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01" name="Google Shape;101;p14"/>
          <p:cNvSpPr txBox="1"/>
          <p:nvPr/>
        </p:nvSpPr>
        <p:spPr>
          <a:xfrm>
            <a:off x="8601456" y="4835723"/>
            <a:ext cx="393191" cy="3077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102" name="Google Shape;102;p14"/>
          <p:cNvSpPr txBox="1"/>
          <p:nvPr/>
        </p:nvSpPr>
        <p:spPr>
          <a:xfrm>
            <a:off x="342900" y="1082275"/>
            <a:ext cx="6300900" cy="3016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1" i="0" lang="en-IN" sz="2300" u="none" cap="none" strike="noStrike">
                <a:solidFill>
                  <a:srgbClr val="000000"/>
                </a:solidFill>
                <a:latin typeface="Calibri"/>
                <a:ea typeface="Calibri"/>
                <a:cs typeface="Calibri"/>
                <a:sym typeface="Calibri"/>
              </a:rPr>
              <a:t>Domain</a:t>
            </a:r>
            <a:endParaRPr b="1" i="0" sz="2300" u="none" cap="none" strike="noStrike">
              <a:solidFill>
                <a:srgbClr val="000000"/>
              </a:solidFill>
              <a:latin typeface="Calibri"/>
              <a:ea typeface="Calibri"/>
              <a:cs typeface="Calibri"/>
              <a:sym typeface="Calibri"/>
            </a:endParaRPr>
          </a:p>
          <a:p>
            <a:pPr indent="-374650" lvl="0" marL="457200" marR="0" rtl="0" algn="l">
              <a:lnSpc>
                <a:spcPct val="100000"/>
              </a:lnSpc>
              <a:spcBef>
                <a:spcPts val="0"/>
              </a:spcBef>
              <a:spcAft>
                <a:spcPts val="0"/>
              </a:spcAft>
              <a:buClr>
                <a:srgbClr val="000000"/>
              </a:buClr>
              <a:buSzPts val="2300"/>
              <a:buFont typeface="Calibri"/>
              <a:buChar char="●"/>
            </a:pPr>
            <a:r>
              <a:rPr b="1" i="0" lang="en-IN" sz="2300" u="none" cap="none" strike="noStrike">
                <a:solidFill>
                  <a:srgbClr val="000000"/>
                </a:solidFill>
                <a:latin typeface="Calibri"/>
                <a:ea typeface="Calibri"/>
                <a:cs typeface="Calibri"/>
                <a:sym typeface="Calibri"/>
              </a:rPr>
              <a:t>Sub-domain</a:t>
            </a:r>
            <a:endParaRPr b="1" i="0" sz="23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1" i="0" lang="en-IN" sz="2300" u="none" cap="none" strike="noStrike">
                <a:solidFill>
                  <a:srgbClr val="000000"/>
                </a:solidFill>
                <a:latin typeface="Calibri"/>
                <a:ea typeface="Calibri"/>
                <a:cs typeface="Calibri"/>
                <a:sym typeface="Calibri"/>
              </a:rPr>
              <a:t>Introduction</a:t>
            </a:r>
            <a:endParaRPr b="1" i="0" sz="23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1" i="0" lang="en-IN" sz="2300" u="none" cap="none" strike="noStrike">
                <a:solidFill>
                  <a:srgbClr val="000000"/>
                </a:solidFill>
                <a:latin typeface="Calibri"/>
                <a:ea typeface="Calibri"/>
                <a:cs typeface="Calibri"/>
                <a:sym typeface="Calibri"/>
              </a:rPr>
              <a:t>Motivation </a:t>
            </a:r>
            <a:endParaRPr b="1" i="0" sz="23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1" i="0" lang="en-IN" sz="2300" u="none" cap="none" strike="noStrike">
                <a:solidFill>
                  <a:srgbClr val="000000"/>
                </a:solidFill>
                <a:latin typeface="Calibri"/>
                <a:ea typeface="Calibri"/>
                <a:cs typeface="Calibri"/>
                <a:sym typeface="Calibri"/>
              </a:rPr>
              <a:t>Problem  statement , Objectives and Scope </a:t>
            </a:r>
            <a:endParaRPr b="1" i="0" sz="23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1" i="0" lang="en-IN" sz="2300" u="none" cap="none" strike="noStrike">
                <a:solidFill>
                  <a:srgbClr val="000000"/>
                </a:solidFill>
                <a:latin typeface="Calibri"/>
                <a:ea typeface="Calibri"/>
                <a:cs typeface="Calibri"/>
                <a:sym typeface="Calibri"/>
              </a:rPr>
              <a:t>Literature Survey </a:t>
            </a:r>
            <a:endParaRPr b="1" i="0" sz="23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1" i="0" lang="en-IN" sz="2300" u="none" cap="none" strike="noStrike">
                <a:solidFill>
                  <a:srgbClr val="000000"/>
                </a:solidFill>
                <a:latin typeface="Calibri"/>
                <a:ea typeface="Calibri"/>
                <a:cs typeface="Calibri"/>
                <a:sym typeface="Calibri"/>
              </a:rPr>
              <a:t>Dataset Description</a:t>
            </a:r>
            <a:endParaRPr b="1" i="0" sz="23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cxnSp>
        <p:nvCxnSpPr>
          <p:cNvPr id="108" name="Google Shape;108;p15"/>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109" name="Google Shape;109;p15"/>
          <p:cNvSpPr txBox="1"/>
          <p:nvPr/>
        </p:nvSpPr>
        <p:spPr>
          <a:xfrm>
            <a:off x="301325" y="678575"/>
            <a:ext cx="4860300" cy="5361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700"/>
              <a:buFont typeface="Arial"/>
              <a:buNone/>
            </a:pPr>
            <a:r>
              <a:rPr b="1" i="1" lang="en-IN" sz="2800" u="none" cap="none" strike="noStrike">
                <a:solidFill>
                  <a:srgbClr val="002060"/>
                </a:solidFill>
                <a:latin typeface="Calibri"/>
                <a:ea typeface="Calibri"/>
                <a:cs typeface="Calibri"/>
                <a:sym typeface="Calibri"/>
              </a:rPr>
              <a:t>DOMAIN :</a:t>
            </a:r>
            <a:endParaRPr b="0" i="1" sz="2800" u="none" cap="none" strike="noStrike">
              <a:solidFill>
                <a:srgbClr val="000000"/>
              </a:solidFill>
              <a:latin typeface="Calibri"/>
              <a:ea typeface="Calibri"/>
              <a:cs typeface="Calibri"/>
              <a:sym typeface="Calibri"/>
            </a:endParaRPr>
          </a:p>
        </p:txBody>
      </p:sp>
      <p:pic>
        <p:nvPicPr>
          <p:cNvPr descr="KLE Technological University" id="110" name="Google Shape;110;p15"/>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11" name="Google Shape;111;p15"/>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112" name="Google Shape;112;p15"/>
          <p:cNvSpPr txBox="1"/>
          <p:nvPr/>
        </p:nvSpPr>
        <p:spPr>
          <a:xfrm>
            <a:off x="232650" y="1127850"/>
            <a:ext cx="8368800" cy="3928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Clr>
                <a:srgbClr val="000000"/>
              </a:buClr>
              <a:buSzPts val="2000"/>
              <a:buFont typeface="Arial"/>
              <a:buNone/>
            </a:pPr>
            <a:r>
              <a:rPr b="1" i="0" lang="en-IN" sz="2000" u="none" cap="none" strike="noStrike">
                <a:solidFill>
                  <a:schemeClr val="dk1"/>
                </a:solidFill>
                <a:latin typeface="Calibri"/>
                <a:ea typeface="Calibri"/>
                <a:cs typeface="Calibri"/>
                <a:sym typeface="Calibri"/>
              </a:rPr>
              <a:t>MACHINE LEARNING:</a:t>
            </a:r>
            <a:endParaRPr b="1" i="0" sz="2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800"/>
              <a:buFont typeface="Arial"/>
              <a:buNone/>
            </a:pPr>
            <a:r>
              <a:rPr b="1" i="1" lang="en-IN" sz="2800" u="none" cap="none" strike="noStrike">
                <a:solidFill>
                  <a:srgbClr val="002060"/>
                </a:solidFill>
                <a:latin typeface="Calibri"/>
                <a:ea typeface="Calibri"/>
                <a:cs typeface="Calibri"/>
                <a:sym typeface="Calibri"/>
              </a:rPr>
              <a:t>SUB-DOMAIN :</a:t>
            </a:r>
            <a:endParaRPr b="1" i="1" sz="2800" u="none" cap="none" strike="noStrike">
              <a:solidFill>
                <a:srgbClr val="00206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000"/>
              <a:buFont typeface="Arial"/>
              <a:buNone/>
            </a:pPr>
            <a:r>
              <a:rPr b="1" i="0" lang="en-IN" sz="2000" u="none" cap="none" strike="noStrike">
                <a:solidFill>
                  <a:schemeClr val="dk1"/>
                </a:solidFill>
                <a:latin typeface="Calibri"/>
                <a:ea typeface="Calibri"/>
                <a:cs typeface="Calibri"/>
                <a:sym typeface="Calibri"/>
              </a:rPr>
              <a:t>AUDIO PROCESSING:</a:t>
            </a:r>
            <a:endParaRPr b="1" i="0" sz="2000" u="none" cap="none" strike="noStrike">
              <a:solidFill>
                <a:schemeClr val="dk1"/>
              </a:solidFill>
              <a:latin typeface="Calibri"/>
              <a:ea typeface="Calibri"/>
              <a:cs typeface="Calibri"/>
              <a:sym typeface="Calibri"/>
            </a:endParaRPr>
          </a:p>
          <a:p>
            <a:pPr indent="-355600" lvl="0" marL="914400" marR="0" rtl="0" algn="l">
              <a:lnSpc>
                <a:spcPct val="80000"/>
              </a:lnSpc>
              <a:spcBef>
                <a:spcPts val="1000"/>
              </a:spcBef>
              <a:spcAft>
                <a:spcPts val="0"/>
              </a:spcAft>
              <a:buClr>
                <a:srgbClr val="222222"/>
              </a:buClr>
              <a:buSzPts val="2000"/>
              <a:buFont typeface="Calibri"/>
              <a:buChar char="●"/>
            </a:pPr>
            <a:r>
              <a:rPr b="0" i="0" lang="en-IN" sz="2000" u="none" cap="none" strike="noStrike">
                <a:solidFill>
                  <a:srgbClr val="111111"/>
                </a:solidFill>
                <a:highlight>
                  <a:schemeClr val="lt1"/>
                </a:highlight>
                <a:latin typeface="Calibri"/>
                <a:ea typeface="Calibri"/>
                <a:cs typeface="Calibri"/>
                <a:sym typeface="Calibri"/>
              </a:rPr>
              <a:t>Audio processing — a field that includes automatic speech recognition(ASR), digital signal processing, and music classification, tagging, and generation — is a growing subdomain of deep learning applications.</a:t>
            </a:r>
            <a:endParaRPr b="0" i="0" sz="2000" u="none" cap="none" strike="noStrike">
              <a:solidFill>
                <a:srgbClr val="111111"/>
              </a:solidFill>
              <a:highlight>
                <a:schemeClr val="lt1"/>
              </a:highlight>
              <a:latin typeface="Calibri"/>
              <a:ea typeface="Calibri"/>
              <a:cs typeface="Calibri"/>
              <a:sym typeface="Calibri"/>
            </a:endParaRPr>
          </a:p>
          <a:p>
            <a:pPr indent="-355600" lvl="0" marL="914400" marR="0" rtl="0" algn="l">
              <a:lnSpc>
                <a:spcPct val="80000"/>
              </a:lnSpc>
              <a:spcBef>
                <a:spcPts val="0"/>
              </a:spcBef>
              <a:spcAft>
                <a:spcPts val="0"/>
              </a:spcAft>
              <a:buClr>
                <a:srgbClr val="111111"/>
              </a:buClr>
              <a:buSzPts val="2000"/>
              <a:buFont typeface="Calibri"/>
              <a:buChar char="●"/>
            </a:pPr>
            <a:r>
              <a:rPr b="0" i="0" lang="en-IN" sz="2000" u="none" cap="none" strike="noStrike">
                <a:solidFill>
                  <a:srgbClr val="111111"/>
                </a:solidFill>
                <a:highlight>
                  <a:schemeClr val="lt1"/>
                </a:highlight>
                <a:latin typeface="Calibri"/>
                <a:ea typeface="Calibri"/>
                <a:cs typeface="Calibri"/>
                <a:sym typeface="Calibri"/>
              </a:rPr>
              <a:t>Audio data processing is about analyzing and understanding audio signals captured by digital devices, with numerous applications in the enterprise, healthcare, productivity, and smart cities. </a:t>
            </a:r>
            <a:endParaRPr b="0" i="0" sz="2000" u="none" cap="none" strike="noStrike">
              <a:solidFill>
                <a:srgbClr val="111111"/>
              </a:solidFill>
              <a:highlight>
                <a:schemeClr val="lt1"/>
              </a:highlight>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700"/>
              <a:buFont typeface="Arial"/>
              <a:buNone/>
            </a:pPr>
            <a:r>
              <a:t/>
            </a:r>
            <a:endParaRPr b="1" i="1" sz="2800" u="none" cap="none" strike="noStrike">
              <a:solidFill>
                <a:srgbClr val="002060"/>
              </a:solidFill>
              <a:latin typeface="Calibri"/>
              <a:ea typeface="Calibri"/>
              <a:cs typeface="Calibri"/>
              <a:sym typeface="Calibri"/>
            </a:endParaRPr>
          </a:p>
          <a:p>
            <a:pPr indent="0" lvl="0" marL="457200" marR="0" rtl="0" algn="l">
              <a:lnSpc>
                <a:spcPct val="80000"/>
              </a:lnSpc>
              <a:spcBef>
                <a:spcPts val="10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457200" marR="0" rtl="0" algn="l">
              <a:lnSpc>
                <a:spcPct val="80000"/>
              </a:lnSpc>
              <a:spcBef>
                <a:spcPts val="100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a:p>
            <a:pPr indent="0" lvl="0" marL="265113" marR="0" rtl="0" algn="l">
              <a:lnSpc>
                <a:spcPct val="80000"/>
              </a:lnSpc>
              <a:spcBef>
                <a:spcPts val="100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265113" marR="0" rtl="0" algn="l">
              <a:lnSpc>
                <a:spcPct val="80000"/>
              </a:lnSpc>
              <a:spcBef>
                <a:spcPts val="100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265113" marR="0" rtl="0" algn="l">
              <a:lnSpc>
                <a:spcPct val="80000"/>
              </a:lnSpc>
              <a:spcBef>
                <a:spcPts val="100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265113" marR="0" rtl="0" algn="l">
              <a:lnSpc>
                <a:spcPct val="105000"/>
              </a:lnSpc>
              <a:spcBef>
                <a:spcPts val="0"/>
              </a:spcBef>
              <a:spcAft>
                <a:spcPts val="1200"/>
              </a:spcAft>
              <a:buClr>
                <a:srgbClr val="000000"/>
              </a:buClr>
              <a:buSzPts val="2100"/>
              <a:buFont typeface="Arial"/>
              <a:buNone/>
            </a:pPr>
            <a:r>
              <a:t/>
            </a:r>
            <a:endParaRPr b="0" i="0" sz="2100" u="none" cap="none" strike="noStrike">
              <a:solidFill>
                <a:srgbClr val="595959"/>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cxnSp>
        <p:nvCxnSpPr>
          <p:cNvPr id="118" name="Google Shape;118;p16"/>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119" name="Google Shape;119;p16"/>
          <p:cNvSpPr txBox="1"/>
          <p:nvPr/>
        </p:nvSpPr>
        <p:spPr>
          <a:xfrm>
            <a:off x="3160918" y="110524"/>
            <a:ext cx="48603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700"/>
              <a:buFont typeface="Arial"/>
              <a:buNone/>
            </a:pPr>
            <a:r>
              <a:rPr b="1" i="1" lang="en-IN" sz="2800" u="none" cap="none" strike="noStrike">
                <a:solidFill>
                  <a:srgbClr val="002060"/>
                </a:solidFill>
                <a:latin typeface="Calibri"/>
                <a:ea typeface="Calibri"/>
                <a:cs typeface="Calibri"/>
                <a:sym typeface="Calibri"/>
              </a:rPr>
              <a:t>INTRODUCTION </a:t>
            </a:r>
            <a:endParaRPr b="0" i="1" sz="2800" u="none" cap="none" strike="noStrike">
              <a:solidFill>
                <a:srgbClr val="000000"/>
              </a:solidFill>
              <a:latin typeface="Calibri"/>
              <a:ea typeface="Calibri"/>
              <a:cs typeface="Calibri"/>
              <a:sym typeface="Calibri"/>
            </a:endParaRPr>
          </a:p>
        </p:txBody>
      </p:sp>
      <p:pic>
        <p:nvPicPr>
          <p:cNvPr descr="KLE Technological University" id="120" name="Google Shape;120;p16"/>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21" name="Google Shape;121;p16"/>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122" name="Google Shape;122;p16"/>
          <p:cNvSpPr txBox="1"/>
          <p:nvPr/>
        </p:nvSpPr>
        <p:spPr>
          <a:xfrm>
            <a:off x="232650" y="725575"/>
            <a:ext cx="8368800" cy="4052400"/>
          </a:xfrm>
          <a:prstGeom prst="rect">
            <a:avLst/>
          </a:prstGeom>
          <a:noFill/>
          <a:ln>
            <a:noFill/>
          </a:ln>
        </p:spPr>
        <p:txBody>
          <a:bodyPr anchorCtr="0" anchor="t" bIns="91425" lIns="91425" spcFirstLastPara="1" rIns="91425" wrap="square" tIns="91425">
            <a:noAutofit/>
          </a:bodyPr>
          <a:lstStyle/>
          <a:p>
            <a:pPr indent="-176211" lvl="0" marL="265112" marR="0" rtl="0" algn="l">
              <a:lnSpc>
                <a:spcPct val="80000"/>
              </a:lnSpc>
              <a:spcBef>
                <a:spcPts val="1000"/>
              </a:spcBef>
              <a:spcAft>
                <a:spcPts val="0"/>
              </a:spcAft>
              <a:buClr>
                <a:srgbClr val="000000"/>
              </a:buClr>
              <a:buSzPts val="2000"/>
              <a:buFont typeface="Calibri"/>
              <a:buChar char="•"/>
            </a:pPr>
            <a:r>
              <a:rPr b="0" i="0" lang="en-IN" sz="2000" u="none" cap="none" strike="noStrike">
                <a:solidFill>
                  <a:schemeClr val="dk1"/>
                </a:solidFill>
                <a:latin typeface="Calibri"/>
                <a:ea typeface="Calibri"/>
                <a:cs typeface="Calibri"/>
                <a:sym typeface="Calibri"/>
              </a:rPr>
              <a:t>COVID-19 has created a havoc in all the regions of the world, halting life and claiming thousands of lives all across the world. COVID-19 has spread to many nations and territories, posing a major threat to public health, with a growing number of infected patients and death rate tolls .</a:t>
            </a:r>
            <a:endParaRPr b="0" i="0" sz="2000" u="none" cap="none" strike="noStrike">
              <a:solidFill>
                <a:schemeClr val="dk1"/>
              </a:solidFill>
              <a:latin typeface="Calibri"/>
              <a:ea typeface="Calibri"/>
              <a:cs typeface="Calibri"/>
              <a:sym typeface="Calibri"/>
            </a:endParaRPr>
          </a:p>
          <a:p>
            <a:pPr indent="-176211" lvl="0" marL="265112" marR="0" rtl="0" algn="l">
              <a:lnSpc>
                <a:spcPct val="80000"/>
              </a:lnSpc>
              <a:spcBef>
                <a:spcPts val="100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This Deadly virus afflicts more than 350 million people worldwide .</a:t>
            </a:r>
            <a:endParaRPr b="0" i="0" sz="2000" u="none" cap="none" strike="noStrike">
              <a:solidFill>
                <a:schemeClr val="dk1"/>
              </a:solidFill>
              <a:latin typeface="Calibri"/>
              <a:ea typeface="Calibri"/>
              <a:cs typeface="Calibri"/>
              <a:sym typeface="Calibri"/>
            </a:endParaRPr>
          </a:p>
          <a:p>
            <a:pPr indent="-176211" lvl="0" marL="265112" marR="0" rtl="0" algn="l">
              <a:lnSpc>
                <a:spcPct val="80000"/>
              </a:lnSpc>
              <a:spcBef>
                <a:spcPts val="100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 Common sources of unhealthy air are tobacco smoke, indoor and outdoor air pollution, and air containing microbes, toxic particles, fumes, or allergens.</a:t>
            </a:r>
            <a:endParaRPr b="0" i="0" sz="2000" u="none" cap="none" strike="noStrike">
              <a:solidFill>
                <a:schemeClr val="dk1"/>
              </a:solidFill>
              <a:latin typeface="Calibri"/>
              <a:ea typeface="Calibri"/>
              <a:cs typeface="Calibri"/>
              <a:sym typeface="Calibri"/>
            </a:endParaRPr>
          </a:p>
          <a:p>
            <a:pPr indent="-176211" lvl="0" marL="265112" marR="0" rtl="0" algn="l">
              <a:lnSpc>
                <a:spcPct val="80000"/>
              </a:lnSpc>
              <a:spcBef>
                <a:spcPts val="1000"/>
              </a:spcBef>
              <a:spcAft>
                <a:spcPts val="0"/>
              </a:spcAft>
              <a:buClr>
                <a:schemeClr val="dk1"/>
              </a:buClr>
              <a:buSzPts val="2000"/>
              <a:buFont typeface="Calibri"/>
              <a:buChar char="•"/>
            </a:pPr>
            <a:r>
              <a:rPr b="0" i="0" lang="en-IN" sz="2000" u="none" cap="none" strike="noStrike">
                <a:solidFill>
                  <a:srgbClr val="202124"/>
                </a:solidFill>
                <a:highlight>
                  <a:srgbClr val="FFFFFF"/>
                </a:highlight>
                <a:latin typeface="Calibri"/>
                <a:ea typeface="Calibri"/>
                <a:cs typeface="Calibri"/>
                <a:sym typeface="Calibri"/>
              </a:rPr>
              <a:t>Deep learning in healthcare provides doctors the analysis of any disease accurately and helps them treat them better, thus resulting in better medical decisions.</a:t>
            </a:r>
            <a:endParaRPr b="0" i="0" sz="2000" u="none" cap="none" strike="noStrike">
              <a:solidFill>
                <a:schemeClr val="dk1"/>
              </a:solidFill>
              <a:latin typeface="Calibri"/>
              <a:ea typeface="Calibri"/>
              <a:cs typeface="Calibri"/>
              <a:sym typeface="Calibri"/>
            </a:endParaRPr>
          </a:p>
          <a:p>
            <a:pPr indent="0" lvl="0" marL="265112" marR="0" rtl="0" algn="l">
              <a:lnSpc>
                <a:spcPct val="80000"/>
              </a:lnSpc>
              <a:spcBef>
                <a:spcPts val="100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265112" marR="0" rtl="0" algn="l">
              <a:lnSpc>
                <a:spcPct val="80000"/>
              </a:lnSpc>
              <a:spcBef>
                <a:spcPts val="100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265112" marR="0" rtl="0" algn="l">
              <a:lnSpc>
                <a:spcPct val="80000"/>
              </a:lnSpc>
              <a:spcBef>
                <a:spcPts val="100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265112" marR="0" rtl="0" algn="l">
              <a:lnSpc>
                <a:spcPct val="105000"/>
              </a:lnSpc>
              <a:spcBef>
                <a:spcPts val="0"/>
              </a:spcBef>
              <a:spcAft>
                <a:spcPts val="1200"/>
              </a:spcAft>
              <a:buClr>
                <a:srgbClr val="000000"/>
              </a:buClr>
              <a:buSzPts val="2100"/>
              <a:buFont typeface="Arial"/>
              <a:buNone/>
            </a:pPr>
            <a:r>
              <a:t/>
            </a:r>
            <a:endParaRPr b="0" i="0" sz="2100" u="none" cap="none" strike="noStrike">
              <a:solidFill>
                <a:srgbClr val="595959"/>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cxnSp>
        <p:nvCxnSpPr>
          <p:cNvPr id="128" name="Google Shape;128;p17"/>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129" name="Google Shape;129;p17"/>
          <p:cNvSpPr txBox="1"/>
          <p:nvPr/>
        </p:nvSpPr>
        <p:spPr>
          <a:xfrm>
            <a:off x="3177343" y="110524"/>
            <a:ext cx="2264087"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700"/>
              <a:buFont typeface="Arial"/>
              <a:buNone/>
            </a:pPr>
            <a:r>
              <a:rPr b="1" i="1" lang="en-IN" sz="2800" u="none" cap="none" strike="noStrike">
                <a:solidFill>
                  <a:srgbClr val="002060"/>
                </a:solidFill>
                <a:latin typeface="Calibri"/>
                <a:ea typeface="Calibri"/>
                <a:cs typeface="Calibri"/>
                <a:sym typeface="Calibri"/>
              </a:rPr>
              <a:t>MOTIVATION </a:t>
            </a:r>
            <a:endParaRPr b="1" i="1" sz="2800" u="none" cap="none" strike="noStrike">
              <a:solidFill>
                <a:srgbClr val="000000"/>
              </a:solidFill>
              <a:latin typeface="Calibri"/>
              <a:ea typeface="Calibri"/>
              <a:cs typeface="Calibri"/>
              <a:sym typeface="Calibri"/>
            </a:endParaRPr>
          </a:p>
        </p:txBody>
      </p:sp>
      <p:pic>
        <p:nvPicPr>
          <p:cNvPr descr="KLE Technological University" id="130" name="Google Shape;130;p17"/>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31" name="Google Shape;131;p17"/>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132" name="Google Shape;132;p17"/>
          <p:cNvSpPr txBox="1"/>
          <p:nvPr/>
        </p:nvSpPr>
        <p:spPr>
          <a:xfrm>
            <a:off x="310775" y="816100"/>
            <a:ext cx="85284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9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133" name="Google Shape;133;p17"/>
          <p:cNvSpPr txBox="1"/>
          <p:nvPr/>
        </p:nvSpPr>
        <p:spPr>
          <a:xfrm>
            <a:off x="310775" y="778725"/>
            <a:ext cx="8290800" cy="38946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Char char="●"/>
            </a:pPr>
            <a:r>
              <a:rPr b="0" i="0" lang="en-IN" sz="2000" u="none" cap="none" strike="noStrike">
                <a:solidFill>
                  <a:srgbClr val="000000"/>
                </a:solidFill>
                <a:latin typeface="Calibri"/>
                <a:ea typeface="Calibri"/>
                <a:cs typeface="Calibri"/>
                <a:sym typeface="Calibri"/>
              </a:rPr>
              <a:t>The current gold standard, RT-PCR, provides high success rates in detecting the viral infection, it has various limitations including the high expenses involved with equipment and chemical agents, requirement of expert nurses and doctors for diagnosis, violation of social distancing, and the long testing time required to obtain results (2-3 days).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IN" sz="2000" u="none" cap="none" strike="noStrike">
                <a:solidFill>
                  <a:srgbClr val="000000"/>
                </a:solidFill>
                <a:latin typeface="Calibri"/>
                <a:ea typeface="Calibri"/>
                <a:cs typeface="Calibri"/>
                <a:sym typeface="Calibri"/>
              </a:rPr>
              <a:t>Thus, the development of a deep learning model overcomes most of these limitations.</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IN" sz="2000" u="none" cap="none" strike="noStrike">
                <a:solidFill>
                  <a:srgbClr val="202020"/>
                </a:solidFill>
                <a:highlight>
                  <a:schemeClr val="lt1"/>
                </a:highlight>
                <a:latin typeface="Calibri"/>
                <a:ea typeface="Calibri"/>
                <a:cs typeface="Calibri"/>
                <a:sym typeface="Calibri"/>
              </a:rPr>
              <a:t>It can be considered as an early, rapid, easily distributed, time-efficient, and almost no-cost diagnosis technique complying with social distancing restrictions during COVID-19 pandemic.</a:t>
            </a:r>
            <a:endParaRPr b="0" i="0" sz="20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cxnSp>
        <p:nvCxnSpPr>
          <p:cNvPr id="139" name="Google Shape;139;p18"/>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140" name="Google Shape;140;p18"/>
          <p:cNvSpPr txBox="1"/>
          <p:nvPr/>
        </p:nvSpPr>
        <p:spPr>
          <a:xfrm>
            <a:off x="778018" y="110524"/>
            <a:ext cx="63903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STUDY OF RESEARCH PAPER </a:t>
            </a:r>
            <a:endParaRPr b="1" i="1" sz="2800" u="none" cap="none" strike="noStrike">
              <a:solidFill>
                <a:srgbClr val="000000"/>
              </a:solidFill>
              <a:latin typeface="Calibri"/>
              <a:ea typeface="Calibri"/>
              <a:cs typeface="Calibri"/>
              <a:sym typeface="Calibri"/>
            </a:endParaRPr>
          </a:p>
        </p:txBody>
      </p:sp>
      <p:pic>
        <p:nvPicPr>
          <p:cNvPr descr="KLE Technological University" id="141" name="Google Shape;141;p18"/>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42" name="Google Shape;142;p18"/>
          <p:cNvSpPr txBox="1"/>
          <p:nvPr/>
        </p:nvSpPr>
        <p:spPr>
          <a:xfrm>
            <a:off x="8750700" y="4835700"/>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graphicFrame>
        <p:nvGraphicFramePr>
          <p:cNvPr id="143" name="Google Shape;143;p18"/>
          <p:cNvGraphicFramePr/>
          <p:nvPr/>
        </p:nvGraphicFramePr>
        <p:xfrm>
          <a:off x="64975" y="663323"/>
          <a:ext cx="3000000" cy="3000000"/>
        </p:xfrm>
        <a:graphic>
          <a:graphicData uri="http://schemas.openxmlformats.org/drawingml/2006/table">
            <a:tbl>
              <a:tblPr>
                <a:noFill/>
                <a:tableStyleId>{13AC44BB-2844-4C0F-94B8-C2A339C23A7E}</a:tableStyleId>
              </a:tblPr>
              <a:tblGrid>
                <a:gridCol w="713050"/>
                <a:gridCol w="1868150"/>
                <a:gridCol w="1579200"/>
                <a:gridCol w="1454925"/>
                <a:gridCol w="1723250"/>
                <a:gridCol w="1740500"/>
              </a:tblGrid>
              <a:tr h="654025">
                <a:tc>
                  <a:txBody>
                    <a:bodyPr/>
                    <a:lstStyle/>
                    <a:p>
                      <a:pPr indent="0" lvl="0" marL="0" marR="0" rtl="0" algn="l">
                        <a:lnSpc>
                          <a:spcPct val="100000"/>
                        </a:lnSpc>
                        <a:spcBef>
                          <a:spcPts val="0"/>
                        </a:spcBef>
                        <a:spcAft>
                          <a:spcPts val="0"/>
                        </a:spcAft>
                        <a:buClr>
                          <a:srgbClr val="000000"/>
                        </a:buClr>
                        <a:buSzPts val="1600"/>
                        <a:buFont typeface="Arial"/>
                        <a:buNone/>
                      </a:pPr>
                      <a:r>
                        <a:rPr b="1" lang="en-IN" sz="1600" u="none" cap="none" strike="noStrike">
                          <a:latin typeface="Calibri"/>
                          <a:ea typeface="Calibri"/>
                          <a:cs typeface="Calibri"/>
                          <a:sym typeface="Calibri"/>
                        </a:rPr>
                        <a:t>Sl.No</a:t>
                      </a:r>
                      <a:endParaRPr b="1" sz="16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IN" sz="1600" u="none" cap="none" strike="noStrike">
                          <a:latin typeface="Calibri"/>
                          <a:ea typeface="Calibri"/>
                          <a:cs typeface="Calibri"/>
                          <a:sym typeface="Calibri"/>
                        </a:rPr>
                        <a:t>Author, Year of Publication</a:t>
                      </a:r>
                      <a:endParaRPr b="1" sz="16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IN" sz="1600" u="none" cap="none" strike="noStrike">
                          <a:latin typeface="Calibri"/>
                          <a:ea typeface="Calibri"/>
                          <a:cs typeface="Calibri"/>
                          <a:sym typeface="Calibri"/>
                        </a:rPr>
                        <a:t>Method/Model</a:t>
                      </a:r>
                      <a:endParaRPr b="1" sz="16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Calibri"/>
                          <a:ea typeface="Calibri"/>
                          <a:cs typeface="Calibri"/>
                          <a:sym typeface="Calibri"/>
                        </a:rPr>
                        <a:t>Dataset</a:t>
                      </a:r>
                      <a:endParaRPr b="1" sz="14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Calibri"/>
                          <a:ea typeface="Calibri"/>
                          <a:cs typeface="Calibri"/>
                          <a:sym typeface="Calibri"/>
                        </a:rPr>
                        <a:t>Performance</a:t>
                      </a:r>
                      <a:endParaRPr b="1" sz="14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Calibri"/>
                          <a:ea typeface="Calibri"/>
                          <a:cs typeface="Calibri"/>
                          <a:sym typeface="Calibri"/>
                        </a:rPr>
                        <a:t>Remarks</a:t>
                      </a:r>
                      <a:endParaRPr b="1" sz="1400" u="none" cap="none" strike="noStrike">
                        <a:latin typeface="Calibri"/>
                        <a:ea typeface="Calibri"/>
                        <a:cs typeface="Calibri"/>
                        <a:sym typeface="Calibri"/>
                      </a:endParaRPr>
                    </a:p>
                  </a:txBody>
                  <a:tcPr marT="91425" marB="91425" marR="91425" marL="91425"/>
                </a:tc>
              </a:tr>
              <a:tr h="18209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Calibri"/>
                          <a:ea typeface="Calibri"/>
                          <a:cs typeface="Calibri"/>
                          <a:sym typeface="Calibri"/>
                        </a:rPr>
                        <a:t>1 </a:t>
                      </a:r>
                      <a:endParaRPr sz="1400" u="none" cap="none" strike="noStrike">
                        <a:latin typeface="Calibri"/>
                        <a:ea typeface="Calibri"/>
                        <a:cs typeface="Calibri"/>
                        <a:sym typeface="Calibri"/>
                      </a:endParaRPr>
                    </a:p>
                  </a:txBody>
                  <a:tcPr marT="91425" marB="91425" marR="0" marL="91425"/>
                </a:tc>
                <a:tc>
                  <a:txBody>
                    <a:bodyPr/>
                    <a:lstStyle/>
                    <a:p>
                      <a:pPr indent="0" lvl="0" marL="0" marR="0" rtl="0" algn="l">
                        <a:lnSpc>
                          <a:spcPct val="15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Detection of COVID-19 in smartphone-based breathing recordings: [Mohanad Alkhodari, Ahsan H. Khandoker; January 13,2022]</a:t>
                      </a:r>
                      <a:endParaRPr sz="13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latin typeface="Calibri"/>
                          <a:ea typeface="Calibri"/>
                          <a:cs typeface="Calibri"/>
                          <a:sym typeface="Calibri"/>
                        </a:rPr>
                        <a:t>Feature extraction:</a:t>
                      </a:r>
                      <a:endParaRPr sz="13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latin typeface="Calibri"/>
                          <a:ea typeface="Calibri"/>
                          <a:cs typeface="Calibri"/>
                          <a:sym typeface="Calibri"/>
                        </a:rPr>
                        <a:t>Combining of hand-crafted features and deep activated features by the combination of CNN and Bi-LSTM.</a:t>
                      </a:r>
                      <a:endParaRPr sz="13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latin typeface="Calibri"/>
                          <a:ea typeface="Calibri"/>
                          <a:cs typeface="Calibri"/>
                          <a:sym typeface="Calibri"/>
                        </a:rPr>
                        <a:t>Coswara :breathing samples</a:t>
                      </a:r>
                      <a:endParaRPr sz="13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300" u="none" cap="none" strike="noStrike">
                          <a:solidFill>
                            <a:schemeClr val="dk1"/>
                          </a:solidFill>
                          <a:latin typeface="Calibri"/>
                          <a:ea typeface="Calibri"/>
                          <a:cs typeface="Calibri"/>
                          <a:sym typeface="Calibri"/>
                        </a:rPr>
                        <a:t>Accuracy:</a:t>
                      </a:r>
                      <a:endParaRPr sz="1300" u="none" cap="none" strike="noStrike">
                        <a:solidFill>
                          <a:schemeClr val="dk1"/>
                        </a:solidFill>
                        <a:latin typeface="Calibri"/>
                        <a:ea typeface="Calibri"/>
                        <a:cs typeface="Calibri"/>
                        <a:sym typeface="Calibri"/>
                      </a:endParaRPr>
                    </a:p>
                    <a:p>
                      <a:pPr indent="-311150" lvl="0" marL="457200" marR="0" rtl="0" algn="l">
                        <a:lnSpc>
                          <a:spcPct val="100000"/>
                        </a:lnSpc>
                        <a:spcBef>
                          <a:spcPts val="0"/>
                        </a:spcBef>
                        <a:spcAft>
                          <a:spcPts val="0"/>
                        </a:spcAft>
                        <a:buClr>
                          <a:schemeClr val="dk1"/>
                        </a:buClr>
                        <a:buSzPts val="1300"/>
                        <a:buFont typeface="Calibri"/>
                        <a:buChar char="●"/>
                      </a:pPr>
                      <a:r>
                        <a:rPr lang="en-IN" sz="1300" u="none" cap="none" strike="noStrike">
                          <a:solidFill>
                            <a:schemeClr val="dk1"/>
                          </a:solidFill>
                          <a:latin typeface="Calibri"/>
                          <a:ea typeface="Calibri"/>
                          <a:cs typeface="Calibri"/>
                          <a:sym typeface="Calibri"/>
                        </a:rPr>
                        <a:t>[breathing-shallow]:94.58%</a:t>
                      </a:r>
                      <a:endParaRPr sz="1300" u="none" cap="none" strike="noStrike">
                        <a:solidFill>
                          <a:schemeClr val="dk1"/>
                        </a:solidFill>
                        <a:latin typeface="Calibri"/>
                        <a:ea typeface="Calibri"/>
                        <a:cs typeface="Calibri"/>
                        <a:sym typeface="Calibri"/>
                      </a:endParaRPr>
                    </a:p>
                    <a:p>
                      <a:pPr indent="-311150" lvl="0" marL="457200" marR="0" rtl="0" algn="l">
                        <a:lnSpc>
                          <a:spcPct val="100000"/>
                        </a:lnSpc>
                        <a:spcBef>
                          <a:spcPts val="0"/>
                        </a:spcBef>
                        <a:spcAft>
                          <a:spcPts val="0"/>
                        </a:spcAft>
                        <a:buClr>
                          <a:schemeClr val="dk1"/>
                        </a:buClr>
                        <a:buSzPts val="1300"/>
                        <a:buFont typeface="Calibri"/>
                        <a:buChar char="●"/>
                      </a:pPr>
                      <a:r>
                        <a:rPr lang="en-IN" sz="1300" u="none" cap="none" strike="noStrike">
                          <a:solidFill>
                            <a:schemeClr val="dk1"/>
                          </a:solidFill>
                          <a:latin typeface="Calibri"/>
                          <a:ea typeface="Calibri"/>
                          <a:cs typeface="Calibri"/>
                          <a:sym typeface="Calibri"/>
                        </a:rPr>
                        <a:t>[breathing-deep]:92.08%</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300" u="none" cap="none" strike="noStrike">
                          <a:solidFill>
                            <a:schemeClr val="dk1"/>
                          </a:solidFill>
                          <a:latin typeface="Calibri"/>
                          <a:ea typeface="Calibri"/>
                          <a:cs typeface="Calibri"/>
                          <a:sym typeface="Calibri"/>
                        </a:rPr>
                        <a:t>The dataset is restricted to only breathing samples whereas the whole Coswara dataset consists of breath, cough, and voice sounds.</a:t>
                      </a:r>
                      <a:endParaRPr i="0" sz="1300" u="none" cap="none" strike="noStrike">
                        <a:solidFill>
                          <a:schemeClr val="dk1"/>
                        </a:solidFill>
                        <a:latin typeface="Calibri"/>
                        <a:ea typeface="Calibri"/>
                        <a:cs typeface="Calibri"/>
                        <a:sym typeface="Calibri"/>
                      </a:endParaRPr>
                    </a:p>
                  </a:txBody>
                  <a:tcPr marT="91425" marB="91425" marR="91425" marL="91425"/>
                </a:tc>
              </a:tr>
              <a:tr h="23040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Calibri"/>
                          <a:ea typeface="Calibri"/>
                          <a:cs typeface="Calibri"/>
                          <a:sym typeface="Calibri"/>
                        </a:rPr>
                        <a:t>2</a:t>
                      </a:r>
                      <a:endParaRPr sz="14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50000"/>
                        </a:lnSpc>
                        <a:spcBef>
                          <a:spcPts val="0"/>
                        </a:spcBef>
                        <a:spcAft>
                          <a:spcPts val="0"/>
                        </a:spcAft>
                        <a:buClr>
                          <a:srgbClr val="000000"/>
                        </a:buClr>
                        <a:buSzPts val="1300"/>
                        <a:buFont typeface="Arial"/>
                        <a:buNone/>
                      </a:pPr>
                      <a:r>
                        <a:rPr lang="en-IN" sz="1300" u="none" cap="none" strike="noStrike">
                          <a:latin typeface="Calibri"/>
                          <a:ea typeface="Calibri"/>
                          <a:cs typeface="Calibri"/>
                          <a:sym typeface="Calibri"/>
                        </a:rPr>
                        <a:t>Rapid and Scalable COVID-19 Screening using Speech, Breath, and Cough Recordings.[Drew Grant, Ian McLane, and James West,2021 IEEE EMBS]</a:t>
                      </a:r>
                      <a:endParaRPr sz="13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-Deep Neural Network</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-Random Forest</a:t>
                      </a:r>
                      <a:endParaRPr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300" u="none" cap="none" strike="noStrike">
                          <a:solidFill>
                            <a:schemeClr val="dk1"/>
                          </a:solidFill>
                          <a:latin typeface="Calibri"/>
                          <a:ea typeface="Calibri"/>
                          <a:cs typeface="Calibri"/>
                          <a:sym typeface="Calibri"/>
                        </a:rPr>
                        <a:t>Coswara dataset</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lang="en-IN" sz="1300" u="none" cap="none" strike="noStrike">
                          <a:solidFill>
                            <a:schemeClr val="dk1"/>
                          </a:solidFill>
                          <a:latin typeface="Calibri"/>
                          <a:ea typeface="Calibri"/>
                          <a:cs typeface="Calibri"/>
                          <a:sym typeface="Calibri"/>
                        </a:rPr>
                        <a:t>-cough sound recordings</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lang="en-IN" sz="1300" u="none" cap="none" strike="noStrike">
                          <a:solidFill>
                            <a:schemeClr val="dk1"/>
                          </a:solidFill>
                          <a:latin typeface="Calibri"/>
                          <a:ea typeface="Calibri"/>
                          <a:cs typeface="Calibri"/>
                          <a:sym typeface="Calibri"/>
                        </a:rPr>
                        <a:t>-Speech sound recordings</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-Breath sound recordings</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300" u="none" cap="none" strike="noStrike">
                          <a:solidFill>
                            <a:schemeClr val="dk1"/>
                          </a:solidFill>
                          <a:latin typeface="Calibri"/>
                          <a:ea typeface="Calibri"/>
                          <a:cs typeface="Calibri"/>
                          <a:sym typeface="Calibri"/>
                        </a:rPr>
                        <a:t>Cough:</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    -DNN:0.68%</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     -RF:0.66%</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IN" sz="1300" u="none" cap="none" strike="noStrike">
                          <a:solidFill>
                            <a:schemeClr val="dk1"/>
                          </a:solidFill>
                          <a:latin typeface="Calibri"/>
                          <a:ea typeface="Calibri"/>
                          <a:cs typeface="Calibri"/>
                          <a:sym typeface="Calibri"/>
                        </a:rPr>
                        <a:t>Speech:</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    -DNN:0.75%</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    -RF:0.71%</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Breath:</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    -DNN:0.73%</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     -RF:0.67%</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Calibri"/>
                          <a:ea typeface="Calibri"/>
                          <a:cs typeface="Calibri"/>
                          <a:sym typeface="Calibri"/>
                        </a:rPr>
                        <a:t>the labels here are relying of self-assessment of the users who are volunteering their information.</a:t>
                      </a:r>
                      <a:endParaRPr sz="1400" u="none" cap="none" strike="noStrike">
                        <a:latin typeface="Calibri"/>
                        <a:ea typeface="Calibri"/>
                        <a:cs typeface="Calibri"/>
                        <a:sym typeface="Calibri"/>
                      </a:endParaRPr>
                    </a:p>
                  </a:txBody>
                  <a:tcPr marT="91425" marB="91425" marR="91425" marL="91425"/>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cxnSp>
        <p:nvCxnSpPr>
          <p:cNvPr id="149" name="Google Shape;149;p19"/>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150" name="Google Shape;150;p19"/>
          <p:cNvSpPr txBox="1"/>
          <p:nvPr/>
        </p:nvSpPr>
        <p:spPr>
          <a:xfrm>
            <a:off x="891093" y="110524"/>
            <a:ext cx="63903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chemeClr val="dk1"/>
              </a:buClr>
              <a:buSzPts val="2000"/>
              <a:buFont typeface="Arial"/>
              <a:buNone/>
            </a:pPr>
            <a:r>
              <a:rPr b="1" i="1" lang="en-IN" sz="2800" u="none" cap="none" strike="noStrike">
                <a:solidFill>
                  <a:srgbClr val="002060"/>
                </a:solidFill>
                <a:latin typeface="Calibri"/>
                <a:ea typeface="Calibri"/>
                <a:cs typeface="Calibri"/>
                <a:sym typeface="Calibri"/>
              </a:rPr>
              <a:t>STUDY OF RESEARCH PAPER</a:t>
            </a:r>
            <a:endParaRPr b="1" i="1"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 </a:t>
            </a:r>
            <a:endParaRPr b="1" i="1" sz="2800" u="none" cap="none" strike="noStrike">
              <a:solidFill>
                <a:srgbClr val="000000"/>
              </a:solidFill>
              <a:latin typeface="Calibri"/>
              <a:ea typeface="Calibri"/>
              <a:cs typeface="Calibri"/>
              <a:sym typeface="Calibri"/>
            </a:endParaRPr>
          </a:p>
        </p:txBody>
      </p:sp>
      <p:pic>
        <p:nvPicPr>
          <p:cNvPr descr="KLE Technological University" id="151" name="Google Shape;151;p19"/>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52" name="Google Shape;152;p19"/>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graphicFrame>
        <p:nvGraphicFramePr>
          <p:cNvPr id="153" name="Google Shape;153;p19"/>
          <p:cNvGraphicFramePr/>
          <p:nvPr/>
        </p:nvGraphicFramePr>
        <p:xfrm>
          <a:off x="84236" y="678573"/>
          <a:ext cx="3000000" cy="3000000"/>
        </p:xfrm>
        <a:graphic>
          <a:graphicData uri="http://schemas.openxmlformats.org/drawingml/2006/table">
            <a:tbl>
              <a:tblPr>
                <a:noFill/>
                <a:tableStyleId>{13AC44BB-2844-4C0F-94B8-C2A339C23A7E}</a:tableStyleId>
              </a:tblPr>
              <a:tblGrid>
                <a:gridCol w="715750"/>
                <a:gridCol w="1918325"/>
                <a:gridCol w="1423600"/>
                <a:gridCol w="1164175"/>
                <a:gridCol w="1710075"/>
                <a:gridCol w="2062875"/>
              </a:tblGrid>
              <a:tr h="1095875">
                <a:tc>
                  <a:txBody>
                    <a:bodyPr/>
                    <a:lstStyle/>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dk1"/>
                          </a:solidFill>
                          <a:latin typeface="Calibri"/>
                          <a:ea typeface="Calibri"/>
                          <a:cs typeface="Calibri"/>
                          <a:sym typeface="Calibri"/>
                        </a:rPr>
                        <a:t>S.No</a:t>
                      </a:r>
                      <a:endParaRPr b="1" i="0" sz="14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dk1"/>
                          </a:solidFill>
                          <a:latin typeface="Calibri"/>
                          <a:ea typeface="Calibri"/>
                          <a:cs typeface="Calibri"/>
                          <a:sym typeface="Calibri"/>
                        </a:rPr>
                        <a:t>Author,Year of publication</a:t>
                      </a:r>
                      <a:endParaRPr b="1" i="0" sz="14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dk1"/>
                          </a:solidFill>
                          <a:latin typeface="Calibri"/>
                          <a:ea typeface="Calibri"/>
                          <a:cs typeface="Calibri"/>
                          <a:sym typeface="Calibri"/>
                        </a:rPr>
                        <a:t>Method/Model</a:t>
                      </a:r>
                      <a:endParaRPr b="1" i="0" sz="14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dk1"/>
                          </a:solidFill>
                          <a:latin typeface="Calibri"/>
                          <a:ea typeface="Calibri"/>
                          <a:cs typeface="Calibri"/>
                          <a:sym typeface="Calibri"/>
                        </a:rPr>
                        <a:t>Dataset</a:t>
                      </a:r>
                      <a:endParaRPr b="1" i="0" sz="14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dk1"/>
                          </a:solidFill>
                          <a:latin typeface="Calibri"/>
                          <a:ea typeface="Calibri"/>
                          <a:cs typeface="Calibri"/>
                          <a:sym typeface="Calibri"/>
                        </a:rPr>
                        <a:t>Performance</a:t>
                      </a:r>
                      <a:endParaRPr b="1" i="0" sz="14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dk1"/>
                          </a:solidFill>
                          <a:latin typeface="Calibri"/>
                          <a:ea typeface="Calibri"/>
                          <a:cs typeface="Calibri"/>
                          <a:sym typeface="Calibri"/>
                        </a:rPr>
                        <a:t>Remark</a:t>
                      </a:r>
                      <a:endParaRPr b="1" i="0" sz="1400" u="none" cap="none" strike="noStrike">
                        <a:solidFill>
                          <a:schemeClr val="dk1"/>
                        </a:solidFill>
                        <a:latin typeface="Calibri"/>
                        <a:ea typeface="Calibri"/>
                        <a:cs typeface="Calibri"/>
                        <a:sym typeface="Calibri"/>
                      </a:endParaRPr>
                    </a:p>
                  </a:txBody>
                  <a:tcPr marT="91425" marB="91425" marR="91425" marL="91425"/>
                </a:tc>
              </a:tr>
              <a:tr h="1674025">
                <a:tc>
                  <a:txBody>
                    <a:bodyPr/>
                    <a:lstStyle/>
                    <a:p>
                      <a:pPr indent="0" lvl="0" marL="0" marR="0" rtl="0" algn="l">
                        <a:lnSpc>
                          <a:spcPct val="100000"/>
                        </a:lnSpc>
                        <a:spcBef>
                          <a:spcPts val="0"/>
                        </a:spcBef>
                        <a:spcAft>
                          <a:spcPts val="0"/>
                        </a:spcAft>
                        <a:buClr>
                          <a:schemeClr val="dk1"/>
                        </a:buClr>
                        <a:buSzPts val="1100"/>
                        <a:buFont typeface="Arial"/>
                        <a:buNone/>
                      </a:pPr>
                      <a:r>
                        <a:rPr b="0" i="0" lang="en-IN" sz="1300" u="none" cap="none" strike="noStrike">
                          <a:solidFill>
                            <a:schemeClr val="dk1"/>
                          </a:solidFill>
                          <a:latin typeface="Calibri"/>
                          <a:ea typeface="Calibri"/>
                          <a:cs typeface="Calibri"/>
                          <a:sym typeface="Calibri"/>
                        </a:rPr>
                        <a:t>3</a:t>
                      </a:r>
                      <a:endParaRPr b="0" i="0"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i="0" lang="en-IN" sz="1300" u="none" cap="none" strike="noStrike">
                          <a:solidFill>
                            <a:srgbClr val="000000"/>
                          </a:solidFill>
                          <a:latin typeface="Calibri"/>
                          <a:ea typeface="Calibri"/>
                          <a:cs typeface="Calibri"/>
                          <a:sym typeface="Calibri"/>
                        </a:rPr>
                        <a:t>Automated detection of COVID-19 cough.[13 September 2021]</a:t>
                      </a:r>
                      <a:endParaRPr i="0"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lang="en-IN" sz="1300" u="none" cap="none" strike="noStrike">
                          <a:solidFill>
                            <a:srgbClr val="2E2E2E"/>
                          </a:solidFill>
                          <a:latin typeface="Calibri"/>
                          <a:ea typeface="Calibri"/>
                          <a:cs typeface="Calibri"/>
                          <a:sym typeface="Calibri"/>
                        </a:rPr>
                        <a:t>-</a:t>
                      </a:r>
                      <a:r>
                        <a:rPr lang="en-IN" sz="1300" u="none" cap="none" strike="noStrike">
                          <a:solidFill>
                            <a:srgbClr val="2E2E2E"/>
                          </a:solidFill>
                          <a:latin typeface="Calibri"/>
                          <a:ea typeface="Calibri"/>
                          <a:cs typeface="Calibri"/>
                          <a:sym typeface="Calibri"/>
                        </a:rPr>
                        <a:t>YAMNet Architecture.</a:t>
                      </a:r>
                      <a:endParaRPr sz="1300" u="none" cap="none" strike="noStrike">
                        <a:solidFill>
                          <a:srgbClr val="2E2E2E"/>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en-IN" sz="1300" u="none" cap="none" strike="noStrike">
                          <a:solidFill>
                            <a:srgbClr val="2E2E2E"/>
                          </a:solidFill>
                          <a:latin typeface="Calibri"/>
                          <a:ea typeface="Calibri"/>
                          <a:cs typeface="Calibri"/>
                          <a:sym typeface="Calibri"/>
                        </a:rPr>
                        <a:t>-</a:t>
                      </a:r>
                      <a:r>
                        <a:rPr lang="en-IN" sz="1300" u="none" cap="none" strike="noStrike">
                          <a:solidFill>
                            <a:srgbClr val="2E2E2E"/>
                          </a:solidFill>
                          <a:latin typeface="Calibri"/>
                          <a:ea typeface="Calibri"/>
                          <a:cs typeface="Calibri"/>
                          <a:sym typeface="Calibri"/>
                        </a:rPr>
                        <a:t>AutoEncoder Architecture</a:t>
                      </a:r>
                      <a:endParaRPr sz="1300" u="none" cap="none" strike="noStrike">
                        <a:solidFill>
                          <a:srgbClr val="2E2E2E"/>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en-IN" sz="1300" u="none" cap="none" strike="noStrike">
                          <a:solidFill>
                            <a:srgbClr val="2E2E2E"/>
                          </a:solidFill>
                          <a:latin typeface="Calibri"/>
                          <a:ea typeface="Calibri"/>
                          <a:cs typeface="Calibri"/>
                          <a:sym typeface="Calibri"/>
                        </a:rPr>
                        <a:t>-</a:t>
                      </a:r>
                      <a:r>
                        <a:rPr lang="en-IN" sz="1300" u="none" cap="none" strike="noStrike">
                          <a:solidFill>
                            <a:srgbClr val="2E2E2E"/>
                          </a:solidFill>
                          <a:latin typeface="Calibri"/>
                          <a:ea typeface="Calibri"/>
                          <a:cs typeface="Calibri"/>
                          <a:sym typeface="Calibri"/>
                        </a:rPr>
                        <a:t>Recursive Feature Elimination</a:t>
                      </a:r>
                      <a:endParaRPr sz="1300" u="none" cap="none" strike="noStrike">
                        <a:solidFill>
                          <a:srgbClr val="2E2E2E"/>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University of Cambridge</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Coswara</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Virufy</a:t>
                      </a:r>
                      <a:endParaRPr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lang="en-IN" sz="1300" u="none" cap="none" strike="noStrike">
                          <a:solidFill>
                            <a:schemeClr val="dk1"/>
                          </a:solidFill>
                          <a:latin typeface="Calibri"/>
                          <a:ea typeface="Calibri"/>
                          <a:cs typeface="Calibri"/>
                          <a:sym typeface="Calibri"/>
                        </a:rPr>
                        <a:t>--&gt;</a:t>
                      </a:r>
                      <a:r>
                        <a:rPr lang="en-IN" sz="1300" u="none" cap="none" strike="noStrike">
                          <a:solidFill>
                            <a:schemeClr val="dk1"/>
                          </a:solidFill>
                          <a:latin typeface="Calibri"/>
                          <a:ea typeface="Calibri"/>
                          <a:cs typeface="Calibri"/>
                          <a:sym typeface="Calibri"/>
                        </a:rPr>
                        <a:t>Random Forest performed better</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en-IN" sz="1300" u="none" cap="none" strike="noStrike">
                          <a:solidFill>
                            <a:schemeClr val="dk1"/>
                          </a:solidFill>
                          <a:latin typeface="Calibri"/>
                          <a:ea typeface="Calibri"/>
                          <a:cs typeface="Calibri"/>
                          <a:sym typeface="Calibri"/>
                        </a:rPr>
                        <a:t>(</a:t>
                      </a:r>
                      <a:r>
                        <a:rPr lang="en-IN" sz="1300" u="none" cap="none" strike="noStrike">
                          <a:solidFill>
                            <a:schemeClr val="dk1"/>
                          </a:solidFill>
                          <a:latin typeface="Calibri"/>
                          <a:ea typeface="Calibri"/>
                          <a:cs typeface="Calibri"/>
                          <a:sym typeface="Calibri"/>
                        </a:rPr>
                        <a:t>Accuracy:83.67%</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Sensitivity:89.58%</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Specificity:71.58%</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Precision:86.62%</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F-Score:88.04%</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AUC:93.56%</a:t>
                      </a:r>
                      <a:r>
                        <a:rPr b="1" lang="en-IN" sz="1300" u="none" cap="none" strike="noStrike">
                          <a:solidFill>
                            <a:schemeClr val="dk1"/>
                          </a:solidFill>
                          <a:latin typeface="Calibri"/>
                          <a:ea typeface="Calibri"/>
                          <a:cs typeface="Calibri"/>
                          <a:sym typeface="Calibri"/>
                        </a:rPr>
                        <a:t>)</a:t>
                      </a:r>
                      <a:endParaRPr b="1"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rgbClr val="2E2E2E"/>
                          </a:solidFill>
                          <a:latin typeface="Calibri"/>
                          <a:ea typeface="Calibri"/>
                          <a:cs typeface="Calibri"/>
                          <a:sym typeface="Calibri"/>
                        </a:rPr>
                        <a:t>correctly classifying negative samples is an issue.and to make data corpus curate the</a:t>
                      </a:r>
                      <a:endParaRPr sz="1300" u="none" cap="none" strike="noStrike">
                        <a:solidFill>
                          <a:srgbClr val="2E2E2E"/>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rgbClr val="2E2E2E"/>
                          </a:solidFill>
                          <a:latin typeface="Calibri"/>
                          <a:ea typeface="Calibri"/>
                          <a:cs typeface="Calibri"/>
                          <a:sym typeface="Calibri"/>
                        </a:rPr>
                        <a:t> comparing COVID-19 cough patterns with cough patterns from other conditions, such as asthma or bronchitis, are needed.</a:t>
                      </a:r>
                      <a:endParaRPr sz="1300" u="none" cap="none" strike="noStrike">
                        <a:solidFill>
                          <a:srgbClr val="2E2E2E"/>
                        </a:solidFill>
                        <a:latin typeface="Calibri"/>
                        <a:ea typeface="Calibri"/>
                        <a:cs typeface="Calibri"/>
                        <a:sym typeface="Calibri"/>
                      </a:endParaRPr>
                    </a:p>
                  </a:txBody>
                  <a:tcPr marT="91425" marB="91425" marR="91425" marL="91425"/>
                </a:tc>
              </a:tr>
              <a:tr h="1925125">
                <a:tc>
                  <a:txBody>
                    <a:bodyPr/>
                    <a:lstStyle/>
                    <a:p>
                      <a:pPr indent="0" lvl="0" marL="0" marR="0" rtl="0" algn="l">
                        <a:lnSpc>
                          <a:spcPct val="100000"/>
                        </a:lnSpc>
                        <a:spcBef>
                          <a:spcPts val="0"/>
                        </a:spcBef>
                        <a:spcAft>
                          <a:spcPts val="0"/>
                        </a:spcAft>
                        <a:buClr>
                          <a:schemeClr val="dk1"/>
                        </a:buClr>
                        <a:buSzPts val="1100"/>
                        <a:buFont typeface="Arial"/>
                        <a:buNone/>
                      </a:pPr>
                      <a:r>
                        <a:rPr i="0" lang="en-IN" sz="1300" u="none" cap="none" strike="noStrike">
                          <a:solidFill>
                            <a:schemeClr val="dk1"/>
                          </a:solidFill>
                          <a:latin typeface="Calibri"/>
                          <a:ea typeface="Calibri"/>
                          <a:cs typeface="Calibri"/>
                          <a:sym typeface="Calibri"/>
                        </a:rPr>
                        <a:t>4</a:t>
                      </a:r>
                      <a:endParaRPr i="0"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i="0" lang="en-IN" sz="1300" u="none" cap="none" strike="noStrike">
                          <a:solidFill>
                            <a:srgbClr val="000000"/>
                          </a:solidFill>
                          <a:latin typeface="Calibri"/>
                          <a:ea typeface="Calibri"/>
                          <a:cs typeface="Calibri"/>
                          <a:sym typeface="Calibri"/>
                        </a:rPr>
                        <a:t>Pay attention to the speech: COVID-19 diagnosis using machine learning and crowdsourced respiratory and speech recordings.[23 August 2021]</a:t>
                      </a:r>
                      <a:endParaRPr i="0" sz="1300" u="none" cap="none" strike="noStrike">
                        <a:solidFill>
                          <a:srgbClr val="000000"/>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Feature Extraction:MFCC</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chemeClr val="dk1"/>
                          </a:solidFill>
                          <a:latin typeface="Calibri"/>
                          <a:ea typeface="Calibri"/>
                          <a:cs typeface="Calibri"/>
                          <a:sym typeface="Calibri"/>
                        </a:rPr>
                        <a:t>,Spectral,centroid,Spectral,bandwidth,Roll of and ZCR</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-CNN architecture</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Coswara</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Dataset</a:t>
                      </a:r>
                      <a:endParaRPr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Breathing Sounds</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   Accuracy:81%</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Cough sound:</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    Accuracy:84%</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 Speech Sound:</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Accuracy: 71%</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 </a:t>
                      </a:r>
                      <a:endParaRPr sz="13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chemeClr val="dk1"/>
                          </a:solidFill>
                          <a:latin typeface="Calibri"/>
                          <a:ea typeface="Calibri"/>
                          <a:cs typeface="Calibri"/>
                          <a:sym typeface="Calibri"/>
                        </a:rPr>
                        <a:t>Dataset is imbalanced</a:t>
                      </a:r>
                      <a:endParaRPr sz="1300" u="none" cap="none" strike="noStrike">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cxnSp>
        <p:nvCxnSpPr>
          <p:cNvPr id="159" name="Google Shape;159;p20"/>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160" name="Google Shape;160;p20"/>
          <p:cNvSpPr txBox="1"/>
          <p:nvPr/>
        </p:nvSpPr>
        <p:spPr>
          <a:xfrm>
            <a:off x="422051" y="55075"/>
            <a:ext cx="67539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chemeClr val="dk1"/>
              </a:buClr>
              <a:buSzPts val="2000"/>
              <a:buFont typeface="Arial"/>
              <a:buNone/>
            </a:pPr>
            <a:r>
              <a:rPr b="1" i="1" lang="en-IN" sz="2800" u="none" cap="none" strike="noStrike">
                <a:solidFill>
                  <a:srgbClr val="002060"/>
                </a:solidFill>
                <a:latin typeface="Calibri"/>
                <a:ea typeface="Calibri"/>
                <a:cs typeface="Calibri"/>
                <a:sym typeface="Calibri"/>
              </a:rPr>
              <a:t>STUDY OF RESEARCH PAPER– Research Gap</a:t>
            </a:r>
            <a:endParaRPr b="1" i="1" sz="2800" u="none" cap="none" strike="noStrike">
              <a:solidFill>
                <a:srgbClr val="000000"/>
              </a:solidFill>
              <a:latin typeface="Calibri"/>
              <a:ea typeface="Calibri"/>
              <a:cs typeface="Calibri"/>
              <a:sym typeface="Calibri"/>
            </a:endParaRPr>
          </a:p>
        </p:txBody>
      </p:sp>
      <p:pic>
        <p:nvPicPr>
          <p:cNvPr descr="KLE Technological University" id="161" name="Google Shape;161;p20"/>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62" name="Google Shape;162;p20"/>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163" name="Google Shape;163;p20"/>
          <p:cNvSpPr txBox="1"/>
          <p:nvPr/>
        </p:nvSpPr>
        <p:spPr>
          <a:xfrm>
            <a:off x="506775" y="1299990"/>
            <a:ext cx="8306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In all of the research papers,the performance evaluation was made on only one of the sound types(breathe,cough,speech) and the performance is not assessed for any combination of sound types. </a:t>
            </a:r>
            <a:endParaRPr b="0" i="0" sz="20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cxnSp>
        <p:nvCxnSpPr>
          <p:cNvPr id="169" name="Google Shape;169;p21"/>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170" name="Google Shape;170;p21"/>
          <p:cNvSpPr txBox="1"/>
          <p:nvPr/>
        </p:nvSpPr>
        <p:spPr>
          <a:xfrm>
            <a:off x="209251" y="110525"/>
            <a:ext cx="68511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PROBLEM STATEMENT ,OBJECTIVES, SCOPE  </a:t>
            </a:r>
            <a:endParaRPr b="1" i="1" sz="2800" u="none" cap="none" strike="noStrike">
              <a:solidFill>
                <a:srgbClr val="000000"/>
              </a:solidFill>
              <a:latin typeface="Calibri"/>
              <a:ea typeface="Calibri"/>
              <a:cs typeface="Calibri"/>
              <a:sym typeface="Calibri"/>
            </a:endParaRPr>
          </a:p>
        </p:txBody>
      </p:sp>
      <p:pic>
        <p:nvPicPr>
          <p:cNvPr descr="KLE Technological University" id="171" name="Google Shape;171;p21"/>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72" name="Google Shape;172;p21"/>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173" name="Google Shape;173;p21"/>
          <p:cNvSpPr txBox="1"/>
          <p:nvPr/>
        </p:nvSpPr>
        <p:spPr>
          <a:xfrm>
            <a:off x="90950" y="895801"/>
            <a:ext cx="8828700" cy="915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IN" sz="1900" u="none" cap="none" strike="noStrike">
                <a:solidFill>
                  <a:srgbClr val="000000"/>
                </a:solidFill>
                <a:latin typeface="Calibri"/>
                <a:ea typeface="Calibri"/>
                <a:cs typeface="Calibri"/>
                <a:sym typeface="Calibri"/>
              </a:rPr>
              <a:t>Problem Statement:</a:t>
            </a:r>
            <a:endParaRPr b="1" i="0" sz="19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900"/>
              <a:buFont typeface="Arial"/>
              <a:buNone/>
            </a:pPr>
            <a:r>
              <a:rPr b="0" i="0" lang="en-IN" sz="1900" u="none" cap="none" strike="noStrike">
                <a:solidFill>
                  <a:srgbClr val="000000"/>
                </a:solidFill>
                <a:latin typeface="Arial"/>
                <a:ea typeface="Arial"/>
                <a:cs typeface="Arial"/>
                <a:sym typeface="Arial"/>
              </a:rPr>
              <a:t>Detection of Respiratory Diseases using Deep Learning Techniques</a:t>
            </a:r>
            <a:endParaRPr b="0" i="0" sz="1600" u="none" cap="none" strike="noStrike">
              <a:solidFill>
                <a:srgbClr val="000000"/>
              </a:solidFill>
              <a:latin typeface="Calibri"/>
              <a:ea typeface="Calibri"/>
              <a:cs typeface="Calibri"/>
              <a:sym typeface="Calibri"/>
            </a:endParaRPr>
          </a:p>
        </p:txBody>
      </p:sp>
      <p:sp>
        <p:nvSpPr>
          <p:cNvPr id="174" name="Google Shape;174;p21"/>
          <p:cNvSpPr txBox="1"/>
          <p:nvPr/>
        </p:nvSpPr>
        <p:spPr>
          <a:xfrm>
            <a:off x="4572000" y="964400"/>
            <a:ext cx="44877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175" name="Google Shape;175;p21"/>
          <p:cNvSpPr txBox="1"/>
          <p:nvPr/>
        </p:nvSpPr>
        <p:spPr>
          <a:xfrm>
            <a:off x="209250" y="3668622"/>
            <a:ext cx="8288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76" name="Google Shape;176;p21"/>
          <p:cNvSpPr txBox="1"/>
          <p:nvPr/>
        </p:nvSpPr>
        <p:spPr>
          <a:xfrm>
            <a:off x="120359" y="1795737"/>
            <a:ext cx="8903400" cy="252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alibri"/>
                <a:ea typeface="Calibri"/>
                <a:cs typeface="Calibri"/>
                <a:sym typeface="Calibri"/>
              </a:rPr>
              <a:t>Objectives and scope: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To design deep learning based architecture.</a:t>
            </a:r>
            <a:endParaRPr b="0" i="0" sz="16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To use data augmentation techniques to solve imbalance of data samples.</a:t>
            </a:r>
            <a:endParaRPr b="0" i="0" sz="16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To classify the cough audio samples into COVID-19 and healthy.</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Evaluate the model performance.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Compare with current state of art works</a:t>
            </a:r>
            <a:r>
              <a:rPr b="0" i="0" lang="en-I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