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386056-2350-4001-8CC0-5DF2B8397BFA}">
  <a:tblStyle styleId="{B1386056-2350-4001-8CC0-5DF2B8397B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zenodo.org/record/4048312" TargetMode="External"/><Relationship Id="rId5" Type="http://schemas.openxmlformats.org/officeDocument/2006/relationships/hyperlink" Target="https://github.com/iiscleap/Coswara-Dat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1328750"/>
            <a:ext cx="9144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2800">
                <a:highlight>
                  <a:schemeClr val="lt1"/>
                </a:highlight>
              </a:rPr>
              <a:t>COVID-19 Disease Detection</a:t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59"/>
              <a:buNone/>
            </a:pPr>
            <a:r>
              <a:rPr b="1" lang="en-IN" sz="1859"/>
              <a:t> Minor Project(15ECSW302)</a:t>
            </a:r>
            <a:endParaRPr b="1" sz="1859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59"/>
              <a:buNone/>
            </a:pPr>
            <a:r>
              <a:rPr b="1" lang="en-IN" sz="2000"/>
              <a:t>Team No :DA-10</a:t>
            </a:r>
            <a:endParaRPr sz="2179"/>
          </a:p>
        </p:txBody>
      </p:sp>
      <p:pic>
        <p:nvPicPr>
          <p:cNvPr descr="KLE Technological University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49" y="132918"/>
            <a:ext cx="40481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0" y="2651750"/>
            <a:ext cx="914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7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18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Guide name:</a:t>
            </a:r>
            <a:r>
              <a:rPr b="0" i="0" lang="en-IN" sz="18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 Prof. Umadevi F.M</a:t>
            </a:r>
            <a:endParaRPr b="0" i="0" sz="1800" u="none" cap="none" strike="noStrike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601456" y="4835723"/>
            <a:ext cx="393191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3"/>
          <p:cNvGraphicFramePr/>
          <p:nvPr/>
        </p:nvGraphicFramePr>
        <p:xfrm>
          <a:off x="556875" y="3121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{B1386056-2350-4001-8CC0-5DF2B8397BFA}</a:tableStyleId>
              </a:tblPr>
              <a:tblGrid>
                <a:gridCol w="2563300"/>
                <a:gridCol w="2563300"/>
                <a:gridCol w="2563300"/>
              </a:tblGrid>
              <a:tr h="4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Shreyas N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01FE19BCS005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Ramakrishna M Desai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01FE19BCS024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Sharath S Shanbhag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01FE19BCS029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Nikhil Kurane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01FE20BCS423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2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22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type="ctrTitle"/>
          </p:nvPr>
        </p:nvSpPr>
        <p:spPr>
          <a:xfrm>
            <a:off x="0" y="979150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                                                     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  <p:sp>
        <p:nvSpPr>
          <p:cNvPr id="184" name="Google Shape;184;p22"/>
          <p:cNvSpPr txBox="1"/>
          <p:nvPr/>
        </p:nvSpPr>
        <p:spPr>
          <a:xfrm>
            <a:off x="0" y="663325"/>
            <a:ext cx="89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COUGHVID Dataset: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55925"/>
            <a:ext cx="9144000" cy="40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3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3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>
            <p:ph type="ctrTitle"/>
          </p:nvPr>
        </p:nvSpPr>
        <p:spPr>
          <a:xfrm>
            <a:off x="0" y="979150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                                                     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  <p:sp>
        <p:nvSpPr>
          <p:cNvPr id="195" name="Google Shape;195;p23"/>
          <p:cNvSpPr txBox="1"/>
          <p:nvPr/>
        </p:nvSpPr>
        <p:spPr>
          <a:xfrm>
            <a:off x="0" y="663325"/>
            <a:ext cx="89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COSWARA Dataset: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0325"/>
            <a:ext cx="9144000" cy="40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4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4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RESULTS-[Ensemble Methods]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>
            <p:ph type="ctrTitle"/>
          </p:nvPr>
        </p:nvSpPr>
        <p:spPr>
          <a:xfrm>
            <a:off x="0" y="979150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                                                     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  <p:sp>
        <p:nvSpPr>
          <p:cNvPr id="206" name="Google Shape;206;p24"/>
          <p:cNvSpPr txBox="1"/>
          <p:nvPr/>
        </p:nvSpPr>
        <p:spPr>
          <a:xfrm>
            <a:off x="0" y="663325"/>
            <a:ext cx="89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92956"/>
            <a:ext cx="9144000" cy="435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25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25"/>
          <p:cNvSpPr txBox="1"/>
          <p:nvPr/>
        </p:nvSpPr>
        <p:spPr>
          <a:xfrm>
            <a:off x="65000" y="140050"/>
            <a:ext cx="8994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215" name="Google Shape;2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8711800" y="4835725"/>
            <a:ext cx="4320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4900" y="663325"/>
            <a:ext cx="8994900" cy="4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Detection of COVID-19 in smartphone-based breathing recordings: A pre-screening deep learning tool[Mohanad Alkhodari, Ahsan H. Khandoker; January 13,2022].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Rapid and Scalable COVID-19 Screening using Speech, Breath, and Cough Recordings.[2021 IEEE EMBS]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 detection of COVID-19 cough.[13 September 2021]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 attention to the speech: COVID-19 diagnosis using machine learning and crowdsourced respiratory and speech recordings.[23 August 2021]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CovNet: A Transfer Learning Framework for Automatic COVID-19 Detection From Crowd-Sourced Cough Sounds.[03 january 2022]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26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26"/>
          <p:cNvSpPr txBox="1"/>
          <p:nvPr/>
        </p:nvSpPr>
        <p:spPr>
          <a:xfrm>
            <a:off x="64975" y="140050"/>
            <a:ext cx="89298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PLAN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26"/>
          <p:cNvCxnSpPr/>
          <p:nvPr/>
        </p:nvCxnSpPr>
        <p:spPr>
          <a:xfrm flipH="1">
            <a:off x="613907" y="2202514"/>
            <a:ext cx="7206300" cy="23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26"/>
          <p:cNvSpPr txBox="1"/>
          <p:nvPr/>
        </p:nvSpPr>
        <p:spPr>
          <a:xfrm>
            <a:off x="5645584" y="2496711"/>
            <a:ext cx="1366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 and model evaluation.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4066531" y="2496691"/>
            <a:ext cx="1413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deep learning model.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64967" y="1579401"/>
            <a:ext cx="19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Start date:  20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Jan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2117167" y="1579407"/>
            <a:ext cx="1636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R1 - 10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Feb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7178128" y="1579395"/>
            <a:ext cx="14232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Closure: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29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April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3869073" y="1579401"/>
            <a:ext cx="15360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R2 - 4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March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187725" y="2496702"/>
            <a:ext cx="15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Formulated the problem statement.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5473350" y="1579400"/>
            <a:ext cx="1636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R3 - 18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April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6019474" y="2056700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7030414" y="2496699"/>
            <a:ext cx="1366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with state of the art works.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2127125" y="2496694"/>
            <a:ext cx="15360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Investigating with existing works.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7517024" y="2033475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387399" y="2033475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560874" y="2033475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4423711" y="2045175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7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27"/>
          <p:cNvSpPr txBox="1"/>
          <p:nvPr/>
        </p:nvSpPr>
        <p:spPr>
          <a:xfrm>
            <a:off x="187693" y="140049"/>
            <a:ext cx="6390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5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0" y="2010325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n-IN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1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64975" y="110525"/>
            <a:ext cx="7995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CONTENTS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8601456" y="4835723"/>
            <a:ext cx="393191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4975" y="678575"/>
            <a:ext cx="89949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Domain/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Subdomain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 statement , Objectives and Scope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Review-01 Suggestions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Review-02 Suggestions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5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KLE Technological University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4975" y="663325"/>
            <a:ext cx="89949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i="0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DOMAIN :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SUB-DOMAIN :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PROCESSING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1111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1111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5113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5113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5113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5113" marR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6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209251" y="110525"/>
            <a:ext cx="6851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PROBLEM STATEMENT ,OBJECTIVES, SCOPE  </a:t>
            </a:r>
            <a:endParaRPr b="1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4975" y="702075"/>
            <a:ext cx="8828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Detection of Covid-19 from Audio samples using Deep Learning Techniques.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0" y="964400"/>
            <a:ext cx="448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09250" y="3668622"/>
            <a:ext cx="82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20350" y="1539175"/>
            <a:ext cx="89034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and scope: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features such as MFCCs, Spectral centroid, RMS and ZCR.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Machine Learning models like Random Forest, KNN and SVM.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classify the cough audio samples into COVID-19 and healthy.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model performance of the deep learning models against machine learning models.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with state of the art works.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7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64975" y="110525"/>
            <a:ext cx="6995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REVIEW-01 SUGGESTIONS  </a:t>
            </a:r>
            <a:endParaRPr b="1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09250" y="3668622"/>
            <a:ext cx="82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20350" y="678625"/>
            <a:ext cx="8903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Objectives have to be more precise focusing on disease detection process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Advised to have clarity on how data imbalance problem is solved.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   Requirement analysis is not done.</a:t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8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64975" y="110525"/>
            <a:ext cx="6995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REVIEW-02 SUGGESTIONS  </a:t>
            </a:r>
            <a:endParaRPr b="1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09250" y="3668622"/>
            <a:ext cx="82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20350" y="678625"/>
            <a:ext cx="8903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class is to be considered ( For Ex Cough/Cold).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SVM, KNN, RF and Ensemble based approach to increase efficiency.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19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DATASET DESCRIPTION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type="ctrTitle"/>
          </p:nvPr>
        </p:nvSpPr>
        <p:spPr>
          <a:xfrm>
            <a:off x="178175" y="756025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000"/>
              <a:t> </a:t>
            </a:r>
            <a:r>
              <a:rPr b="1" lang="en-IN" sz="2000" u="sng">
                <a:solidFill>
                  <a:schemeClr val="hlink"/>
                </a:solidFill>
                <a:hlinkClick r:id="rId4"/>
              </a:rPr>
              <a:t>COUGHVID</a:t>
            </a:r>
            <a:r>
              <a:rPr lang="en-IN" sz="2000">
                <a:solidFill>
                  <a:schemeClr val="dk2"/>
                </a:solidFill>
              </a:rPr>
              <a:t>:</a:t>
            </a:r>
            <a:r>
              <a:rPr lang="en-IN" sz="2000"/>
              <a:t> The COUGHVID dataset consists of cough recordings representing a wide range of subject ages, genders, geographic locations, and COVID-19 statuses.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>
                <a:solidFill>
                  <a:srgbClr val="222222"/>
                </a:solidFill>
                <a:highlight>
                  <a:schemeClr val="lt1"/>
                </a:highlight>
              </a:rPr>
              <a:t>1)there are 40145 segmented coughs in the format of .webm &amp; .ogg formats.</a:t>
            </a:r>
            <a:endParaRPr sz="2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000" u="sng">
                <a:solidFill>
                  <a:schemeClr val="hlink"/>
                </a:solidFill>
                <a:hlinkClick r:id="rId5"/>
              </a:rPr>
              <a:t>COSWARA</a:t>
            </a:r>
            <a:r>
              <a:rPr lang="en-IN" sz="2000">
                <a:solidFill>
                  <a:schemeClr val="dk2"/>
                </a:solidFill>
              </a:rPr>
              <a:t>:</a:t>
            </a:r>
            <a:r>
              <a:rPr lang="en-IN" sz="2000"/>
              <a:t>Voice samples collected include breathing sounds (fast and slow), cough sounds (deep and shallow), phonation of sustained vowels (/a/ as in made, /i/,/o/), and counting numbers at slow and fast pace. 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/>
              <a:t>1) Breathing-deep audio samples 746(542 healthy &amp; 204 covid positive sample)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/>
              <a:t>2) Cough-heavy audio samples 765( 574 healthy and 191  covid positive audio)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/>
              <a:t>3) Vowels audio samples 745(552  healthy &amp; 193  covid positive voice).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0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0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type="ctrTitle"/>
          </p:nvPr>
        </p:nvSpPr>
        <p:spPr>
          <a:xfrm>
            <a:off x="178175" y="756025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/>
              <a:t>Machine Learning: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features such as MFCC ,spectral centroid ,ZCR ,RMS are extracted from raw audio files (.wav and .webm) 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These extracted features used in different combinations are given to different models to to evaluate the performance.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1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21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type="ctrTitle"/>
          </p:nvPr>
        </p:nvSpPr>
        <p:spPr>
          <a:xfrm>
            <a:off x="178175" y="756025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250" y="678625"/>
            <a:ext cx="6153476" cy="44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