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553C3D-7CD0-40DD-B616-7BB09D9EA212}">
  <a:tblStyle styleId="{22553C3D-7CD0-40DD-B616-7BB09D9EA21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7812A9A1-B7CA-4ACC-A218-487F120D64C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4c6db5425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124c6db5425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124c6db5425_0_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4c6db5425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124c6db5425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124c6db5425_0_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287f8c144_2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12287f8c144_2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12287f8c144_2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287f8c144_2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12287f8c144_2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12287f8c144_2_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287f8c144_2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12287f8c144_2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12287f8c144_2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3f3e8b5cc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f3f3e8b5cc_0_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f3f3e8b5cc_0_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3f3e8b5cc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f3f3e8b5cc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f3f3e8b5cc_0_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3f3e8b5cc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f3f3e8b5cc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f3f3e8b5cc_0_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3f3e8b5cc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f3f3e8b5cc_0_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f3f3e8b5cc_0_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459581"/>
            <a:ext cx="5486400" cy="3086100"/>
          </a:xfrm>
          <a:prstGeom prst="rect">
            <a:avLst/>
          </a:prstGeom>
          <a:noFill/>
          <a:ln>
            <a:noFill/>
          </a:ln>
        </p:spPr>
      </p:sp>
      <p:sp>
        <p:nvSpPr>
          <p:cNvPr id="68" name="Google Shape;68;p1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hyperlink" Target="https://zenodo.org/record/4048312" TargetMode="External"/><Relationship Id="rId5" Type="http://schemas.openxmlformats.org/officeDocument/2006/relationships/hyperlink" Target="https://github.com/iiscleap/Coswara-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0" y="1328750"/>
            <a:ext cx="9144000" cy="13230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1800"/>
              <a:buFont typeface="Arial"/>
              <a:buNone/>
            </a:pPr>
            <a:r>
              <a:rPr b="1" lang="en-IN" sz="2800">
                <a:highlight>
                  <a:schemeClr val="lt1"/>
                </a:highlight>
              </a:rPr>
              <a:t>COVID-19 Disease Detection</a:t>
            </a:r>
            <a:endParaRPr b="1" sz="2800"/>
          </a:p>
          <a:p>
            <a:pPr indent="0" lvl="0" marL="0" rtl="0" algn="ctr">
              <a:lnSpc>
                <a:spcPct val="115000"/>
              </a:lnSpc>
              <a:spcBef>
                <a:spcPts val="0"/>
              </a:spcBef>
              <a:spcAft>
                <a:spcPts val="0"/>
              </a:spcAft>
              <a:buSzPts val="3959"/>
              <a:buNone/>
            </a:pPr>
            <a:r>
              <a:rPr b="1" lang="en-IN" sz="1859"/>
              <a:t> Minor Project(15ECSW302)</a:t>
            </a:r>
            <a:endParaRPr b="1" sz="1859"/>
          </a:p>
          <a:p>
            <a:pPr indent="0" lvl="0" marL="0" rtl="0" algn="ctr">
              <a:lnSpc>
                <a:spcPct val="115000"/>
              </a:lnSpc>
              <a:spcBef>
                <a:spcPts val="0"/>
              </a:spcBef>
              <a:spcAft>
                <a:spcPts val="0"/>
              </a:spcAft>
              <a:buSzPts val="3959"/>
              <a:buNone/>
            </a:pPr>
            <a:r>
              <a:rPr b="1" lang="en-IN" sz="2000"/>
              <a:t>Team No :DA-10</a:t>
            </a:r>
            <a:endParaRPr sz="2179"/>
          </a:p>
        </p:txBody>
      </p:sp>
      <p:pic>
        <p:nvPicPr>
          <p:cNvPr descr="KLE Technological University" id="89" name="Google Shape;89;p13"/>
          <p:cNvPicPr preferRelativeResize="0"/>
          <p:nvPr/>
        </p:nvPicPr>
        <p:blipFill rotWithShape="1">
          <a:blip r:embed="rId3">
            <a:alphaModFix/>
          </a:blip>
          <a:srcRect b="0" l="0" r="0" t="0"/>
          <a:stretch/>
        </p:blipFill>
        <p:spPr>
          <a:xfrm>
            <a:off x="2547949" y="132918"/>
            <a:ext cx="4048125" cy="962025"/>
          </a:xfrm>
          <a:prstGeom prst="rect">
            <a:avLst/>
          </a:prstGeom>
          <a:noFill/>
          <a:ln>
            <a:noFill/>
          </a:ln>
        </p:spPr>
      </p:pic>
      <p:sp>
        <p:nvSpPr>
          <p:cNvPr id="90" name="Google Shape;90;p13"/>
          <p:cNvSpPr txBox="1"/>
          <p:nvPr/>
        </p:nvSpPr>
        <p:spPr>
          <a:xfrm>
            <a:off x="0" y="2651750"/>
            <a:ext cx="9144000" cy="4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IN" sz="1700" u="none" cap="none" strike="noStrike">
                <a:solidFill>
                  <a:srgbClr val="003366"/>
                </a:solidFill>
                <a:latin typeface="Calibri"/>
                <a:ea typeface="Calibri"/>
                <a:cs typeface="Calibri"/>
                <a:sym typeface="Calibri"/>
              </a:rPr>
              <a:t> </a:t>
            </a:r>
            <a:r>
              <a:rPr b="1" i="0" lang="en-IN" sz="1800" u="none" cap="none" strike="noStrike">
                <a:solidFill>
                  <a:srgbClr val="003366"/>
                </a:solidFill>
                <a:latin typeface="Calibri"/>
                <a:ea typeface="Calibri"/>
                <a:cs typeface="Calibri"/>
                <a:sym typeface="Calibri"/>
              </a:rPr>
              <a:t>Guide name:</a:t>
            </a:r>
            <a:r>
              <a:rPr b="0" i="0" lang="en-IN" sz="1800" u="none" cap="none" strike="noStrike">
                <a:solidFill>
                  <a:srgbClr val="003366"/>
                </a:solidFill>
                <a:latin typeface="Calibri"/>
                <a:ea typeface="Calibri"/>
                <a:cs typeface="Calibri"/>
                <a:sym typeface="Calibri"/>
              </a:rPr>
              <a:t> Prof. </a:t>
            </a:r>
            <a:r>
              <a:rPr lang="en-IN" sz="1800">
                <a:solidFill>
                  <a:srgbClr val="003366"/>
                </a:solidFill>
                <a:latin typeface="Calibri"/>
                <a:ea typeface="Calibri"/>
                <a:cs typeface="Calibri"/>
                <a:sym typeface="Calibri"/>
              </a:rPr>
              <a:t>Umadevi</a:t>
            </a:r>
            <a:r>
              <a:rPr b="0" i="0" lang="en-IN" sz="1800" u="none" cap="none" strike="noStrike">
                <a:solidFill>
                  <a:srgbClr val="003366"/>
                </a:solidFill>
                <a:latin typeface="Calibri"/>
                <a:ea typeface="Calibri"/>
                <a:cs typeface="Calibri"/>
                <a:sym typeface="Calibri"/>
              </a:rPr>
              <a:t> F.</a:t>
            </a:r>
            <a:r>
              <a:rPr b="0" i="0" lang="en-IN" sz="1800" u="none" cap="none" strike="noStrike">
                <a:solidFill>
                  <a:srgbClr val="003366"/>
                </a:solidFill>
                <a:latin typeface="Calibri"/>
                <a:ea typeface="Calibri"/>
                <a:cs typeface="Calibri"/>
                <a:sym typeface="Calibri"/>
              </a:rPr>
              <a:t>M</a:t>
            </a:r>
            <a:endParaRPr b="0" i="0" sz="1800" u="none" cap="none" strike="noStrike">
              <a:solidFill>
                <a:srgbClr val="003366"/>
              </a:solidFill>
              <a:latin typeface="Calibri"/>
              <a:ea typeface="Calibri"/>
              <a:cs typeface="Calibri"/>
              <a:sym typeface="Calibri"/>
            </a:endParaRPr>
          </a:p>
        </p:txBody>
      </p:sp>
      <p:sp>
        <p:nvSpPr>
          <p:cNvPr id="91" name="Google Shape;91;p13"/>
          <p:cNvSpPr txBox="1"/>
          <p:nvPr/>
        </p:nvSpPr>
        <p:spPr>
          <a:xfrm>
            <a:off x="8601456" y="4835723"/>
            <a:ext cx="393191" cy="30777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graphicFrame>
        <p:nvGraphicFramePr>
          <p:cNvPr id="92" name="Google Shape;92;p13"/>
          <p:cNvGraphicFramePr/>
          <p:nvPr/>
        </p:nvGraphicFramePr>
        <p:xfrm>
          <a:off x="556875" y="3121240"/>
          <a:ext cx="3000000" cy="3000000"/>
        </p:xfrm>
        <a:graphic>
          <a:graphicData uri="http://schemas.openxmlformats.org/drawingml/2006/table">
            <a:tbl>
              <a:tblPr>
                <a:noFill/>
                <a:tableStyleId>{22553C3D-7CD0-40DD-B616-7BB09D9EA212}</a:tableStyleId>
              </a:tblPr>
              <a:tblGrid>
                <a:gridCol w="2563300"/>
                <a:gridCol w="2563300"/>
                <a:gridCol w="2563300"/>
              </a:tblGrid>
              <a:tr h="4469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Shreyas N B</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01FE19BCS005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104</a:t>
                      </a:r>
                      <a:endParaRPr sz="1400" u="none" cap="none" strike="noStrike"/>
                    </a:p>
                  </a:txBody>
                  <a:tcPr marT="91425" marB="91425" marR="91425" marL="91425"/>
                </a:tc>
              </a:tr>
              <a:tr h="4469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Ramakrishna </a:t>
                      </a:r>
                      <a:r>
                        <a:rPr lang="en-IN"/>
                        <a:t>N </a:t>
                      </a:r>
                      <a:r>
                        <a:rPr lang="en-IN" sz="1400" u="none" cap="none" strike="noStrike"/>
                        <a:t>MutalikDesai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01FE19BCS024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120</a:t>
                      </a:r>
                      <a:endParaRPr sz="1400" u="none" cap="none" strike="noStrike"/>
                    </a:p>
                  </a:txBody>
                  <a:tcPr marT="91425" marB="91425" marR="91425" marL="91425"/>
                </a:tc>
              </a:tr>
              <a:tr h="4469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Sharath S Shanbhag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01FE19BCS029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124</a:t>
                      </a:r>
                      <a:endParaRPr sz="1400" u="none" cap="none" strike="noStrike"/>
                    </a:p>
                  </a:txBody>
                  <a:tcPr marT="91425" marB="91425" marR="91425" marL="91425"/>
                </a:tc>
              </a:tr>
              <a:tr h="44697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Nikhil Kurane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01FE20BCS423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469</a:t>
                      </a:r>
                      <a:endParaRPr sz="1400" u="none" cap="none" strike="noStrike"/>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cxnSp>
        <p:nvCxnSpPr>
          <p:cNvPr id="179" name="Google Shape;179;p22"/>
          <p:cNvCxnSpPr/>
          <p:nvPr/>
        </p:nvCxnSpPr>
        <p:spPr>
          <a:xfrm>
            <a:off x="64971" y="663335"/>
            <a:ext cx="8994900" cy="15300"/>
          </a:xfrm>
          <a:prstGeom prst="straightConnector1">
            <a:avLst/>
          </a:prstGeom>
          <a:noFill/>
          <a:ln cap="flat" cmpd="sng" w="9525">
            <a:solidFill>
              <a:srgbClr val="E4948A"/>
            </a:solidFill>
            <a:prstDash val="solid"/>
            <a:round/>
            <a:headEnd len="sm" w="sm" type="none"/>
            <a:tailEnd len="sm" w="sm" type="none"/>
          </a:ln>
        </p:spPr>
      </p:cxnSp>
      <p:sp>
        <p:nvSpPr>
          <p:cNvPr id="180" name="Google Shape;180;p22"/>
          <p:cNvSpPr txBox="1"/>
          <p:nvPr/>
        </p:nvSpPr>
        <p:spPr>
          <a:xfrm>
            <a:off x="64975" y="140050"/>
            <a:ext cx="8994900" cy="44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u="none" cap="none" strike="noStrike">
                <a:solidFill>
                  <a:srgbClr val="002060"/>
                </a:solidFill>
                <a:latin typeface="Calibri"/>
                <a:ea typeface="Calibri"/>
                <a:cs typeface="Calibri"/>
                <a:sym typeface="Calibri"/>
              </a:rPr>
              <a:t>RESULTS</a:t>
            </a:r>
            <a:endParaRPr b="0" i="0" sz="1900" u="none" cap="none" strike="noStrike">
              <a:solidFill>
                <a:srgbClr val="000000"/>
              </a:solidFill>
              <a:latin typeface="Arial"/>
              <a:ea typeface="Arial"/>
              <a:cs typeface="Arial"/>
              <a:sym typeface="Arial"/>
            </a:endParaRPr>
          </a:p>
        </p:txBody>
      </p:sp>
      <p:pic>
        <p:nvPicPr>
          <p:cNvPr descr="KLE Technological University" id="181" name="Google Shape;181;p22"/>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82" name="Google Shape;182;p22"/>
          <p:cNvSpPr txBox="1"/>
          <p:nvPr>
            <p:ph type="ctrTitle"/>
          </p:nvPr>
        </p:nvSpPr>
        <p:spPr>
          <a:xfrm>
            <a:off x="0" y="979150"/>
            <a:ext cx="8838600" cy="4387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800"/>
              <a:buNone/>
            </a:pPr>
            <a:r>
              <a:rPr b="1" lang="en-IN" sz="2000"/>
              <a:t>                                                      </a:t>
            </a:r>
            <a:endParaRPr b="1" sz="2000"/>
          </a:p>
          <a:p>
            <a:pPr indent="0" lvl="0" marL="0" rtl="0" algn="l">
              <a:lnSpc>
                <a:spcPct val="115000"/>
              </a:lnSpc>
              <a:spcBef>
                <a:spcPts val="0"/>
              </a:spcBef>
              <a:spcAft>
                <a:spcPts val="0"/>
              </a:spcAft>
              <a:buSzPts val="1800"/>
              <a:buNone/>
            </a:pPr>
            <a:r>
              <a:t/>
            </a:r>
            <a:endParaRPr b="1" sz="2000"/>
          </a:p>
          <a:p>
            <a:pPr indent="0" lvl="0" marL="0" rtl="0" algn="l">
              <a:lnSpc>
                <a:spcPct val="115000"/>
              </a:lnSpc>
              <a:spcBef>
                <a:spcPts val="0"/>
              </a:spcBef>
              <a:spcAft>
                <a:spcPts val="0"/>
              </a:spcAft>
              <a:buSzPts val="1800"/>
              <a:buNone/>
            </a:pPr>
            <a:r>
              <a:t/>
            </a:r>
            <a:endParaRPr b="1" sz="2000"/>
          </a:p>
          <a:p>
            <a:pPr indent="0" lvl="0" marL="0" rtl="0" algn="l">
              <a:lnSpc>
                <a:spcPct val="115000"/>
              </a:lnSpc>
              <a:spcBef>
                <a:spcPts val="0"/>
              </a:spcBef>
              <a:spcAft>
                <a:spcPts val="0"/>
              </a:spcAft>
              <a:buSzPts val="1800"/>
              <a:buNone/>
            </a:pPr>
            <a:r>
              <a:t/>
            </a:r>
            <a:endParaRPr b="1" sz="2000"/>
          </a:p>
          <a:p>
            <a:pPr indent="0" lvl="0" marL="0" rtl="0" algn="l">
              <a:lnSpc>
                <a:spcPct val="115000"/>
              </a:lnSpc>
              <a:spcBef>
                <a:spcPts val="0"/>
              </a:spcBef>
              <a:spcAft>
                <a:spcPts val="0"/>
              </a:spcAft>
              <a:buClr>
                <a:schemeClr val="dk1"/>
              </a:buClr>
              <a:buSzPts val="1100"/>
              <a:buFont typeface="Arial"/>
              <a:buNone/>
            </a:pPr>
            <a:r>
              <a:t/>
            </a:r>
            <a:endParaRPr b="1" sz="2000"/>
          </a:p>
          <a:p>
            <a:pPr indent="0" lvl="0" marL="0" rtl="0" algn="l">
              <a:lnSpc>
                <a:spcPct val="150000"/>
              </a:lnSpc>
              <a:spcBef>
                <a:spcPts val="0"/>
              </a:spcBef>
              <a:spcAft>
                <a:spcPts val="0"/>
              </a:spcAft>
              <a:buSzPts val="1800"/>
              <a:buNone/>
            </a:pPr>
            <a:r>
              <a:t/>
            </a:r>
            <a:endParaRPr sz="2000"/>
          </a:p>
          <a:p>
            <a:pPr indent="0" lvl="0" marL="0" rtl="0" algn="ctr">
              <a:lnSpc>
                <a:spcPct val="150000"/>
              </a:lnSpc>
              <a:spcBef>
                <a:spcPts val="0"/>
              </a:spcBef>
              <a:spcAft>
                <a:spcPts val="0"/>
              </a:spcAft>
              <a:buSzPts val="1800"/>
              <a:buNone/>
            </a:pPr>
            <a:br>
              <a:rPr lang="en-IN" sz="2000"/>
            </a:br>
            <a:endParaRPr sz="2000"/>
          </a:p>
        </p:txBody>
      </p:sp>
      <p:sp>
        <p:nvSpPr>
          <p:cNvPr id="183" name="Google Shape;183;p22"/>
          <p:cNvSpPr txBox="1"/>
          <p:nvPr/>
        </p:nvSpPr>
        <p:spPr>
          <a:xfrm>
            <a:off x="0" y="663325"/>
            <a:ext cx="8994900" cy="49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IN" sz="2000">
                <a:latin typeface="Calibri"/>
                <a:ea typeface="Calibri"/>
                <a:cs typeface="Calibri"/>
                <a:sym typeface="Calibri"/>
              </a:rPr>
              <a:t>Feature Combinations</a:t>
            </a:r>
            <a:endParaRPr b="0" i="0" sz="2000" u="none" cap="none" strike="noStrike">
              <a:solidFill>
                <a:srgbClr val="000000"/>
              </a:solidFill>
              <a:latin typeface="Calibri"/>
              <a:ea typeface="Calibri"/>
              <a:cs typeface="Calibri"/>
              <a:sym typeface="Calibri"/>
            </a:endParaRPr>
          </a:p>
        </p:txBody>
      </p:sp>
      <p:pic>
        <p:nvPicPr>
          <p:cNvPr id="184" name="Google Shape;184;p22"/>
          <p:cNvPicPr preferRelativeResize="0"/>
          <p:nvPr/>
        </p:nvPicPr>
        <p:blipFill rotWithShape="1">
          <a:blip r:embed="rId4">
            <a:alphaModFix/>
          </a:blip>
          <a:srcRect b="0" l="0" r="0" t="25914"/>
          <a:stretch/>
        </p:blipFill>
        <p:spPr>
          <a:xfrm>
            <a:off x="199525" y="1450175"/>
            <a:ext cx="8595851" cy="22118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cxnSp>
        <p:nvCxnSpPr>
          <p:cNvPr id="190" name="Google Shape;190;p23"/>
          <p:cNvCxnSpPr/>
          <p:nvPr/>
        </p:nvCxnSpPr>
        <p:spPr>
          <a:xfrm>
            <a:off x="64971" y="663335"/>
            <a:ext cx="8994900" cy="15300"/>
          </a:xfrm>
          <a:prstGeom prst="straightConnector1">
            <a:avLst/>
          </a:prstGeom>
          <a:noFill/>
          <a:ln cap="flat" cmpd="sng" w="9525">
            <a:solidFill>
              <a:srgbClr val="E4948A"/>
            </a:solidFill>
            <a:prstDash val="solid"/>
            <a:round/>
            <a:headEnd len="sm" w="sm" type="none"/>
            <a:tailEnd len="sm" w="sm" type="none"/>
          </a:ln>
        </p:spPr>
      </p:cxnSp>
      <p:sp>
        <p:nvSpPr>
          <p:cNvPr id="191" name="Google Shape;191;p23"/>
          <p:cNvSpPr txBox="1"/>
          <p:nvPr/>
        </p:nvSpPr>
        <p:spPr>
          <a:xfrm>
            <a:off x="64975" y="140050"/>
            <a:ext cx="8994900" cy="445800"/>
          </a:xfrm>
          <a:prstGeom prst="rect">
            <a:avLst/>
          </a:prstGeom>
          <a:noFill/>
          <a:ln>
            <a:noFill/>
          </a:ln>
        </p:spPr>
        <p:txBody>
          <a:bodyPr anchorCtr="0" anchor="t" bIns="44825" lIns="89650" spcFirstLastPara="1" rIns="89650" wrap="square" tIns="44825">
            <a:noAutofit/>
          </a:bodyPr>
          <a:lstStyle/>
          <a:p>
            <a:pPr indent="0" lvl="0" marL="0" rtl="0" algn="l">
              <a:spcBef>
                <a:spcPts val="0"/>
              </a:spcBef>
              <a:spcAft>
                <a:spcPts val="0"/>
              </a:spcAft>
              <a:buClr>
                <a:schemeClr val="dk1"/>
              </a:buClr>
              <a:buSzPts val="2000"/>
              <a:buFont typeface="Arial"/>
              <a:buNone/>
            </a:pPr>
            <a:r>
              <a:rPr b="1" i="1" lang="en-IN" sz="2800">
                <a:solidFill>
                  <a:srgbClr val="002060"/>
                </a:solidFill>
                <a:latin typeface="Calibri"/>
                <a:ea typeface="Calibri"/>
                <a:cs typeface="Calibri"/>
                <a:sym typeface="Calibri"/>
              </a:rPr>
              <a:t>RESULTS</a:t>
            </a:r>
            <a:endParaRPr b="1" i="1" sz="2800">
              <a:solidFill>
                <a:srgbClr val="00206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1" lang="en-IN" sz="2800">
                <a:solidFill>
                  <a:srgbClr val="002060"/>
                </a:solidFill>
                <a:latin typeface="Calibri"/>
                <a:ea typeface="Calibri"/>
                <a:cs typeface="Calibri"/>
                <a:sym typeface="Calibri"/>
              </a:rPr>
              <a:t>Machine L</a:t>
            </a:r>
            <a:r>
              <a:rPr b="1" i="1" lang="en-IN" sz="2800">
                <a:solidFill>
                  <a:srgbClr val="002060"/>
                </a:solidFill>
                <a:latin typeface="Calibri"/>
                <a:ea typeface="Calibri"/>
                <a:cs typeface="Calibri"/>
                <a:sym typeface="Calibri"/>
              </a:rPr>
              <a:t>earning-</a:t>
            </a:r>
            <a:r>
              <a:rPr b="1" i="1" lang="en-IN" sz="2800">
                <a:solidFill>
                  <a:srgbClr val="002060"/>
                </a:solidFill>
                <a:latin typeface="Calibri"/>
                <a:ea typeface="Calibri"/>
                <a:cs typeface="Calibri"/>
                <a:sym typeface="Calibri"/>
              </a:rPr>
              <a:t>Coughvid Results</a:t>
            </a:r>
            <a:endParaRPr b="0" i="0" sz="1900" u="none" cap="none" strike="noStrike">
              <a:solidFill>
                <a:srgbClr val="000000"/>
              </a:solidFill>
              <a:latin typeface="Arial"/>
              <a:ea typeface="Arial"/>
              <a:cs typeface="Arial"/>
              <a:sym typeface="Arial"/>
            </a:endParaRPr>
          </a:p>
        </p:txBody>
      </p:sp>
      <p:pic>
        <p:nvPicPr>
          <p:cNvPr descr="KLE Technological University" id="192" name="Google Shape;192;p23"/>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93" name="Google Shape;193;p23"/>
          <p:cNvSpPr txBox="1"/>
          <p:nvPr>
            <p:ph type="ctrTitle"/>
          </p:nvPr>
        </p:nvSpPr>
        <p:spPr>
          <a:xfrm>
            <a:off x="0" y="979150"/>
            <a:ext cx="8838600" cy="4387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800"/>
              <a:buNone/>
            </a:pPr>
            <a:r>
              <a:rPr b="1" lang="en-IN" sz="2000"/>
              <a:t>                                                      </a:t>
            </a:r>
            <a:endParaRPr b="1" sz="2000"/>
          </a:p>
          <a:p>
            <a:pPr indent="0" lvl="0" marL="0" rtl="0" algn="l">
              <a:lnSpc>
                <a:spcPct val="115000"/>
              </a:lnSpc>
              <a:spcBef>
                <a:spcPts val="0"/>
              </a:spcBef>
              <a:spcAft>
                <a:spcPts val="0"/>
              </a:spcAft>
              <a:buSzPts val="1800"/>
              <a:buNone/>
            </a:pPr>
            <a:r>
              <a:t/>
            </a:r>
            <a:endParaRPr b="1" sz="2000"/>
          </a:p>
          <a:p>
            <a:pPr indent="0" lvl="0" marL="0" rtl="0" algn="l">
              <a:lnSpc>
                <a:spcPct val="115000"/>
              </a:lnSpc>
              <a:spcBef>
                <a:spcPts val="0"/>
              </a:spcBef>
              <a:spcAft>
                <a:spcPts val="0"/>
              </a:spcAft>
              <a:buSzPts val="1800"/>
              <a:buNone/>
            </a:pPr>
            <a:r>
              <a:t/>
            </a:r>
            <a:endParaRPr b="1" sz="2000"/>
          </a:p>
          <a:p>
            <a:pPr indent="0" lvl="0" marL="0" rtl="0" algn="l">
              <a:lnSpc>
                <a:spcPct val="115000"/>
              </a:lnSpc>
              <a:spcBef>
                <a:spcPts val="0"/>
              </a:spcBef>
              <a:spcAft>
                <a:spcPts val="0"/>
              </a:spcAft>
              <a:buSzPts val="1800"/>
              <a:buNone/>
            </a:pPr>
            <a:r>
              <a:t/>
            </a:r>
            <a:endParaRPr b="1" sz="2000"/>
          </a:p>
          <a:p>
            <a:pPr indent="0" lvl="0" marL="0" rtl="0" algn="l">
              <a:lnSpc>
                <a:spcPct val="115000"/>
              </a:lnSpc>
              <a:spcBef>
                <a:spcPts val="0"/>
              </a:spcBef>
              <a:spcAft>
                <a:spcPts val="0"/>
              </a:spcAft>
              <a:buClr>
                <a:schemeClr val="dk1"/>
              </a:buClr>
              <a:buSzPts val="1100"/>
              <a:buFont typeface="Arial"/>
              <a:buNone/>
            </a:pPr>
            <a:r>
              <a:t/>
            </a:r>
            <a:endParaRPr b="1" sz="2000"/>
          </a:p>
          <a:p>
            <a:pPr indent="0" lvl="0" marL="0" rtl="0" algn="l">
              <a:lnSpc>
                <a:spcPct val="150000"/>
              </a:lnSpc>
              <a:spcBef>
                <a:spcPts val="0"/>
              </a:spcBef>
              <a:spcAft>
                <a:spcPts val="0"/>
              </a:spcAft>
              <a:buSzPts val="1800"/>
              <a:buNone/>
            </a:pPr>
            <a:r>
              <a:t/>
            </a:r>
            <a:endParaRPr sz="2000"/>
          </a:p>
          <a:p>
            <a:pPr indent="0" lvl="0" marL="0" rtl="0" algn="ctr">
              <a:lnSpc>
                <a:spcPct val="150000"/>
              </a:lnSpc>
              <a:spcBef>
                <a:spcPts val="0"/>
              </a:spcBef>
              <a:spcAft>
                <a:spcPts val="0"/>
              </a:spcAft>
              <a:buSzPts val="1800"/>
              <a:buNone/>
            </a:pPr>
            <a:br>
              <a:rPr lang="en-IN" sz="2000"/>
            </a:br>
            <a:endParaRPr sz="2000"/>
          </a:p>
        </p:txBody>
      </p:sp>
      <p:sp>
        <p:nvSpPr>
          <p:cNvPr id="194" name="Google Shape;194;p23"/>
          <p:cNvSpPr txBox="1"/>
          <p:nvPr/>
        </p:nvSpPr>
        <p:spPr>
          <a:xfrm>
            <a:off x="0" y="663325"/>
            <a:ext cx="8994900" cy="49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pic>
        <p:nvPicPr>
          <p:cNvPr id="195" name="Google Shape;195;p23"/>
          <p:cNvPicPr preferRelativeResize="0"/>
          <p:nvPr/>
        </p:nvPicPr>
        <p:blipFill rotWithShape="1">
          <a:blip r:embed="rId4">
            <a:alphaModFix/>
          </a:blip>
          <a:srcRect b="0" l="0" r="0" t="0"/>
          <a:stretch/>
        </p:blipFill>
        <p:spPr>
          <a:xfrm>
            <a:off x="-2198" y="1145677"/>
            <a:ext cx="8842993" cy="40544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cxnSp>
        <p:nvCxnSpPr>
          <p:cNvPr id="201" name="Google Shape;201;p24"/>
          <p:cNvCxnSpPr/>
          <p:nvPr/>
        </p:nvCxnSpPr>
        <p:spPr>
          <a:xfrm>
            <a:off x="64971" y="663335"/>
            <a:ext cx="8994900" cy="15300"/>
          </a:xfrm>
          <a:prstGeom prst="straightConnector1">
            <a:avLst/>
          </a:prstGeom>
          <a:noFill/>
          <a:ln cap="flat" cmpd="sng" w="9525">
            <a:solidFill>
              <a:srgbClr val="E4948A"/>
            </a:solidFill>
            <a:prstDash val="solid"/>
            <a:round/>
            <a:headEnd len="sm" w="sm" type="none"/>
            <a:tailEnd len="sm" w="sm" type="none"/>
          </a:ln>
        </p:spPr>
      </p:cxnSp>
      <p:sp>
        <p:nvSpPr>
          <p:cNvPr id="202" name="Google Shape;202;p24"/>
          <p:cNvSpPr txBox="1"/>
          <p:nvPr/>
        </p:nvSpPr>
        <p:spPr>
          <a:xfrm>
            <a:off x="64975" y="140050"/>
            <a:ext cx="8994900" cy="44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1900" u="none" cap="none" strike="noStrike">
              <a:solidFill>
                <a:srgbClr val="000000"/>
              </a:solidFill>
              <a:latin typeface="Arial"/>
              <a:ea typeface="Arial"/>
              <a:cs typeface="Arial"/>
              <a:sym typeface="Arial"/>
            </a:endParaRPr>
          </a:p>
        </p:txBody>
      </p:sp>
      <p:pic>
        <p:nvPicPr>
          <p:cNvPr descr="KLE Technological University" id="203" name="Google Shape;203;p24"/>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204" name="Google Shape;204;p24"/>
          <p:cNvSpPr txBox="1"/>
          <p:nvPr>
            <p:ph type="ctrTitle"/>
          </p:nvPr>
        </p:nvSpPr>
        <p:spPr>
          <a:xfrm>
            <a:off x="0" y="979150"/>
            <a:ext cx="8838600" cy="4387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800"/>
              <a:buNone/>
            </a:pPr>
            <a:r>
              <a:rPr b="1" lang="en-IN" sz="2000"/>
              <a:t>                                                      </a:t>
            </a:r>
            <a:endParaRPr b="1" sz="2000"/>
          </a:p>
          <a:p>
            <a:pPr indent="0" lvl="0" marL="0" rtl="0" algn="l">
              <a:lnSpc>
                <a:spcPct val="115000"/>
              </a:lnSpc>
              <a:spcBef>
                <a:spcPts val="0"/>
              </a:spcBef>
              <a:spcAft>
                <a:spcPts val="0"/>
              </a:spcAft>
              <a:buSzPts val="1800"/>
              <a:buNone/>
            </a:pPr>
            <a:r>
              <a:t/>
            </a:r>
            <a:endParaRPr b="1" sz="2000"/>
          </a:p>
          <a:p>
            <a:pPr indent="0" lvl="0" marL="0" rtl="0" algn="l">
              <a:lnSpc>
                <a:spcPct val="115000"/>
              </a:lnSpc>
              <a:spcBef>
                <a:spcPts val="0"/>
              </a:spcBef>
              <a:spcAft>
                <a:spcPts val="0"/>
              </a:spcAft>
              <a:buSzPts val="1800"/>
              <a:buNone/>
            </a:pPr>
            <a:r>
              <a:t/>
            </a:r>
            <a:endParaRPr b="1" sz="2000"/>
          </a:p>
          <a:p>
            <a:pPr indent="0" lvl="0" marL="0" rtl="0" algn="l">
              <a:lnSpc>
                <a:spcPct val="115000"/>
              </a:lnSpc>
              <a:spcBef>
                <a:spcPts val="0"/>
              </a:spcBef>
              <a:spcAft>
                <a:spcPts val="0"/>
              </a:spcAft>
              <a:buSzPts val="1800"/>
              <a:buNone/>
            </a:pPr>
            <a:r>
              <a:t/>
            </a:r>
            <a:endParaRPr b="1" sz="2000"/>
          </a:p>
          <a:p>
            <a:pPr indent="0" lvl="0" marL="0" rtl="0" algn="l">
              <a:lnSpc>
                <a:spcPct val="115000"/>
              </a:lnSpc>
              <a:spcBef>
                <a:spcPts val="0"/>
              </a:spcBef>
              <a:spcAft>
                <a:spcPts val="0"/>
              </a:spcAft>
              <a:buClr>
                <a:schemeClr val="dk1"/>
              </a:buClr>
              <a:buSzPts val="1100"/>
              <a:buFont typeface="Arial"/>
              <a:buNone/>
            </a:pPr>
            <a:r>
              <a:t/>
            </a:r>
            <a:endParaRPr b="1" sz="2000"/>
          </a:p>
          <a:p>
            <a:pPr indent="0" lvl="0" marL="0" rtl="0" algn="l">
              <a:lnSpc>
                <a:spcPct val="150000"/>
              </a:lnSpc>
              <a:spcBef>
                <a:spcPts val="0"/>
              </a:spcBef>
              <a:spcAft>
                <a:spcPts val="0"/>
              </a:spcAft>
              <a:buSzPts val="1800"/>
              <a:buNone/>
            </a:pPr>
            <a:r>
              <a:t/>
            </a:r>
            <a:endParaRPr sz="2000"/>
          </a:p>
          <a:p>
            <a:pPr indent="0" lvl="0" marL="0" rtl="0" algn="ctr">
              <a:lnSpc>
                <a:spcPct val="150000"/>
              </a:lnSpc>
              <a:spcBef>
                <a:spcPts val="0"/>
              </a:spcBef>
              <a:spcAft>
                <a:spcPts val="0"/>
              </a:spcAft>
              <a:buSzPts val="1800"/>
              <a:buNone/>
            </a:pPr>
            <a:br>
              <a:rPr lang="en-IN" sz="2000"/>
            </a:br>
            <a:endParaRPr sz="2000"/>
          </a:p>
        </p:txBody>
      </p:sp>
      <p:sp>
        <p:nvSpPr>
          <p:cNvPr id="205" name="Google Shape;205;p24"/>
          <p:cNvSpPr txBox="1"/>
          <p:nvPr/>
        </p:nvSpPr>
        <p:spPr>
          <a:xfrm>
            <a:off x="0" y="663325"/>
            <a:ext cx="8994900" cy="49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a:solidFill>
                  <a:srgbClr val="002060"/>
                </a:solidFill>
                <a:latin typeface="Calibri"/>
                <a:ea typeface="Calibri"/>
                <a:cs typeface="Calibri"/>
                <a:sym typeface="Calibri"/>
              </a:rPr>
              <a:t>Machine Learning Coswara Dataset:</a:t>
            </a:r>
            <a:endParaRPr b="0" i="0" sz="2000" u="none" cap="none" strike="noStrike">
              <a:solidFill>
                <a:srgbClr val="000000"/>
              </a:solidFill>
              <a:latin typeface="Calibri"/>
              <a:ea typeface="Calibri"/>
              <a:cs typeface="Calibri"/>
              <a:sym typeface="Calibri"/>
            </a:endParaRPr>
          </a:p>
        </p:txBody>
      </p:sp>
      <p:pic>
        <p:nvPicPr>
          <p:cNvPr id="206" name="Google Shape;206;p24"/>
          <p:cNvPicPr preferRelativeResize="0"/>
          <p:nvPr/>
        </p:nvPicPr>
        <p:blipFill rotWithShape="1">
          <a:blip r:embed="rId4">
            <a:alphaModFix/>
          </a:blip>
          <a:srcRect b="39950" l="0" r="0" t="0"/>
          <a:stretch/>
        </p:blipFill>
        <p:spPr>
          <a:xfrm>
            <a:off x="139725" y="1233400"/>
            <a:ext cx="8699475" cy="37118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cxnSp>
        <p:nvCxnSpPr>
          <p:cNvPr id="212" name="Google Shape;212;p25"/>
          <p:cNvCxnSpPr/>
          <p:nvPr/>
        </p:nvCxnSpPr>
        <p:spPr>
          <a:xfrm>
            <a:off x="64971" y="663335"/>
            <a:ext cx="8994808" cy="15238"/>
          </a:xfrm>
          <a:prstGeom prst="straightConnector1">
            <a:avLst/>
          </a:prstGeom>
          <a:noFill/>
          <a:ln cap="flat" cmpd="sng" w="9525">
            <a:solidFill>
              <a:srgbClr val="E4948A"/>
            </a:solidFill>
            <a:prstDash val="solid"/>
            <a:round/>
            <a:headEnd len="sm" w="sm" type="none"/>
            <a:tailEnd len="sm" w="sm" type="none"/>
          </a:ln>
        </p:spPr>
      </p:cxnSp>
      <p:sp>
        <p:nvSpPr>
          <p:cNvPr id="213" name="Google Shape;213;p25"/>
          <p:cNvSpPr txBox="1"/>
          <p:nvPr/>
        </p:nvSpPr>
        <p:spPr>
          <a:xfrm>
            <a:off x="65000" y="140050"/>
            <a:ext cx="8994900" cy="50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a:solidFill>
                  <a:srgbClr val="002060"/>
                </a:solidFill>
                <a:latin typeface="Calibri"/>
                <a:ea typeface="Calibri"/>
                <a:cs typeface="Calibri"/>
                <a:sym typeface="Calibri"/>
              </a:rPr>
              <a:t>Ensemble</a:t>
            </a:r>
            <a:r>
              <a:rPr b="1" i="1" lang="en-IN" sz="2800">
                <a:solidFill>
                  <a:srgbClr val="002060"/>
                </a:solidFill>
                <a:latin typeface="Calibri"/>
                <a:ea typeface="Calibri"/>
                <a:cs typeface="Calibri"/>
                <a:sym typeface="Calibri"/>
              </a:rPr>
              <a:t> Learning - Coughvid</a:t>
            </a:r>
            <a:endParaRPr b="1" i="1" sz="2800" u="none" cap="none" strike="noStrike">
              <a:solidFill>
                <a:srgbClr val="000000"/>
              </a:solidFill>
              <a:latin typeface="Calibri"/>
              <a:ea typeface="Calibri"/>
              <a:cs typeface="Calibri"/>
              <a:sym typeface="Calibri"/>
            </a:endParaRPr>
          </a:p>
        </p:txBody>
      </p:sp>
      <p:pic>
        <p:nvPicPr>
          <p:cNvPr descr="KLE Technological University" id="214" name="Google Shape;214;p25"/>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215" name="Google Shape;215;p25"/>
          <p:cNvSpPr txBox="1"/>
          <p:nvPr/>
        </p:nvSpPr>
        <p:spPr>
          <a:xfrm>
            <a:off x="8711800" y="4835725"/>
            <a:ext cx="4320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sp>
        <p:nvSpPr>
          <p:cNvPr id="216" name="Google Shape;216;p25"/>
          <p:cNvSpPr txBox="1"/>
          <p:nvPr/>
        </p:nvSpPr>
        <p:spPr>
          <a:xfrm>
            <a:off x="64900" y="663325"/>
            <a:ext cx="8994900" cy="44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17" name="Google Shape;217;p25"/>
          <p:cNvPicPr preferRelativeResize="0"/>
          <p:nvPr/>
        </p:nvPicPr>
        <p:blipFill>
          <a:blip r:embed="rId4">
            <a:alphaModFix/>
          </a:blip>
          <a:stretch>
            <a:fillRect/>
          </a:stretch>
        </p:blipFill>
        <p:spPr>
          <a:xfrm>
            <a:off x="318950" y="781488"/>
            <a:ext cx="8486775" cy="27146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cxnSp>
        <p:nvCxnSpPr>
          <p:cNvPr id="223" name="Google Shape;223;p26"/>
          <p:cNvCxnSpPr/>
          <p:nvPr/>
        </p:nvCxnSpPr>
        <p:spPr>
          <a:xfrm>
            <a:off x="64971" y="663335"/>
            <a:ext cx="8994900" cy="15300"/>
          </a:xfrm>
          <a:prstGeom prst="straightConnector1">
            <a:avLst/>
          </a:prstGeom>
          <a:noFill/>
          <a:ln cap="flat" cmpd="sng" w="9525">
            <a:solidFill>
              <a:srgbClr val="E4948A"/>
            </a:solidFill>
            <a:prstDash val="solid"/>
            <a:round/>
            <a:headEnd len="sm" w="sm" type="none"/>
            <a:tailEnd len="sm" w="sm" type="none"/>
          </a:ln>
        </p:spPr>
      </p:cxnSp>
      <p:sp>
        <p:nvSpPr>
          <p:cNvPr id="224" name="Google Shape;224;p26"/>
          <p:cNvSpPr txBox="1"/>
          <p:nvPr/>
        </p:nvSpPr>
        <p:spPr>
          <a:xfrm>
            <a:off x="65000" y="140050"/>
            <a:ext cx="8994900" cy="50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a:solidFill>
                  <a:srgbClr val="002060"/>
                </a:solidFill>
                <a:latin typeface="Calibri"/>
                <a:ea typeface="Calibri"/>
                <a:cs typeface="Calibri"/>
                <a:sym typeface="Calibri"/>
              </a:rPr>
              <a:t>Ensemble Learning - Coswara</a:t>
            </a:r>
            <a:endParaRPr b="1" i="1" sz="2800" u="none" cap="none" strike="noStrike">
              <a:solidFill>
                <a:srgbClr val="000000"/>
              </a:solidFill>
              <a:latin typeface="Calibri"/>
              <a:ea typeface="Calibri"/>
              <a:cs typeface="Calibri"/>
              <a:sym typeface="Calibri"/>
            </a:endParaRPr>
          </a:p>
        </p:txBody>
      </p:sp>
      <p:pic>
        <p:nvPicPr>
          <p:cNvPr descr="KLE Technological University" id="225" name="Google Shape;225;p26"/>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226" name="Google Shape;226;p26"/>
          <p:cNvSpPr txBox="1"/>
          <p:nvPr/>
        </p:nvSpPr>
        <p:spPr>
          <a:xfrm>
            <a:off x="8711800" y="4835725"/>
            <a:ext cx="4320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sp>
        <p:nvSpPr>
          <p:cNvPr id="227" name="Google Shape;227;p26"/>
          <p:cNvSpPr txBox="1"/>
          <p:nvPr/>
        </p:nvSpPr>
        <p:spPr>
          <a:xfrm>
            <a:off x="64900" y="663325"/>
            <a:ext cx="8994900" cy="44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28" name="Google Shape;228;p26"/>
          <p:cNvPicPr preferRelativeResize="0"/>
          <p:nvPr/>
        </p:nvPicPr>
        <p:blipFill>
          <a:blip r:embed="rId4">
            <a:alphaModFix/>
          </a:blip>
          <a:stretch>
            <a:fillRect/>
          </a:stretch>
        </p:blipFill>
        <p:spPr>
          <a:xfrm>
            <a:off x="166550" y="1001525"/>
            <a:ext cx="8791575" cy="33165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cxnSp>
        <p:nvCxnSpPr>
          <p:cNvPr id="234" name="Google Shape;234;p27"/>
          <p:cNvCxnSpPr/>
          <p:nvPr/>
        </p:nvCxnSpPr>
        <p:spPr>
          <a:xfrm>
            <a:off x="64971" y="663335"/>
            <a:ext cx="8994900" cy="15300"/>
          </a:xfrm>
          <a:prstGeom prst="straightConnector1">
            <a:avLst/>
          </a:prstGeom>
          <a:noFill/>
          <a:ln cap="flat" cmpd="sng" w="9525">
            <a:solidFill>
              <a:srgbClr val="E4948A"/>
            </a:solidFill>
            <a:prstDash val="solid"/>
            <a:round/>
            <a:headEnd len="sm" w="sm" type="none"/>
            <a:tailEnd len="sm" w="sm" type="none"/>
          </a:ln>
        </p:spPr>
      </p:cxnSp>
      <p:sp>
        <p:nvSpPr>
          <p:cNvPr id="235" name="Google Shape;235;p27"/>
          <p:cNvSpPr txBox="1"/>
          <p:nvPr/>
        </p:nvSpPr>
        <p:spPr>
          <a:xfrm>
            <a:off x="65000" y="140050"/>
            <a:ext cx="8994900" cy="50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a:solidFill>
                  <a:srgbClr val="002060"/>
                </a:solidFill>
                <a:latin typeface="Calibri"/>
                <a:ea typeface="Calibri"/>
                <a:cs typeface="Calibri"/>
                <a:sym typeface="Calibri"/>
              </a:rPr>
              <a:t>Deep Learning</a:t>
            </a:r>
            <a:endParaRPr b="1" i="1" sz="2800" u="none" cap="none" strike="noStrike">
              <a:solidFill>
                <a:srgbClr val="000000"/>
              </a:solidFill>
              <a:latin typeface="Calibri"/>
              <a:ea typeface="Calibri"/>
              <a:cs typeface="Calibri"/>
              <a:sym typeface="Calibri"/>
            </a:endParaRPr>
          </a:p>
        </p:txBody>
      </p:sp>
      <p:pic>
        <p:nvPicPr>
          <p:cNvPr descr="KLE Technological University" id="236" name="Google Shape;236;p27"/>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237" name="Google Shape;237;p27"/>
          <p:cNvSpPr txBox="1"/>
          <p:nvPr/>
        </p:nvSpPr>
        <p:spPr>
          <a:xfrm>
            <a:off x="8711800" y="4835725"/>
            <a:ext cx="4320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graphicFrame>
        <p:nvGraphicFramePr>
          <p:cNvPr id="238" name="Google Shape;238;p27"/>
          <p:cNvGraphicFramePr/>
          <p:nvPr/>
        </p:nvGraphicFramePr>
        <p:xfrm>
          <a:off x="848175" y="1186505"/>
          <a:ext cx="3000000" cy="3000000"/>
        </p:xfrm>
        <a:graphic>
          <a:graphicData uri="http://schemas.openxmlformats.org/drawingml/2006/table">
            <a:tbl>
              <a:tblPr>
                <a:noFill/>
                <a:tableStyleId>{7812A9A1-B7CA-4ACC-A218-487F120D64CA}</a:tableStyleId>
              </a:tblPr>
              <a:tblGrid>
                <a:gridCol w="3619500"/>
                <a:gridCol w="3619500"/>
              </a:tblGrid>
              <a:tr h="691800">
                <a:tc>
                  <a:txBody>
                    <a:bodyPr/>
                    <a:lstStyle/>
                    <a:p>
                      <a:pPr indent="0" lvl="0" marL="0" rtl="0" algn="l">
                        <a:spcBef>
                          <a:spcPts val="0"/>
                        </a:spcBef>
                        <a:spcAft>
                          <a:spcPts val="0"/>
                        </a:spcAft>
                        <a:buNone/>
                      </a:pPr>
                      <a:r>
                        <a:rPr lang="en-IN"/>
                        <a:t>Models</a:t>
                      </a:r>
                      <a:endParaRPr/>
                    </a:p>
                  </a:txBody>
                  <a:tcPr marT="91425" marB="91425" marR="91425" marL="91425"/>
                </a:tc>
                <a:tc>
                  <a:txBody>
                    <a:bodyPr/>
                    <a:lstStyle/>
                    <a:p>
                      <a:pPr indent="0" lvl="0" marL="0" rtl="0" algn="l">
                        <a:spcBef>
                          <a:spcPts val="0"/>
                        </a:spcBef>
                        <a:spcAft>
                          <a:spcPts val="0"/>
                        </a:spcAft>
                        <a:buNone/>
                      </a:pPr>
                      <a:r>
                        <a:rPr lang="en-IN"/>
                        <a:t>Accuracy</a:t>
                      </a:r>
                      <a:endParaRPr/>
                    </a:p>
                  </a:txBody>
                  <a:tcPr marT="91425" marB="91425" marR="91425" marL="91425"/>
                </a:tc>
              </a:tr>
              <a:tr h="691800">
                <a:tc>
                  <a:txBody>
                    <a:bodyPr/>
                    <a:lstStyle/>
                    <a:p>
                      <a:pPr indent="0" lvl="0" marL="0" rtl="0" algn="l">
                        <a:spcBef>
                          <a:spcPts val="0"/>
                        </a:spcBef>
                        <a:spcAft>
                          <a:spcPts val="0"/>
                        </a:spcAft>
                        <a:buNone/>
                      </a:pPr>
                      <a:r>
                        <a:rPr lang="en-IN"/>
                        <a:t>DenseNet</a:t>
                      </a:r>
                      <a:endParaRPr/>
                    </a:p>
                  </a:txBody>
                  <a:tcPr marT="91425" marB="91425" marR="91425" marL="91425"/>
                </a:tc>
                <a:tc>
                  <a:txBody>
                    <a:bodyPr/>
                    <a:lstStyle/>
                    <a:p>
                      <a:pPr indent="0" lvl="0" marL="0" rtl="0" algn="l">
                        <a:spcBef>
                          <a:spcPts val="0"/>
                        </a:spcBef>
                        <a:spcAft>
                          <a:spcPts val="0"/>
                        </a:spcAft>
                        <a:buNone/>
                      </a:pPr>
                      <a:r>
                        <a:rPr lang="en-IN"/>
                        <a:t>0.8133</a:t>
                      </a:r>
                      <a:endParaRPr/>
                    </a:p>
                  </a:txBody>
                  <a:tcPr marT="91425" marB="91425" marR="91425" marL="91425"/>
                </a:tc>
              </a:tr>
              <a:tr h="691800">
                <a:tc>
                  <a:txBody>
                    <a:bodyPr/>
                    <a:lstStyle/>
                    <a:p>
                      <a:pPr indent="0" lvl="0" marL="0" rtl="0" algn="l">
                        <a:spcBef>
                          <a:spcPts val="0"/>
                        </a:spcBef>
                        <a:spcAft>
                          <a:spcPts val="0"/>
                        </a:spcAft>
                        <a:buNone/>
                      </a:pPr>
                      <a:r>
                        <a:rPr lang="en-IN"/>
                        <a:t>ResNet</a:t>
                      </a:r>
                      <a:endParaRPr/>
                    </a:p>
                  </a:txBody>
                  <a:tcPr marT="91425" marB="91425" marR="91425" marL="91425"/>
                </a:tc>
                <a:tc>
                  <a:txBody>
                    <a:bodyPr/>
                    <a:lstStyle/>
                    <a:p>
                      <a:pPr indent="0" lvl="0" marL="0" rtl="0" algn="l">
                        <a:spcBef>
                          <a:spcPts val="0"/>
                        </a:spcBef>
                        <a:spcAft>
                          <a:spcPts val="0"/>
                        </a:spcAft>
                        <a:buNone/>
                      </a:pPr>
                      <a:r>
                        <a:rPr lang="en-IN"/>
                        <a:t>0.9083</a:t>
                      </a:r>
                      <a:endParaRPr/>
                    </a:p>
                  </a:txBody>
                  <a:tcPr marT="91425" marB="91425" marR="91425" marL="91425"/>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cxnSp>
        <p:nvCxnSpPr>
          <p:cNvPr id="244" name="Google Shape;244;p28"/>
          <p:cNvCxnSpPr/>
          <p:nvPr/>
        </p:nvCxnSpPr>
        <p:spPr>
          <a:xfrm>
            <a:off x="64971" y="663335"/>
            <a:ext cx="8994900" cy="15300"/>
          </a:xfrm>
          <a:prstGeom prst="straightConnector1">
            <a:avLst/>
          </a:prstGeom>
          <a:noFill/>
          <a:ln cap="flat" cmpd="sng" w="9525">
            <a:solidFill>
              <a:srgbClr val="E4948A"/>
            </a:solidFill>
            <a:prstDash val="solid"/>
            <a:round/>
            <a:headEnd len="sm" w="sm" type="none"/>
            <a:tailEnd len="sm" w="sm" type="none"/>
          </a:ln>
        </p:spPr>
      </p:cxnSp>
      <p:sp>
        <p:nvSpPr>
          <p:cNvPr id="245" name="Google Shape;245;p28"/>
          <p:cNvSpPr txBox="1"/>
          <p:nvPr/>
        </p:nvSpPr>
        <p:spPr>
          <a:xfrm>
            <a:off x="65000" y="140050"/>
            <a:ext cx="8994900" cy="50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a:solidFill>
                  <a:srgbClr val="002060"/>
                </a:solidFill>
                <a:latin typeface="Calibri"/>
                <a:ea typeface="Calibri"/>
                <a:cs typeface="Calibri"/>
                <a:sym typeface="Calibri"/>
              </a:rPr>
              <a:t>CONCLUSIONS</a:t>
            </a:r>
            <a:endParaRPr b="1" i="1" sz="2800" u="none" cap="none" strike="noStrike">
              <a:solidFill>
                <a:srgbClr val="000000"/>
              </a:solidFill>
              <a:latin typeface="Calibri"/>
              <a:ea typeface="Calibri"/>
              <a:cs typeface="Calibri"/>
              <a:sym typeface="Calibri"/>
            </a:endParaRPr>
          </a:p>
        </p:txBody>
      </p:sp>
      <p:pic>
        <p:nvPicPr>
          <p:cNvPr descr="KLE Technological University" id="246" name="Google Shape;246;p28"/>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247" name="Google Shape;247;p28"/>
          <p:cNvSpPr txBox="1"/>
          <p:nvPr/>
        </p:nvSpPr>
        <p:spPr>
          <a:xfrm>
            <a:off x="8711800" y="4835725"/>
            <a:ext cx="4320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sp>
        <p:nvSpPr>
          <p:cNvPr id="248" name="Google Shape;248;p28"/>
          <p:cNvSpPr txBox="1"/>
          <p:nvPr/>
        </p:nvSpPr>
        <p:spPr>
          <a:xfrm>
            <a:off x="64900" y="663325"/>
            <a:ext cx="8994900" cy="44802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SzPts val="2000"/>
              <a:buFont typeface="Calibri"/>
              <a:buChar char="•"/>
            </a:pPr>
            <a:r>
              <a:rPr lang="en-IN" sz="2000">
                <a:latin typeface="Calibri"/>
                <a:ea typeface="Calibri"/>
                <a:cs typeface="Calibri"/>
                <a:sym typeface="Calibri"/>
              </a:rPr>
              <a:t>To increase the prediction performance, such as higher classification accuracy, we explicitly use ensembled model.Deep learning relies on iterative learning methods that exposes the machines to large amounts  of data and makes it  extremely powerful  when dealing with unstructured data .</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lang="en-IN" sz="2000">
                <a:latin typeface="Calibri"/>
                <a:ea typeface="Calibri"/>
                <a:cs typeface="Calibri"/>
                <a:sym typeface="Calibri"/>
              </a:rPr>
              <a:t>Ensemble learning and Deep learning approaches have  performed better than  Machine learning techniques due to a lack of domain understanding for feature introspection. Since feature engineering is less of a worry in case of Deep Learning techniques outperform others.</a:t>
            </a:r>
            <a:endParaRPr sz="2000">
              <a:latin typeface="Calibri"/>
              <a:ea typeface="Calibri"/>
              <a:cs typeface="Calibri"/>
              <a:sym typeface="Calibri"/>
            </a:endParaRPr>
          </a:p>
          <a:p>
            <a:pPr indent="0" lvl="0" marL="0" marR="0" rtl="0" algn="l">
              <a:lnSpc>
                <a:spcPct val="115000"/>
              </a:lnSpc>
              <a:spcBef>
                <a:spcPts val="0"/>
              </a:spcBef>
              <a:spcAft>
                <a:spcPts val="0"/>
              </a:spcAft>
              <a:buNone/>
            </a:pPr>
            <a:r>
              <a:t/>
            </a:r>
            <a:endParaRPr sz="2000">
              <a:latin typeface="Calibri"/>
              <a:ea typeface="Calibri"/>
              <a:cs typeface="Calibri"/>
              <a:sym typeface="Calibri"/>
            </a:endParaRPr>
          </a:p>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cxnSp>
        <p:nvCxnSpPr>
          <p:cNvPr id="254" name="Google Shape;254;p29"/>
          <p:cNvCxnSpPr/>
          <p:nvPr/>
        </p:nvCxnSpPr>
        <p:spPr>
          <a:xfrm>
            <a:off x="64971" y="663335"/>
            <a:ext cx="8994900" cy="15300"/>
          </a:xfrm>
          <a:prstGeom prst="straightConnector1">
            <a:avLst/>
          </a:prstGeom>
          <a:noFill/>
          <a:ln cap="flat" cmpd="sng" w="9525">
            <a:solidFill>
              <a:srgbClr val="E4948A"/>
            </a:solidFill>
            <a:prstDash val="solid"/>
            <a:round/>
            <a:headEnd len="sm" w="sm" type="none"/>
            <a:tailEnd len="sm" w="sm" type="none"/>
          </a:ln>
        </p:spPr>
      </p:cxnSp>
      <p:sp>
        <p:nvSpPr>
          <p:cNvPr id="255" name="Google Shape;255;p29"/>
          <p:cNvSpPr txBox="1"/>
          <p:nvPr/>
        </p:nvSpPr>
        <p:spPr>
          <a:xfrm>
            <a:off x="65000" y="140050"/>
            <a:ext cx="8994900" cy="50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u="none" cap="none" strike="noStrike">
                <a:solidFill>
                  <a:srgbClr val="002060"/>
                </a:solidFill>
                <a:latin typeface="Calibri"/>
                <a:ea typeface="Calibri"/>
                <a:cs typeface="Calibri"/>
                <a:sym typeface="Calibri"/>
              </a:rPr>
              <a:t>REFERENCES</a:t>
            </a:r>
            <a:endParaRPr b="1" i="1" sz="2800" u="none" cap="none" strike="noStrike">
              <a:solidFill>
                <a:srgbClr val="000000"/>
              </a:solidFill>
              <a:latin typeface="Calibri"/>
              <a:ea typeface="Calibri"/>
              <a:cs typeface="Calibri"/>
              <a:sym typeface="Calibri"/>
            </a:endParaRPr>
          </a:p>
        </p:txBody>
      </p:sp>
      <p:pic>
        <p:nvPicPr>
          <p:cNvPr descr="KLE Technological University" id="256" name="Google Shape;256;p29"/>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257" name="Google Shape;257;p29"/>
          <p:cNvSpPr txBox="1"/>
          <p:nvPr/>
        </p:nvSpPr>
        <p:spPr>
          <a:xfrm>
            <a:off x="8711800" y="4835725"/>
            <a:ext cx="4320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sp>
        <p:nvSpPr>
          <p:cNvPr id="258" name="Google Shape;258;p29"/>
          <p:cNvSpPr txBox="1"/>
          <p:nvPr/>
        </p:nvSpPr>
        <p:spPr>
          <a:xfrm>
            <a:off x="64900" y="663325"/>
            <a:ext cx="8994900" cy="44802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Calibri"/>
              <a:buChar char="•"/>
            </a:pPr>
            <a:r>
              <a:rPr b="0" i="0" lang="en-IN" sz="2000" u="none" cap="none" strike="noStrike">
                <a:solidFill>
                  <a:srgbClr val="000000"/>
                </a:solidFill>
                <a:latin typeface="Calibri"/>
                <a:ea typeface="Calibri"/>
                <a:cs typeface="Calibri"/>
                <a:sym typeface="Calibri"/>
              </a:rPr>
              <a:t>Detection of COVID-19 in smartphone-based breathing recordings: A pre-screening deep learning tool[Mohanad Alkhodari, Ahsan H. Khandoker; January 13,2022].</a:t>
            </a:r>
            <a:endParaRPr b="0" i="0" sz="2000" u="none" cap="none" strike="noStrike">
              <a:solidFill>
                <a:srgbClr val="000000"/>
              </a:solidFill>
              <a:latin typeface="Calibri"/>
              <a:ea typeface="Calibri"/>
              <a:cs typeface="Calibri"/>
              <a:sym typeface="Calibri"/>
            </a:endParaRPr>
          </a:p>
          <a:p>
            <a:pPr indent="-285750" lvl="0" marL="285750" marR="0" rtl="0" algn="l">
              <a:lnSpc>
                <a:spcPct val="115000"/>
              </a:lnSpc>
              <a:spcBef>
                <a:spcPts val="0"/>
              </a:spcBef>
              <a:spcAft>
                <a:spcPts val="0"/>
              </a:spcAft>
              <a:buClr>
                <a:srgbClr val="000000"/>
              </a:buClr>
              <a:buSzPts val="2000"/>
              <a:buFont typeface="Calibri"/>
              <a:buChar char="•"/>
            </a:pPr>
            <a:r>
              <a:rPr b="0" i="0" lang="en-IN" sz="2000" u="none" cap="none" strike="noStrike">
                <a:solidFill>
                  <a:srgbClr val="000000"/>
                </a:solidFill>
                <a:latin typeface="Calibri"/>
                <a:ea typeface="Calibri"/>
                <a:cs typeface="Calibri"/>
                <a:sym typeface="Calibri"/>
              </a:rPr>
              <a:t>Rapid and Scalable COVID-19 Screening using Speech, Breath, and Cough Recordings.[2021 IEEE EMBS]</a:t>
            </a:r>
            <a:endParaRPr b="0" i="0" sz="2000" u="none" cap="none" strike="noStrike">
              <a:solidFill>
                <a:srgbClr val="000000"/>
              </a:solidFill>
              <a:latin typeface="Calibri"/>
              <a:ea typeface="Calibri"/>
              <a:cs typeface="Calibri"/>
              <a:sym typeface="Calibri"/>
            </a:endParaRPr>
          </a:p>
          <a:p>
            <a:pPr indent="-285750" lvl="0" marL="285750" marR="0" rtl="0" algn="l">
              <a:lnSpc>
                <a:spcPct val="115000"/>
              </a:lnSpc>
              <a:spcBef>
                <a:spcPts val="0"/>
              </a:spcBef>
              <a:spcAft>
                <a:spcPts val="0"/>
              </a:spcAft>
              <a:buClr>
                <a:srgbClr val="000000"/>
              </a:buClr>
              <a:buSzPts val="2000"/>
              <a:buFont typeface="Calibri"/>
              <a:buChar char="•"/>
            </a:pPr>
            <a:r>
              <a:rPr b="0" i="0" lang="en-IN" sz="2000" u="none" cap="none" strike="noStrike">
                <a:solidFill>
                  <a:srgbClr val="000000"/>
                </a:solidFill>
                <a:latin typeface="Calibri"/>
                <a:ea typeface="Calibri"/>
                <a:cs typeface="Calibri"/>
                <a:sym typeface="Calibri"/>
              </a:rPr>
              <a:t>Automated detection of COVID-19 cough.[13 September 2021]</a:t>
            </a:r>
            <a:endParaRPr b="0" i="0" sz="2000" u="none" cap="none" strike="noStrike">
              <a:solidFill>
                <a:srgbClr val="000000"/>
              </a:solidFill>
              <a:latin typeface="Calibri"/>
              <a:ea typeface="Calibri"/>
              <a:cs typeface="Calibri"/>
              <a:sym typeface="Calibri"/>
            </a:endParaRPr>
          </a:p>
          <a:p>
            <a:pPr indent="-285750" lvl="0" marL="285750" marR="0" rtl="0" algn="l">
              <a:lnSpc>
                <a:spcPct val="115000"/>
              </a:lnSpc>
              <a:spcBef>
                <a:spcPts val="0"/>
              </a:spcBef>
              <a:spcAft>
                <a:spcPts val="0"/>
              </a:spcAft>
              <a:buClr>
                <a:srgbClr val="000000"/>
              </a:buClr>
              <a:buSzPts val="2000"/>
              <a:buFont typeface="Calibri"/>
              <a:buChar char="•"/>
            </a:pPr>
            <a:r>
              <a:rPr b="0" i="0" lang="en-IN" sz="2000" u="none" cap="none" strike="noStrike">
                <a:solidFill>
                  <a:srgbClr val="000000"/>
                </a:solidFill>
                <a:latin typeface="Calibri"/>
                <a:ea typeface="Calibri"/>
                <a:cs typeface="Calibri"/>
                <a:sym typeface="Calibri"/>
              </a:rPr>
              <a:t>Pay attention to the speech: COVID-19 diagnosis using machine learning and crowdsourced respiratory and speech recordings.[23 August 2021]</a:t>
            </a:r>
            <a:endParaRPr b="0" i="0" sz="2000" u="none" cap="none" strike="noStrike">
              <a:solidFill>
                <a:srgbClr val="000000"/>
              </a:solidFill>
              <a:latin typeface="Calibri"/>
              <a:ea typeface="Calibri"/>
              <a:cs typeface="Calibri"/>
              <a:sym typeface="Calibri"/>
            </a:endParaRPr>
          </a:p>
          <a:p>
            <a:pPr indent="-355600" lvl="0" marL="457200" marR="0" rtl="0" algn="l">
              <a:lnSpc>
                <a:spcPct val="115000"/>
              </a:lnSpc>
              <a:spcBef>
                <a:spcPts val="0"/>
              </a:spcBef>
              <a:spcAft>
                <a:spcPts val="0"/>
              </a:spcAft>
              <a:buClr>
                <a:srgbClr val="000000"/>
              </a:buClr>
              <a:buSzPts val="2000"/>
              <a:buFont typeface="Calibri"/>
              <a:buChar char="•"/>
            </a:pPr>
            <a:r>
              <a:rPr b="0" i="0" lang="en-IN" sz="2000" u="none" cap="none" strike="noStrike">
                <a:solidFill>
                  <a:srgbClr val="000000"/>
                </a:solidFill>
                <a:latin typeface="Calibri"/>
                <a:ea typeface="Calibri"/>
                <a:cs typeface="Calibri"/>
                <a:sym typeface="Calibri"/>
              </a:rPr>
              <a:t>CovNet: A Transfer Learning Framework for Automatic COVID-19 Detection From Crowd-Sourced Cough Sounds.[03 january 2022]</a:t>
            </a:r>
            <a:endParaRPr b="0" i="0" sz="2000" u="none" cap="none" strike="noStrike">
              <a:solidFill>
                <a:srgbClr val="000000"/>
              </a:solidFill>
              <a:latin typeface="Calibri"/>
              <a:ea typeface="Calibri"/>
              <a:cs typeface="Calibri"/>
              <a:sym typeface="Calibri"/>
            </a:endParaRPr>
          </a:p>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cxnSp>
        <p:nvCxnSpPr>
          <p:cNvPr id="264" name="Google Shape;264;p30"/>
          <p:cNvCxnSpPr/>
          <p:nvPr/>
        </p:nvCxnSpPr>
        <p:spPr>
          <a:xfrm>
            <a:off x="64971" y="663335"/>
            <a:ext cx="8994808" cy="15238"/>
          </a:xfrm>
          <a:prstGeom prst="straightConnector1">
            <a:avLst/>
          </a:prstGeom>
          <a:noFill/>
          <a:ln cap="flat" cmpd="sng" w="9525">
            <a:solidFill>
              <a:srgbClr val="E4948A"/>
            </a:solidFill>
            <a:prstDash val="solid"/>
            <a:round/>
            <a:headEnd len="sm" w="sm" type="none"/>
            <a:tailEnd len="sm" w="sm" type="none"/>
          </a:ln>
        </p:spPr>
      </p:cxnSp>
      <p:sp>
        <p:nvSpPr>
          <p:cNvPr id="265" name="Google Shape;265;p30"/>
          <p:cNvSpPr txBox="1"/>
          <p:nvPr/>
        </p:nvSpPr>
        <p:spPr>
          <a:xfrm>
            <a:off x="64975" y="140050"/>
            <a:ext cx="8929800" cy="50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u="none" cap="none" strike="noStrike">
                <a:solidFill>
                  <a:srgbClr val="002060"/>
                </a:solidFill>
                <a:latin typeface="Calibri"/>
                <a:ea typeface="Calibri"/>
                <a:cs typeface="Calibri"/>
                <a:sym typeface="Calibri"/>
              </a:rPr>
              <a:t>PROJECT PLAN </a:t>
            </a:r>
            <a:endParaRPr b="0" i="0" sz="2800" u="none" cap="none" strike="noStrike">
              <a:solidFill>
                <a:srgbClr val="000000"/>
              </a:solidFill>
              <a:latin typeface="Calibri"/>
              <a:ea typeface="Calibri"/>
              <a:cs typeface="Calibri"/>
              <a:sym typeface="Calibri"/>
            </a:endParaRPr>
          </a:p>
        </p:txBody>
      </p:sp>
      <p:pic>
        <p:nvPicPr>
          <p:cNvPr descr="KLE Technological University" id="266" name="Google Shape;266;p30"/>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267" name="Google Shape;267;p30"/>
          <p:cNvSpPr txBox="1"/>
          <p:nvPr/>
        </p:nvSpPr>
        <p:spPr>
          <a:xfrm>
            <a:off x="8601456" y="4835723"/>
            <a:ext cx="3933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cxnSp>
        <p:nvCxnSpPr>
          <p:cNvPr id="268" name="Google Shape;268;p30"/>
          <p:cNvCxnSpPr/>
          <p:nvPr/>
        </p:nvCxnSpPr>
        <p:spPr>
          <a:xfrm flipH="1">
            <a:off x="613907" y="2202514"/>
            <a:ext cx="7206300" cy="23400"/>
          </a:xfrm>
          <a:prstGeom prst="straightConnector1">
            <a:avLst/>
          </a:prstGeom>
          <a:noFill/>
          <a:ln cap="flat" cmpd="sng" w="9525">
            <a:solidFill>
              <a:srgbClr val="7F7F7F"/>
            </a:solidFill>
            <a:prstDash val="solid"/>
            <a:miter lim="800000"/>
            <a:headEnd len="sm" w="sm" type="none"/>
            <a:tailEnd len="sm" w="sm" type="none"/>
          </a:ln>
        </p:spPr>
      </p:cxnSp>
      <p:sp>
        <p:nvSpPr>
          <p:cNvPr id="269" name="Google Shape;269;p30"/>
          <p:cNvSpPr txBox="1"/>
          <p:nvPr/>
        </p:nvSpPr>
        <p:spPr>
          <a:xfrm>
            <a:off x="5645584" y="2496711"/>
            <a:ext cx="1366500" cy="221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Trebuchet MS"/>
                <a:ea typeface="Trebuchet MS"/>
                <a:cs typeface="Trebuchet MS"/>
                <a:sym typeface="Trebuchet MS"/>
              </a:rPr>
              <a:t>Classification and model evaluation.</a:t>
            </a:r>
            <a:endParaRPr b="0" i="0" sz="1600" u="none" cap="none" strike="noStrike">
              <a:solidFill>
                <a:srgbClr val="000000"/>
              </a:solidFill>
              <a:latin typeface="Arial"/>
              <a:ea typeface="Arial"/>
              <a:cs typeface="Arial"/>
              <a:sym typeface="Arial"/>
            </a:endParaRPr>
          </a:p>
        </p:txBody>
      </p:sp>
      <p:sp>
        <p:nvSpPr>
          <p:cNvPr id="270" name="Google Shape;270;p30"/>
          <p:cNvSpPr txBox="1"/>
          <p:nvPr/>
        </p:nvSpPr>
        <p:spPr>
          <a:xfrm>
            <a:off x="4066531" y="2496691"/>
            <a:ext cx="1413000" cy="22164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200"/>
              <a:buFont typeface="Arial"/>
              <a:buChar char="•"/>
            </a:pPr>
            <a:r>
              <a:rPr b="0" i="0" lang="en-IN" sz="1200" u="none" cap="none" strike="noStrike">
                <a:solidFill>
                  <a:srgbClr val="000000"/>
                </a:solidFill>
                <a:latin typeface="Trebuchet MS"/>
                <a:ea typeface="Trebuchet MS"/>
                <a:cs typeface="Trebuchet MS"/>
                <a:sym typeface="Trebuchet MS"/>
              </a:rPr>
              <a:t>Design a deep learning model.</a:t>
            </a:r>
            <a:endParaRPr b="0" i="0" sz="1200" u="none" cap="none" strike="noStrike">
              <a:solidFill>
                <a:srgbClr val="000000"/>
              </a:solidFill>
              <a:latin typeface="Trebuchet MS"/>
              <a:ea typeface="Trebuchet MS"/>
              <a:cs typeface="Trebuchet MS"/>
              <a:sym typeface="Trebuchet MS"/>
            </a:endParaRPr>
          </a:p>
        </p:txBody>
      </p:sp>
      <p:sp>
        <p:nvSpPr>
          <p:cNvPr id="271" name="Google Shape;271;p30"/>
          <p:cNvSpPr/>
          <p:nvPr/>
        </p:nvSpPr>
        <p:spPr>
          <a:xfrm>
            <a:off x="64967" y="1579401"/>
            <a:ext cx="1936800" cy="72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IN" sz="1100" u="none" cap="none" strike="noStrike">
                <a:solidFill>
                  <a:srgbClr val="000000"/>
                </a:solidFill>
                <a:latin typeface="Trebuchet MS"/>
                <a:ea typeface="Trebuchet MS"/>
                <a:cs typeface="Trebuchet MS"/>
                <a:sym typeface="Trebuchet MS"/>
              </a:rPr>
              <a:t>Start date:  20</a:t>
            </a:r>
            <a:r>
              <a:rPr b="1" baseline="30000" i="0" lang="en-IN" sz="1100" u="none" cap="none" strike="noStrike">
                <a:solidFill>
                  <a:srgbClr val="000000"/>
                </a:solidFill>
                <a:latin typeface="Trebuchet MS"/>
                <a:ea typeface="Trebuchet MS"/>
                <a:cs typeface="Trebuchet MS"/>
                <a:sym typeface="Trebuchet MS"/>
              </a:rPr>
              <a:t>th</a:t>
            </a:r>
            <a:r>
              <a:rPr b="1" i="0" lang="en-IN" sz="1100" u="none" cap="none" strike="noStrike">
                <a:solidFill>
                  <a:srgbClr val="000000"/>
                </a:solidFill>
                <a:latin typeface="Trebuchet MS"/>
                <a:ea typeface="Trebuchet MS"/>
                <a:cs typeface="Trebuchet MS"/>
                <a:sym typeface="Trebuchet MS"/>
              </a:rPr>
              <a:t> Jan 2022</a:t>
            </a:r>
            <a:endParaRPr b="1" i="0" sz="1100" u="none" cap="none" strike="noStrike">
              <a:solidFill>
                <a:srgbClr val="000000"/>
              </a:solidFill>
              <a:latin typeface="Trebuchet MS"/>
              <a:ea typeface="Trebuchet MS"/>
              <a:cs typeface="Trebuchet MS"/>
              <a:sym typeface="Trebuchet MS"/>
            </a:endParaRPr>
          </a:p>
        </p:txBody>
      </p:sp>
      <p:sp>
        <p:nvSpPr>
          <p:cNvPr id="272" name="Google Shape;272;p30"/>
          <p:cNvSpPr/>
          <p:nvPr/>
        </p:nvSpPr>
        <p:spPr>
          <a:xfrm>
            <a:off x="2117167" y="1579407"/>
            <a:ext cx="1636500" cy="72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IN" sz="1100" u="none" cap="none" strike="noStrike">
                <a:solidFill>
                  <a:srgbClr val="000000"/>
                </a:solidFill>
                <a:latin typeface="Trebuchet MS"/>
                <a:ea typeface="Trebuchet MS"/>
                <a:cs typeface="Trebuchet MS"/>
                <a:sym typeface="Trebuchet MS"/>
              </a:rPr>
              <a:t>    R1 - 10</a:t>
            </a:r>
            <a:r>
              <a:rPr b="1" baseline="30000" i="0" lang="en-IN" sz="1100" u="none" cap="none" strike="noStrike">
                <a:solidFill>
                  <a:srgbClr val="000000"/>
                </a:solidFill>
                <a:latin typeface="Trebuchet MS"/>
                <a:ea typeface="Trebuchet MS"/>
                <a:cs typeface="Trebuchet MS"/>
                <a:sym typeface="Trebuchet MS"/>
              </a:rPr>
              <a:t>th</a:t>
            </a:r>
            <a:r>
              <a:rPr b="1" i="0" lang="en-IN" sz="1100" u="none" cap="none" strike="noStrike">
                <a:solidFill>
                  <a:srgbClr val="000000"/>
                </a:solidFill>
                <a:latin typeface="Trebuchet MS"/>
                <a:ea typeface="Trebuchet MS"/>
                <a:cs typeface="Trebuchet MS"/>
                <a:sym typeface="Trebuchet MS"/>
              </a:rPr>
              <a:t>  Feb 2022</a:t>
            </a:r>
            <a:endParaRPr b="1" i="0" sz="1100" u="none" cap="none" strike="noStrike">
              <a:solidFill>
                <a:srgbClr val="000000"/>
              </a:solidFill>
              <a:latin typeface="Trebuchet MS"/>
              <a:ea typeface="Trebuchet MS"/>
              <a:cs typeface="Trebuchet MS"/>
              <a:sym typeface="Trebuchet MS"/>
            </a:endParaRPr>
          </a:p>
        </p:txBody>
      </p:sp>
      <p:sp>
        <p:nvSpPr>
          <p:cNvPr id="273" name="Google Shape;273;p30"/>
          <p:cNvSpPr/>
          <p:nvPr/>
        </p:nvSpPr>
        <p:spPr>
          <a:xfrm>
            <a:off x="7178128" y="1579395"/>
            <a:ext cx="1423200" cy="115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IN" sz="1100" u="none" cap="none" strike="noStrike">
                <a:solidFill>
                  <a:srgbClr val="000000"/>
                </a:solidFill>
                <a:latin typeface="Trebuchet MS"/>
                <a:ea typeface="Trebuchet MS"/>
                <a:cs typeface="Trebuchet MS"/>
                <a:sym typeface="Trebuchet MS"/>
              </a:rPr>
              <a:t>Closure: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IN" sz="1100" u="none" cap="none" strike="noStrike">
                <a:solidFill>
                  <a:srgbClr val="000000"/>
                </a:solidFill>
                <a:latin typeface="Trebuchet MS"/>
                <a:ea typeface="Trebuchet MS"/>
                <a:cs typeface="Trebuchet MS"/>
                <a:sym typeface="Trebuchet MS"/>
              </a:rPr>
              <a:t>29</a:t>
            </a:r>
            <a:r>
              <a:rPr b="1" baseline="30000" i="0" lang="en-IN" sz="1100" u="none" cap="none" strike="noStrike">
                <a:solidFill>
                  <a:srgbClr val="000000"/>
                </a:solidFill>
                <a:latin typeface="Trebuchet MS"/>
                <a:ea typeface="Trebuchet MS"/>
                <a:cs typeface="Trebuchet MS"/>
                <a:sym typeface="Trebuchet MS"/>
              </a:rPr>
              <a:t>th</a:t>
            </a:r>
            <a:r>
              <a:rPr b="1" i="0" lang="en-IN" sz="1100" u="none" cap="none" strike="noStrike">
                <a:solidFill>
                  <a:srgbClr val="000000"/>
                </a:solidFill>
                <a:latin typeface="Trebuchet MS"/>
                <a:ea typeface="Trebuchet MS"/>
                <a:cs typeface="Trebuchet MS"/>
                <a:sym typeface="Trebuchet MS"/>
              </a:rPr>
              <a:t> April 2022</a:t>
            </a:r>
            <a:endParaRPr b="1" i="0" sz="1100" u="none" cap="none" strike="noStrike">
              <a:solidFill>
                <a:srgbClr val="000000"/>
              </a:solidFill>
              <a:latin typeface="Trebuchet MS"/>
              <a:ea typeface="Trebuchet MS"/>
              <a:cs typeface="Trebuchet MS"/>
              <a:sym typeface="Trebuchet MS"/>
            </a:endParaRPr>
          </a:p>
        </p:txBody>
      </p:sp>
      <p:sp>
        <p:nvSpPr>
          <p:cNvPr id="274" name="Google Shape;274;p30"/>
          <p:cNvSpPr/>
          <p:nvPr/>
        </p:nvSpPr>
        <p:spPr>
          <a:xfrm>
            <a:off x="3869073" y="1579401"/>
            <a:ext cx="1536000" cy="72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IN" sz="1100" u="none" cap="none" strike="noStrike">
                <a:solidFill>
                  <a:srgbClr val="000000"/>
                </a:solidFill>
                <a:latin typeface="Trebuchet MS"/>
                <a:ea typeface="Trebuchet MS"/>
                <a:cs typeface="Trebuchet MS"/>
                <a:sym typeface="Trebuchet MS"/>
              </a:rPr>
              <a:t>R2 - 4</a:t>
            </a:r>
            <a:r>
              <a:rPr b="1" baseline="30000" i="0" lang="en-IN" sz="1100" u="none" cap="none" strike="noStrike">
                <a:solidFill>
                  <a:srgbClr val="000000"/>
                </a:solidFill>
                <a:latin typeface="Trebuchet MS"/>
                <a:ea typeface="Trebuchet MS"/>
                <a:cs typeface="Trebuchet MS"/>
                <a:sym typeface="Trebuchet MS"/>
              </a:rPr>
              <a:t>th</a:t>
            </a:r>
            <a:r>
              <a:rPr b="1" i="0" lang="en-IN" sz="1100" u="none" cap="none" strike="noStrike">
                <a:solidFill>
                  <a:srgbClr val="000000"/>
                </a:solidFill>
                <a:latin typeface="Trebuchet MS"/>
                <a:ea typeface="Trebuchet MS"/>
                <a:cs typeface="Trebuchet MS"/>
                <a:sym typeface="Trebuchet MS"/>
              </a:rPr>
              <a:t>  March 2022</a:t>
            </a:r>
            <a:endParaRPr b="1" i="0" sz="1100" u="none" cap="none" strike="noStrike">
              <a:solidFill>
                <a:srgbClr val="000000"/>
              </a:solidFill>
              <a:latin typeface="Trebuchet MS"/>
              <a:ea typeface="Trebuchet MS"/>
              <a:cs typeface="Trebuchet MS"/>
              <a:sym typeface="Trebuchet MS"/>
            </a:endParaRPr>
          </a:p>
        </p:txBody>
      </p:sp>
      <p:sp>
        <p:nvSpPr>
          <p:cNvPr id="275" name="Google Shape;275;p30"/>
          <p:cNvSpPr txBox="1"/>
          <p:nvPr/>
        </p:nvSpPr>
        <p:spPr>
          <a:xfrm>
            <a:off x="187725" y="2496702"/>
            <a:ext cx="1536000" cy="6465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200"/>
              <a:buFont typeface="Arial"/>
              <a:buChar char="•"/>
            </a:pPr>
            <a:r>
              <a:rPr b="0" i="0" lang="en-IN" sz="1200" u="none" cap="none" strike="noStrike">
                <a:solidFill>
                  <a:srgbClr val="000000"/>
                </a:solidFill>
                <a:latin typeface="Trebuchet MS"/>
                <a:ea typeface="Trebuchet MS"/>
                <a:cs typeface="Trebuchet MS"/>
                <a:sym typeface="Trebuchet MS"/>
              </a:rPr>
              <a:t>Formulated the problem statement. </a:t>
            </a:r>
            <a:endParaRPr b="0" i="0" sz="1600" u="none" cap="none" strike="noStrike">
              <a:solidFill>
                <a:srgbClr val="000000"/>
              </a:solidFill>
              <a:latin typeface="Arial"/>
              <a:ea typeface="Arial"/>
              <a:cs typeface="Arial"/>
              <a:sym typeface="Arial"/>
            </a:endParaRPr>
          </a:p>
        </p:txBody>
      </p:sp>
      <p:sp>
        <p:nvSpPr>
          <p:cNvPr id="276" name="Google Shape;276;p30"/>
          <p:cNvSpPr/>
          <p:nvPr/>
        </p:nvSpPr>
        <p:spPr>
          <a:xfrm>
            <a:off x="5473350" y="1579400"/>
            <a:ext cx="1636500" cy="45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IN" sz="1100" u="none" cap="none" strike="noStrike">
                <a:solidFill>
                  <a:srgbClr val="000000"/>
                </a:solidFill>
                <a:latin typeface="Trebuchet MS"/>
                <a:ea typeface="Trebuchet MS"/>
                <a:cs typeface="Trebuchet MS"/>
                <a:sym typeface="Trebuchet MS"/>
              </a:rPr>
              <a:t>R3 - 18</a:t>
            </a:r>
            <a:r>
              <a:rPr b="1" baseline="30000" i="0" lang="en-IN" sz="1100" u="none" cap="none" strike="noStrike">
                <a:solidFill>
                  <a:srgbClr val="000000"/>
                </a:solidFill>
                <a:latin typeface="Trebuchet MS"/>
                <a:ea typeface="Trebuchet MS"/>
                <a:cs typeface="Trebuchet MS"/>
                <a:sym typeface="Trebuchet MS"/>
              </a:rPr>
              <a:t>th</a:t>
            </a:r>
            <a:r>
              <a:rPr b="1" i="0" lang="en-IN" sz="1100" u="none" cap="none" strike="noStrike">
                <a:solidFill>
                  <a:srgbClr val="000000"/>
                </a:solidFill>
                <a:latin typeface="Trebuchet MS"/>
                <a:ea typeface="Trebuchet MS"/>
                <a:cs typeface="Trebuchet MS"/>
                <a:sym typeface="Trebuchet MS"/>
              </a:rPr>
              <a:t> April 2022</a:t>
            </a:r>
            <a:endParaRPr b="1" i="0" sz="1100" u="none" cap="none" strike="noStrike">
              <a:solidFill>
                <a:srgbClr val="000000"/>
              </a:solidFill>
              <a:latin typeface="Trebuchet MS"/>
              <a:ea typeface="Trebuchet MS"/>
              <a:cs typeface="Trebuchet MS"/>
              <a:sym typeface="Trebuchet MS"/>
            </a:endParaRPr>
          </a:p>
        </p:txBody>
      </p:sp>
      <p:sp>
        <p:nvSpPr>
          <p:cNvPr id="277" name="Google Shape;277;p30"/>
          <p:cNvSpPr/>
          <p:nvPr/>
        </p:nvSpPr>
        <p:spPr>
          <a:xfrm>
            <a:off x="6019474" y="2056700"/>
            <a:ext cx="393300" cy="3381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sp>
        <p:nvSpPr>
          <p:cNvPr id="278" name="Google Shape;278;p30"/>
          <p:cNvSpPr txBox="1"/>
          <p:nvPr/>
        </p:nvSpPr>
        <p:spPr>
          <a:xfrm>
            <a:off x="7030414" y="2496699"/>
            <a:ext cx="1366500" cy="22164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200"/>
              <a:buFont typeface="Arial"/>
              <a:buChar char="•"/>
            </a:pPr>
            <a:r>
              <a:rPr b="0" i="0" lang="en-IN" sz="1200" u="none" cap="none" strike="noStrike">
                <a:solidFill>
                  <a:srgbClr val="000000"/>
                </a:solidFill>
                <a:latin typeface="Trebuchet MS"/>
                <a:ea typeface="Trebuchet MS"/>
                <a:cs typeface="Trebuchet MS"/>
                <a:sym typeface="Trebuchet MS"/>
              </a:rPr>
              <a:t>Compare with state of the art works.</a:t>
            </a:r>
            <a:endParaRPr b="0" i="0" sz="1200" u="none" cap="none" strike="noStrike">
              <a:solidFill>
                <a:srgbClr val="000000"/>
              </a:solidFill>
              <a:latin typeface="Trebuchet MS"/>
              <a:ea typeface="Trebuchet MS"/>
              <a:cs typeface="Trebuchet MS"/>
              <a:sym typeface="Trebuchet MS"/>
            </a:endParaRPr>
          </a:p>
        </p:txBody>
      </p:sp>
      <p:sp>
        <p:nvSpPr>
          <p:cNvPr id="279" name="Google Shape;279;p30"/>
          <p:cNvSpPr txBox="1"/>
          <p:nvPr/>
        </p:nvSpPr>
        <p:spPr>
          <a:xfrm>
            <a:off x="2127125" y="2496694"/>
            <a:ext cx="1536000" cy="7221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200"/>
              <a:buFont typeface="Arial"/>
              <a:buChar char="•"/>
            </a:pPr>
            <a:r>
              <a:rPr b="0" i="0" lang="en-IN" sz="1200" u="none" cap="none" strike="noStrike">
                <a:solidFill>
                  <a:srgbClr val="000000"/>
                </a:solidFill>
                <a:latin typeface="Trebuchet MS"/>
                <a:ea typeface="Trebuchet MS"/>
                <a:cs typeface="Trebuchet MS"/>
                <a:sym typeface="Trebuchet MS"/>
              </a:rPr>
              <a:t>Investigating with existing works.</a:t>
            </a:r>
            <a:endParaRPr b="0" i="0" sz="1600" u="none" cap="none" strike="noStrike">
              <a:solidFill>
                <a:srgbClr val="000000"/>
              </a:solidFill>
              <a:latin typeface="Arial"/>
              <a:ea typeface="Arial"/>
              <a:cs typeface="Arial"/>
              <a:sym typeface="Arial"/>
            </a:endParaRPr>
          </a:p>
        </p:txBody>
      </p:sp>
      <p:sp>
        <p:nvSpPr>
          <p:cNvPr id="280" name="Google Shape;280;p30"/>
          <p:cNvSpPr/>
          <p:nvPr/>
        </p:nvSpPr>
        <p:spPr>
          <a:xfrm>
            <a:off x="7517024" y="2033475"/>
            <a:ext cx="393300" cy="3381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sp>
        <p:nvSpPr>
          <p:cNvPr id="281" name="Google Shape;281;p30"/>
          <p:cNvSpPr/>
          <p:nvPr/>
        </p:nvSpPr>
        <p:spPr>
          <a:xfrm>
            <a:off x="387399" y="2033475"/>
            <a:ext cx="393300" cy="3381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sp>
        <p:nvSpPr>
          <p:cNvPr id="282" name="Google Shape;282;p30"/>
          <p:cNvSpPr/>
          <p:nvPr/>
        </p:nvSpPr>
        <p:spPr>
          <a:xfrm>
            <a:off x="2560874" y="2033475"/>
            <a:ext cx="393300" cy="3381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sp>
        <p:nvSpPr>
          <p:cNvPr id="283" name="Google Shape;283;p30"/>
          <p:cNvSpPr/>
          <p:nvPr/>
        </p:nvSpPr>
        <p:spPr>
          <a:xfrm>
            <a:off x="4423711" y="2045175"/>
            <a:ext cx="393300" cy="3381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cxnSp>
        <p:nvCxnSpPr>
          <p:cNvPr id="289" name="Google Shape;289;p31"/>
          <p:cNvCxnSpPr/>
          <p:nvPr/>
        </p:nvCxnSpPr>
        <p:spPr>
          <a:xfrm>
            <a:off x="64971" y="663335"/>
            <a:ext cx="8994900" cy="15300"/>
          </a:xfrm>
          <a:prstGeom prst="straightConnector1">
            <a:avLst/>
          </a:prstGeom>
          <a:noFill/>
          <a:ln cap="flat" cmpd="sng" w="9525">
            <a:solidFill>
              <a:srgbClr val="E4948A"/>
            </a:solidFill>
            <a:prstDash val="solid"/>
            <a:round/>
            <a:headEnd len="sm" w="sm" type="none"/>
            <a:tailEnd len="sm" w="sm" type="none"/>
          </a:ln>
        </p:spPr>
      </p:cxnSp>
      <p:sp>
        <p:nvSpPr>
          <p:cNvPr id="290" name="Google Shape;290;p31"/>
          <p:cNvSpPr txBox="1"/>
          <p:nvPr/>
        </p:nvSpPr>
        <p:spPr>
          <a:xfrm>
            <a:off x="187693" y="140049"/>
            <a:ext cx="6390300" cy="50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chemeClr val="dk1"/>
              </a:buClr>
              <a:buSzPts val="20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1" sz="2000" u="none" cap="none" strike="noStrike">
              <a:solidFill>
                <a:srgbClr val="002060"/>
              </a:solidFill>
              <a:latin typeface="Calibri"/>
              <a:ea typeface="Calibri"/>
              <a:cs typeface="Calibri"/>
              <a:sym typeface="Calibri"/>
            </a:endParaRPr>
          </a:p>
        </p:txBody>
      </p:sp>
      <p:pic>
        <p:nvPicPr>
          <p:cNvPr descr="KLE Technological University" id="291" name="Google Shape;291;p31"/>
          <p:cNvPicPr preferRelativeResize="0"/>
          <p:nvPr/>
        </p:nvPicPr>
        <p:blipFill rotWithShape="1">
          <a:blip r:embed="rId3">
            <a:alphaModFix/>
          </a:blip>
          <a:srcRect b="0" l="0" r="0" t="0"/>
          <a:stretch/>
        </p:blipFill>
        <p:spPr>
          <a:xfrm>
            <a:off x="7281398" y="110536"/>
            <a:ext cx="1557805" cy="361681"/>
          </a:xfrm>
          <a:prstGeom prst="rect">
            <a:avLst/>
          </a:prstGeom>
          <a:noFill/>
          <a:ln>
            <a:noFill/>
          </a:ln>
        </p:spPr>
      </p:pic>
      <p:sp>
        <p:nvSpPr>
          <p:cNvPr id="292" name="Google Shape;292;p31"/>
          <p:cNvSpPr txBox="1"/>
          <p:nvPr/>
        </p:nvSpPr>
        <p:spPr>
          <a:xfrm>
            <a:off x="8601456" y="4835723"/>
            <a:ext cx="3933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sp>
        <p:nvSpPr>
          <p:cNvPr id="293" name="Google Shape;293;p31"/>
          <p:cNvSpPr txBox="1"/>
          <p:nvPr/>
        </p:nvSpPr>
        <p:spPr>
          <a:xfrm>
            <a:off x="0" y="2010325"/>
            <a:ext cx="9144000" cy="76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800"/>
              <a:buFont typeface="Arial"/>
              <a:buNone/>
            </a:pPr>
            <a:r>
              <a:rPr b="0" i="1" lang="en-IN" sz="3800" u="none" cap="none" strike="noStrike">
                <a:solidFill>
                  <a:srgbClr val="000000"/>
                </a:solidFill>
                <a:latin typeface="Calibri"/>
                <a:ea typeface="Calibri"/>
                <a:cs typeface="Calibri"/>
                <a:sym typeface="Calibri"/>
              </a:rPr>
              <a:t>THANK YOU</a:t>
            </a:r>
            <a:endParaRPr b="0" i="1" sz="3800" u="none" cap="none" strike="noStrike">
              <a:solidFill>
                <a:srgbClr val="000000"/>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cxnSp>
        <p:nvCxnSpPr>
          <p:cNvPr id="98" name="Google Shape;98;p14"/>
          <p:cNvCxnSpPr/>
          <p:nvPr/>
        </p:nvCxnSpPr>
        <p:spPr>
          <a:xfrm>
            <a:off x="64971" y="663335"/>
            <a:ext cx="8994808" cy="15238"/>
          </a:xfrm>
          <a:prstGeom prst="straightConnector1">
            <a:avLst/>
          </a:prstGeom>
          <a:noFill/>
          <a:ln cap="flat" cmpd="sng" w="9525">
            <a:solidFill>
              <a:srgbClr val="E4948A"/>
            </a:solidFill>
            <a:prstDash val="solid"/>
            <a:round/>
            <a:headEnd len="sm" w="sm" type="none"/>
            <a:tailEnd len="sm" w="sm" type="none"/>
          </a:ln>
        </p:spPr>
      </p:cxnSp>
      <p:sp>
        <p:nvSpPr>
          <p:cNvPr id="99" name="Google Shape;99;p14"/>
          <p:cNvSpPr txBox="1"/>
          <p:nvPr/>
        </p:nvSpPr>
        <p:spPr>
          <a:xfrm>
            <a:off x="64975" y="110525"/>
            <a:ext cx="7995300" cy="50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3200"/>
              <a:buFont typeface="Arial"/>
              <a:buNone/>
            </a:pPr>
            <a:r>
              <a:rPr b="1" i="1" lang="en-IN" sz="2800" u="none" cap="none" strike="noStrike">
                <a:solidFill>
                  <a:srgbClr val="002060"/>
                </a:solidFill>
                <a:latin typeface="Calibri"/>
                <a:ea typeface="Calibri"/>
                <a:cs typeface="Calibri"/>
                <a:sym typeface="Calibri"/>
              </a:rPr>
              <a:t>CONTENTS </a:t>
            </a:r>
            <a:endParaRPr b="0" i="0" sz="2800" u="none" cap="none" strike="noStrike">
              <a:solidFill>
                <a:srgbClr val="000000"/>
              </a:solidFill>
              <a:latin typeface="Calibri"/>
              <a:ea typeface="Calibri"/>
              <a:cs typeface="Calibri"/>
              <a:sym typeface="Calibri"/>
            </a:endParaRPr>
          </a:p>
        </p:txBody>
      </p:sp>
      <p:pic>
        <p:nvPicPr>
          <p:cNvPr descr="KLE Technological University" id="100" name="Google Shape;100;p14"/>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01" name="Google Shape;101;p14"/>
          <p:cNvSpPr txBox="1"/>
          <p:nvPr/>
        </p:nvSpPr>
        <p:spPr>
          <a:xfrm>
            <a:off x="8601456" y="4835723"/>
            <a:ext cx="393191" cy="307777"/>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sp>
        <p:nvSpPr>
          <p:cNvPr id="102" name="Google Shape;102;p14"/>
          <p:cNvSpPr txBox="1"/>
          <p:nvPr/>
        </p:nvSpPr>
        <p:spPr>
          <a:xfrm>
            <a:off x="64975" y="678575"/>
            <a:ext cx="8994900" cy="4464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Calibri"/>
              <a:buChar char="●"/>
            </a:pPr>
            <a:r>
              <a:rPr b="1" lang="en-IN" sz="2000">
                <a:latin typeface="Calibri"/>
                <a:ea typeface="Calibri"/>
                <a:cs typeface="Calibri"/>
                <a:sym typeface="Calibri"/>
              </a:rPr>
              <a:t>Introduction</a:t>
            </a:r>
            <a:endParaRPr b="1" sz="2000">
              <a:latin typeface="Calibri"/>
              <a:ea typeface="Calibri"/>
              <a:cs typeface="Calibri"/>
              <a:sym typeface="Calibri"/>
            </a:endParaRPr>
          </a:p>
          <a:p>
            <a:pPr indent="-355600" lvl="0" marL="457200" marR="0" rtl="0" algn="l">
              <a:lnSpc>
                <a:spcPct val="115000"/>
              </a:lnSpc>
              <a:spcBef>
                <a:spcPts val="0"/>
              </a:spcBef>
              <a:spcAft>
                <a:spcPts val="0"/>
              </a:spcAft>
              <a:buClr>
                <a:srgbClr val="000000"/>
              </a:buClr>
              <a:buSzPts val="2000"/>
              <a:buFont typeface="Calibri"/>
              <a:buChar char="●"/>
            </a:pPr>
            <a:r>
              <a:rPr b="1" i="0" lang="en-IN" sz="2000" u="none" cap="none" strike="noStrike">
                <a:solidFill>
                  <a:srgbClr val="000000"/>
                </a:solidFill>
                <a:latin typeface="Calibri"/>
                <a:ea typeface="Calibri"/>
                <a:cs typeface="Calibri"/>
                <a:sym typeface="Calibri"/>
              </a:rPr>
              <a:t>Domain/</a:t>
            </a:r>
            <a:r>
              <a:rPr b="1" i="0" lang="en-IN" sz="2000" u="none" cap="none" strike="noStrike">
                <a:solidFill>
                  <a:schemeClr val="dk1"/>
                </a:solidFill>
                <a:latin typeface="Calibri"/>
                <a:ea typeface="Calibri"/>
                <a:cs typeface="Calibri"/>
                <a:sym typeface="Calibri"/>
              </a:rPr>
              <a:t>Subdomain</a:t>
            </a:r>
            <a:endParaRPr b="1" i="0" sz="2000" u="none" cap="none" strike="noStrike">
              <a:solidFill>
                <a:schemeClr val="dk1"/>
              </a:solidFill>
              <a:latin typeface="Calibri"/>
              <a:ea typeface="Calibri"/>
              <a:cs typeface="Calibri"/>
              <a:sym typeface="Calibri"/>
            </a:endParaRPr>
          </a:p>
          <a:p>
            <a:pPr indent="-355600" lvl="0" marL="457200" marR="0" rtl="0" algn="l">
              <a:lnSpc>
                <a:spcPct val="115000"/>
              </a:lnSpc>
              <a:spcBef>
                <a:spcPts val="0"/>
              </a:spcBef>
              <a:spcAft>
                <a:spcPts val="0"/>
              </a:spcAft>
              <a:buClr>
                <a:srgbClr val="000000"/>
              </a:buClr>
              <a:buSzPts val="2000"/>
              <a:buFont typeface="Calibri"/>
              <a:buChar char="●"/>
            </a:pPr>
            <a:r>
              <a:rPr b="1" i="0" lang="en-IN" sz="2000" u="none" cap="none" strike="noStrike">
                <a:solidFill>
                  <a:srgbClr val="000000"/>
                </a:solidFill>
                <a:latin typeface="Calibri"/>
                <a:ea typeface="Calibri"/>
                <a:cs typeface="Calibri"/>
                <a:sym typeface="Calibri"/>
              </a:rPr>
              <a:t>Problem  statement , Objectives and Scope </a:t>
            </a:r>
            <a:endParaRPr b="1" i="0" sz="2000" u="none" cap="none" strike="noStrike">
              <a:solidFill>
                <a:srgbClr val="000000"/>
              </a:solidFill>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b="1" lang="en-IN" sz="2000">
                <a:latin typeface="Calibri"/>
                <a:ea typeface="Calibri"/>
                <a:cs typeface="Calibri"/>
                <a:sym typeface="Calibri"/>
              </a:rPr>
              <a:t>Functional</a:t>
            </a:r>
            <a:r>
              <a:rPr b="1" lang="en-IN" sz="2000">
                <a:latin typeface="Calibri"/>
                <a:ea typeface="Calibri"/>
                <a:cs typeface="Calibri"/>
                <a:sym typeface="Calibri"/>
              </a:rPr>
              <a:t> Requirement</a:t>
            </a:r>
            <a:r>
              <a:rPr b="1" lang="en-IN" sz="2000">
                <a:latin typeface="Calibri"/>
                <a:ea typeface="Calibri"/>
                <a:cs typeface="Calibri"/>
                <a:sym typeface="Calibri"/>
              </a:rPr>
              <a:t>s</a:t>
            </a:r>
            <a:endParaRPr b="1"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b="1" lang="en-IN" sz="2000">
                <a:latin typeface="Calibri"/>
                <a:ea typeface="Calibri"/>
                <a:cs typeface="Calibri"/>
                <a:sym typeface="Calibri"/>
              </a:rPr>
              <a:t>Non-Functional Requirements</a:t>
            </a:r>
            <a:endParaRPr b="1" sz="2000">
              <a:latin typeface="Calibri"/>
              <a:ea typeface="Calibri"/>
              <a:cs typeface="Calibri"/>
              <a:sym typeface="Calibri"/>
            </a:endParaRPr>
          </a:p>
          <a:p>
            <a:pPr indent="-355600" lvl="0" marL="457200" marR="0" rtl="0" algn="l">
              <a:lnSpc>
                <a:spcPct val="115000"/>
              </a:lnSpc>
              <a:spcBef>
                <a:spcPts val="0"/>
              </a:spcBef>
              <a:spcAft>
                <a:spcPts val="0"/>
              </a:spcAft>
              <a:buClr>
                <a:srgbClr val="000000"/>
              </a:buClr>
              <a:buSzPts val="2000"/>
              <a:buFont typeface="Calibri"/>
              <a:buChar char="●"/>
            </a:pPr>
            <a:r>
              <a:rPr b="1" i="0" lang="en-IN" sz="2000" u="none" cap="none" strike="noStrike">
                <a:solidFill>
                  <a:srgbClr val="000000"/>
                </a:solidFill>
                <a:latin typeface="Calibri"/>
                <a:ea typeface="Calibri"/>
                <a:cs typeface="Calibri"/>
                <a:sym typeface="Calibri"/>
              </a:rPr>
              <a:t>Dataset Description</a:t>
            </a:r>
            <a:endParaRPr b="1" i="0" sz="2000" u="none" cap="none" strike="noStrike">
              <a:solidFill>
                <a:srgbClr val="000000"/>
              </a:solidFill>
              <a:latin typeface="Calibri"/>
              <a:ea typeface="Calibri"/>
              <a:cs typeface="Calibri"/>
              <a:sym typeface="Calibri"/>
            </a:endParaRPr>
          </a:p>
          <a:p>
            <a:pPr indent="-355600" lvl="0" marL="457200" marR="0" rtl="0" algn="l">
              <a:lnSpc>
                <a:spcPct val="115000"/>
              </a:lnSpc>
              <a:spcBef>
                <a:spcPts val="0"/>
              </a:spcBef>
              <a:spcAft>
                <a:spcPts val="0"/>
              </a:spcAft>
              <a:buClr>
                <a:srgbClr val="000000"/>
              </a:buClr>
              <a:buSzPts val="2000"/>
              <a:buFont typeface="Calibri"/>
              <a:buChar char="●"/>
            </a:pPr>
            <a:r>
              <a:rPr b="1" i="0" lang="en-IN" sz="2000" u="none" cap="none" strike="noStrike">
                <a:solidFill>
                  <a:srgbClr val="000000"/>
                </a:solidFill>
                <a:latin typeface="Calibri"/>
                <a:ea typeface="Calibri"/>
                <a:cs typeface="Calibri"/>
                <a:sym typeface="Calibri"/>
              </a:rPr>
              <a:t>System Model</a:t>
            </a:r>
            <a:endParaRPr b="1" i="0" sz="2000" u="none" cap="none" strike="noStrike">
              <a:solidFill>
                <a:srgbClr val="000000"/>
              </a:solidFill>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b="1" lang="en-IN" sz="2000">
                <a:latin typeface="Calibri"/>
                <a:ea typeface="Calibri"/>
                <a:cs typeface="Calibri"/>
                <a:sym typeface="Calibri"/>
              </a:rPr>
              <a:t>ML/Ensemble/Dl Pipelines</a:t>
            </a:r>
            <a:endParaRPr b="1" sz="2000">
              <a:latin typeface="Calibri"/>
              <a:ea typeface="Calibri"/>
              <a:cs typeface="Calibri"/>
              <a:sym typeface="Calibri"/>
            </a:endParaRPr>
          </a:p>
          <a:p>
            <a:pPr indent="-355600" lvl="0" marL="457200" marR="0" rtl="0" algn="l">
              <a:lnSpc>
                <a:spcPct val="115000"/>
              </a:lnSpc>
              <a:spcBef>
                <a:spcPts val="0"/>
              </a:spcBef>
              <a:spcAft>
                <a:spcPts val="0"/>
              </a:spcAft>
              <a:buClr>
                <a:srgbClr val="000000"/>
              </a:buClr>
              <a:buSzPts val="2000"/>
              <a:buFont typeface="Calibri"/>
              <a:buChar char="●"/>
            </a:pPr>
            <a:r>
              <a:rPr b="1" i="0" lang="en-IN" sz="2000" u="none" cap="none" strike="noStrike">
                <a:solidFill>
                  <a:srgbClr val="000000"/>
                </a:solidFill>
                <a:latin typeface="Calibri"/>
                <a:ea typeface="Calibri"/>
                <a:cs typeface="Calibri"/>
                <a:sym typeface="Calibri"/>
              </a:rPr>
              <a:t>Results</a:t>
            </a:r>
            <a:endParaRPr b="1" i="0" sz="2000" u="none" cap="none" strike="noStrike">
              <a:solidFill>
                <a:srgbClr val="000000"/>
              </a:solidFill>
              <a:latin typeface="Calibri"/>
              <a:ea typeface="Calibri"/>
              <a:cs typeface="Calibri"/>
              <a:sym typeface="Calibri"/>
            </a:endParaRPr>
          </a:p>
          <a:p>
            <a:pPr indent="-355600" lvl="0" marL="457200" marR="0" rtl="0" algn="l">
              <a:lnSpc>
                <a:spcPct val="115000"/>
              </a:lnSpc>
              <a:spcBef>
                <a:spcPts val="0"/>
              </a:spcBef>
              <a:spcAft>
                <a:spcPts val="0"/>
              </a:spcAft>
              <a:buClr>
                <a:srgbClr val="000000"/>
              </a:buClr>
              <a:buSzPts val="2000"/>
              <a:buFont typeface="Calibri"/>
              <a:buChar char="●"/>
            </a:pPr>
            <a:r>
              <a:rPr b="1" i="0" lang="en-IN" sz="2000" u="none" cap="none" strike="noStrike">
                <a:solidFill>
                  <a:srgbClr val="000000"/>
                </a:solidFill>
                <a:latin typeface="Calibri"/>
                <a:ea typeface="Calibri"/>
                <a:cs typeface="Calibri"/>
                <a:sym typeface="Calibri"/>
              </a:rPr>
              <a:t>References</a:t>
            </a:r>
            <a:endParaRPr b="1" i="0" sz="20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300"/>
              <a:buFont typeface="Arial"/>
              <a:buNone/>
            </a:pPr>
            <a:r>
              <a:t/>
            </a:r>
            <a:endParaRPr b="1" i="0" sz="2300" u="none" cap="none" strike="noStrike">
              <a:solidFill>
                <a:srgbClr val="000000"/>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cxnSp>
        <p:nvCxnSpPr>
          <p:cNvPr id="108" name="Google Shape;108;p15"/>
          <p:cNvCxnSpPr/>
          <p:nvPr/>
        </p:nvCxnSpPr>
        <p:spPr>
          <a:xfrm>
            <a:off x="64971" y="663335"/>
            <a:ext cx="8994808" cy="15238"/>
          </a:xfrm>
          <a:prstGeom prst="straightConnector1">
            <a:avLst/>
          </a:prstGeom>
          <a:noFill/>
          <a:ln cap="flat" cmpd="sng" w="9525">
            <a:solidFill>
              <a:srgbClr val="E4948A"/>
            </a:solidFill>
            <a:prstDash val="solid"/>
            <a:round/>
            <a:headEnd len="sm" w="sm" type="none"/>
            <a:tailEnd len="sm" w="sm" type="none"/>
          </a:ln>
        </p:spPr>
      </p:cxnSp>
      <p:pic>
        <p:nvPicPr>
          <p:cNvPr descr="KLE Technological University" id="109" name="Google Shape;109;p15"/>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10" name="Google Shape;110;p15"/>
          <p:cNvSpPr txBox="1"/>
          <p:nvPr/>
        </p:nvSpPr>
        <p:spPr>
          <a:xfrm>
            <a:off x="8601456" y="4835723"/>
            <a:ext cx="3933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sp>
        <p:nvSpPr>
          <p:cNvPr id="111" name="Google Shape;111;p15"/>
          <p:cNvSpPr txBox="1"/>
          <p:nvPr/>
        </p:nvSpPr>
        <p:spPr>
          <a:xfrm>
            <a:off x="64975" y="663325"/>
            <a:ext cx="8994900" cy="439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700"/>
              <a:buFont typeface="Arial"/>
              <a:buNone/>
            </a:pPr>
            <a:r>
              <a:rPr b="1" i="0" lang="en-IN" sz="2800" u="none" cap="none" strike="noStrike">
                <a:solidFill>
                  <a:srgbClr val="002060"/>
                </a:solidFill>
                <a:latin typeface="Calibri"/>
                <a:ea typeface="Calibri"/>
                <a:cs typeface="Calibri"/>
                <a:sym typeface="Calibri"/>
              </a:rPr>
              <a:t>DOMAIN :  </a:t>
            </a:r>
            <a:r>
              <a:rPr b="1" i="0" lang="en-IN" sz="2000" u="none" cap="none" strike="noStrike">
                <a:solidFill>
                  <a:schemeClr val="dk1"/>
                </a:solidFill>
                <a:latin typeface="Calibri"/>
                <a:ea typeface="Calibri"/>
                <a:cs typeface="Calibri"/>
                <a:sym typeface="Calibri"/>
              </a:rPr>
              <a:t>MACHINE LEARNING</a:t>
            </a:r>
            <a:endParaRPr b="1" i="0" sz="20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800"/>
              <a:buFont typeface="Arial"/>
              <a:buNone/>
            </a:pPr>
            <a:r>
              <a:t/>
            </a:r>
            <a:endParaRPr b="1" i="0" sz="2800" u="none" cap="none" strike="noStrike">
              <a:solidFill>
                <a:srgbClr val="00206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800"/>
              <a:buFont typeface="Arial"/>
              <a:buNone/>
            </a:pPr>
            <a:r>
              <a:rPr b="1" i="0" lang="en-IN" sz="2800" u="none" cap="none" strike="noStrike">
                <a:solidFill>
                  <a:srgbClr val="002060"/>
                </a:solidFill>
                <a:latin typeface="Calibri"/>
                <a:ea typeface="Calibri"/>
                <a:cs typeface="Calibri"/>
                <a:sym typeface="Calibri"/>
              </a:rPr>
              <a:t>SUB-DOMAIN : </a:t>
            </a:r>
            <a:r>
              <a:rPr b="1" i="0" lang="en-IN" sz="2000" u="none" cap="none" strike="noStrike">
                <a:solidFill>
                  <a:schemeClr val="dk1"/>
                </a:solidFill>
                <a:latin typeface="Calibri"/>
                <a:ea typeface="Calibri"/>
                <a:cs typeface="Calibri"/>
                <a:sym typeface="Calibri"/>
              </a:rPr>
              <a:t>AUDIO PROCESSING</a:t>
            </a:r>
            <a:endParaRPr b="1" i="0" sz="2000" u="none" cap="none" strike="noStrike">
              <a:solidFill>
                <a:schemeClr val="dk1"/>
              </a:solidFill>
              <a:latin typeface="Calibri"/>
              <a:ea typeface="Calibri"/>
              <a:cs typeface="Calibri"/>
              <a:sym typeface="Calibri"/>
            </a:endParaRPr>
          </a:p>
          <a:p>
            <a:pPr indent="0" lvl="0" marL="45720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111111"/>
              </a:solidFill>
              <a:highlight>
                <a:schemeClr val="lt1"/>
              </a:highlight>
              <a:latin typeface="Calibri"/>
              <a:ea typeface="Calibri"/>
              <a:cs typeface="Calibri"/>
              <a:sym typeface="Calibri"/>
            </a:endParaRPr>
          </a:p>
          <a:p>
            <a:pPr indent="0" lvl="0" marL="457200" marR="0" rtl="0" algn="l">
              <a:lnSpc>
                <a:spcPct val="80000"/>
              </a:lnSpc>
              <a:spcBef>
                <a:spcPts val="0"/>
              </a:spcBef>
              <a:spcAft>
                <a:spcPts val="0"/>
              </a:spcAft>
              <a:buClr>
                <a:srgbClr val="000000"/>
              </a:buClr>
              <a:buSzPts val="2000"/>
              <a:buFont typeface="Arial"/>
              <a:buNone/>
            </a:pPr>
            <a:r>
              <a:t/>
            </a:r>
            <a:endParaRPr b="0" i="0" sz="2000" u="none" cap="none" strike="noStrike">
              <a:solidFill>
                <a:srgbClr val="111111"/>
              </a:solidFill>
              <a:highlight>
                <a:schemeClr val="lt1"/>
              </a:highlight>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700"/>
              <a:buFont typeface="Arial"/>
              <a:buNone/>
            </a:pPr>
            <a:r>
              <a:t/>
            </a:r>
            <a:endParaRPr b="1" i="1" sz="2800" u="none" cap="none" strike="noStrike">
              <a:solidFill>
                <a:srgbClr val="002060"/>
              </a:solidFill>
              <a:latin typeface="Calibri"/>
              <a:ea typeface="Calibri"/>
              <a:cs typeface="Calibri"/>
              <a:sym typeface="Calibri"/>
            </a:endParaRPr>
          </a:p>
          <a:p>
            <a:pPr indent="0" lvl="0" marL="457200" marR="0" rtl="0" algn="l">
              <a:lnSpc>
                <a:spcPct val="80000"/>
              </a:lnSpc>
              <a:spcBef>
                <a:spcPts val="100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457200" marR="0" rtl="0" algn="l">
              <a:lnSpc>
                <a:spcPct val="80000"/>
              </a:lnSpc>
              <a:spcBef>
                <a:spcPts val="1000"/>
              </a:spcBef>
              <a:spcAft>
                <a:spcPts val="0"/>
              </a:spcAft>
              <a:buClr>
                <a:srgbClr val="000000"/>
              </a:buClr>
              <a:buSzPts val="2300"/>
              <a:buFont typeface="Arial"/>
              <a:buNone/>
            </a:pPr>
            <a:r>
              <a:t/>
            </a:r>
            <a:endParaRPr b="0" i="0" sz="2300" u="none" cap="none" strike="noStrike">
              <a:solidFill>
                <a:schemeClr val="dk1"/>
              </a:solidFill>
              <a:latin typeface="Calibri"/>
              <a:ea typeface="Calibri"/>
              <a:cs typeface="Calibri"/>
              <a:sym typeface="Calibri"/>
            </a:endParaRPr>
          </a:p>
          <a:p>
            <a:pPr indent="0" lvl="0" marL="265113" marR="0" rtl="0" algn="l">
              <a:lnSpc>
                <a:spcPct val="80000"/>
              </a:lnSpc>
              <a:spcBef>
                <a:spcPts val="100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265113" marR="0" rtl="0" algn="l">
              <a:lnSpc>
                <a:spcPct val="80000"/>
              </a:lnSpc>
              <a:spcBef>
                <a:spcPts val="100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265113" marR="0" rtl="0" algn="l">
              <a:lnSpc>
                <a:spcPct val="80000"/>
              </a:lnSpc>
              <a:spcBef>
                <a:spcPts val="100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265113" marR="0" rtl="0" algn="l">
              <a:lnSpc>
                <a:spcPct val="105000"/>
              </a:lnSpc>
              <a:spcBef>
                <a:spcPts val="0"/>
              </a:spcBef>
              <a:spcAft>
                <a:spcPts val="1200"/>
              </a:spcAft>
              <a:buClr>
                <a:srgbClr val="000000"/>
              </a:buClr>
              <a:buSzPts val="2100"/>
              <a:buFont typeface="Arial"/>
              <a:buNone/>
            </a:pPr>
            <a:r>
              <a:t/>
            </a:r>
            <a:endParaRPr b="0" i="0" sz="2100" u="none" cap="none" strike="noStrike">
              <a:solidFill>
                <a:srgbClr val="595959"/>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cxnSp>
        <p:nvCxnSpPr>
          <p:cNvPr id="117" name="Google Shape;117;p16"/>
          <p:cNvCxnSpPr/>
          <p:nvPr/>
        </p:nvCxnSpPr>
        <p:spPr>
          <a:xfrm>
            <a:off x="64971" y="663335"/>
            <a:ext cx="8994808" cy="15238"/>
          </a:xfrm>
          <a:prstGeom prst="straightConnector1">
            <a:avLst/>
          </a:prstGeom>
          <a:noFill/>
          <a:ln cap="flat" cmpd="sng" w="9525">
            <a:solidFill>
              <a:srgbClr val="E4948A"/>
            </a:solidFill>
            <a:prstDash val="solid"/>
            <a:round/>
            <a:headEnd len="sm" w="sm" type="none"/>
            <a:tailEnd len="sm" w="sm" type="none"/>
          </a:ln>
        </p:spPr>
      </p:cxnSp>
      <p:sp>
        <p:nvSpPr>
          <p:cNvPr id="118" name="Google Shape;118;p16"/>
          <p:cNvSpPr txBox="1"/>
          <p:nvPr/>
        </p:nvSpPr>
        <p:spPr>
          <a:xfrm>
            <a:off x="209251" y="110525"/>
            <a:ext cx="6851100" cy="50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u="none" cap="none" strike="noStrike">
                <a:solidFill>
                  <a:srgbClr val="002060"/>
                </a:solidFill>
                <a:latin typeface="Calibri"/>
                <a:ea typeface="Calibri"/>
                <a:cs typeface="Calibri"/>
                <a:sym typeface="Calibri"/>
              </a:rPr>
              <a:t>PROBLEM STATEMENT ,OBJECTIVES, SCOPE  </a:t>
            </a:r>
            <a:endParaRPr b="1" i="1" sz="2800" u="none" cap="none" strike="noStrike">
              <a:solidFill>
                <a:srgbClr val="000000"/>
              </a:solidFill>
              <a:latin typeface="Calibri"/>
              <a:ea typeface="Calibri"/>
              <a:cs typeface="Calibri"/>
              <a:sym typeface="Calibri"/>
            </a:endParaRPr>
          </a:p>
        </p:txBody>
      </p:sp>
      <p:pic>
        <p:nvPicPr>
          <p:cNvPr descr="KLE Technological University" id="119" name="Google Shape;119;p16"/>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20" name="Google Shape;120;p16"/>
          <p:cNvSpPr txBox="1"/>
          <p:nvPr/>
        </p:nvSpPr>
        <p:spPr>
          <a:xfrm>
            <a:off x="8601456" y="4835723"/>
            <a:ext cx="393300" cy="3078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1" i="0" lang="en-IN" sz="1400" u="none" cap="none" strike="noStrike">
                <a:solidFill>
                  <a:schemeClr val="accent3"/>
                </a:solidFill>
                <a:latin typeface="Arial"/>
                <a:ea typeface="Arial"/>
                <a:cs typeface="Arial"/>
                <a:sym typeface="Arial"/>
              </a:rPr>
              <a:t>‹#›</a:t>
            </a:fld>
            <a:endParaRPr b="1" i="0" sz="1400" u="none" cap="none" strike="noStrike">
              <a:solidFill>
                <a:schemeClr val="accent3"/>
              </a:solidFill>
              <a:latin typeface="Arial"/>
              <a:ea typeface="Arial"/>
              <a:cs typeface="Arial"/>
              <a:sym typeface="Arial"/>
            </a:endParaRPr>
          </a:p>
        </p:txBody>
      </p:sp>
      <p:sp>
        <p:nvSpPr>
          <p:cNvPr id="121" name="Google Shape;121;p16"/>
          <p:cNvSpPr txBox="1"/>
          <p:nvPr/>
        </p:nvSpPr>
        <p:spPr>
          <a:xfrm>
            <a:off x="64975" y="702075"/>
            <a:ext cx="8828700" cy="81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n-IN" sz="2000" u="none" cap="none" strike="noStrike">
                <a:solidFill>
                  <a:srgbClr val="000000"/>
                </a:solidFill>
                <a:latin typeface="Calibri"/>
                <a:ea typeface="Calibri"/>
                <a:cs typeface="Calibri"/>
                <a:sym typeface="Calibri"/>
              </a:rPr>
              <a:t>Problem Statement:</a:t>
            </a:r>
            <a:endParaRPr b="1" i="0" sz="20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900"/>
              <a:buFont typeface="Arial"/>
              <a:buNone/>
            </a:pPr>
            <a:r>
              <a:rPr lang="en-IN" sz="2000">
                <a:latin typeface="Calibri"/>
                <a:ea typeface="Calibri"/>
                <a:cs typeface="Calibri"/>
                <a:sym typeface="Calibri"/>
              </a:rPr>
              <a:t>Detection of Covid-19 from Audio samples using Deep Learning Techniques.</a:t>
            </a:r>
            <a:endParaRPr b="0" i="0" sz="2000" u="none" cap="none" strike="noStrike">
              <a:solidFill>
                <a:srgbClr val="000000"/>
              </a:solidFill>
              <a:latin typeface="Calibri"/>
              <a:ea typeface="Calibri"/>
              <a:cs typeface="Calibri"/>
              <a:sym typeface="Calibri"/>
            </a:endParaRPr>
          </a:p>
        </p:txBody>
      </p:sp>
      <p:sp>
        <p:nvSpPr>
          <p:cNvPr id="122" name="Google Shape;122;p16"/>
          <p:cNvSpPr txBox="1"/>
          <p:nvPr/>
        </p:nvSpPr>
        <p:spPr>
          <a:xfrm>
            <a:off x="4572000" y="964400"/>
            <a:ext cx="44877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123" name="Google Shape;123;p16"/>
          <p:cNvSpPr txBox="1"/>
          <p:nvPr/>
        </p:nvSpPr>
        <p:spPr>
          <a:xfrm>
            <a:off x="209250" y="3668622"/>
            <a:ext cx="8288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124" name="Google Shape;124;p16"/>
          <p:cNvSpPr txBox="1"/>
          <p:nvPr/>
        </p:nvSpPr>
        <p:spPr>
          <a:xfrm>
            <a:off x="120350" y="1539175"/>
            <a:ext cx="8903400" cy="3604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n-IN" sz="2000" u="none" cap="none" strike="noStrike">
                <a:solidFill>
                  <a:srgbClr val="000000"/>
                </a:solidFill>
                <a:latin typeface="Calibri"/>
                <a:ea typeface="Calibri"/>
                <a:cs typeface="Calibri"/>
                <a:sym typeface="Calibri"/>
              </a:rPr>
              <a:t>Objectives and scope:</a:t>
            </a:r>
            <a:endParaRPr b="0" i="0" sz="2000" u="none" cap="none" strike="noStrike">
              <a:solidFill>
                <a:srgbClr val="000000"/>
              </a:solidFill>
              <a:latin typeface="Calibri"/>
              <a:ea typeface="Calibri"/>
              <a:cs typeface="Calibri"/>
              <a:sym typeface="Calibri"/>
            </a:endParaRPr>
          </a:p>
          <a:p>
            <a:pPr indent="-355600" lvl="0" marL="914400" marR="0" rtl="0" algn="l">
              <a:lnSpc>
                <a:spcPct val="115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Identification of features such as MFCCs, Spectral centroid, RMS and ZCR.</a:t>
            </a:r>
            <a:endParaRPr b="0" i="0" sz="2000" u="none" cap="none" strike="noStrike">
              <a:solidFill>
                <a:schemeClr val="dk1"/>
              </a:solidFill>
              <a:latin typeface="Calibri"/>
              <a:ea typeface="Calibri"/>
              <a:cs typeface="Calibri"/>
              <a:sym typeface="Calibri"/>
            </a:endParaRPr>
          </a:p>
          <a:p>
            <a:pPr indent="-355600" lvl="0" marL="914400" marR="0" rtl="0" algn="l">
              <a:lnSpc>
                <a:spcPct val="115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Applying Machine Learning models like Random Forest, KNN and SVM.</a:t>
            </a:r>
            <a:endParaRPr b="0" i="0" sz="2000" u="none" cap="none" strike="noStrike">
              <a:solidFill>
                <a:schemeClr val="dk1"/>
              </a:solidFill>
              <a:latin typeface="Calibri"/>
              <a:ea typeface="Calibri"/>
              <a:cs typeface="Calibri"/>
              <a:sym typeface="Calibri"/>
            </a:endParaRPr>
          </a:p>
          <a:p>
            <a:pPr indent="-355600" lvl="0" marL="914400" marR="0" rtl="0" algn="l">
              <a:lnSpc>
                <a:spcPct val="115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To classify the cough audio samples into COVID-19 and healthy.</a:t>
            </a:r>
            <a:endParaRPr b="0" i="0" sz="2000" u="none" cap="none" strike="noStrike">
              <a:solidFill>
                <a:schemeClr val="dk1"/>
              </a:solidFill>
              <a:latin typeface="Calibri"/>
              <a:ea typeface="Calibri"/>
              <a:cs typeface="Calibri"/>
              <a:sym typeface="Calibri"/>
            </a:endParaRPr>
          </a:p>
          <a:p>
            <a:pPr indent="-355600" lvl="0" marL="914400" marR="0" rtl="0" algn="l">
              <a:lnSpc>
                <a:spcPct val="115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Evaluate the model performance of the deep learning models against machine learning models.</a:t>
            </a:r>
            <a:endParaRPr b="0" i="0" sz="2000" u="none" cap="none" strike="noStrike">
              <a:solidFill>
                <a:schemeClr val="dk1"/>
              </a:solidFill>
              <a:latin typeface="Calibri"/>
              <a:ea typeface="Calibri"/>
              <a:cs typeface="Calibri"/>
              <a:sym typeface="Calibri"/>
            </a:endParaRPr>
          </a:p>
          <a:p>
            <a:pPr indent="-355600" lvl="0" marL="914400" marR="0" rtl="0" algn="l">
              <a:lnSpc>
                <a:spcPct val="115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Comparing with state of the art works. </a:t>
            </a:r>
            <a:endParaRPr b="0" i="0" sz="2000" u="none" cap="none" strike="noStrike">
              <a:solidFill>
                <a:srgbClr val="000000"/>
              </a:solidFill>
              <a:latin typeface="Calibri"/>
              <a:ea typeface="Calibri"/>
              <a:cs typeface="Calibri"/>
              <a:sym typeface="Calibri"/>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cxnSp>
        <p:nvCxnSpPr>
          <p:cNvPr id="130" name="Google Shape;130;p17"/>
          <p:cNvCxnSpPr/>
          <p:nvPr/>
        </p:nvCxnSpPr>
        <p:spPr>
          <a:xfrm>
            <a:off x="64971" y="663335"/>
            <a:ext cx="8994808" cy="15238"/>
          </a:xfrm>
          <a:prstGeom prst="straightConnector1">
            <a:avLst/>
          </a:prstGeom>
          <a:noFill/>
          <a:ln cap="flat" cmpd="sng" w="9525">
            <a:solidFill>
              <a:srgbClr val="E4948A"/>
            </a:solidFill>
            <a:prstDash val="solid"/>
            <a:round/>
            <a:headEnd len="sm" w="sm" type="none"/>
            <a:tailEnd len="sm" w="sm" type="none"/>
          </a:ln>
        </p:spPr>
      </p:cxnSp>
      <p:sp>
        <p:nvSpPr>
          <p:cNvPr id="131" name="Google Shape;131;p17"/>
          <p:cNvSpPr txBox="1"/>
          <p:nvPr/>
        </p:nvSpPr>
        <p:spPr>
          <a:xfrm>
            <a:off x="64975" y="140050"/>
            <a:ext cx="8994900" cy="44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u="none" cap="none" strike="noStrike">
                <a:solidFill>
                  <a:srgbClr val="002060"/>
                </a:solidFill>
                <a:latin typeface="Calibri"/>
                <a:ea typeface="Calibri"/>
                <a:cs typeface="Calibri"/>
                <a:sym typeface="Calibri"/>
              </a:rPr>
              <a:t>DATASET DESCRIPTION </a:t>
            </a:r>
            <a:endParaRPr b="0" i="0" sz="1900" u="none" cap="none" strike="noStrike">
              <a:solidFill>
                <a:srgbClr val="000000"/>
              </a:solidFill>
              <a:latin typeface="Arial"/>
              <a:ea typeface="Arial"/>
              <a:cs typeface="Arial"/>
              <a:sym typeface="Arial"/>
            </a:endParaRPr>
          </a:p>
        </p:txBody>
      </p:sp>
      <p:pic>
        <p:nvPicPr>
          <p:cNvPr descr="KLE Technological University" id="132" name="Google Shape;132;p17"/>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33" name="Google Shape;133;p17"/>
          <p:cNvSpPr txBox="1"/>
          <p:nvPr>
            <p:ph type="ctrTitle"/>
          </p:nvPr>
        </p:nvSpPr>
        <p:spPr>
          <a:xfrm>
            <a:off x="178175" y="756025"/>
            <a:ext cx="8838600" cy="4387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rgbClr val="000000"/>
              </a:buClr>
              <a:buSzPts val="1800"/>
              <a:buFont typeface="Arial"/>
              <a:buNone/>
            </a:pPr>
            <a:r>
              <a:rPr b="1" lang="en-IN" sz="2000"/>
              <a:t> </a:t>
            </a:r>
            <a:r>
              <a:rPr b="1" lang="en-IN" sz="2000" u="sng">
                <a:solidFill>
                  <a:schemeClr val="hlink"/>
                </a:solidFill>
                <a:hlinkClick r:id="rId4"/>
              </a:rPr>
              <a:t>COUGHVID</a:t>
            </a:r>
            <a:r>
              <a:rPr lang="en-IN" sz="2000">
                <a:solidFill>
                  <a:schemeClr val="dk2"/>
                </a:solidFill>
              </a:rPr>
              <a:t>:</a:t>
            </a:r>
            <a:r>
              <a:rPr lang="en-IN" sz="2000"/>
              <a:t> The COUGHVID dataset consists of cough recordings representing a wide range of subject ages, genders, geographic locations, and COVID-19 statuses.</a:t>
            </a:r>
            <a:endParaRPr sz="2000"/>
          </a:p>
          <a:p>
            <a:pPr indent="0" lvl="0" marL="0" rtl="0" algn="l">
              <a:lnSpc>
                <a:spcPct val="115000"/>
              </a:lnSpc>
              <a:spcBef>
                <a:spcPts val="0"/>
              </a:spcBef>
              <a:spcAft>
                <a:spcPts val="0"/>
              </a:spcAft>
              <a:buClr>
                <a:srgbClr val="000000"/>
              </a:buClr>
              <a:buSzPts val="1800"/>
              <a:buFont typeface="Arial"/>
              <a:buNone/>
            </a:pPr>
            <a:r>
              <a:rPr lang="en-IN" sz="2000">
                <a:solidFill>
                  <a:srgbClr val="222222"/>
                </a:solidFill>
                <a:highlight>
                  <a:schemeClr val="lt1"/>
                </a:highlight>
              </a:rPr>
              <a:t>1)there are 19213 segmented coughs in the format of .webm &amp; .ogg formats.</a:t>
            </a:r>
            <a:endParaRPr sz="2000">
              <a:solidFill>
                <a:srgbClr val="222222"/>
              </a:solidFill>
              <a:highlight>
                <a:schemeClr val="lt1"/>
              </a:highlight>
            </a:endParaRPr>
          </a:p>
          <a:p>
            <a:pPr indent="0" lvl="0" marL="0" rtl="0" algn="l">
              <a:lnSpc>
                <a:spcPct val="115000"/>
              </a:lnSpc>
              <a:spcBef>
                <a:spcPts val="0"/>
              </a:spcBef>
              <a:spcAft>
                <a:spcPts val="0"/>
              </a:spcAft>
              <a:buClr>
                <a:srgbClr val="000000"/>
              </a:buClr>
              <a:buSzPts val="1800"/>
              <a:buFont typeface="Arial"/>
              <a:buNone/>
            </a:pPr>
            <a:r>
              <a:rPr b="1" lang="en-IN" sz="2000" u="sng">
                <a:solidFill>
                  <a:schemeClr val="hlink"/>
                </a:solidFill>
                <a:hlinkClick r:id="rId5"/>
              </a:rPr>
              <a:t>COSWARA</a:t>
            </a:r>
            <a:r>
              <a:rPr lang="en-IN" sz="2000">
                <a:solidFill>
                  <a:schemeClr val="dk2"/>
                </a:solidFill>
              </a:rPr>
              <a:t>:</a:t>
            </a:r>
            <a:r>
              <a:rPr lang="en-IN" sz="2000"/>
              <a:t>Voice samples collected include breathing sounds (fast and slow), cough sounds (deep and shallow), phonation of sustained vowels (/a/ as in made, /i/,/o/), and counting numbers at slow and fast pace. </a:t>
            </a:r>
            <a:endParaRPr sz="2000"/>
          </a:p>
          <a:p>
            <a:pPr indent="0" lvl="0" marL="0" rtl="0" algn="l">
              <a:lnSpc>
                <a:spcPct val="115000"/>
              </a:lnSpc>
              <a:spcBef>
                <a:spcPts val="0"/>
              </a:spcBef>
              <a:spcAft>
                <a:spcPts val="0"/>
              </a:spcAft>
              <a:buSzPts val="1800"/>
              <a:buNone/>
            </a:pPr>
            <a:r>
              <a:rPr lang="en-IN" sz="2000"/>
              <a:t>1) Breathing-deep audio samples 746(542 healthy &amp; 204 covid positive sample)</a:t>
            </a:r>
            <a:endParaRPr sz="2000"/>
          </a:p>
          <a:p>
            <a:pPr indent="0" lvl="0" marL="0" rtl="0" algn="l">
              <a:lnSpc>
                <a:spcPct val="115000"/>
              </a:lnSpc>
              <a:spcBef>
                <a:spcPts val="0"/>
              </a:spcBef>
              <a:spcAft>
                <a:spcPts val="0"/>
              </a:spcAft>
              <a:buSzPts val="1800"/>
              <a:buNone/>
            </a:pPr>
            <a:r>
              <a:rPr lang="en-IN" sz="2000"/>
              <a:t>2) Cough-heavy audio samples 765( 574 healthy and 191  covid positive audio)</a:t>
            </a:r>
            <a:endParaRPr sz="2000"/>
          </a:p>
          <a:p>
            <a:pPr indent="0" lvl="0" marL="0" rtl="0" algn="l">
              <a:lnSpc>
                <a:spcPct val="115000"/>
              </a:lnSpc>
              <a:spcBef>
                <a:spcPts val="0"/>
              </a:spcBef>
              <a:spcAft>
                <a:spcPts val="0"/>
              </a:spcAft>
              <a:buSzPts val="1800"/>
              <a:buNone/>
            </a:pPr>
            <a:r>
              <a:rPr lang="en-IN" sz="2000"/>
              <a:t>3) Vowels audio samples 745(552  healthy &amp; 193  covid positive voice).</a:t>
            </a:r>
            <a:endParaRPr b="1" sz="2000"/>
          </a:p>
          <a:p>
            <a:pPr indent="0" lvl="0" marL="0" rtl="0" algn="l">
              <a:lnSpc>
                <a:spcPct val="150000"/>
              </a:lnSpc>
              <a:spcBef>
                <a:spcPts val="0"/>
              </a:spcBef>
              <a:spcAft>
                <a:spcPts val="0"/>
              </a:spcAft>
              <a:buSzPts val="1800"/>
              <a:buNone/>
            </a:pPr>
            <a:r>
              <a:t/>
            </a:r>
            <a:endParaRPr sz="2000"/>
          </a:p>
          <a:p>
            <a:pPr indent="0" lvl="0" marL="0" rtl="0" algn="ctr">
              <a:lnSpc>
                <a:spcPct val="150000"/>
              </a:lnSpc>
              <a:spcBef>
                <a:spcPts val="0"/>
              </a:spcBef>
              <a:spcAft>
                <a:spcPts val="0"/>
              </a:spcAft>
              <a:buSzPts val="1800"/>
              <a:buNone/>
            </a:pPr>
            <a:br>
              <a:rPr lang="en-IN" sz="2000"/>
            </a:b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cxnSp>
        <p:nvCxnSpPr>
          <p:cNvPr id="139" name="Google Shape;139;p18"/>
          <p:cNvCxnSpPr/>
          <p:nvPr/>
        </p:nvCxnSpPr>
        <p:spPr>
          <a:xfrm>
            <a:off x="64971" y="663335"/>
            <a:ext cx="8994900" cy="15300"/>
          </a:xfrm>
          <a:prstGeom prst="straightConnector1">
            <a:avLst/>
          </a:prstGeom>
          <a:noFill/>
          <a:ln cap="flat" cmpd="sng" w="9525">
            <a:solidFill>
              <a:srgbClr val="E4948A"/>
            </a:solidFill>
            <a:prstDash val="solid"/>
            <a:round/>
            <a:headEnd len="sm" w="sm" type="none"/>
            <a:tailEnd len="sm" w="sm" type="none"/>
          </a:ln>
        </p:spPr>
      </p:cxnSp>
      <p:sp>
        <p:nvSpPr>
          <p:cNvPr id="140" name="Google Shape;140;p18"/>
          <p:cNvSpPr txBox="1"/>
          <p:nvPr/>
        </p:nvSpPr>
        <p:spPr>
          <a:xfrm>
            <a:off x="64975" y="140050"/>
            <a:ext cx="8994900" cy="44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u="none" cap="none" strike="noStrike">
                <a:solidFill>
                  <a:srgbClr val="002060"/>
                </a:solidFill>
                <a:latin typeface="Calibri"/>
                <a:ea typeface="Calibri"/>
                <a:cs typeface="Calibri"/>
                <a:sym typeface="Calibri"/>
              </a:rPr>
              <a:t>SYSTEM MODEL</a:t>
            </a:r>
            <a:endParaRPr b="0" i="0" sz="1900" u="none" cap="none" strike="noStrike">
              <a:solidFill>
                <a:srgbClr val="000000"/>
              </a:solidFill>
              <a:latin typeface="Arial"/>
              <a:ea typeface="Arial"/>
              <a:cs typeface="Arial"/>
              <a:sym typeface="Arial"/>
            </a:endParaRPr>
          </a:p>
        </p:txBody>
      </p:sp>
      <p:pic>
        <p:nvPicPr>
          <p:cNvPr descr="KLE Technological University" id="141" name="Google Shape;141;p18"/>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42" name="Google Shape;142;p18"/>
          <p:cNvSpPr txBox="1"/>
          <p:nvPr>
            <p:ph type="ctrTitle"/>
          </p:nvPr>
        </p:nvSpPr>
        <p:spPr>
          <a:xfrm>
            <a:off x="178175" y="756025"/>
            <a:ext cx="8838600" cy="4387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800"/>
              <a:buNone/>
            </a:pPr>
            <a:r>
              <a:t/>
            </a:r>
            <a:endParaRPr b="1" sz="2000"/>
          </a:p>
          <a:p>
            <a:pPr indent="0" lvl="0" marL="0" rtl="0" algn="l">
              <a:lnSpc>
                <a:spcPct val="150000"/>
              </a:lnSpc>
              <a:spcBef>
                <a:spcPts val="0"/>
              </a:spcBef>
              <a:spcAft>
                <a:spcPts val="0"/>
              </a:spcAft>
              <a:buSzPts val="1800"/>
              <a:buNone/>
            </a:pPr>
            <a:r>
              <a:t/>
            </a:r>
            <a:endParaRPr sz="2000"/>
          </a:p>
          <a:p>
            <a:pPr indent="0" lvl="0" marL="0" rtl="0" algn="ctr">
              <a:lnSpc>
                <a:spcPct val="150000"/>
              </a:lnSpc>
              <a:spcBef>
                <a:spcPts val="0"/>
              </a:spcBef>
              <a:spcAft>
                <a:spcPts val="0"/>
              </a:spcAft>
              <a:buSzPts val="1800"/>
              <a:buNone/>
            </a:pPr>
            <a:br>
              <a:rPr lang="en-IN" sz="2000"/>
            </a:br>
            <a:endParaRPr sz="2000"/>
          </a:p>
        </p:txBody>
      </p:sp>
      <p:pic>
        <p:nvPicPr>
          <p:cNvPr id="143" name="Google Shape;143;p18"/>
          <p:cNvPicPr preferRelativeResize="0"/>
          <p:nvPr/>
        </p:nvPicPr>
        <p:blipFill rotWithShape="1">
          <a:blip r:embed="rId4">
            <a:alphaModFix/>
          </a:blip>
          <a:srcRect b="0" l="0" r="0" t="0"/>
          <a:stretch/>
        </p:blipFill>
        <p:spPr>
          <a:xfrm>
            <a:off x="2212350" y="717338"/>
            <a:ext cx="4770252" cy="44648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cxnSp>
        <p:nvCxnSpPr>
          <p:cNvPr id="149" name="Google Shape;149;p19"/>
          <p:cNvCxnSpPr/>
          <p:nvPr/>
        </p:nvCxnSpPr>
        <p:spPr>
          <a:xfrm>
            <a:off x="64971" y="663335"/>
            <a:ext cx="8994900" cy="15300"/>
          </a:xfrm>
          <a:prstGeom prst="straightConnector1">
            <a:avLst/>
          </a:prstGeom>
          <a:noFill/>
          <a:ln cap="flat" cmpd="sng" w="9525">
            <a:solidFill>
              <a:srgbClr val="E4948A"/>
            </a:solidFill>
            <a:prstDash val="solid"/>
            <a:round/>
            <a:headEnd len="sm" w="sm" type="none"/>
            <a:tailEnd len="sm" w="sm" type="none"/>
          </a:ln>
        </p:spPr>
      </p:cxnSp>
      <p:sp>
        <p:nvSpPr>
          <p:cNvPr id="150" name="Google Shape;150;p19"/>
          <p:cNvSpPr txBox="1"/>
          <p:nvPr/>
        </p:nvSpPr>
        <p:spPr>
          <a:xfrm>
            <a:off x="64975" y="140050"/>
            <a:ext cx="8994900" cy="44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a:solidFill>
                  <a:schemeClr val="dk2"/>
                </a:solidFill>
                <a:latin typeface="Calibri"/>
                <a:ea typeface="Calibri"/>
                <a:cs typeface="Calibri"/>
                <a:sym typeface="Calibri"/>
              </a:rPr>
              <a:t>Machine Learning</a:t>
            </a:r>
            <a:endParaRPr b="1" i="1" sz="2800" u="none" cap="none" strike="noStrike">
              <a:solidFill>
                <a:schemeClr val="dk2"/>
              </a:solidFill>
              <a:latin typeface="Calibri"/>
              <a:ea typeface="Calibri"/>
              <a:cs typeface="Calibri"/>
              <a:sym typeface="Calibri"/>
            </a:endParaRPr>
          </a:p>
        </p:txBody>
      </p:sp>
      <p:pic>
        <p:nvPicPr>
          <p:cNvPr descr="KLE Technological University" id="151" name="Google Shape;151;p19"/>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52" name="Google Shape;152;p19"/>
          <p:cNvSpPr txBox="1"/>
          <p:nvPr>
            <p:ph type="ctrTitle"/>
          </p:nvPr>
        </p:nvSpPr>
        <p:spPr>
          <a:xfrm>
            <a:off x="178175" y="756025"/>
            <a:ext cx="8838600" cy="4387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800"/>
              <a:buNone/>
            </a:pPr>
            <a:r>
              <a:rPr lang="en-IN" sz="2000"/>
              <a:t>The most applicable audio features, such as MFCC, Spectral centroid, RMS, and ZCR, are retrieved from the raw audio samples from the datasets. With the use of python libraries, these collected features are fed into various machine learning models for the detection of covid-19.</a:t>
            </a:r>
            <a:endParaRPr sz="2000"/>
          </a:p>
          <a:p>
            <a:pPr indent="0" lvl="0" marL="0" rtl="0" algn="l">
              <a:lnSpc>
                <a:spcPct val="115000"/>
              </a:lnSpc>
              <a:spcBef>
                <a:spcPts val="0"/>
              </a:spcBef>
              <a:spcAft>
                <a:spcPts val="0"/>
              </a:spcAft>
              <a:buSzPts val="1800"/>
              <a:buNone/>
            </a:pPr>
            <a:r>
              <a:t/>
            </a:r>
            <a:endParaRPr sz="2000"/>
          </a:p>
          <a:p>
            <a:pPr indent="0" lvl="0" marL="0" rtl="0" algn="l">
              <a:lnSpc>
                <a:spcPct val="150000"/>
              </a:lnSpc>
              <a:spcBef>
                <a:spcPts val="0"/>
              </a:spcBef>
              <a:spcAft>
                <a:spcPts val="0"/>
              </a:spcAft>
              <a:buSzPts val="1800"/>
              <a:buNone/>
            </a:pPr>
            <a:r>
              <a:t/>
            </a:r>
            <a:endParaRPr sz="2000"/>
          </a:p>
          <a:p>
            <a:pPr indent="0" lvl="0" marL="0" rtl="0" algn="ctr">
              <a:lnSpc>
                <a:spcPct val="150000"/>
              </a:lnSpc>
              <a:spcBef>
                <a:spcPts val="0"/>
              </a:spcBef>
              <a:spcAft>
                <a:spcPts val="0"/>
              </a:spcAft>
              <a:buSzPts val="1800"/>
              <a:buNone/>
            </a:pPr>
            <a:br>
              <a:rPr lang="en-IN" sz="2000"/>
            </a:br>
            <a:endParaRPr sz="2000"/>
          </a:p>
        </p:txBody>
      </p:sp>
      <p:pic>
        <p:nvPicPr>
          <p:cNvPr id="153" name="Google Shape;153;p19"/>
          <p:cNvPicPr preferRelativeResize="0"/>
          <p:nvPr/>
        </p:nvPicPr>
        <p:blipFill>
          <a:blip r:embed="rId4">
            <a:alphaModFix/>
          </a:blip>
          <a:stretch>
            <a:fillRect/>
          </a:stretch>
        </p:blipFill>
        <p:spPr>
          <a:xfrm>
            <a:off x="0" y="2916575"/>
            <a:ext cx="9106824" cy="16288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cxnSp>
        <p:nvCxnSpPr>
          <p:cNvPr id="159" name="Google Shape;159;p20"/>
          <p:cNvCxnSpPr/>
          <p:nvPr/>
        </p:nvCxnSpPr>
        <p:spPr>
          <a:xfrm>
            <a:off x="64971" y="663335"/>
            <a:ext cx="8994900" cy="15300"/>
          </a:xfrm>
          <a:prstGeom prst="straightConnector1">
            <a:avLst/>
          </a:prstGeom>
          <a:noFill/>
          <a:ln cap="flat" cmpd="sng" w="9525">
            <a:solidFill>
              <a:srgbClr val="E4948A"/>
            </a:solidFill>
            <a:prstDash val="solid"/>
            <a:round/>
            <a:headEnd len="sm" w="sm" type="none"/>
            <a:tailEnd len="sm" w="sm" type="none"/>
          </a:ln>
        </p:spPr>
      </p:cxnSp>
      <p:sp>
        <p:nvSpPr>
          <p:cNvPr id="160" name="Google Shape;160;p20"/>
          <p:cNvSpPr txBox="1"/>
          <p:nvPr/>
        </p:nvSpPr>
        <p:spPr>
          <a:xfrm>
            <a:off x="64975" y="140050"/>
            <a:ext cx="8994900" cy="44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a:solidFill>
                  <a:srgbClr val="002060"/>
                </a:solidFill>
                <a:latin typeface="Calibri"/>
                <a:ea typeface="Calibri"/>
                <a:cs typeface="Calibri"/>
                <a:sym typeface="Calibri"/>
              </a:rPr>
              <a:t>Ensemble Learning</a:t>
            </a:r>
            <a:endParaRPr b="0" i="0" sz="1900" u="none" cap="none" strike="noStrike">
              <a:solidFill>
                <a:srgbClr val="000000"/>
              </a:solidFill>
              <a:latin typeface="Arial"/>
              <a:ea typeface="Arial"/>
              <a:cs typeface="Arial"/>
              <a:sym typeface="Arial"/>
            </a:endParaRPr>
          </a:p>
        </p:txBody>
      </p:sp>
      <p:pic>
        <p:nvPicPr>
          <p:cNvPr descr="KLE Technological University" id="161" name="Google Shape;161;p20"/>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62" name="Google Shape;162;p20"/>
          <p:cNvSpPr txBox="1"/>
          <p:nvPr>
            <p:ph type="ctrTitle"/>
          </p:nvPr>
        </p:nvSpPr>
        <p:spPr>
          <a:xfrm>
            <a:off x="178175" y="756025"/>
            <a:ext cx="8838600" cy="4387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800"/>
              <a:buNone/>
            </a:pPr>
            <a:r>
              <a:rPr lang="en-IN" sz="2000"/>
              <a:t>For the detection of covid-19, the most appropriate audio features are extracted, and fed into an ensemble of SVM, Logistic regression, and Decision tree layers.</a:t>
            </a:r>
            <a:endParaRPr sz="2000"/>
          </a:p>
          <a:p>
            <a:pPr indent="0" lvl="0" marL="0" rtl="0" algn="l">
              <a:lnSpc>
                <a:spcPct val="115000"/>
              </a:lnSpc>
              <a:spcBef>
                <a:spcPts val="0"/>
              </a:spcBef>
              <a:spcAft>
                <a:spcPts val="0"/>
              </a:spcAft>
              <a:buSzPts val="1800"/>
              <a:buNone/>
            </a:pPr>
            <a:r>
              <a:t/>
            </a:r>
            <a:endParaRPr sz="2000"/>
          </a:p>
          <a:p>
            <a:pPr indent="0" lvl="0" marL="0" rtl="0" algn="l">
              <a:lnSpc>
                <a:spcPct val="150000"/>
              </a:lnSpc>
              <a:spcBef>
                <a:spcPts val="0"/>
              </a:spcBef>
              <a:spcAft>
                <a:spcPts val="0"/>
              </a:spcAft>
              <a:buSzPts val="1800"/>
              <a:buNone/>
            </a:pPr>
            <a:r>
              <a:t/>
            </a:r>
            <a:endParaRPr sz="2000"/>
          </a:p>
          <a:p>
            <a:pPr indent="0" lvl="0" marL="0" rtl="0" algn="ctr">
              <a:lnSpc>
                <a:spcPct val="150000"/>
              </a:lnSpc>
              <a:spcBef>
                <a:spcPts val="0"/>
              </a:spcBef>
              <a:spcAft>
                <a:spcPts val="0"/>
              </a:spcAft>
              <a:buSzPts val="1800"/>
              <a:buNone/>
            </a:pPr>
            <a:br>
              <a:rPr lang="en-IN" sz="2000"/>
            </a:br>
            <a:endParaRPr sz="2000"/>
          </a:p>
        </p:txBody>
      </p:sp>
      <p:pic>
        <p:nvPicPr>
          <p:cNvPr id="163" name="Google Shape;163;p20"/>
          <p:cNvPicPr preferRelativeResize="0"/>
          <p:nvPr/>
        </p:nvPicPr>
        <p:blipFill>
          <a:blip r:embed="rId4">
            <a:alphaModFix/>
          </a:blip>
          <a:stretch>
            <a:fillRect/>
          </a:stretch>
        </p:blipFill>
        <p:spPr>
          <a:xfrm>
            <a:off x="-9575" y="2916547"/>
            <a:ext cx="9143999" cy="173420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cxnSp>
        <p:nvCxnSpPr>
          <p:cNvPr id="169" name="Google Shape;169;p21"/>
          <p:cNvCxnSpPr/>
          <p:nvPr/>
        </p:nvCxnSpPr>
        <p:spPr>
          <a:xfrm>
            <a:off x="64971" y="663335"/>
            <a:ext cx="8994900" cy="15300"/>
          </a:xfrm>
          <a:prstGeom prst="straightConnector1">
            <a:avLst/>
          </a:prstGeom>
          <a:noFill/>
          <a:ln cap="flat" cmpd="sng" w="9525">
            <a:solidFill>
              <a:srgbClr val="E4948A"/>
            </a:solidFill>
            <a:prstDash val="solid"/>
            <a:round/>
            <a:headEnd len="sm" w="sm" type="none"/>
            <a:tailEnd len="sm" w="sm" type="none"/>
          </a:ln>
        </p:spPr>
      </p:cxnSp>
      <p:sp>
        <p:nvSpPr>
          <p:cNvPr id="170" name="Google Shape;170;p21"/>
          <p:cNvSpPr txBox="1"/>
          <p:nvPr/>
        </p:nvSpPr>
        <p:spPr>
          <a:xfrm>
            <a:off x="64975" y="140050"/>
            <a:ext cx="8994900" cy="445800"/>
          </a:xfrm>
          <a:prstGeom prst="rect">
            <a:avLst/>
          </a:prstGeom>
          <a:noFill/>
          <a:ln>
            <a:noFill/>
          </a:ln>
        </p:spPr>
        <p:txBody>
          <a:bodyPr anchorCtr="0" anchor="t" bIns="44825" lIns="89650" spcFirstLastPara="1" rIns="89650" wrap="square" tIns="44825">
            <a:noAutofit/>
          </a:bodyPr>
          <a:lstStyle/>
          <a:p>
            <a:pPr indent="0" lvl="0" marL="0" marR="0" rtl="0" algn="l">
              <a:lnSpc>
                <a:spcPct val="100000"/>
              </a:lnSpc>
              <a:spcBef>
                <a:spcPts val="0"/>
              </a:spcBef>
              <a:spcAft>
                <a:spcPts val="0"/>
              </a:spcAft>
              <a:buClr>
                <a:srgbClr val="000000"/>
              </a:buClr>
              <a:buSzPts val="2000"/>
              <a:buFont typeface="Arial"/>
              <a:buNone/>
            </a:pPr>
            <a:r>
              <a:rPr b="1" i="1" lang="en-IN" sz="2800">
                <a:solidFill>
                  <a:srgbClr val="002060"/>
                </a:solidFill>
                <a:latin typeface="Calibri"/>
                <a:ea typeface="Calibri"/>
                <a:cs typeface="Calibri"/>
                <a:sym typeface="Calibri"/>
              </a:rPr>
              <a:t>Deep</a:t>
            </a:r>
            <a:r>
              <a:rPr b="1" i="1" lang="en-IN" sz="2800">
                <a:solidFill>
                  <a:srgbClr val="002060"/>
                </a:solidFill>
                <a:latin typeface="Calibri"/>
                <a:ea typeface="Calibri"/>
                <a:cs typeface="Calibri"/>
                <a:sym typeface="Calibri"/>
              </a:rPr>
              <a:t> Learning</a:t>
            </a:r>
            <a:endParaRPr b="0" i="0" sz="1900" u="none" cap="none" strike="noStrike">
              <a:solidFill>
                <a:srgbClr val="000000"/>
              </a:solidFill>
              <a:latin typeface="Arial"/>
              <a:ea typeface="Arial"/>
              <a:cs typeface="Arial"/>
              <a:sym typeface="Arial"/>
            </a:endParaRPr>
          </a:p>
        </p:txBody>
      </p:sp>
      <p:pic>
        <p:nvPicPr>
          <p:cNvPr descr="KLE Technological University" id="171" name="Google Shape;171;p21"/>
          <p:cNvPicPr preferRelativeResize="0"/>
          <p:nvPr/>
        </p:nvPicPr>
        <p:blipFill rotWithShape="1">
          <a:blip r:embed="rId3">
            <a:alphaModFix/>
          </a:blip>
          <a:srcRect b="0" l="0" r="0" t="0"/>
          <a:stretch/>
        </p:blipFill>
        <p:spPr>
          <a:xfrm>
            <a:off x="7281398" y="110536"/>
            <a:ext cx="1557804" cy="361681"/>
          </a:xfrm>
          <a:prstGeom prst="rect">
            <a:avLst/>
          </a:prstGeom>
          <a:noFill/>
          <a:ln>
            <a:noFill/>
          </a:ln>
        </p:spPr>
      </p:pic>
      <p:sp>
        <p:nvSpPr>
          <p:cNvPr id="172" name="Google Shape;172;p21"/>
          <p:cNvSpPr txBox="1"/>
          <p:nvPr>
            <p:ph type="ctrTitle"/>
          </p:nvPr>
        </p:nvSpPr>
        <p:spPr>
          <a:xfrm>
            <a:off x="178175" y="756025"/>
            <a:ext cx="8838600" cy="4387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800"/>
              <a:buNone/>
            </a:pPr>
            <a:r>
              <a:rPr lang="en-IN" sz="2000"/>
              <a:t>Because the mel spectrogram converts hertz data to mel scale values, the raw audio files are converted to mel-spectrograms. The mel spectrograms are better for situations where human hearing perception needs to be simulated. Deep learning methods are then used to detect covid-19 using these spectrogram images .</a:t>
            </a:r>
            <a:endParaRPr sz="2000"/>
          </a:p>
          <a:p>
            <a:pPr indent="0" lvl="0" marL="0" rtl="0" algn="l">
              <a:lnSpc>
                <a:spcPct val="115000"/>
              </a:lnSpc>
              <a:spcBef>
                <a:spcPts val="0"/>
              </a:spcBef>
              <a:spcAft>
                <a:spcPts val="0"/>
              </a:spcAft>
              <a:buSzPts val="1800"/>
              <a:buNone/>
            </a:pPr>
            <a:r>
              <a:t/>
            </a:r>
            <a:endParaRPr sz="2000"/>
          </a:p>
          <a:p>
            <a:pPr indent="0" lvl="0" marL="0" rtl="0" algn="l">
              <a:lnSpc>
                <a:spcPct val="150000"/>
              </a:lnSpc>
              <a:spcBef>
                <a:spcPts val="0"/>
              </a:spcBef>
              <a:spcAft>
                <a:spcPts val="0"/>
              </a:spcAft>
              <a:buSzPts val="1800"/>
              <a:buNone/>
            </a:pPr>
            <a:r>
              <a:t/>
            </a:r>
            <a:endParaRPr sz="2000"/>
          </a:p>
          <a:p>
            <a:pPr indent="0" lvl="0" marL="0" rtl="0" algn="ctr">
              <a:lnSpc>
                <a:spcPct val="150000"/>
              </a:lnSpc>
              <a:spcBef>
                <a:spcPts val="0"/>
              </a:spcBef>
              <a:spcAft>
                <a:spcPts val="0"/>
              </a:spcAft>
              <a:buSzPts val="1800"/>
              <a:buNone/>
            </a:pPr>
            <a:br>
              <a:rPr lang="en-IN" sz="2000"/>
            </a:br>
            <a:endParaRPr sz="2000"/>
          </a:p>
        </p:txBody>
      </p:sp>
      <p:pic>
        <p:nvPicPr>
          <p:cNvPr id="173" name="Google Shape;173;p21"/>
          <p:cNvPicPr preferRelativeResize="0"/>
          <p:nvPr/>
        </p:nvPicPr>
        <p:blipFill>
          <a:blip r:embed="rId4">
            <a:alphaModFix/>
          </a:blip>
          <a:stretch>
            <a:fillRect/>
          </a:stretch>
        </p:blipFill>
        <p:spPr>
          <a:xfrm>
            <a:off x="25475" y="3123944"/>
            <a:ext cx="9143999" cy="175846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