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95" r:id="rId6"/>
    <p:sldId id="298" r:id="rId7"/>
    <p:sldId id="296" r:id="rId8"/>
    <p:sldId id="257" r:id="rId9"/>
    <p:sldId id="299" r:id="rId10"/>
    <p:sldId id="318" r:id="rId11"/>
    <p:sldId id="302" r:id="rId12"/>
    <p:sldId id="310" r:id="rId13"/>
    <p:sldId id="313" r:id="rId14"/>
    <p:sldId id="306" r:id="rId15"/>
    <p:sldId id="307" r:id="rId16"/>
    <p:sldId id="320" r:id="rId17"/>
    <p:sldId id="319" r:id="rId18"/>
    <p:sldId id="321" r:id="rId19"/>
    <p:sldId id="305" r:id="rId20"/>
    <p:sldId id="309" r:id="rId21"/>
    <p:sldId id="314" r:id="rId22"/>
    <p:sldId id="315" r:id="rId23"/>
    <p:sldId id="262" r:id="rId24"/>
  </p:sldIdLst>
  <p:sldSz cx="9144000" cy="5143500" type="screen16x9"/>
  <p:notesSz cx="6858000" cy="9144000"/>
  <p:embeddedFontLst>
    <p:embeddedFont>
      <p:font typeface="Red Hat Display" panose="020B0604020202020204" charset="0"/>
      <p:regular r:id="rId26"/>
      <p:bold r:id="rId27"/>
      <p:italic r:id="rId28"/>
      <p:boldItalic r:id="rId29"/>
    </p:embeddedFont>
    <p:embeddedFont>
      <p:font typeface="Red Hat Tex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770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06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5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16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421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93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9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36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85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291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92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80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07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4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21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9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python-based-project-covid-19-detector-with-vgg-19-convolutional-neural-network-f9602fc40b8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151467" y="1197682"/>
            <a:ext cx="4047900" cy="27480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E00"/>
                </a:solidFill>
              </a:rPr>
              <a:t>Celebration Scenario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Image Classification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4CB12-02EC-4EC8-B082-85E4AD82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5731">
            <a:off x="872399" y="1131988"/>
            <a:ext cx="1283190" cy="1283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8EDC7-0566-466A-8972-757DF4DE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09728">
            <a:off x="2125466" y="1742780"/>
            <a:ext cx="1286385" cy="1286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0666E-73AC-43E3-A8B8-8CC63B45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8037">
            <a:off x="916845" y="2539118"/>
            <a:ext cx="1464893" cy="1464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273568" y="1170279"/>
            <a:ext cx="6596864" cy="28029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accent5"/>
                </a:solidFill>
                <a:latin typeface="Red Hat Display" panose="020B0604020202020204" charset="0"/>
              </a:rPr>
              <a:t>All the collected images were first cleaned.</a:t>
            </a:r>
            <a:r>
              <a:rPr lang="en-US" sz="1600" dirty="0">
                <a:latin typeface="Red Hat Display" panose="020B0604020202020204" charset="0"/>
              </a:rPr>
              <a:t> The images with personal info, human faces, human centric, watermarks were either corrected or eliminated.</a:t>
            </a:r>
            <a:r>
              <a:rPr lang="en-US" sz="1600" b="1" dirty="0">
                <a:solidFill>
                  <a:schemeClr val="accent5"/>
                </a:solidFill>
                <a:latin typeface="Red Hat Display" panose="020B0604020202020204" charset="0"/>
              </a:rPr>
              <a:t> The images were then converted to a default size(520x520) and all the images were normalized for submission.</a:t>
            </a: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accent5"/>
                </a:solidFill>
                <a:latin typeface="Red Hat Display" panose="020B0604020202020204" charset="0"/>
              </a:rPr>
              <a:t>All the celebration images collected after submission were converted to an array. The images were then converted to a default size(224x224) and all the images are normalized.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02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689115" y="2271684"/>
            <a:ext cx="6510048" cy="6001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LEARNING MODEL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5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6474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36390" y="735724"/>
            <a:ext cx="4785719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VGG-19</a:t>
            </a:r>
            <a:r>
              <a:rPr lang="en-GB" sz="3200" b="1" dirty="0"/>
              <a:t> Architecture  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2;p16">
            <a:extLst>
              <a:ext uri="{FF2B5EF4-FFF2-40B4-BE49-F238E27FC236}">
                <a16:creationId xmlns:a16="http://schemas.microsoft.com/office/drawing/2014/main" id="{BEC3503D-682D-4396-A4DC-A420C70B82B4}"/>
              </a:ext>
            </a:extLst>
          </p:cNvPr>
          <p:cNvSpPr txBox="1">
            <a:spLocks/>
          </p:cNvSpPr>
          <p:nvPr/>
        </p:nvSpPr>
        <p:spPr>
          <a:xfrm>
            <a:off x="1197275" y="1129020"/>
            <a:ext cx="6596864" cy="109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800"/>
              </a:spcBef>
              <a:buClr>
                <a:srgbClr val="24283B"/>
              </a:buClr>
              <a:buSzPts val="1100"/>
              <a:defRPr/>
            </a:pPr>
            <a:r>
              <a:rPr lang="en-US" sz="1100" b="1" dirty="0">
                <a:solidFill>
                  <a:schemeClr val="accent5"/>
                </a:solidFill>
                <a:latin typeface="Red Hat Display" panose="020B0604020202020204" charset="0"/>
                <a:cs typeface="Arial"/>
                <a:sym typeface="Arial"/>
              </a:rPr>
              <a:t>I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ed Hat Display" panose="020B0604020202020204" charset="0"/>
                <a:cs typeface="Arial"/>
                <a:sym typeface="Arial"/>
              </a:rPr>
              <a:t>n simple language, VGG is a deep CNN used to classify images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buClr>
                <a:srgbClr val="24283B"/>
              </a:buClr>
              <a:buSzPts val="1100"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ed Hat Display" panose="020B0604020202020204" charset="0"/>
                <a:cs typeface="Arial"/>
                <a:sym typeface="Arial"/>
              </a:rPr>
              <a:t>We have used two different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ed Hat Display" panose="020B0604020202020204" charset="0"/>
                <a:cs typeface="Arial"/>
                <a:sym typeface="Arial"/>
              </a:rPr>
              <a:t>datsets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ed Hat Display" panose="020B0604020202020204" charset="0"/>
                <a:cs typeface="Arial"/>
                <a:sym typeface="Arial"/>
              </a:rPr>
              <a:t>, </a:t>
            </a:r>
            <a:r>
              <a:rPr lang="en-US" sz="1100" b="1" dirty="0">
                <a:solidFill>
                  <a:schemeClr val="accent5"/>
                </a:solidFill>
                <a:latin typeface="Red Hat Display" panose="020B0604020202020204" charset="0"/>
                <a:cs typeface="Arial"/>
                <a:sym typeface="Arial"/>
              </a:rPr>
              <a:t>one </a:t>
            </a:r>
            <a:r>
              <a:rPr lang="en-US" sz="1100" b="1" dirty="0" err="1">
                <a:solidFill>
                  <a:schemeClr val="accent5"/>
                </a:solidFill>
                <a:latin typeface="Red Hat Display" panose="020B0604020202020204" charset="0"/>
                <a:cs typeface="Arial"/>
                <a:sym typeface="Arial"/>
              </a:rPr>
              <a:t>datset</a:t>
            </a:r>
            <a:r>
              <a:rPr lang="en-US" sz="1100" b="1" dirty="0">
                <a:solidFill>
                  <a:schemeClr val="accent5"/>
                </a:solidFill>
                <a:latin typeface="Red Hat Display" panose="020B0604020202020204" charset="0"/>
                <a:cs typeface="Arial"/>
                <a:sym typeface="Arial"/>
              </a:rPr>
              <a:t> contains only birthday decorations, and the other dataset contains all the celebrations. 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Red Hat Display" panose="020B0604020202020204" charset="0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36E14-D365-4F9E-832C-3258B5F52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24" y="2170262"/>
            <a:ext cx="6063751" cy="2112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34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950357" y="2220378"/>
            <a:ext cx="5090057" cy="7027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RESULTS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6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8973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66351" y="715874"/>
            <a:ext cx="7454626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>
                <a:latin typeface="Red Hat Display" panose="020B0604020202020204" charset="0"/>
              </a:rPr>
              <a:t>Accuracy of model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6" name="Google Shape;984;p47">
            <a:extLst>
              <a:ext uri="{FF2B5EF4-FFF2-40B4-BE49-F238E27FC236}">
                <a16:creationId xmlns:a16="http://schemas.microsoft.com/office/drawing/2014/main" id="{F164E660-5452-4BCD-B6AF-4206CC95D3AE}"/>
              </a:ext>
            </a:extLst>
          </p:cNvPr>
          <p:cNvGrpSpPr/>
          <p:nvPr/>
        </p:nvGrpSpPr>
        <p:grpSpPr>
          <a:xfrm>
            <a:off x="598984" y="907771"/>
            <a:ext cx="247934" cy="258877"/>
            <a:chOff x="4967191" y="3714775"/>
            <a:chExt cx="439625" cy="319075"/>
          </a:xfrm>
        </p:grpSpPr>
        <p:sp>
          <p:nvSpPr>
            <p:cNvPr id="17" name="Google Shape;985;p47">
              <a:extLst>
                <a:ext uri="{FF2B5EF4-FFF2-40B4-BE49-F238E27FC236}">
                  <a16:creationId xmlns:a16="http://schemas.microsoft.com/office/drawing/2014/main" id="{F2669E58-D715-4D6E-B49A-08F6C94CD49E}"/>
                </a:ext>
              </a:extLst>
            </p:cNvPr>
            <p:cNvSpPr/>
            <p:nvPr/>
          </p:nvSpPr>
          <p:spPr>
            <a:xfrm>
              <a:off x="4967191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6;p47">
              <a:extLst>
                <a:ext uri="{FF2B5EF4-FFF2-40B4-BE49-F238E27FC236}">
                  <a16:creationId xmlns:a16="http://schemas.microsoft.com/office/drawing/2014/main" id="{051F4BE6-5F0A-4560-9E6B-160D46B6150C}"/>
                </a:ext>
              </a:extLst>
            </p:cNvPr>
            <p:cNvSpPr/>
            <p:nvPr/>
          </p:nvSpPr>
          <p:spPr>
            <a:xfrm>
              <a:off x="5009816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;p13">
            <a:extLst>
              <a:ext uri="{FF2B5EF4-FFF2-40B4-BE49-F238E27FC236}">
                <a16:creationId xmlns:a16="http://schemas.microsoft.com/office/drawing/2014/main" id="{5A5CC36E-C844-4ECB-B2A6-5268E83D8761}"/>
              </a:ext>
            </a:extLst>
          </p:cNvPr>
          <p:cNvSpPr txBox="1">
            <a:spLocks/>
          </p:cNvSpPr>
          <p:nvPr/>
        </p:nvSpPr>
        <p:spPr>
          <a:xfrm>
            <a:off x="1838422" y="3812438"/>
            <a:ext cx="1812553" cy="43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Birthday dataset 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E851BA1C-A1A6-4035-B7CC-96A286A1FCAB}"/>
              </a:ext>
            </a:extLst>
          </p:cNvPr>
          <p:cNvSpPr txBox="1">
            <a:spLocks/>
          </p:cNvSpPr>
          <p:nvPr/>
        </p:nvSpPr>
        <p:spPr>
          <a:xfrm>
            <a:off x="5703091" y="3713825"/>
            <a:ext cx="1812553" cy="6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Complete celebration dataset 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0D7DF-64FE-4BCD-802C-621EA6DE3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20" y="1491813"/>
            <a:ext cx="3314816" cy="210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8C1C9-D373-4FD2-9FB6-9DB331F2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64" y="1491813"/>
            <a:ext cx="3253366" cy="210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37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223025" y="715874"/>
            <a:ext cx="6975044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/>
              <a:t>Model Loss 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2" name="Google Shape;984;p47">
            <a:extLst>
              <a:ext uri="{FF2B5EF4-FFF2-40B4-BE49-F238E27FC236}">
                <a16:creationId xmlns:a16="http://schemas.microsoft.com/office/drawing/2014/main" id="{3ED8DDE3-D0FF-4D72-9FAB-F2DFCEA325E3}"/>
              </a:ext>
            </a:extLst>
          </p:cNvPr>
          <p:cNvGrpSpPr/>
          <p:nvPr/>
        </p:nvGrpSpPr>
        <p:grpSpPr>
          <a:xfrm>
            <a:off x="598984" y="907771"/>
            <a:ext cx="247934" cy="258877"/>
            <a:chOff x="4967191" y="3714775"/>
            <a:chExt cx="439625" cy="319075"/>
          </a:xfrm>
        </p:grpSpPr>
        <p:sp>
          <p:nvSpPr>
            <p:cNvPr id="13" name="Google Shape;985;p47">
              <a:extLst>
                <a:ext uri="{FF2B5EF4-FFF2-40B4-BE49-F238E27FC236}">
                  <a16:creationId xmlns:a16="http://schemas.microsoft.com/office/drawing/2014/main" id="{3DF87457-EACE-48A2-B401-0DCB86653EC3}"/>
                </a:ext>
              </a:extLst>
            </p:cNvPr>
            <p:cNvSpPr/>
            <p:nvPr/>
          </p:nvSpPr>
          <p:spPr>
            <a:xfrm>
              <a:off x="4967191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6;p47">
              <a:extLst>
                <a:ext uri="{FF2B5EF4-FFF2-40B4-BE49-F238E27FC236}">
                  <a16:creationId xmlns:a16="http://schemas.microsoft.com/office/drawing/2014/main" id="{F784D6B4-0FC5-4BEC-A162-C616F2A0660B}"/>
                </a:ext>
              </a:extLst>
            </p:cNvPr>
            <p:cNvSpPr/>
            <p:nvPr/>
          </p:nvSpPr>
          <p:spPr>
            <a:xfrm>
              <a:off x="5009816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;p13">
            <a:extLst>
              <a:ext uri="{FF2B5EF4-FFF2-40B4-BE49-F238E27FC236}">
                <a16:creationId xmlns:a16="http://schemas.microsoft.com/office/drawing/2014/main" id="{5F975C34-3181-45D9-9390-E91A29F10035}"/>
              </a:ext>
            </a:extLst>
          </p:cNvPr>
          <p:cNvSpPr txBox="1">
            <a:spLocks/>
          </p:cNvSpPr>
          <p:nvPr/>
        </p:nvSpPr>
        <p:spPr>
          <a:xfrm>
            <a:off x="1838422" y="3812438"/>
            <a:ext cx="1812553" cy="43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Birthday dataset 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5606EFB4-668F-4A23-978A-DD62A236A6A6}"/>
              </a:ext>
            </a:extLst>
          </p:cNvPr>
          <p:cNvSpPr txBox="1">
            <a:spLocks/>
          </p:cNvSpPr>
          <p:nvPr/>
        </p:nvSpPr>
        <p:spPr>
          <a:xfrm>
            <a:off x="5703091" y="3713825"/>
            <a:ext cx="1812553" cy="6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Complete celebration dataset 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03C4A-F8FC-4A5C-A716-928123FF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49" y="1490586"/>
            <a:ext cx="3155098" cy="2066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EA0E3-3F8D-428D-AFAD-FD018661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76" y="1490586"/>
            <a:ext cx="3366558" cy="20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8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950357" y="2220378"/>
            <a:ext cx="5090057" cy="7027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Application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6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51411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66351" y="715874"/>
            <a:ext cx="7454626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>
                <a:latin typeface="Red Hat Display" panose="020B0604020202020204" charset="0"/>
              </a:rPr>
              <a:t>Application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" name="Google Shape;984;p47">
            <a:extLst>
              <a:ext uri="{FF2B5EF4-FFF2-40B4-BE49-F238E27FC236}">
                <a16:creationId xmlns:a16="http://schemas.microsoft.com/office/drawing/2014/main" id="{F164E660-5452-4BCD-B6AF-4206CC95D3AE}"/>
              </a:ext>
            </a:extLst>
          </p:cNvPr>
          <p:cNvGrpSpPr/>
          <p:nvPr/>
        </p:nvGrpSpPr>
        <p:grpSpPr>
          <a:xfrm>
            <a:off x="598984" y="907771"/>
            <a:ext cx="247934" cy="258877"/>
            <a:chOff x="4967191" y="3714775"/>
            <a:chExt cx="439625" cy="319075"/>
          </a:xfrm>
        </p:grpSpPr>
        <p:sp>
          <p:nvSpPr>
            <p:cNvPr id="17" name="Google Shape;985;p47">
              <a:extLst>
                <a:ext uri="{FF2B5EF4-FFF2-40B4-BE49-F238E27FC236}">
                  <a16:creationId xmlns:a16="http://schemas.microsoft.com/office/drawing/2014/main" id="{F2669E58-D715-4D6E-B49A-08F6C94CD49E}"/>
                </a:ext>
              </a:extLst>
            </p:cNvPr>
            <p:cNvSpPr/>
            <p:nvPr/>
          </p:nvSpPr>
          <p:spPr>
            <a:xfrm>
              <a:off x="4967191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6;p47">
              <a:extLst>
                <a:ext uri="{FF2B5EF4-FFF2-40B4-BE49-F238E27FC236}">
                  <a16:creationId xmlns:a16="http://schemas.microsoft.com/office/drawing/2014/main" id="{051F4BE6-5F0A-4560-9E6B-160D46B6150C}"/>
                </a:ext>
              </a:extLst>
            </p:cNvPr>
            <p:cNvSpPr/>
            <p:nvPr/>
          </p:nvSpPr>
          <p:spPr>
            <a:xfrm>
              <a:off x="5009816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2;p16">
            <a:extLst>
              <a:ext uri="{FF2B5EF4-FFF2-40B4-BE49-F238E27FC236}">
                <a16:creationId xmlns:a16="http://schemas.microsoft.com/office/drawing/2014/main" id="{C862B5E0-1FEE-4A85-BBDE-448BAAF62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98203" y="3984258"/>
            <a:ext cx="2599185" cy="4433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accent5"/>
                </a:solidFill>
                <a:latin typeface="Red Hat Display" panose="020B0604020202020204" charset="0"/>
              </a:rPr>
              <a:t>Main screen of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050CC-3F58-4B61-99F6-1EF446AB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666" y="1349174"/>
            <a:ext cx="1216667" cy="2635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40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66351" y="715874"/>
            <a:ext cx="7454626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>
                <a:latin typeface="Red Hat Display" panose="020B0604020202020204" charset="0"/>
              </a:rPr>
              <a:t>Application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6" name="Google Shape;984;p47">
            <a:extLst>
              <a:ext uri="{FF2B5EF4-FFF2-40B4-BE49-F238E27FC236}">
                <a16:creationId xmlns:a16="http://schemas.microsoft.com/office/drawing/2014/main" id="{F164E660-5452-4BCD-B6AF-4206CC95D3AE}"/>
              </a:ext>
            </a:extLst>
          </p:cNvPr>
          <p:cNvGrpSpPr/>
          <p:nvPr/>
        </p:nvGrpSpPr>
        <p:grpSpPr>
          <a:xfrm>
            <a:off x="598984" y="907771"/>
            <a:ext cx="247934" cy="258877"/>
            <a:chOff x="4967191" y="3714775"/>
            <a:chExt cx="439625" cy="319075"/>
          </a:xfrm>
        </p:grpSpPr>
        <p:sp>
          <p:nvSpPr>
            <p:cNvPr id="17" name="Google Shape;985;p47">
              <a:extLst>
                <a:ext uri="{FF2B5EF4-FFF2-40B4-BE49-F238E27FC236}">
                  <a16:creationId xmlns:a16="http://schemas.microsoft.com/office/drawing/2014/main" id="{F2669E58-D715-4D6E-B49A-08F6C94CD49E}"/>
                </a:ext>
              </a:extLst>
            </p:cNvPr>
            <p:cNvSpPr/>
            <p:nvPr/>
          </p:nvSpPr>
          <p:spPr>
            <a:xfrm>
              <a:off x="4967191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6;p47">
              <a:extLst>
                <a:ext uri="{FF2B5EF4-FFF2-40B4-BE49-F238E27FC236}">
                  <a16:creationId xmlns:a16="http://schemas.microsoft.com/office/drawing/2014/main" id="{051F4BE6-5F0A-4560-9E6B-160D46B6150C}"/>
                </a:ext>
              </a:extLst>
            </p:cNvPr>
            <p:cNvSpPr/>
            <p:nvPr/>
          </p:nvSpPr>
          <p:spPr>
            <a:xfrm>
              <a:off x="5009816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2;p16">
            <a:extLst>
              <a:ext uri="{FF2B5EF4-FFF2-40B4-BE49-F238E27FC236}">
                <a16:creationId xmlns:a16="http://schemas.microsoft.com/office/drawing/2014/main" id="{C862B5E0-1FEE-4A85-BBDE-448BAAF62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9683" y="3573595"/>
            <a:ext cx="2967317" cy="10264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Output for the respective inputs according to the 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B531F-4EF8-4651-8B92-B3A7FA49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28" y="1251563"/>
            <a:ext cx="1541627" cy="256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Google Shape;84;p13">
            <a:extLst>
              <a:ext uri="{FF2B5EF4-FFF2-40B4-BE49-F238E27FC236}">
                <a16:creationId xmlns:a16="http://schemas.microsoft.com/office/drawing/2014/main" id="{51959296-6766-4F34-9142-9217F391373A}"/>
              </a:ext>
            </a:extLst>
          </p:cNvPr>
          <p:cNvSpPr txBox="1">
            <a:spLocks/>
          </p:cNvSpPr>
          <p:nvPr/>
        </p:nvSpPr>
        <p:spPr>
          <a:xfrm>
            <a:off x="846918" y="3827276"/>
            <a:ext cx="1812553" cy="43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Birthday dataset 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  <p:sp>
        <p:nvSpPr>
          <p:cNvPr id="15" name="Google Shape;84;p13">
            <a:extLst>
              <a:ext uri="{FF2B5EF4-FFF2-40B4-BE49-F238E27FC236}">
                <a16:creationId xmlns:a16="http://schemas.microsoft.com/office/drawing/2014/main" id="{B0DD4CBE-7ACA-4F92-9122-55DDA9A7556E}"/>
              </a:ext>
            </a:extLst>
          </p:cNvPr>
          <p:cNvSpPr txBox="1">
            <a:spLocks/>
          </p:cNvSpPr>
          <p:nvPr/>
        </p:nvSpPr>
        <p:spPr>
          <a:xfrm>
            <a:off x="6412329" y="3770165"/>
            <a:ext cx="1812553" cy="6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Complete celebration dataset 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35E673-486B-484B-AEE2-A12378D703AB}"/>
              </a:ext>
            </a:extLst>
          </p:cNvPr>
          <p:cNvCxnSpPr/>
          <p:nvPr/>
        </p:nvCxnSpPr>
        <p:spPr>
          <a:xfrm>
            <a:off x="4470587" y="1042472"/>
            <a:ext cx="0" cy="2781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F8A9C3E-3770-4E90-A89F-B489C6C67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681" y="1246855"/>
            <a:ext cx="1541628" cy="256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1D9D8-4389-470E-BF50-C8B98C09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00" y="1358348"/>
            <a:ext cx="1616935" cy="2402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344701-10D2-4237-B13E-C4FFAB953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939" y="1349174"/>
            <a:ext cx="1511831" cy="2399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0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132067" y="2271684"/>
            <a:ext cx="6510048" cy="6001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CONCLUSION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7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7835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2132364" y="1074072"/>
            <a:ext cx="4879266" cy="6031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indent="0" algn="ctr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Code : 17ECSC306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2332560" y="2816499"/>
            <a:ext cx="4679070" cy="171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A08</a:t>
            </a:r>
          </a:p>
          <a:p>
            <a:pPr marL="7620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Sharad Shettar :         01FE19BCS008  (105)</a:t>
            </a:r>
          </a:p>
          <a:p>
            <a:pPr marL="7620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Sairajath Nayak :        01FE19BCS020   (116)</a:t>
            </a:r>
          </a:p>
          <a:p>
            <a:pPr marL="7620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Ramakrishna Desai :  01FE19BCS024   (120)</a:t>
            </a:r>
            <a:endParaRPr lang="de-DE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620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Sharath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Shanbhag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  01FE19BCS029   (124)</a:t>
            </a:r>
          </a:p>
          <a:p>
            <a:pPr marL="76200" indent="0" algn="ctr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6200" indent="0" algn="ctr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6200" indent="0" algn="ctr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6A9CCA14-0AC6-4C2C-82B0-76EBE40C0A97}"/>
              </a:ext>
            </a:extLst>
          </p:cNvPr>
          <p:cNvSpPr txBox="1">
            <a:spLocks/>
          </p:cNvSpPr>
          <p:nvPr/>
        </p:nvSpPr>
        <p:spPr>
          <a:xfrm>
            <a:off x="1640339" y="449764"/>
            <a:ext cx="5863317" cy="79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76200"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</a:p>
        </p:txBody>
      </p:sp>
      <p:sp>
        <p:nvSpPr>
          <p:cNvPr id="8" name="Google Shape;96;p14">
            <a:extLst>
              <a:ext uri="{FF2B5EF4-FFF2-40B4-BE49-F238E27FC236}">
                <a16:creationId xmlns:a16="http://schemas.microsoft.com/office/drawing/2014/main" id="{A58DD11A-1410-4C3F-8E3B-D091AE96D20F}"/>
              </a:ext>
            </a:extLst>
          </p:cNvPr>
          <p:cNvSpPr txBox="1">
            <a:spLocks/>
          </p:cNvSpPr>
          <p:nvPr/>
        </p:nvSpPr>
        <p:spPr>
          <a:xfrm>
            <a:off x="2170015" y="1511707"/>
            <a:ext cx="5004160" cy="60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76200" algn="ctr"/>
            <a:r>
              <a:rPr lang="en-US" sz="2400" dirty="0">
                <a:solidFill>
                  <a:srgbClr val="E2B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33CF6-79F0-441D-8B07-1A9961B4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83" y="2114875"/>
            <a:ext cx="2374024" cy="5588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Google Shape;112;p16">
            <a:extLst>
              <a:ext uri="{FF2B5EF4-FFF2-40B4-BE49-F238E27FC236}">
                <a16:creationId xmlns:a16="http://schemas.microsoft.com/office/drawing/2014/main" id="{5354803A-EE02-4E81-B9A9-03224424CD09}"/>
              </a:ext>
            </a:extLst>
          </p:cNvPr>
          <p:cNvSpPr txBox="1">
            <a:spLocks/>
          </p:cNvSpPr>
          <p:nvPr/>
        </p:nvSpPr>
        <p:spPr>
          <a:xfrm>
            <a:off x="1273568" y="1170279"/>
            <a:ext cx="6596864" cy="280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 i="0" u="none" strike="noStrike" cap="none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With respect to the context of proposed learning model to categorize celebration scenarios, we proceeded with VGG-19 Architecture and it was trained to:• </a:t>
            </a: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“ To predict the category label of the given image “</a:t>
            </a: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 Green Theme, Character Theme and Surprise Parties  are the 3 Categories on which proposed method is tested. Therefore, related  scenario  images  were  taken  for  identification  which spans over 3 classes. Five Celebration scenarios namely marriage ,Birthday, Festival, Baby shower and naming ceremony were also classified using VGG-19 architecture.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4944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517458" y="2271684"/>
            <a:ext cx="5750253" cy="6001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REFERENCES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7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2093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202513" y="735724"/>
            <a:ext cx="4041676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/>
              <a:t>References 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" name="Google Shape;112;p16">
            <a:extLst>
              <a:ext uri="{FF2B5EF4-FFF2-40B4-BE49-F238E27FC236}">
                <a16:creationId xmlns:a16="http://schemas.microsoft.com/office/drawing/2014/main" id="{BEC3503D-682D-4396-A4DC-A420C70B82B4}"/>
              </a:ext>
            </a:extLst>
          </p:cNvPr>
          <p:cNvSpPr txBox="1">
            <a:spLocks/>
          </p:cNvSpPr>
          <p:nvPr/>
        </p:nvSpPr>
        <p:spPr>
          <a:xfrm>
            <a:off x="979614" y="1180469"/>
            <a:ext cx="7184772" cy="27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800"/>
              </a:spcBef>
              <a:buClr>
                <a:srgbClr val="24283B"/>
              </a:buClr>
              <a:buSzPts val="1100"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ed Hat Display" panose="020B0604020202020204" charset="0"/>
                <a:cs typeface="Arial"/>
                <a:sym typeface="Arial"/>
              </a:rPr>
              <a:t>[1]-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ed Hat Display" panose="020B0604020202020204" charset="0"/>
                <a:cs typeface="Arial"/>
                <a:sym typeface="Arial"/>
                <a:hlinkClick r:id="rId3"/>
              </a:rPr>
              <a:t>https://medium.com/analytics-vidhya/python-based-project-covid-19-detector-with-vgg-19-convolutional-neural-network-f9602fc40b81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Red Hat Display" panose="020B0604020202020204" charset="0"/>
              <a:cs typeface="Arial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buClr>
                <a:srgbClr val="24283B"/>
              </a:buClr>
              <a:buSzPts val="1100"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ed Hat Display" panose="020B0604020202020204" charset="0"/>
                <a:cs typeface="Arial"/>
                <a:sym typeface="Arial"/>
              </a:rPr>
              <a:t>[2]-  https://github.com/Sharathsshanbhag/CustomImage-CelebrationScenarios.git</a:t>
            </a:r>
          </a:p>
        </p:txBody>
      </p:sp>
      <p:grpSp>
        <p:nvGrpSpPr>
          <p:cNvPr id="18" name="Google Shape;953;p47">
            <a:extLst>
              <a:ext uri="{FF2B5EF4-FFF2-40B4-BE49-F238E27FC236}">
                <a16:creationId xmlns:a16="http://schemas.microsoft.com/office/drawing/2014/main" id="{1C708A03-8FC4-4F09-9280-59CBE3388EFE}"/>
              </a:ext>
            </a:extLst>
          </p:cNvPr>
          <p:cNvGrpSpPr/>
          <p:nvPr/>
        </p:nvGrpSpPr>
        <p:grpSpPr>
          <a:xfrm>
            <a:off x="613839" y="970890"/>
            <a:ext cx="241568" cy="188054"/>
            <a:chOff x="1607441" y="3717225"/>
            <a:chExt cx="449375" cy="302025"/>
          </a:xfrm>
        </p:grpSpPr>
        <p:sp>
          <p:nvSpPr>
            <p:cNvPr id="19" name="Google Shape;954;p47">
              <a:extLst>
                <a:ext uri="{FF2B5EF4-FFF2-40B4-BE49-F238E27FC236}">
                  <a16:creationId xmlns:a16="http://schemas.microsoft.com/office/drawing/2014/main" id="{B87F8E6F-EC7F-4111-B096-56772D6591F0}"/>
                </a:ext>
              </a:extLst>
            </p:cNvPr>
            <p:cNvSpPr/>
            <p:nvPr/>
          </p:nvSpPr>
          <p:spPr>
            <a:xfrm>
              <a:off x="1607441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5;p47">
              <a:extLst>
                <a:ext uri="{FF2B5EF4-FFF2-40B4-BE49-F238E27FC236}">
                  <a16:creationId xmlns:a16="http://schemas.microsoft.com/office/drawing/2014/main" id="{7A6DB5A2-5BD6-4835-9595-7263DA37D4EE}"/>
                </a:ext>
              </a:extLst>
            </p:cNvPr>
            <p:cNvSpPr/>
            <p:nvPr/>
          </p:nvSpPr>
          <p:spPr>
            <a:xfrm>
              <a:off x="1607441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6;p47">
              <a:extLst>
                <a:ext uri="{FF2B5EF4-FFF2-40B4-BE49-F238E27FC236}">
                  <a16:creationId xmlns:a16="http://schemas.microsoft.com/office/drawing/2014/main" id="{11D7DE0B-3802-412E-9235-2E3D04B8E02D}"/>
                </a:ext>
              </a:extLst>
            </p:cNvPr>
            <p:cNvSpPr/>
            <p:nvPr/>
          </p:nvSpPr>
          <p:spPr>
            <a:xfrm>
              <a:off x="1607441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7;p47">
              <a:extLst>
                <a:ext uri="{FF2B5EF4-FFF2-40B4-BE49-F238E27FC236}">
                  <a16:creationId xmlns:a16="http://schemas.microsoft.com/office/drawing/2014/main" id="{DEE1D41C-EEF8-400D-8163-3A47FD7B6ABB}"/>
                </a:ext>
              </a:extLst>
            </p:cNvPr>
            <p:cNvSpPr/>
            <p:nvPr/>
          </p:nvSpPr>
          <p:spPr>
            <a:xfrm>
              <a:off x="1665266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8;p47">
              <a:extLst>
                <a:ext uri="{FF2B5EF4-FFF2-40B4-BE49-F238E27FC236}">
                  <a16:creationId xmlns:a16="http://schemas.microsoft.com/office/drawing/2014/main" id="{06D66F65-7490-4172-B560-6C5A7CBC0CAF}"/>
                </a:ext>
              </a:extLst>
            </p:cNvPr>
            <p:cNvSpPr/>
            <p:nvPr/>
          </p:nvSpPr>
          <p:spPr>
            <a:xfrm>
              <a:off x="1665266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9;p47">
              <a:extLst>
                <a:ext uri="{FF2B5EF4-FFF2-40B4-BE49-F238E27FC236}">
                  <a16:creationId xmlns:a16="http://schemas.microsoft.com/office/drawing/2014/main" id="{702F6094-646D-4307-87F8-4D504ADA2806}"/>
                </a:ext>
              </a:extLst>
            </p:cNvPr>
            <p:cNvSpPr/>
            <p:nvPr/>
          </p:nvSpPr>
          <p:spPr>
            <a:xfrm>
              <a:off x="1935616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531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232303" y="2290763"/>
            <a:ext cx="36711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THANK YOU</a:t>
            </a:r>
            <a:endParaRPr sz="48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2" name="Google Shape;922;p47">
            <a:extLst>
              <a:ext uri="{FF2B5EF4-FFF2-40B4-BE49-F238E27FC236}">
                <a16:creationId xmlns:a16="http://schemas.microsoft.com/office/drawing/2014/main" id="{071ACFB2-04FB-4EEA-88C0-6A3236571460}"/>
              </a:ext>
            </a:extLst>
          </p:cNvPr>
          <p:cNvGrpSpPr/>
          <p:nvPr/>
        </p:nvGrpSpPr>
        <p:grpSpPr>
          <a:xfrm>
            <a:off x="607740" y="2410452"/>
            <a:ext cx="254919" cy="257090"/>
            <a:chOff x="6335341" y="2330200"/>
            <a:chExt cx="411625" cy="387275"/>
          </a:xfrm>
          <a:noFill/>
        </p:grpSpPr>
        <p:sp>
          <p:nvSpPr>
            <p:cNvPr id="23" name="Google Shape;923;p47">
              <a:extLst>
                <a:ext uri="{FF2B5EF4-FFF2-40B4-BE49-F238E27FC236}">
                  <a16:creationId xmlns:a16="http://schemas.microsoft.com/office/drawing/2014/main" id="{79518B73-6247-4D13-B6BA-17DCEF3DC936}"/>
                </a:ext>
              </a:extLst>
            </p:cNvPr>
            <p:cNvSpPr/>
            <p:nvPr/>
          </p:nvSpPr>
          <p:spPr>
            <a:xfrm>
              <a:off x="6335341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4;p47">
              <a:extLst>
                <a:ext uri="{FF2B5EF4-FFF2-40B4-BE49-F238E27FC236}">
                  <a16:creationId xmlns:a16="http://schemas.microsoft.com/office/drawing/2014/main" id="{479D05A7-27D2-439B-B1BD-3B53C2A9C9F4}"/>
                </a:ext>
              </a:extLst>
            </p:cNvPr>
            <p:cNvSpPr/>
            <p:nvPr/>
          </p:nvSpPr>
          <p:spPr>
            <a:xfrm>
              <a:off x="6440666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517805" y="2237700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273568" y="1170279"/>
            <a:ext cx="6596864" cy="28029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Image classification is the task of categorizing and assigning labels to groups of pixels or vectors within an image dependent on particular rules.  The categorization law can be ap-plied through one or multiple spectral or textural characterizations. With billions of smartphones around the globe,  wouldn’t it be  great  if  the  smartphone  could  be  turned  into  a  tool  for recognizing the various Birthday Celebration scenarios from images it captures with its camera? Performing on-device im-age recognition makes it possible to overcome the limitations of the cloud in terms of privacy,  real-time performance,  efficacy, robustness, and more.  Hence, the use of Edge AI for computer vision makes it possible to scale image recognition applications in real-world scenarios .</a:t>
            </a:r>
            <a:endParaRPr lang="en-GB" sz="14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102864" y="2046046"/>
            <a:ext cx="6510048" cy="10514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PROBLEM  </a:t>
            </a:r>
            <a:br>
              <a:rPr lang="en" sz="3800" dirty="0"/>
            </a:br>
            <a:r>
              <a:rPr lang="en" sz="3800" dirty="0"/>
              <a:t>STATEMENT</a:t>
            </a:r>
            <a:endParaRPr sz="3800"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93495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273568" y="1170279"/>
            <a:ext cx="6596864" cy="28029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We are provided with two tasks :</a:t>
            </a:r>
          </a:p>
          <a:p>
            <a:pPr marL="285750" lvl="0" indent="-28575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à"/>
            </a:pPr>
            <a:r>
              <a:rPr lang="en-US" sz="1600" dirty="0"/>
              <a:t>Our first task is to categorize the images into three sub-categories of the Birthday Celebration Scenario from the collected dataset.</a:t>
            </a:r>
          </a:p>
          <a:p>
            <a:pPr marL="285750" lvl="0" indent="-28575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à"/>
            </a:pPr>
            <a:r>
              <a:rPr lang="en-US" sz="1600" dirty="0"/>
              <a:t>Our second task is to classify different categories of celebration considering 5 categories and given the image of a celebration scenario, our task is to predict what category the pro-vided image belongs to.</a:t>
            </a:r>
            <a:endParaRPr lang="en-GB" sz="16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2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572158" y="2046046"/>
            <a:ext cx="6510048" cy="10514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UNDERSTANDING</a:t>
            </a:r>
            <a:br>
              <a:rPr lang="en" sz="3800" dirty="0"/>
            </a:br>
            <a:r>
              <a:rPr lang="en" sz="3800" dirty="0"/>
              <a:t>THE  DATA</a:t>
            </a:r>
            <a:endParaRPr sz="3800"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37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Understanding the Data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4;p13">
            <a:extLst>
              <a:ext uri="{FF2B5EF4-FFF2-40B4-BE49-F238E27FC236}">
                <a16:creationId xmlns:a16="http://schemas.microsoft.com/office/drawing/2014/main" id="{C1CD1380-640A-4CC2-AD8B-D9683DE4CABE}"/>
              </a:ext>
            </a:extLst>
          </p:cNvPr>
          <p:cNvSpPr txBox="1">
            <a:spLocks/>
          </p:cNvSpPr>
          <p:nvPr/>
        </p:nvSpPr>
        <p:spPr>
          <a:xfrm>
            <a:off x="892025" y="1375875"/>
            <a:ext cx="7472046" cy="63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The aim was to collect different scenarios of Birthday celebrations. We collected a total of 685 images.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DB3DE-2C74-47F1-8131-48BC5141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25" y="2140323"/>
            <a:ext cx="1571065" cy="1571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031C0-2832-4DAD-AFCB-C6166E45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935" y="2140322"/>
            <a:ext cx="1571065" cy="1571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6034A4-558C-4F7A-A45C-DEC9F349C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970" y="2140322"/>
            <a:ext cx="1571065" cy="1571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4;p13">
            <a:extLst>
              <a:ext uri="{FF2B5EF4-FFF2-40B4-BE49-F238E27FC236}">
                <a16:creationId xmlns:a16="http://schemas.microsoft.com/office/drawing/2014/main" id="{A2C319F6-1887-4519-9B37-89519C7C6C4D}"/>
              </a:ext>
            </a:extLst>
          </p:cNvPr>
          <p:cNvSpPr txBox="1">
            <a:spLocks/>
          </p:cNvSpPr>
          <p:nvPr/>
        </p:nvSpPr>
        <p:spPr>
          <a:xfrm>
            <a:off x="6669740" y="2009175"/>
            <a:ext cx="1812553" cy="200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5"/>
                </a:solidFill>
                <a:latin typeface="Red Hat Display" panose="020B0604020202020204" charset="0"/>
              </a:rPr>
              <a:t>One  image  from  each  category  is  shown  here. The three  categories are 1. Green Theme, 2.Character Theme, 3. Surprise Parties. </a:t>
            </a:r>
            <a:endParaRPr lang="en-GB" sz="1400" b="1" dirty="0">
              <a:solidFill>
                <a:schemeClr val="accent5"/>
              </a:solidFill>
              <a:latin typeface="Red Hat Display" panose="020B0604020202020204" charset="0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4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561525" y="2120474"/>
            <a:ext cx="6510048" cy="10514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DATA</a:t>
            </a:r>
            <a:br>
              <a:rPr lang="en-GB" sz="3800" dirty="0"/>
            </a:br>
            <a:r>
              <a:rPr lang="en-GB" sz="3800" dirty="0"/>
              <a:t>PRE-PROCESSING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443479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4</a:t>
            </a:r>
            <a:endParaRPr sz="88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673446117"/>
      </p:ext>
    </p:extLst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604</Words>
  <Application>Microsoft Office PowerPoint</Application>
  <PresentationFormat>On-screen Show (16:9)</PresentationFormat>
  <Paragraphs>81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Red Hat Display</vt:lpstr>
      <vt:lpstr>Red Hat Text</vt:lpstr>
      <vt:lpstr>Wingdings</vt:lpstr>
      <vt:lpstr>Arial</vt:lpstr>
      <vt:lpstr>Timandra template</vt:lpstr>
      <vt:lpstr>Celebration Scenario Image Classification</vt:lpstr>
      <vt:lpstr>Course Code : 17ECSC306</vt:lpstr>
      <vt:lpstr>INTRODUCTION</vt:lpstr>
      <vt:lpstr>PowerPoint Presentation</vt:lpstr>
      <vt:lpstr>PROBLEM   STATEMENT</vt:lpstr>
      <vt:lpstr>PowerPoint Presentation</vt:lpstr>
      <vt:lpstr>UNDERSTANDING THE  DATA</vt:lpstr>
      <vt:lpstr>Understanding the Data</vt:lpstr>
      <vt:lpstr>DATA PRE-PROCESSING</vt:lpstr>
      <vt:lpstr>PowerPoint Presentation</vt:lpstr>
      <vt:lpstr>LEARNING MODEL</vt:lpstr>
      <vt:lpstr>VGG-19 Architecture  </vt:lpstr>
      <vt:lpstr>RESULTS</vt:lpstr>
      <vt:lpstr>Accuracy of model</vt:lpstr>
      <vt:lpstr>Model Loss </vt:lpstr>
      <vt:lpstr>Application</vt:lpstr>
      <vt:lpstr>Application</vt:lpstr>
      <vt:lpstr>Application</vt:lpstr>
      <vt:lpstr>CONCLUSION</vt:lpstr>
      <vt:lpstr>PowerPoint Presentation</vt:lpstr>
      <vt:lpstr>REFERENCES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Color Extraction</dc:title>
  <dc:creator>rameeS</dc:creator>
  <cp:lastModifiedBy>sairajath nayak</cp:lastModifiedBy>
  <cp:revision>10</cp:revision>
  <dcterms:modified xsi:type="dcterms:W3CDTF">2021-12-21T08:05:02Z</dcterms:modified>
</cp:coreProperties>
</file>