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5DC0-7767-4E6D-A93B-8149EB8EE0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3BE296-B055-4580-85F6-04C76F436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78A61-6AFE-4542-A135-42282D279F66}"/>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B5454E41-1EC1-43B1-A90D-381A0C1C0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0255B-992C-4D8A-A1C8-E4521953C143}"/>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140306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EAD5-F70B-43FB-A371-545237ABBB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863D3D-CA84-4FCE-A558-48958D59F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5E92B-1935-4B9F-90A9-712AC4422A81}"/>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A12568F5-D09B-4A50-878D-606765924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8C365-3ED5-48E2-8160-3F71C042D086}"/>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749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C3235-2765-408D-9AF8-F842F899FF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E59F9-5768-45D8-B3F9-64AEC1DBB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FFE80-0688-4373-8AA7-4972760D5B22}"/>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B8AB5301-0CE0-4FA5-BDF0-1A5D3B933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56F46-C935-436C-B39B-C30DA0CB6F0D}"/>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239867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451B-2268-442A-BF5D-C330C0A44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C063D-C7A8-490E-8775-BEB8092D4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F23DA-4CD2-44A4-BEC0-82CAF10B651B}"/>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F9B943CB-AC43-4D7B-B38D-DD1BF6A83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F852E-56B2-4686-9CBC-AC41B65E4974}"/>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308397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4C53-C008-4C08-9630-F1A9F1BE7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F854D-7157-4998-B810-69C38E2BF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C2956-4F89-47CA-88B6-6B1982F3FDED}"/>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37F587F4-25A8-4F58-95B5-3164E7225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67AA8-0DA0-4AFF-9995-59B315757730}"/>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125510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4DDC-C8C9-449B-AB3C-B80C2884D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FD544-42F0-46F1-BFA1-79ED0279B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F8887-0B06-48CF-9C5F-0D8DF97B5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1BB921-AA46-43E6-B03F-D37070B08513}"/>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6" name="Footer Placeholder 5">
            <a:extLst>
              <a:ext uri="{FF2B5EF4-FFF2-40B4-BE49-F238E27FC236}">
                <a16:creationId xmlns:a16="http://schemas.microsoft.com/office/drawing/2014/main" id="{9C9995EE-C670-4958-851E-CA3AB7142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620DF-F07F-49C0-8210-435C43A23D1A}"/>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9309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C20-B525-4723-BB8C-C60CE3EF0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108542-E59C-4D9A-8555-BFA99642C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9064D4-AD38-4C50-9165-7D9ACACE6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05D0F-A270-4828-84DE-7B013DBDA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2D1DA-B0DA-4A4E-B112-CF05D10F8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BFE1C-F33A-41D6-A88F-161595FF64F3}"/>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8" name="Footer Placeholder 7">
            <a:extLst>
              <a:ext uri="{FF2B5EF4-FFF2-40B4-BE49-F238E27FC236}">
                <a16:creationId xmlns:a16="http://schemas.microsoft.com/office/drawing/2014/main" id="{BB6BFA67-FD14-4340-A69E-395074158A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DE92E1-A0F6-4E30-BFBE-03C4532EF9FB}"/>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21321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348C-C8FA-44F7-BC72-96C2F034A2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0C661-0482-40DF-92F5-FD4FF3ED0A32}"/>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4" name="Footer Placeholder 3">
            <a:extLst>
              <a:ext uri="{FF2B5EF4-FFF2-40B4-BE49-F238E27FC236}">
                <a16:creationId xmlns:a16="http://schemas.microsoft.com/office/drawing/2014/main" id="{633864A7-DFF1-4F2E-8CFB-481E860F8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F3C29-ACB4-4875-B6EF-E74F36E2D4AA}"/>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32510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18A2D1-AF5C-4F1F-9A8D-82FFAB5914E2}"/>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3" name="Footer Placeholder 2">
            <a:extLst>
              <a:ext uri="{FF2B5EF4-FFF2-40B4-BE49-F238E27FC236}">
                <a16:creationId xmlns:a16="http://schemas.microsoft.com/office/drawing/2014/main" id="{54959E7A-288F-40C6-AE36-DA7732D07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BACF4E-8697-455A-894E-ACCB22A63624}"/>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96520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378A-B2C8-4D3F-8137-8D4FD4E78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612551-804E-4813-83E9-99B05F4C2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870FE9-0633-4F30-BCDF-C9EA58577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67C36-C625-48FC-B52A-E7B0725A30B5}"/>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6" name="Footer Placeholder 5">
            <a:extLst>
              <a:ext uri="{FF2B5EF4-FFF2-40B4-BE49-F238E27FC236}">
                <a16:creationId xmlns:a16="http://schemas.microsoft.com/office/drawing/2014/main" id="{A20AFF3E-DF54-4DA5-A450-156BDF645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278FA-6247-4A3F-8A22-731F4B151ADD}"/>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43379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5DA5-1B06-4C3C-8A80-0E1AD7BDD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62E7F-9061-41EC-8C74-81FE0F6AD6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658C7D-82B1-4529-BB9B-CE574AF05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86302-A9AD-4210-BDD2-79BB3B86B476}"/>
              </a:ext>
            </a:extLst>
          </p:cNvPr>
          <p:cNvSpPr>
            <a:spLocks noGrp="1"/>
          </p:cNvSpPr>
          <p:nvPr>
            <p:ph type="dt" sz="half" idx="10"/>
          </p:nvPr>
        </p:nvSpPr>
        <p:spPr/>
        <p:txBody>
          <a:bodyPr/>
          <a:lstStyle/>
          <a:p>
            <a:fld id="{2A83031B-0C69-42FE-B7F9-68B495974A5D}" type="datetimeFigureOut">
              <a:rPr lang="en-US" smtClean="0"/>
              <a:t>4/11/2022</a:t>
            </a:fld>
            <a:endParaRPr lang="en-US"/>
          </a:p>
        </p:txBody>
      </p:sp>
      <p:sp>
        <p:nvSpPr>
          <p:cNvPr id="6" name="Footer Placeholder 5">
            <a:extLst>
              <a:ext uri="{FF2B5EF4-FFF2-40B4-BE49-F238E27FC236}">
                <a16:creationId xmlns:a16="http://schemas.microsoft.com/office/drawing/2014/main" id="{91CA9C82-6806-47E0-9FAD-394E6B596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2345B-BC85-41AC-86D2-09A7DB9B3D70}"/>
              </a:ext>
            </a:extLst>
          </p:cNvPr>
          <p:cNvSpPr>
            <a:spLocks noGrp="1"/>
          </p:cNvSpPr>
          <p:nvPr>
            <p:ph type="sldNum" sz="quarter" idx="12"/>
          </p:nvPr>
        </p:nvSpPr>
        <p:spPr/>
        <p:txBody>
          <a:bodyPr/>
          <a:lstStyle/>
          <a:p>
            <a:fld id="{DF40E5DE-66DE-478B-8B82-189F10A4D8D8}" type="slidenum">
              <a:rPr lang="en-US" smtClean="0"/>
              <a:t>‹#›</a:t>
            </a:fld>
            <a:endParaRPr lang="en-US"/>
          </a:p>
        </p:txBody>
      </p:sp>
    </p:spTree>
    <p:extLst>
      <p:ext uri="{BB962C8B-B14F-4D97-AF65-F5344CB8AC3E}">
        <p14:creationId xmlns:p14="http://schemas.microsoft.com/office/powerpoint/2010/main" val="290826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C868A-D5A3-4578-84F5-1B84EE6C3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46013D-4DE4-49E1-880A-A617BDFD8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26714-E044-44F7-BA09-26D7162A8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3031B-0C69-42FE-B7F9-68B495974A5D}" type="datetimeFigureOut">
              <a:rPr lang="en-US" smtClean="0"/>
              <a:t>4/11/2022</a:t>
            </a:fld>
            <a:endParaRPr lang="en-US"/>
          </a:p>
        </p:txBody>
      </p:sp>
      <p:sp>
        <p:nvSpPr>
          <p:cNvPr id="5" name="Footer Placeholder 4">
            <a:extLst>
              <a:ext uri="{FF2B5EF4-FFF2-40B4-BE49-F238E27FC236}">
                <a16:creationId xmlns:a16="http://schemas.microsoft.com/office/drawing/2014/main" id="{443B3077-DAAB-4B8A-BF2C-D40A95266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7ABC5-C96A-406C-87BC-91CB58787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0E5DE-66DE-478B-8B82-189F10A4D8D8}" type="slidenum">
              <a:rPr lang="en-US" smtClean="0"/>
              <a:t>‹#›</a:t>
            </a:fld>
            <a:endParaRPr lang="en-US"/>
          </a:p>
        </p:txBody>
      </p:sp>
    </p:spTree>
    <p:extLst>
      <p:ext uri="{BB962C8B-B14F-4D97-AF65-F5344CB8AC3E}">
        <p14:creationId xmlns:p14="http://schemas.microsoft.com/office/powerpoint/2010/main" val="311426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Newline" TargetMode="External"/><Relationship Id="rId2" Type="http://schemas.openxmlformats.org/officeDocument/2006/relationships/hyperlink" Target="https://en.wikipedia.org/wiki/Escape_character"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E33A-0EAA-4107-A31C-9E652C2EE7A8}"/>
              </a:ext>
            </a:extLst>
          </p:cNvPr>
          <p:cNvSpPr>
            <a:spLocks noGrp="1"/>
          </p:cNvSpPr>
          <p:nvPr>
            <p:ph type="ctrTitle"/>
          </p:nvPr>
        </p:nvSpPr>
        <p:spPr/>
        <p:txBody>
          <a:bodyPr>
            <a:normAutofit/>
          </a:bodyPr>
          <a:lstStyle/>
          <a:p>
            <a:r>
              <a:rPr lang="en-US" b="1" dirty="0"/>
              <a:t>UNIT 2</a:t>
            </a:r>
            <a:br>
              <a:rPr lang="en-US" b="1" dirty="0"/>
            </a:br>
            <a:r>
              <a:rPr lang="en-US" b="1" dirty="0"/>
              <a:t>ELEMENTS OF C</a:t>
            </a:r>
            <a:br>
              <a:rPr lang="en-US" b="1" dirty="0"/>
            </a:br>
            <a:r>
              <a:rPr lang="en-US" sz="3200" b="1" dirty="0"/>
              <a:t>LH – 4HRS</a:t>
            </a:r>
            <a:endParaRPr lang="en-US" b="1" dirty="0"/>
          </a:p>
        </p:txBody>
      </p:sp>
      <p:sp>
        <p:nvSpPr>
          <p:cNvPr id="3" name="Subtitle 2">
            <a:extLst>
              <a:ext uri="{FF2B5EF4-FFF2-40B4-BE49-F238E27FC236}">
                <a16:creationId xmlns:a16="http://schemas.microsoft.com/office/drawing/2014/main" id="{079F42B4-1836-4A45-810C-AEB90DB9591D}"/>
              </a:ext>
            </a:extLst>
          </p:cNvPr>
          <p:cNvSpPr>
            <a:spLocks noGrp="1"/>
          </p:cNvSpPr>
          <p:nvPr>
            <p:ph type="subTitle" idx="1"/>
          </p:nvPr>
        </p:nvSpPr>
        <p:spPr>
          <a:xfrm>
            <a:off x="1524000" y="4811999"/>
            <a:ext cx="9144000" cy="1655762"/>
          </a:xfrm>
        </p:spPr>
        <p:txBody>
          <a:bodyPr/>
          <a:lstStyle/>
          <a:p>
            <a:r>
              <a:rPr lang="en-US" dirty="0"/>
              <a:t>PRESENTED BY:</a:t>
            </a:r>
          </a:p>
          <a:p>
            <a:r>
              <a:rPr lang="en-US" sz="2800" b="1" dirty="0"/>
              <a:t>ER. SHARAT MAHARJAN</a:t>
            </a:r>
          </a:p>
          <a:p>
            <a:r>
              <a:rPr lang="en-US" dirty="0"/>
              <a:t>C PROGRAMMING</a:t>
            </a:r>
          </a:p>
        </p:txBody>
      </p:sp>
    </p:spTree>
    <p:extLst>
      <p:ext uri="{BB962C8B-B14F-4D97-AF65-F5344CB8AC3E}">
        <p14:creationId xmlns:p14="http://schemas.microsoft.com/office/powerpoint/2010/main" val="415945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230909"/>
            <a:ext cx="10515600" cy="6437746"/>
          </a:xfrm>
        </p:spPr>
        <p:txBody>
          <a:bodyPr>
            <a:normAutofit fontScale="55000" lnSpcReduction="20000"/>
          </a:bodyPr>
          <a:lstStyle/>
          <a:p>
            <a:pPr marL="0" indent="0" algn="just">
              <a:buNone/>
            </a:pPr>
            <a:r>
              <a:rPr lang="en-US" b="1" u="sng" dirty="0"/>
              <a:t>Example:</a:t>
            </a:r>
          </a:p>
          <a:p>
            <a:pPr marL="0" indent="0" algn="just">
              <a:buNone/>
            </a:pPr>
            <a:r>
              <a:rPr lang="en-US" dirty="0"/>
              <a:t>/*Program to find area and circumference of a circle*/	</a:t>
            </a:r>
            <a:r>
              <a:rPr lang="en-US" dirty="0">
                <a:sym typeface="Wingdings" panose="05000000000000000000" pitchFamily="2" charset="2"/>
              </a:rPr>
              <a:t>Documentation section</a:t>
            </a:r>
            <a:endParaRPr lang="en-US" dirty="0"/>
          </a:p>
          <a:p>
            <a:pPr marL="0" indent="0" algn="just">
              <a:buNone/>
            </a:pPr>
            <a:r>
              <a:rPr lang="en-US" dirty="0"/>
              <a:t>#include&lt;stdio.h&gt;	</a:t>
            </a:r>
            <a:r>
              <a:rPr lang="en-US" dirty="0">
                <a:sym typeface="Wingdings" panose="05000000000000000000" pitchFamily="2" charset="2"/>
              </a:rPr>
              <a:t> Link section</a:t>
            </a:r>
            <a:endParaRPr lang="en-US" dirty="0"/>
          </a:p>
          <a:p>
            <a:pPr marL="0" indent="0" algn="just">
              <a:buNone/>
            </a:pPr>
            <a:r>
              <a:rPr lang="en-US" dirty="0"/>
              <a:t>#define PI 3.14	</a:t>
            </a:r>
            <a:r>
              <a:rPr lang="en-US" dirty="0">
                <a:sym typeface="Wingdings" panose="05000000000000000000" pitchFamily="2" charset="2"/>
              </a:rPr>
              <a:t> Definition section</a:t>
            </a:r>
            <a:endParaRPr lang="en-US" dirty="0"/>
          </a:p>
          <a:p>
            <a:pPr marL="0" indent="0" algn="just">
              <a:buNone/>
            </a:pPr>
            <a:r>
              <a:rPr lang="en-US" dirty="0"/>
              <a:t>float r,a,c;		</a:t>
            </a:r>
          </a:p>
          <a:p>
            <a:pPr marL="0" indent="0" algn="just">
              <a:buNone/>
            </a:pPr>
            <a:r>
              <a:rPr lang="en-US" dirty="0"/>
              <a:t>float area();		               Global Declaration section</a:t>
            </a:r>
          </a:p>
          <a:p>
            <a:pPr marL="0" indent="0" algn="just">
              <a:buNone/>
            </a:pPr>
            <a:r>
              <a:rPr lang="en-US" dirty="0"/>
              <a:t>float circumference();</a:t>
            </a:r>
          </a:p>
          <a:p>
            <a:pPr marL="0" indent="0" algn="just">
              <a:buNone/>
            </a:pPr>
            <a:r>
              <a:rPr lang="en-US" dirty="0"/>
              <a:t>int main(){	</a:t>
            </a:r>
          </a:p>
          <a:p>
            <a:pPr marL="0" indent="0" algn="just">
              <a:buNone/>
            </a:pPr>
            <a:r>
              <a:rPr lang="en-US" dirty="0"/>
              <a:t>	printf("Radius= ");</a:t>
            </a:r>
          </a:p>
          <a:p>
            <a:pPr marL="0" indent="0" algn="just">
              <a:buNone/>
            </a:pPr>
            <a:r>
              <a:rPr lang="en-US" dirty="0"/>
              <a:t>	scanf("%f",&amp;r);</a:t>
            </a:r>
          </a:p>
          <a:p>
            <a:pPr marL="0" indent="0" algn="just">
              <a:buNone/>
            </a:pPr>
            <a:r>
              <a:rPr lang="en-US" dirty="0"/>
              <a:t>	a=area();</a:t>
            </a:r>
          </a:p>
          <a:p>
            <a:pPr marL="0" indent="0" algn="just">
              <a:buNone/>
            </a:pPr>
            <a:r>
              <a:rPr lang="en-US" dirty="0"/>
              <a:t>	c=circumference();		              main () function section</a:t>
            </a:r>
          </a:p>
          <a:p>
            <a:pPr marL="0" indent="0" algn="just">
              <a:buNone/>
            </a:pPr>
            <a:r>
              <a:rPr lang="en-US" dirty="0"/>
              <a:t>	printf("Area= %f",a);</a:t>
            </a:r>
          </a:p>
          <a:p>
            <a:pPr marL="0" indent="0" algn="just">
              <a:buNone/>
            </a:pPr>
            <a:r>
              <a:rPr lang="en-US" dirty="0"/>
              <a:t>	printf("\nCircumference= %f",c);</a:t>
            </a:r>
          </a:p>
          <a:p>
            <a:pPr marL="0" indent="0" algn="just">
              <a:buNone/>
            </a:pPr>
            <a:r>
              <a:rPr lang="en-US" dirty="0"/>
              <a:t>	return 0;</a:t>
            </a:r>
          </a:p>
          <a:p>
            <a:pPr marL="0" indent="0" algn="just">
              <a:buNone/>
            </a:pPr>
            <a:r>
              <a:rPr lang="en-US" dirty="0"/>
              <a:t>}</a:t>
            </a:r>
          </a:p>
          <a:p>
            <a:pPr marL="0" indent="0" algn="just">
              <a:buNone/>
            </a:pPr>
            <a:r>
              <a:rPr lang="en-US" dirty="0"/>
              <a:t>float area(){</a:t>
            </a:r>
          </a:p>
          <a:p>
            <a:pPr marL="0" indent="0" algn="just">
              <a:buNone/>
            </a:pPr>
            <a:r>
              <a:rPr lang="en-US" dirty="0"/>
              <a:t>	return PI*r*r;	sub-function1 ()		</a:t>
            </a:r>
            <a:r>
              <a:rPr lang="en-US" b="1" u="sng" dirty="0"/>
              <a:t>OUTPUT:</a:t>
            </a:r>
          </a:p>
          <a:p>
            <a:pPr marL="0" indent="0" algn="just">
              <a:buNone/>
            </a:pPr>
            <a:r>
              <a:rPr lang="en-US" dirty="0"/>
              <a:t>}</a:t>
            </a:r>
          </a:p>
          <a:p>
            <a:pPr marL="0" indent="0" algn="just">
              <a:buNone/>
            </a:pPr>
            <a:r>
              <a:rPr lang="en-US" dirty="0"/>
              <a:t>float circumference(){</a:t>
            </a:r>
          </a:p>
          <a:p>
            <a:pPr marL="0" indent="0" algn="just">
              <a:buNone/>
            </a:pPr>
            <a:r>
              <a:rPr lang="en-US" dirty="0"/>
              <a:t>	return 2*PI*r;	sub-function2 ()</a:t>
            </a:r>
          </a:p>
          <a:p>
            <a:pPr marL="0" indent="0" algn="just">
              <a:buNone/>
            </a:pPr>
            <a:r>
              <a:rPr lang="en-US" dirty="0"/>
              <a:t>}</a:t>
            </a:r>
          </a:p>
        </p:txBody>
      </p:sp>
      <p:sp>
        <p:nvSpPr>
          <p:cNvPr id="6" name="Right Brace 5">
            <a:extLst>
              <a:ext uri="{FF2B5EF4-FFF2-40B4-BE49-F238E27FC236}">
                <a16:creationId xmlns:a16="http://schemas.microsoft.com/office/drawing/2014/main" id="{6F1EF391-95F3-4C3C-A385-BA8C9A9B9F94}"/>
              </a:ext>
            </a:extLst>
          </p:cNvPr>
          <p:cNvSpPr/>
          <p:nvPr/>
        </p:nvSpPr>
        <p:spPr>
          <a:xfrm>
            <a:off x="2798619" y="1468582"/>
            <a:ext cx="508000" cy="6373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DE85812B-E6A9-4027-8F96-809DDBDDA603}"/>
              </a:ext>
            </a:extLst>
          </p:cNvPr>
          <p:cNvSpPr/>
          <p:nvPr/>
        </p:nvSpPr>
        <p:spPr>
          <a:xfrm>
            <a:off x="4165600" y="2299855"/>
            <a:ext cx="877455" cy="239221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D019BF98-BB17-4E43-812F-62EAE4B07585}"/>
              </a:ext>
            </a:extLst>
          </p:cNvPr>
          <p:cNvSpPr/>
          <p:nvPr/>
        </p:nvSpPr>
        <p:spPr>
          <a:xfrm>
            <a:off x="3052619" y="4862947"/>
            <a:ext cx="429490" cy="6373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F8042BCD-BBC2-4AA1-BB23-08DC2ED4C9BF}"/>
              </a:ext>
            </a:extLst>
          </p:cNvPr>
          <p:cNvSpPr/>
          <p:nvPr/>
        </p:nvSpPr>
        <p:spPr>
          <a:xfrm>
            <a:off x="3094184" y="5745018"/>
            <a:ext cx="341745" cy="63731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1" name="Picture 10">
            <a:extLst>
              <a:ext uri="{FF2B5EF4-FFF2-40B4-BE49-F238E27FC236}">
                <a16:creationId xmlns:a16="http://schemas.microsoft.com/office/drawing/2014/main" id="{6F2054C7-A8DF-42F7-9151-A6A2ECDB6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917" y="5370951"/>
            <a:ext cx="2312762" cy="659383"/>
          </a:xfrm>
          <a:prstGeom prst="rect">
            <a:avLst/>
          </a:prstGeom>
        </p:spPr>
      </p:pic>
    </p:spTree>
    <p:extLst>
      <p:ext uri="{BB962C8B-B14F-4D97-AF65-F5344CB8AC3E}">
        <p14:creationId xmlns:p14="http://schemas.microsoft.com/office/powerpoint/2010/main" val="99645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p:txBody>
          <a:bodyPr/>
          <a:lstStyle/>
          <a:p>
            <a:r>
              <a:rPr lang="en-US" b="1" dirty="0"/>
              <a:t>2.2 Compiling Process, C Preprocessor and 	Header Files</a:t>
            </a:r>
          </a:p>
        </p:txBody>
      </p:sp>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p:txBody>
          <a:bodyPr>
            <a:normAutofit fontScale="92500" lnSpcReduction="10000"/>
          </a:bodyPr>
          <a:lstStyle/>
          <a:p>
            <a:pPr marL="0" indent="0" algn="just">
              <a:buNone/>
            </a:pPr>
            <a:r>
              <a:rPr lang="en-US" b="1" u="sng" dirty="0"/>
              <a:t>1. Compiling Process:</a:t>
            </a:r>
          </a:p>
          <a:p>
            <a:pPr algn="just"/>
            <a:r>
              <a:rPr lang="en-US" dirty="0"/>
              <a:t>The code of the program written in high level language is called </a:t>
            </a:r>
            <a:r>
              <a:rPr lang="en-US" b="1" dirty="0"/>
              <a:t>source code; which is not directly understandable by the computer</a:t>
            </a:r>
            <a:r>
              <a:rPr lang="en-US" dirty="0"/>
              <a:t>. Hence, the </a:t>
            </a:r>
            <a:r>
              <a:rPr lang="en-US" b="1" dirty="0"/>
              <a:t>source code should be translated into computer understandable form i.e. machine level language. </a:t>
            </a:r>
          </a:p>
          <a:p>
            <a:pPr algn="just"/>
            <a:r>
              <a:rPr lang="en-US" dirty="0"/>
              <a:t>The translation process is called compilation; which is done by special software called </a:t>
            </a:r>
            <a:r>
              <a:rPr lang="en-US" b="1" dirty="0"/>
              <a:t>compiler</a:t>
            </a:r>
            <a:r>
              <a:rPr lang="en-US" dirty="0"/>
              <a:t>. The </a:t>
            </a:r>
            <a:r>
              <a:rPr lang="en-US" b="1" dirty="0"/>
              <a:t>machine level code that we set after compilation is called object code </a:t>
            </a:r>
            <a:r>
              <a:rPr lang="en-US" dirty="0"/>
              <a:t>which is the </a:t>
            </a:r>
            <a:r>
              <a:rPr lang="en-US" b="1" dirty="0"/>
              <a:t>executable file </a:t>
            </a:r>
            <a:r>
              <a:rPr lang="en-US" dirty="0"/>
              <a:t>that is compatible with particular platform (windows, linux etc.)</a:t>
            </a:r>
          </a:p>
          <a:p>
            <a:pPr algn="just"/>
            <a:r>
              <a:rPr lang="en-US" dirty="0"/>
              <a:t>Execution of the program involves </a:t>
            </a:r>
            <a:r>
              <a:rPr lang="en-US" b="1" dirty="0"/>
              <a:t>loading the executable object code into the computer memory and executes the instructions</a:t>
            </a:r>
            <a:r>
              <a:rPr lang="en-US" dirty="0"/>
              <a:t>. While executing the program, </a:t>
            </a:r>
            <a:r>
              <a:rPr lang="en-US" b="1" dirty="0"/>
              <a:t>the program may load data from memory or keyboard</a:t>
            </a:r>
            <a:r>
              <a:rPr lang="en-US" dirty="0"/>
              <a:t>.</a:t>
            </a:r>
          </a:p>
        </p:txBody>
      </p:sp>
    </p:spTree>
    <p:extLst>
      <p:ext uri="{BB962C8B-B14F-4D97-AF65-F5344CB8AC3E}">
        <p14:creationId xmlns:p14="http://schemas.microsoft.com/office/powerpoint/2010/main" val="358679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5366327"/>
            <a:ext cx="10515600" cy="810636"/>
          </a:xfrm>
        </p:spPr>
        <p:txBody>
          <a:bodyPr/>
          <a:lstStyle/>
          <a:p>
            <a:pPr marL="0" indent="0" algn="ctr">
              <a:buNone/>
            </a:pPr>
            <a:r>
              <a:rPr lang="en-US" dirty="0"/>
              <a:t>Figure: Process of compiling and running a C program</a:t>
            </a:r>
          </a:p>
        </p:txBody>
      </p:sp>
      <p:pic>
        <p:nvPicPr>
          <p:cNvPr id="7" name="Picture 6">
            <a:extLst>
              <a:ext uri="{FF2B5EF4-FFF2-40B4-BE49-F238E27FC236}">
                <a16:creationId xmlns:a16="http://schemas.microsoft.com/office/drawing/2014/main" id="{2C4B509A-5A01-443A-B3C9-0915B937A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148" y="681037"/>
            <a:ext cx="4827950" cy="4574454"/>
          </a:xfrm>
          <a:prstGeom prst="rect">
            <a:avLst/>
          </a:prstGeom>
        </p:spPr>
      </p:pic>
    </p:spTree>
    <p:extLst>
      <p:ext uri="{BB962C8B-B14F-4D97-AF65-F5344CB8AC3E}">
        <p14:creationId xmlns:p14="http://schemas.microsoft.com/office/powerpoint/2010/main" val="25987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572655"/>
            <a:ext cx="10515600" cy="5902036"/>
          </a:xfrm>
        </p:spPr>
        <p:txBody>
          <a:bodyPr>
            <a:normAutofit/>
          </a:bodyPr>
          <a:lstStyle/>
          <a:p>
            <a:pPr marL="0" indent="0" algn="just">
              <a:buNone/>
            </a:pPr>
            <a:r>
              <a:rPr lang="en-US" b="1" u="sng" dirty="0"/>
              <a:t>2. C preprocessor and Header Files:</a:t>
            </a:r>
          </a:p>
          <a:p>
            <a:pPr algn="just"/>
            <a:r>
              <a:rPr lang="en-US" b="0" i="0" dirty="0">
                <a:solidFill>
                  <a:srgbClr val="000000"/>
                </a:solidFill>
                <a:effectLst/>
              </a:rPr>
              <a:t>The C preprocessor is a </a:t>
            </a:r>
            <a:r>
              <a:rPr lang="en-US" b="1" i="0" dirty="0">
                <a:solidFill>
                  <a:srgbClr val="000000"/>
                </a:solidFill>
                <a:effectLst/>
              </a:rPr>
              <a:t>macro processor</a:t>
            </a:r>
            <a:r>
              <a:rPr lang="en-US" b="0" i="0" dirty="0">
                <a:solidFill>
                  <a:srgbClr val="000000"/>
                </a:solidFill>
                <a:effectLst/>
              </a:rPr>
              <a:t> that is used automatically by the C compiler to transform our program before actual compilation. It is called a macro processor because it allows us to define </a:t>
            </a:r>
            <a:r>
              <a:rPr lang="en-US" b="1" i="0" dirty="0">
                <a:solidFill>
                  <a:srgbClr val="000000"/>
                </a:solidFill>
                <a:effectLst/>
              </a:rPr>
              <a:t>macros</a:t>
            </a:r>
            <a:r>
              <a:rPr lang="en-US" b="0" i="0" dirty="0">
                <a:solidFill>
                  <a:srgbClr val="000000"/>
                </a:solidFill>
                <a:effectLst/>
              </a:rPr>
              <a:t>, which are brief abbreviations for longer constructs.</a:t>
            </a:r>
          </a:p>
          <a:p>
            <a:pPr algn="just"/>
            <a:r>
              <a:rPr lang="en-US" b="0" i="0" dirty="0">
                <a:solidFill>
                  <a:srgbClr val="000000"/>
                </a:solidFill>
                <a:effectLst/>
              </a:rPr>
              <a:t>The C preprocessor provides two separate facilities that we can use as:</a:t>
            </a:r>
          </a:p>
          <a:p>
            <a:pPr lvl="1" algn="just"/>
            <a:r>
              <a:rPr lang="en-US" b="1" i="0" dirty="0">
                <a:solidFill>
                  <a:srgbClr val="000000"/>
                </a:solidFill>
                <a:effectLst/>
              </a:rPr>
              <a:t>Inclusion of header files</a:t>
            </a:r>
            <a:r>
              <a:rPr lang="en-US" b="0" i="0" dirty="0">
                <a:solidFill>
                  <a:srgbClr val="000000"/>
                </a:solidFill>
                <a:effectLst/>
              </a:rPr>
              <a:t>. These are files of declarations that can be substituted into our program.</a:t>
            </a:r>
          </a:p>
          <a:p>
            <a:pPr lvl="1" algn="just"/>
            <a:r>
              <a:rPr lang="en-US" b="0" i="0" dirty="0">
                <a:solidFill>
                  <a:srgbClr val="000000"/>
                </a:solidFill>
                <a:effectLst/>
              </a:rPr>
              <a:t>Macro expansion. We can define </a:t>
            </a:r>
            <a:r>
              <a:rPr lang="en-US" b="1" i="0" dirty="0">
                <a:solidFill>
                  <a:srgbClr val="000000"/>
                </a:solidFill>
                <a:effectLst/>
              </a:rPr>
              <a:t>macros</a:t>
            </a:r>
            <a:r>
              <a:rPr lang="en-US" b="0" i="0" dirty="0">
                <a:solidFill>
                  <a:srgbClr val="000000"/>
                </a:solidFill>
                <a:effectLst/>
              </a:rPr>
              <a:t>, which are abbreviations for arbitrary fragments of C code, and then the C preprocessor will replace the macros with their definitions throughout the program. </a:t>
            </a:r>
            <a:r>
              <a:rPr lang="en-US" b="1" i="0" dirty="0">
                <a:solidFill>
                  <a:srgbClr val="000000"/>
                </a:solidFill>
                <a:effectLst/>
              </a:rPr>
              <a:t>(#define PI 3.14-constant)</a:t>
            </a:r>
          </a:p>
        </p:txBody>
      </p:sp>
    </p:spTree>
    <p:extLst>
      <p:ext uri="{BB962C8B-B14F-4D97-AF65-F5344CB8AC3E}">
        <p14:creationId xmlns:p14="http://schemas.microsoft.com/office/powerpoint/2010/main" val="405471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1173020"/>
            <a:ext cx="10515600" cy="4948527"/>
          </a:xfrm>
        </p:spPr>
        <p:txBody>
          <a:bodyPr>
            <a:normAutofit/>
          </a:bodyPr>
          <a:lstStyle/>
          <a:p>
            <a:pPr algn="just"/>
            <a:r>
              <a:rPr lang="en-US" dirty="0"/>
              <a:t>The </a:t>
            </a:r>
            <a:r>
              <a:rPr lang="en-US" b="1" dirty="0"/>
              <a:t>file with .h extension </a:t>
            </a:r>
            <a:r>
              <a:rPr lang="en-US" dirty="0"/>
              <a:t>which defines several </a:t>
            </a:r>
            <a:r>
              <a:rPr lang="en-US" b="1" dirty="0"/>
              <a:t>built-in functions like printf(), scanf(), clrscr(), getch()</a:t>
            </a:r>
            <a:r>
              <a:rPr lang="en-US" dirty="0"/>
              <a:t> is called </a:t>
            </a:r>
            <a:r>
              <a:rPr lang="en-US" b="1" dirty="0"/>
              <a:t>header file</a:t>
            </a:r>
            <a:r>
              <a:rPr lang="en-US" dirty="0"/>
              <a:t>. Simply, it is the </a:t>
            </a:r>
            <a:r>
              <a:rPr lang="en-US" b="1" dirty="0"/>
              <a:t>collection of predefined functions</a:t>
            </a:r>
            <a:r>
              <a:rPr lang="en-US" dirty="0"/>
              <a:t>. </a:t>
            </a:r>
          </a:p>
          <a:p>
            <a:pPr algn="just"/>
            <a:r>
              <a:rPr lang="en-US" dirty="0"/>
              <a:t>For example: </a:t>
            </a:r>
            <a:r>
              <a:rPr lang="en-US" b="1" dirty="0"/>
              <a:t>stdio.h, conio.h, math.h </a:t>
            </a:r>
            <a:r>
              <a:rPr lang="en-US" dirty="0"/>
              <a:t>etc. </a:t>
            </a:r>
          </a:p>
          <a:p>
            <a:pPr algn="just"/>
            <a:r>
              <a:rPr lang="en-US" dirty="0"/>
              <a:t>The inclusion of header files in the program is the pre-information to the compiler regarding the library functions used and its relevant codes to be executed. </a:t>
            </a:r>
          </a:p>
          <a:p>
            <a:pPr algn="just"/>
            <a:r>
              <a:rPr lang="en-US" dirty="0"/>
              <a:t>For example: </a:t>
            </a:r>
            <a:r>
              <a:rPr lang="en-US" b="1" dirty="0"/>
              <a:t>printf() function is defined in stdio.h header file</a:t>
            </a:r>
            <a:r>
              <a:rPr lang="en-US" dirty="0"/>
              <a:t>. </a:t>
            </a:r>
            <a:r>
              <a:rPr lang="en-US" b="1" dirty="0"/>
              <a:t>To use this function in program, the corresponding header file in which it is define (i.e. stdio.h) should be included in the program as #include&lt;stdio.h&gt;.</a:t>
            </a:r>
          </a:p>
        </p:txBody>
      </p:sp>
    </p:spTree>
    <p:extLst>
      <p:ext uri="{BB962C8B-B14F-4D97-AF65-F5344CB8AC3E}">
        <p14:creationId xmlns:p14="http://schemas.microsoft.com/office/powerpoint/2010/main" val="167605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p:txBody>
          <a:bodyPr/>
          <a:lstStyle/>
          <a:p>
            <a:r>
              <a:rPr lang="en-US" b="1" dirty="0"/>
              <a:t>2.3 Library Function, Character Set, Comments</a:t>
            </a:r>
          </a:p>
        </p:txBody>
      </p:sp>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1440872"/>
            <a:ext cx="10515600" cy="5417127"/>
          </a:xfrm>
        </p:spPr>
        <p:txBody>
          <a:bodyPr>
            <a:normAutofit fontScale="77500" lnSpcReduction="20000"/>
          </a:bodyPr>
          <a:lstStyle/>
          <a:p>
            <a:pPr marL="0" indent="0" algn="just">
              <a:buNone/>
            </a:pPr>
            <a:r>
              <a:rPr lang="en-US" b="1" u="sng" dirty="0"/>
              <a:t>1. Library Function:</a:t>
            </a:r>
          </a:p>
          <a:p>
            <a:pPr algn="just"/>
            <a:r>
              <a:rPr lang="en-US" b="1" i="0" dirty="0">
                <a:solidFill>
                  <a:srgbClr val="000000"/>
                </a:solidFill>
                <a:effectLst/>
              </a:rPr>
              <a:t>Library functions are built-in functions </a:t>
            </a:r>
            <a:r>
              <a:rPr lang="en-US" b="0" i="0" dirty="0">
                <a:solidFill>
                  <a:srgbClr val="000000"/>
                </a:solidFill>
                <a:effectLst/>
              </a:rPr>
              <a:t>that are grouped together and placed in a common location called library.</a:t>
            </a:r>
          </a:p>
          <a:p>
            <a:pPr algn="just"/>
            <a:r>
              <a:rPr lang="en-US" b="0" i="0" dirty="0">
                <a:solidFill>
                  <a:srgbClr val="000000"/>
                </a:solidFill>
                <a:effectLst/>
              </a:rPr>
              <a:t>Each function here performs a specific operation. We can </a:t>
            </a:r>
            <a:r>
              <a:rPr lang="en-US" b="1" i="0" dirty="0">
                <a:solidFill>
                  <a:srgbClr val="000000"/>
                </a:solidFill>
                <a:effectLst/>
              </a:rPr>
              <a:t>use this library functions to get the pre-defined output.</a:t>
            </a:r>
          </a:p>
          <a:p>
            <a:pPr algn="just"/>
            <a:r>
              <a:rPr lang="en-US" b="0" i="0" dirty="0">
                <a:solidFill>
                  <a:srgbClr val="000000"/>
                </a:solidFill>
                <a:effectLst/>
              </a:rPr>
              <a:t>All C standard library functions are declared by using many header files. These library functions are created at the time of designing the compilers.</a:t>
            </a:r>
          </a:p>
          <a:p>
            <a:pPr algn="just"/>
            <a:r>
              <a:rPr lang="en-US" b="0" i="0" dirty="0">
                <a:solidFill>
                  <a:srgbClr val="000000"/>
                </a:solidFill>
                <a:effectLst/>
              </a:rPr>
              <a:t>We </a:t>
            </a:r>
            <a:r>
              <a:rPr lang="en-US" b="1" i="0" dirty="0">
                <a:solidFill>
                  <a:srgbClr val="000000"/>
                </a:solidFill>
                <a:effectLst/>
              </a:rPr>
              <a:t>include the header files in our C program </a:t>
            </a:r>
            <a:r>
              <a:rPr lang="en-US" b="0" i="0" dirty="0">
                <a:solidFill>
                  <a:srgbClr val="000000"/>
                </a:solidFill>
                <a:effectLst/>
              </a:rPr>
              <a:t>by using </a:t>
            </a:r>
            <a:r>
              <a:rPr lang="en-US" b="1" i="0" dirty="0">
                <a:solidFill>
                  <a:srgbClr val="000000"/>
                </a:solidFill>
                <a:effectLst/>
              </a:rPr>
              <a:t>#include&lt;filename.h&gt;</a:t>
            </a:r>
            <a:r>
              <a:rPr lang="en-US" b="0" i="0" dirty="0">
                <a:solidFill>
                  <a:srgbClr val="000000"/>
                </a:solidFill>
                <a:effectLst/>
              </a:rPr>
              <a:t>. Whenever the program is run and executed, the related files are included in the C program.</a:t>
            </a:r>
          </a:p>
          <a:p>
            <a:pPr marL="0" indent="0" algn="l">
              <a:buNone/>
            </a:pPr>
            <a:r>
              <a:rPr lang="en-US" b="1" i="0" dirty="0">
                <a:effectLst/>
              </a:rPr>
              <a:t>Header File Functions</a:t>
            </a:r>
          </a:p>
          <a:p>
            <a:pPr algn="just"/>
            <a:r>
              <a:rPr lang="en-US" b="0" i="0" dirty="0">
                <a:solidFill>
                  <a:srgbClr val="000000"/>
                </a:solidFill>
                <a:effectLst/>
              </a:rPr>
              <a:t>Some of the header file functions are as follows −</a:t>
            </a:r>
          </a:p>
          <a:p>
            <a:pPr lvl="1" algn="just"/>
            <a:r>
              <a:rPr lang="en-US" b="1" i="0" dirty="0">
                <a:solidFill>
                  <a:srgbClr val="000000"/>
                </a:solidFill>
                <a:effectLst/>
              </a:rPr>
              <a:t>stdio.h</a:t>
            </a:r>
            <a:r>
              <a:rPr lang="en-US" b="0" i="0" dirty="0">
                <a:solidFill>
                  <a:srgbClr val="000000"/>
                </a:solidFill>
                <a:effectLst/>
              </a:rPr>
              <a:t> − It is a </a:t>
            </a:r>
            <a:r>
              <a:rPr lang="en-US" b="1" i="0" dirty="0">
                <a:solidFill>
                  <a:srgbClr val="000000"/>
                </a:solidFill>
                <a:effectLst/>
              </a:rPr>
              <a:t>standard i/o</a:t>
            </a:r>
            <a:r>
              <a:rPr lang="en-US" b="0" i="0" dirty="0">
                <a:solidFill>
                  <a:srgbClr val="000000"/>
                </a:solidFill>
                <a:effectLst/>
              </a:rPr>
              <a:t> header file in which Input/output functions are declared</a:t>
            </a:r>
          </a:p>
          <a:p>
            <a:pPr lvl="1" algn="just"/>
            <a:r>
              <a:rPr lang="en-US" b="1" i="0" dirty="0">
                <a:solidFill>
                  <a:srgbClr val="000000"/>
                </a:solidFill>
                <a:effectLst/>
              </a:rPr>
              <a:t>conio.h</a:t>
            </a:r>
            <a:r>
              <a:rPr lang="en-US" b="0" i="0" dirty="0">
                <a:solidFill>
                  <a:srgbClr val="000000"/>
                </a:solidFill>
                <a:effectLst/>
              </a:rPr>
              <a:t> − This is a </a:t>
            </a:r>
            <a:r>
              <a:rPr lang="en-US" b="1" i="0" dirty="0">
                <a:solidFill>
                  <a:srgbClr val="000000"/>
                </a:solidFill>
                <a:effectLst/>
              </a:rPr>
              <a:t>console input/output </a:t>
            </a:r>
            <a:r>
              <a:rPr lang="en-US" b="0" i="0" dirty="0">
                <a:solidFill>
                  <a:srgbClr val="000000"/>
                </a:solidFill>
                <a:effectLst/>
              </a:rPr>
              <a:t>header file.</a:t>
            </a:r>
          </a:p>
          <a:p>
            <a:pPr lvl="1" algn="just"/>
            <a:r>
              <a:rPr lang="en-US" b="1" i="0" dirty="0">
                <a:solidFill>
                  <a:srgbClr val="000000"/>
                </a:solidFill>
                <a:effectLst/>
              </a:rPr>
              <a:t>string.h</a:t>
            </a:r>
            <a:r>
              <a:rPr lang="en-US" b="0" i="0" dirty="0">
                <a:solidFill>
                  <a:srgbClr val="000000"/>
                </a:solidFill>
                <a:effectLst/>
              </a:rPr>
              <a:t> − All string related functions are in this header file.</a:t>
            </a:r>
          </a:p>
          <a:p>
            <a:pPr lvl="1" algn="just"/>
            <a:r>
              <a:rPr lang="en-US" b="1" i="0" dirty="0">
                <a:solidFill>
                  <a:srgbClr val="000000"/>
                </a:solidFill>
                <a:effectLst/>
              </a:rPr>
              <a:t>stdlib.h</a:t>
            </a:r>
            <a:r>
              <a:rPr lang="en-US" b="0" i="0" dirty="0">
                <a:solidFill>
                  <a:srgbClr val="000000"/>
                </a:solidFill>
                <a:effectLst/>
              </a:rPr>
              <a:t> − This file contains common functions which are used in the C programs.</a:t>
            </a:r>
          </a:p>
          <a:p>
            <a:pPr lvl="1" algn="just"/>
            <a:r>
              <a:rPr lang="en-US" b="1" i="0" dirty="0">
                <a:solidFill>
                  <a:srgbClr val="000000"/>
                </a:solidFill>
                <a:effectLst/>
              </a:rPr>
              <a:t>math.h</a:t>
            </a:r>
            <a:r>
              <a:rPr lang="en-US" b="0" i="0" dirty="0">
                <a:solidFill>
                  <a:srgbClr val="000000"/>
                </a:solidFill>
                <a:effectLst/>
              </a:rPr>
              <a:t> − All functions related to mathematics are in this header file.</a:t>
            </a:r>
          </a:p>
          <a:p>
            <a:pPr lvl="1" algn="just"/>
            <a:r>
              <a:rPr lang="en-US" b="1" i="0" dirty="0">
                <a:solidFill>
                  <a:srgbClr val="000000"/>
                </a:solidFill>
                <a:effectLst/>
              </a:rPr>
              <a:t>time.h</a:t>
            </a:r>
            <a:r>
              <a:rPr lang="en-US" b="0" i="0" dirty="0">
                <a:solidFill>
                  <a:srgbClr val="000000"/>
                </a:solidFill>
                <a:effectLst/>
              </a:rPr>
              <a:t> − This file contains time and clock related functions. </a:t>
            </a:r>
            <a:endParaRPr lang="en-US" dirty="0"/>
          </a:p>
        </p:txBody>
      </p:sp>
    </p:spTree>
    <p:extLst>
      <p:ext uri="{BB962C8B-B14F-4D97-AF65-F5344CB8AC3E}">
        <p14:creationId xmlns:p14="http://schemas.microsoft.com/office/powerpoint/2010/main" val="134150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1245140"/>
            <a:ext cx="10515600" cy="4931823"/>
          </a:xfrm>
        </p:spPr>
        <p:txBody>
          <a:bodyPr/>
          <a:lstStyle/>
          <a:p>
            <a:pPr marL="0" indent="0" algn="just">
              <a:buNone/>
            </a:pPr>
            <a:r>
              <a:rPr lang="en-US" b="1" u="sng" dirty="0"/>
              <a:t>2. Character Set:</a:t>
            </a:r>
          </a:p>
          <a:p>
            <a:pPr algn="just"/>
            <a:r>
              <a:rPr lang="en-US" dirty="0"/>
              <a:t>The set of characters that are </a:t>
            </a:r>
            <a:r>
              <a:rPr lang="en-US" b="1" dirty="0"/>
              <a:t>used to form words, numbers and expressions in C is called C character set</a:t>
            </a:r>
            <a:r>
              <a:rPr lang="en-US" dirty="0"/>
              <a:t>. The </a:t>
            </a:r>
            <a:r>
              <a:rPr lang="en-US" b="1" dirty="0"/>
              <a:t>combination of these characters form words, numbers and expressions</a:t>
            </a:r>
            <a:r>
              <a:rPr lang="en-US" dirty="0"/>
              <a:t>.</a:t>
            </a:r>
          </a:p>
          <a:p>
            <a:pPr marL="0" indent="0" algn="just">
              <a:buNone/>
            </a:pPr>
            <a:r>
              <a:rPr lang="en-US" dirty="0"/>
              <a:t>The C character set is grouped into the following four categories:</a:t>
            </a:r>
          </a:p>
          <a:p>
            <a:pPr marL="514350" indent="-514350" algn="just">
              <a:buAutoNum type="alphaLcPeriod"/>
            </a:pPr>
            <a:r>
              <a:rPr lang="en-US" dirty="0"/>
              <a:t>Letters or alphabets</a:t>
            </a:r>
          </a:p>
          <a:p>
            <a:pPr marL="514350" indent="-514350" algn="just">
              <a:buAutoNum type="alphaLcPeriod"/>
            </a:pPr>
            <a:r>
              <a:rPr lang="en-US" dirty="0"/>
              <a:t>Digits</a:t>
            </a:r>
          </a:p>
          <a:p>
            <a:pPr marL="514350" indent="-514350" algn="just">
              <a:buAutoNum type="alphaLcPeriod"/>
            </a:pPr>
            <a:r>
              <a:rPr lang="en-US" dirty="0"/>
              <a:t>Special Characters</a:t>
            </a:r>
          </a:p>
          <a:p>
            <a:pPr marL="514350" indent="-514350" algn="just">
              <a:buAutoNum type="alphaLcPeriod"/>
            </a:pPr>
            <a:r>
              <a:rPr lang="en-US" dirty="0"/>
              <a:t>White Spaces</a:t>
            </a:r>
          </a:p>
        </p:txBody>
      </p:sp>
    </p:spTree>
    <p:extLst>
      <p:ext uri="{BB962C8B-B14F-4D97-AF65-F5344CB8AC3E}">
        <p14:creationId xmlns:p14="http://schemas.microsoft.com/office/powerpoint/2010/main" val="355237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748145"/>
            <a:ext cx="10515600" cy="5428818"/>
          </a:xfrm>
        </p:spPr>
        <p:txBody>
          <a:bodyPr>
            <a:normAutofit fontScale="92500" lnSpcReduction="20000"/>
          </a:bodyPr>
          <a:lstStyle/>
          <a:p>
            <a:pPr marL="0" indent="0" algn="just">
              <a:buNone/>
            </a:pPr>
            <a:r>
              <a:rPr lang="en-US" b="1" u="sng" dirty="0"/>
              <a:t>a. Letters</a:t>
            </a:r>
          </a:p>
          <a:p>
            <a:pPr algn="just"/>
            <a:r>
              <a:rPr lang="en-US" dirty="0"/>
              <a:t>Uppercase: A….Z</a:t>
            </a:r>
          </a:p>
          <a:p>
            <a:pPr algn="just"/>
            <a:r>
              <a:rPr lang="en-US" dirty="0"/>
              <a:t>Lowercase: a….z</a:t>
            </a:r>
          </a:p>
          <a:p>
            <a:pPr marL="0" indent="0" algn="just">
              <a:buNone/>
            </a:pPr>
            <a:r>
              <a:rPr lang="en-US" b="1" u="sng" dirty="0"/>
              <a:t>b. Digits</a:t>
            </a:r>
          </a:p>
          <a:p>
            <a:pPr algn="just"/>
            <a:r>
              <a:rPr lang="en-US" dirty="0"/>
              <a:t>All decimal digits: 0….9</a:t>
            </a:r>
          </a:p>
          <a:p>
            <a:pPr marL="0" indent="0" algn="just">
              <a:buNone/>
            </a:pPr>
            <a:r>
              <a:rPr lang="en-US" b="1" u="sng" dirty="0"/>
              <a:t>c. Special Characters</a:t>
            </a:r>
          </a:p>
          <a:p>
            <a:pPr algn="just"/>
            <a:r>
              <a:rPr lang="en-US" i="0" dirty="0">
                <a:effectLst/>
              </a:rPr>
              <a:t>~ @ # $ % ^ &amp; * ( ) _ - + = { } [ ] ; : ' " / ? . &gt; , &lt; \ |</a:t>
            </a:r>
          </a:p>
          <a:p>
            <a:pPr marL="0" indent="0" algn="just">
              <a:buNone/>
            </a:pPr>
            <a:r>
              <a:rPr lang="en-US" b="1" u="sng" dirty="0"/>
              <a:t>d. White Spaces</a:t>
            </a:r>
          </a:p>
          <a:p>
            <a:pPr algn="just"/>
            <a:r>
              <a:rPr lang="en-US" dirty="0"/>
              <a:t>Blank space</a:t>
            </a:r>
          </a:p>
          <a:p>
            <a:pPr algn="just"/>
            <a:r>
              <a:rPr lang="en-US" dirty="0"/>
              <a:t>Horizontal tab</a:t>
            </a:r>
          </a:p>
          <a:p>
            <a:pPr algn="just"/>
            <a:r>
              <a:rPr lang="en-US" dirty="0"/>
              <a:t>New line</a:t>
            </a:r>
          </a:p>
          <a:p>
            <a:pPr algn="just"/>
            <a:r>
              <a:rPr lang="en-US" dirty="0"/>
              <a:t>Carriage return</a:t>
            </a:r>
          </a:p>
          <a:p>
            <a:pPr algn="just"/>
            <a:r>
              <a:rPr lang="en-US" dirty="0"/>
              <a:t>Form feed</a:t>
            </a:r>
          </a:p>
        </p:txBody>
      </p:sp>
    </p:spTree>
    <p:extLst>
      <p:ext uri="{BB962C8B-B14F-4D97-AF65-F5344CB8AC3E}">
        <p14:creationId xmlns:p14="http://schemas.microsoft.com/office/powerpoint/2010/main" val="170799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360216"/>
            <a:ext cx="10515600" cy="6493163"/>
          </a:xfrm>
        </p:spPr>
        <p:txBody>
          <a:bodyPr>
            <a:normAutofit fontScale="92500" lnSpcReduction="10000"/>
          </a:bodyPr>
          <a:lstStyle/>
          <a:p>
            <a:pPr marL="0" indent="0" algn="just">
              <a:buNone/>
            </a:pPr>
            <a:r>
              <a:rPr lang="en-US" b="1" u="sng" dirty="0"/>
              <a:t>3. Comments:</a:t>
            </a:r>
          </a:p>
          <a:p>
            <a:pPr algn="just"/>
            <a:r>
              <a:rPr lang="en-US" dirty="0"/>
              <a:t>The statements written in program which are not compiled and executed are called comments. They are used for documentation purpose. They are ignored by compiler and user is free to write his/her comment within those symbols. There are two types of comments, they are</a:t>
            </a:r>
          </a:p>
          <a:p>
            <a:pPr marL="514350" indent="-514350" algn="just">
              <a:buAutoNum type="alphaLcPeriod"/>
            </a:pPr>
            <a:r>
              <a:rPr lang="en-US" b="1" u="sng" dirty="0"/>
              <a:t>Single Line Comment</a:t>
            </a:r>
          </a:p>
          <a:p>
            <a:pPr marL="0" indent="0" algn="just">
              <a:buNone/>
            </a:pPr>
            <a:r>
              <a:rPr lang="en-US" dirty="0"/>
              <a:t>It means we can give comment for a single line. For example:</a:t>
            </a:r>
          </a:p>
          <a:p>
            <a:pPr marL="0" indent="0" algn="just">
              <a:buNone/>
            </a:pPr>
            <a:r>
              <a:rPr lang="en-US" b="1" dirty="0"/>
              <a:t>//C programming is more interesting.</a:t>
            </a:r>
          </a:p>
          <a:p>
            <a:pPr marL="0" indent="0" algn="just">
              <a:buNone/>
            </a:pPr>
            <a:r>
              <a:rPr lang="en-US" dirty="0"/>
              <a:t>Here // is used as a single line comment, it has no ending symbol.</a:t>
            </a:r>
          </a:p>
          <a:p>
            <a:pPr marL="514350" indent="-514350" algn="just">
              <a:buFont typeface="+mj-lt"/>
              <a:buAutoNum type="alphaLcPeriod" startAt="2"/>
            </a:pPr>
            <a:r>
              <a:rPr lang="en-US" b="1" u="sng" dirty="0"/>
              <a:t>Multiple Line Comment</a:t>
            </a:r>
          </a:p>
          <a:p>
            <a:pPr marL="0" indent="0" algn="just">
              <a:buNone/>
            </a:pPr>
            <a:r>
              <a:rPr lang="en-US" dirty="0"/>
              <a:t>It means user can give comment for multiple lines with between the symbols /*  */. This is applicable in both C and C++. For example:</a:t>
            </a:r>
          </a:p>
          <a:p>
            <a:pPr marL="0" indent="0" algn="just">
              <a:buNone/>
            </a:pPr>
            <a:r>
              <a:rPr lang="en-US" b="1" dirty="0"/>
              <a:t>/* C programming</a:t>
            </a:r>
          </a:p>
          <a:p>
            <a:pPr marL="0" indent="0" algn="just">
              <a:buNone/>
            </a:pPr>
            <a:r>
              <a:rPr lang="en-US" b="1" dirty="0"/>
              <a:t>	has rich </a:t>
            </a:r>
          </a:p>
          <a:p>
            <a:pPr marL="0" indent="0" algn="just">
              <a:buNone/>
            </a:pPr>
            <a:r>
              <a:rPr lang="en-US" b="1" dirty="0"/>
              <a:t>	set of operators*/</a:t>
            </a:r>
          </a:p>
        </p:txBody>
      </p:sp>
    </p:spTree>
    <p:extLst>
      <p:ext uri="{BB962C8B-B14F-4D97-AF65-F5344CB8AC3E}">
        <p14:creationId xmlns:p14="http://schemas.microsoft.com/office/powerpoint/2010/main" val="281868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p:txBody>
          <a:bodyPr/>
          <a:lstStyle/>
          <a:p>
            <a:r>
              <a:rPr lang="en-US" b="1" dirty="0"/>
              <a:t>2.4 Tokens and its types</a:t>
            </a:r>
          </a:p>
        </p:txBody>
      </p:sp>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671943" y="1677843"/>
            <a:ext cx="10771909" cy="4833793"/>
          </a:xfrm>
        </p:spPr>
        <p:txBody>
          <a:bodyPr>
            <a:normAutofit fontScale="85000" lnSpcReduction="20000"/>
          </a:bodyPr>
          <a:lstStyle/>
          <a:p>
            <a:pPr algn="just">
              <a:lnSpc>
                <a:spcPct val="100000"/>
              </a:lnSpc>
            </a:pPr>
            <a:r>
              <a:rPr lang="en-US" b="1" i="0" dirty="0">
                <a:effectLst/>
              </a:rPr>
              <a:t>Every C program is a collection of instructions and every instruction is a collection of some individual units</a:t>
            </a:r>
            <a:r>
              <a:rPr lang="en-US" b="0" i="0" dirty="0">
                <a:effectLst/>
              </a:rPr>
              <a:t>. </a:t>
            </a:r>
            <a:r>
              <a:rPr lang="en-US" b="1" i="0" dirty="0">
                <a:effectLst/>
              </a:rPr>
              <a:t>Every </a:t>
            </a:r>
            <a:r>
              <a:rPr lang="en-US" b="1" i="0" u="sng" dirty="0">
                <a:effectLst/>
              </a:rPr>
              <a:t>smallest individual unit</a:t>
            </a:r>
            <a:r>
              <a:rPr lang="en-US" b="1" i="0" dirty="0">
                <a:effectLst/>
              </a:rPr>
              <a:t> of a C program is called </a:t>
            </a:r>
            <a:r>
              <a:rPr lang="en-US" b="1" i="0" u="sng" dirty="0">
                <a:effectLst/>
              </a:rPr>
              <a:t>token</a:t>
            </a:r>
            <a:r>
              <a:rPr lang="en-US" b="0" i="0" dirty="0">
                <a:effectLst/>
              </a:rPr>
              <a:t>. </a:t>
            </a:r>
            <a:r>
              <a:rPr lang="en-US" b="1" i="0" dirty="0">
                <a:effectLst/>
              </a:rPr>
              <a:t>Every </a:t>
            </a:r>
            <a:r>
              <a:rPr lang="en-US" b="1" i="0" u="sng" dirty="0">
                <a:effectLst/>
              </a:rPr>
              <a:t>instruction</a:t>
            </a:r>
            <a:r>
              <a:rPr lang="en-US" b="1" i="0" dirty="0">
                <a:effectLst/>
              </a:rPr>
              <a:t> in a C program is a </a:t>
            </a:r>
            <a:r>
              <a:rPr lang="en-US" b="1" i="0" u="sng" dirty="0">
                <a:effectLst/>
              </a:rPr>
              <a:t>collection of tokens</a:t>
            </a:r>
            <a:r>
              <a:rPr lang="en-US" b="0" i="0" dirty="0">
                <a:effectLst/>
              </a:rPr>
              <a:t>. Tokens are used to construct c programs and they are said to the basic building blocks of a C program.</a:t>
            </a:r>
            <a:br>
              <a:rPr lang="en-US" b="0" i="0" dirty="0">
                <a:effectLst/>
              </a:rPr>
            </a:br>
            <a:endParaRPr lang="en-US" b="0" i="0" dirty="0">
              <a:effectLst/>
            </a:endParaRPr>
          </a:p>
          <a:p>
            <a:pPr marL="0" indent="0" algn="just">
              <a:lnSpc>
                <a:spcPct val="100000"/>
              </a:lnSpc>
              <a:buNone/>
            </a:pPr>
            <a:r>
              <a:rPr lang="en-US" b="0" i="0" dirty="0">
                <a:effectLst/>
              </a:rPr>
              <a:t>In a C program tokens may contain the following...</a:t>
            </a:r>
          </a:p>
          <a:p>
            <a:pPr algn="just">
              <a:lnSpc>
                <a:spcPct val="100000"/>
              </a:lnSpc>
              <a:buFont typeface="+mj-lt"/>
              <a:buAutoNum type="arabicPeriod"/>
            </a:pPr>
            <a:r>
              <a:rPr lang="en-US" b="0" i="0" dirty="0">
                <a:effectLst/>
              </a:rPr>
              <a:t>Identifiers</a:t>
            </a:r>
          </a:p>
          <a:p>
            <a:pPr algn="just">
              <a:lnSpc>
                <a:spcPct val="100000"/>
              </a:lnSpc>
              <a:buFont typeface="+mj-lt"/>
              <a:buAutoNum type="arabicPeriod"/>
            </a:pPr>
            <a:r>
              <a:rPr lang="en-US" dirty="0"/>
              <a:t>Keywords</a:t>
            </a:r>
            <a:endParaRPr lang="en-US" b="0" i="0" dirty="0">
              <a:effectLst/>
            </a:endParaRPr>
          </a:p>
          <a:p>
            <a:pPr algn="just">
              <a:lnSpc>
                <a:spcPct val="100000"/>
              </a:lnSpc>
              <a:buFont typeface="+mj-lt"/>
              <a:buAutoNum type="arabicPeriod"/>
            </a:pPr>
            <a:r>
              <a:rPr lang="en-US" b="0" i="0" dirty="0">
                <a:effectLst/>
              </a:rPr>
              <a:t>Operators</a:t>
            </a:r>
          </a:p>
          <a:p>
            <a:pPr algn="just">
              <a:lnSpc>
                <a:spcPct val="100000"/>
              </a:lnSpc>
              <a:buFont typeface="+mj-lt"/>
              <a:buAutoNum type="arabicPeriod"/>
            </a:pPr>
            <a:r>
              <a:rPr lang="en-US" b="0" i="0" dirty="0">
                <a:effectLst/>
              </a:rPr>
              <a:t>Special Symbols</a:t>
            </a:r>
          </a:p>
          <a:p>
            <a:pPr algn="just">
              <a:lnSpc>
                <a:spcPct val="100000"/>
              </a:lnSpc>
              <a:buFont typeface="+mj-lt"/>
              <a:buAutoNum type="arabicPeriod"/>
            </a:pPr>
            <a:r>
              <a:rPr lang="en-US" b="0" i="0" dirty="0">
                <a:effectLst/>
              </a:rPr>
              <a:t>Constants</a:t>
            </a:r>
          </a:p>
          <a:p>
            <a:pPr algn="just">
              <a:lnSpc>
                <a:spcPct val="100000"/>
              </a:lnSpc>
              <a:buFont typeface="+mj-lt"/>
              <a:buAutoNum type="arabicPeriod"/>
            </a:pPr>
            <a:r>
              <a:rPr lang="en-US" b="0" i="0" dirty="0">
                <a:effectLst/>
              </a:rPr>
              <a:t>Strings</a:t>
            </a:r>
          </a:p>
        </p:txBody>
      </p:sp>
    </p:spTree>
    <p:extLst>
      <p:ext uri="{BB962C8B-B14F-4D97-AF65-F5344CB8AC3E}">
        <p14:creationId xmlns:p14="http://schemas.microsoft.com/office/powerpoint/2010/main" val="299844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D170-10F6-420E-918F-88B8E559F484}"/>
              </a:ext>
            </a:extLst>
          </p:cNvPr>
          <p:cNvSpPr>
            <a:spLocks noGrp="1"/>
          </p:cNvSpPr>
          <p:nvPr>
            <p:ph type="title"/>
          </p:nvPr>
        </p:nvSpPr>
        <p:spPr/>
        <p:txBody>
          <a:bodyPr/>
          <a:lstStyle/>
          <a:p>
            <a:r>
              <a:rPr lang="en-US" b="1" dirty="0"/>
              <a:t>CONTENTS (LH -4HRS)</a:t>
            </a:r>
          </a:p>
        </p:txBody>
      </p:sp>
      <p:sp>
        <p:nvSpPr>
          <p:cNvPr id="3" name="Content Placeholder 2">
            <a:extLst>
              <a:ext uri="{FF2B5EF4-FFF2-40B4-BE49-F238E27FC236}">
                <a16:creationId xmlns:a16="http://schemas.microsoft.com/office/drawing/2014/main" id="{FFDF4EEC-71EF-459B-91BF-F5596B0C56BA}"/>
              </a:ext>
            </a:extLst>
          </p:cNvPr>
          <p:cNvSpPr>
            <a:spLocks noGrp="1"/>
          </p:cNvSpPr>
          <p:nvPr>
            <p:ph idx="1"/>
          </p:nvPr>
        </p:nvSpPr>
        <p:spPr/>
        <p:txBody>
          <a:bodyPr/>
          <a:lstStyle/>
          <a:p>
            <a:pPr marL="0" indent="0">
              <a:buNone/>
            </a:pPr>
            <a:r>
              <a:rPr lang="en-US" dirty="0"/>
              <a:t>2.1 Introduction, History, Features, Advantages and Disadvantages, Structure of C Program,</a:t>
            </a:r>
          </a:p>
          <a:p>
            <a:pPr marL="0" indent="0">
              <a:buNone/>
            </a:pPr>
            <a:r>
              <a:rPr lang="en-US" dirty="0"/>
              <a:t>2.2 Compiling Process, C Preprocessor and Header Files,</a:t>
            </a:r>
          </a:p>
          <a:p>
            <a:pPr marL="0" indent="0">
              <a:buNone/>
            </a:pPr>
            <a:r>
              <a:rPr lang="en-US" dirty="0"/>
              <a:t>2.3 Library Function, Character Set, Comments,</a:t>
            </a:r>
          </a:p>
          <a:p>
            <a:pPr marL="0" indent="0">
              <a:buNone/>
            </a:pPr>
            <a:r>
              <a:rPr lang="en-US" dirty="0"/>
              <a:t>2.4 Tokens and its types,</a:t>
            </a:r>
          </a:p>
          <a:p>
            <a:pPr marL="0" indent="0">
              <a:buNone/>
            </a:pPr>
            <a:r>
              <a:rPr lang="en-US" dirty="0"/>
              <a:t>2.5 Data types,</a:t>
            </a:r>
          </a:p>
          <a:p>
            <a:pPr marL="0" indent="0">
              <a:buNone/>
            </a:pPr>
            <a:r>
              <a:rPr lang="en-US" dirty="0"/>
              <a:t>2.6 Escape Sequences, Preprocessor Directive</a:t>
            </a:r>
          </a:p>
        </p:txBody>
      </p:sp>
    </p:spTree>
    <p:extLst>
      <p:ext uri="{BB962C8B-B14F-4D97-AF65-F5344CB8AC3E}">
        <p14:creationId xmlns:p14="http://schemas.microsoft.com/office/powerpoint/2010/main" val="301977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36945"/>
            <a:ext cx="10515600" cy="6557818"/>
          </a:xfrm>
        </p:spPr>
        <p:txBody>
          <a:bodyPr>
            <a:noAutofit/>
          </a:bodyPr>
          <a:lstStyle/>
          <a:p>
            <a:pPr marL="0" indent="0">
              <a:buNone/>
            </a:pPr>
            <a:r>
              <a:rPr lang="en-US" sz="2000" b="1" u="sng" dirty="0"/>
              <a:t>Identifiers:</a:t>
            </a:r>
          </a:p>
          <a:p>
            <a:pPr algn="just"/>
            <a:r>
              <a:rPr lang="en-US" sz="2000" i="0" dirty="0">
                <a:effectLst/>
              </a:rPr>
              <a:t>An identifier is a collection of characters which acts as the </a:t>
            </a:r>
            <a:r>
              <a:rPr lang="en-US" sz="2000" b="1" i="0" dirty="0">
                <a:effectLst/>
              </a:rPr>
              <a:t>name of variable, function, array, pointer, structure, etc.</a:t>
            </a:r>
          </a:p>
          <a:p>
            <a:pPr algn="just"/>
            <a:r>
              <a:rPr lang="en-US" sz="2000" i="0" dirty="0">
                <a:effectLst/>
              </a:rPr>
              <a:t>The identifier is a </a:t>
            </a:r>
            <a:r>
              <a:rPr lang="en-US" sz="2000" b="1" i="0" dirty="0">
                <a:effectLst/>
              </a:rPr>
              <a:t>user-defined name of an entity to identify it uniquely during the program execution</a:t>
            </a:r>
            <a:r>
              <a:rPr lang="en-US" sz="2000" b="1" dirty="0"/>
              <a:t>.</a:t>
            </a:r>
          </a:p>
          <a:p>
            <a:pPr marL="0" indent="0">
              <a:buNone/>
            </a:pPr>
            <a:r>
              <a:rPr lang="en-US" sz="2000" b="1" i="0" dirty="0">
                <a:effectLst/>
              </a:rPr>
              <a:t>Example</a:t>
            </a:r>
          </a:p>
          <a:p>
            <a:pPr marL="457200" lvl="1" indent="0">
              <a:buNone/>
            </a:pPr>
            <a:r>
              <a:rPr lang="en-US" sz="2000" i="0" dirty="0">
                <a:effectLst/>
              </a:rPr>
              <a:t>int </a:t>
            </a:r>
            <a:r>
              <a:rPr lang="en-US" sz="2000" b="1" i="0" dirty="0">
                <a:effectLst/>
              </a:rPr>
              <a:t>marks</a:t>
            </a:r>
            <a:r>
              <a:rPr lang="en-US" sz="2000" i="0" dirty="0">
                <a:effectLst/>
              </a:rPr>
              <a:t>;</a:t>
            </a:r>
            <a:br>
              <a:rPr lang="en-US" sz="2000" i="0" dirty="0">
                <a:effectLst/>
              </a:rPr>
            </a:br>
            <a:r>
              <a:rPr lang="en-US" sz="2000" i="0" dirty="0">
                <a:effectLst/>
              </a:rPr>
              <a:t>char </a:t>
            </a:r>
            <a:r>
              <a:rPr lang="en-US" sz="2000" b="1" i="0" dirty="0">
                <a:effectLst/>
              </a:rPr>
              <a:t>studentName</a:t>
            </a:r>
            <a:r>
              <a:rPr lang="en-US" sz="2000" i="0" dirty="0">
                <a:effectLst/>
              </a:rPr>
              <a:t>[30];</a:t>
            </a:r>
          </a:p>
          <a:p>
            <a:r>
              <a:rPr lang="en-US" sz="2000" i="0" dirty="0">
                <a:effectLst/>
              </a:rPr>
              <a:t>Here, </a:t>
            </a:r>
            <a:r>
              <a:rPr lang="en-US" sz="2000" b="1" i="0" dirty="0">
                <a:effectLst/>
              </a:rPr>
              <a:t>marks and studentName are identifiers.</a:t>
            </a:r>
          </a:p>
          <a:p>
            <a:pPr marL="0" indent="0" algn="just">
              <a:buNone/>
            </a:pPr>
            <a:r>
              <a:rPr lang="en-US" sz="2000" b="1" i="0" dirty="0">
                <a:effectLst/>
              </a:rPr>
              <a:t>Rules for Creating Identifiers:</a:t>
            </a:r>
          </a:p>
          <a:p>
            <a:pPr algn="just">
              <a:buFont typeface="+mj-lt"/>
              <a:buAutoNum type="arabicPeriod"/>
            </a:pPr>
            <a:r>
              <a:rPr lang="en-US" sz="2000" b="0" i="0" dirty="0">
                <a:effectLst/>
              </a:rPr>
              <a:t>An identifier can contain </a:t>
            </a:r>
            <a:r>
              <a:rPr lang="en-US" sz="2000" b="1" i="0" dirty="0">
                <a:effectLst/>
              </a:rPr>
              <a:t>letters</a:t>
            </a:r>
            <a:r>
              <a:rPr lang="en-US" sz="2000" b="0" i="0" dirty="0">
                <a:effectLst/>
              </a:rPr>
              <a:t> (UPPERCASE and lowercase),</a:t>
            </a:r>
            <a:r>
              <a:rPr lang="en-US" sz="2000" b="1" i="0" dirty="0">
                <a:effectLst/>
              </a:rPr>
              <a:t> numerics</a:t>
            </a:r>
            <a:r>
              <a:rPr lang="en-US" sz="2000" b="0" i="0" dirty="0">
                <a:effectLst/>
              </a:rPr>
              <a:t> &amp; </a:t>
            </a:r>
            <a:r>
              <a:rPr lang="en-US" sz="2000" b="1" i="0" dirty="0">
                <a:effectLst/>
              </a:rPr>
              <a:t>underscore</a:t>
            </a:r>
            <a:r>
              <a:rPr lang="en-US" sz="2000" b="0" i="0" dirty="0">
                <a:effectLst/>
              </a:rPr>
              <a:t> symbol only.</a:t>
            </a:r>
          </a:p>
          <a:p>
            <a:pPr algn="just">
              <a:buFont typeface="+mj-lt"/>
              <a:buAutoNum type="arabicPeriod"/>
            </a:pPr>
            <a:r>
              <a:rPr lang="en-US" sz="2000" b="0" i="0" dirty="0">
                <a:effectLst/>
              </a:rPr>
              <a:t>An identifier </a:t>
            </a:r>
            <a:r>
              <a:rPr lang="en-US" sz="2000" b="1" i="0" dirty="0">
                <a:effectLst/>
              </a:rPr>
              <a:t>should not start with a numerical value</a:t>
            </a:r>
            <a:r>
              <a:rPr lang="en-US" sz="2000" b="0" i="0" dirty="0">
                <a:effectLst/>
              </a:rPr>
              <a:t>. It can start with a letter or an underscore.</a:t>
            </a:r>
          </a:p>
          <a:p>
            <a:pPr algn="just">
              <a:buFont typeface="+mj-lt"/>
              <a:buAutoNum type="arabicPeriod"/>
            </a:pPr>
            <a:r>
              <a:rPr lang="en-US" sz="2000" b="0" i="0" dirty="0">
                <a:effectLst/>
              </a:rPr>
              <a:t>We </a:t>
            </a:r>
            <a:r>
              <a:rPr lang="en-US" sz="2000" b="1" i="0" dirty="0">
                <a:effectLst/>
              </a:rPr>
              <a:t>should not use any special symbols in between the identifier even whitespace</a:t>
            </a:r>
            <a:r>
              <a:rPr lang="en-US" sz="2000" b="0" i="0" dirty="0">
                <a:effectLst/>
              </a:rPr>
              <a:t>. However, the only underscore symbol is allowed.</a:t>
            </a:r>
          </a:p>
          <a:p>
            <a:pPr algn="just">
              <a:buFont typeface="+mj-lt"/>
              <a:buAutoNum type="arabicPeriod"/>
            </a:pPr>
            <a:r>
              <a:rPr lang="en-US" sz="2000" b="1" i="0" dirty="0">
                <a:effectLst/>
              </a:rPr>
              <a:t>Keywords should not be used as identifiers</a:t>
            </a:r>
            <a:r>
              <a:rPr lang="en-US" sz="2000" b="0" i="0" dirty="0">
                <a:effectLst/>
              </a:rPr>
              <a:t>.</a:t>
            </a:r>
          </a:p>
          <a:p>
            <a:pPr algn="just">
              <a:buFont typeface="+mj-lt"/>
              <a:buAutoNum type="arabicPeriod"/>
            </a:pPr>
            <a:r>
              <a:rPr lang="en-US" sz="2000" b="0" i="0" dirty="0">
                <a:effectLst/>
              </a:rPr>
              <a:t>There is no limit for the length of an identifier. However, the compiler considers the first 31 characters only.</a:t>
            </a:r>
          </a:p>
          <a:p>
            <a:pPr algn="just">
              <a:buFont typeface="+mj-lt"/>
              <a:buAutoNum type="arabicPeriod"/>
            </a:pPr>
            <a:r>
              <a:rPr lang="en-US" sz="2000" b="0" i="0" dirty="0">
                <a:effectLst/>
              </a:rPr>
              <a:t>An identifier </a:t>
            </a:r>
            <a:r>
              <a:rPr lang="en-US" sz="2000" b="1" i="0" dirty="0">
                <a:effectLst/>
              </a:rPr>
              <a:t>must be unique in its scope</a:t>
            </a:r>
            <a:r>
              <a:rPr lang="en-US" sz="2000" b="0" i="0" dirty="0">
                <a:effectLst/>
              </a:rPr>
              <a:t>.</a:t>
            </a:r>
          </a:p>
          <a:p>
            <a:pPr marL="0" indent="0">
              <a:buNone/>
            </a:pPr>
            <a:endParaRPr lang="en-US" sz="2000" i="0" dirty="0">
              <a:effectLst/>
            </a:endParaRPr>
          </a:p>
          <a:p>
            <a:pPr marL="0" indent="0">
              <a:buNone/>
            </a:pPr>
            <a:endParaRPr lang="en-US" sz="2000" dirty="0"/>
          </a:p>
        </p:txBody>
      </p:sp>
    </p:spTree>
    <p:extLst>
      <p:ext uri="{BB962C8B-B14F-4D97-AF65-F5344CB8AC3E}">
        <p14:creationId xmlns:p14="http://schemas.microsoft.com/office/powerpoint/2010/main" val="124294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618835"/>
            <a:ext cx="10515600" cy="5558127"/>
          </a:xfrm>
        </p:spPr>
        <p:txBody>
          <a:bodyPr>
            <a:normAutofit/>
          </a:bodyPr>
          <a:lstStyle/>
          <a:p>
            <a:pPr marL="0" indent="0" algn="just">
              <a:buNone/>
            </a:pPr>
            <a:r>
              <a:rPr lang="en-US" b="1" u="sng" dirty="0"/>
              <a:t>Keywords:</a:t>
            </a:r>
          </a:p>
          <a:p>
            <a:pPr algn="just"/>
            <a:r>
              <a:rPr lang="en-US" i="0" dirty="0">
                <a:effectLst/>
              </a:rPr>
              <a:t>Keywords are the </a:t>
            </a:r>
            <a:r>
              <a:rPr lang="en-US" b="1" i="0" dirty="0">
                <a:effectLst/>
              </a:rPr>
              <a:t>reserved words with predefined meaning </a:t>
            </a:r>
            <a:r>
              <a:rPr lang="en-US" i="0" dirty="0">
                <a:effectLst/>
              </a:rPr>
              <a:t>which already known to the compiler.</a:t>
            </a:r>
          </a:p>
          <a:p>
            <a:pPr algn="just"/>
            <a:r>
              <a:rPr lang="en-US" i="0" dirty="0">
                <a:effectLst/>
              </a:rPr>
              <a:t>In the C programming language, there are </a:t>
            </a:r>
            <a:r>
              <a:rPr lang="en-US" b="1" i="0" dirty="0">
                <a:effectLst/>
              </a:rPr>
              <a:t>32 keywords</a:t>
            </a:r>
            <a:r>
              <a:rPr lang="en-US" i="0" dirty="0">
                <a:effectLst/>
              </a:rPr>
              <a:t>. All the 32 keywords have their meaning which is already known to the compiler.</a:t>
            </a:r>
            <a:endParaRPr lang="en-US" dirty="0"/>
          </a:p>
          <a:p>
            <a:pPr algn="just"/>
            <a:r>
              <a:rPr lang="en-US" i="0" dirty="0">
                <a:effectLst/>
              </a:rPr>
              <a:t>Whenever C compiler come across a keyword, automatically it understands its meaning.</a:t>
            </a:r>
            <a:endParaRPr lang="en-US" dirty="0"/>
          </a:p>
        </p:txBody>
      </p:sp>
      <p:pic>
        <p:nvPicPr>
          <p:cNvPr id="7" name="Picture 6">
            <a:extLst>
              <a:ext uri="{FF2B5EF4-FFF2-40B4-BE49-F238E27FC236}">
                <a16:creationId xmlns:a16="http://schemas.microsoft.com/office/drawing/2014/main" id="{9119D589-8F5F-456C-A718-EAE20187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916" y="3812020"/>
            <a:ext cx="6771492" cy="2117725"/>
          </a:xfrm>
          <a:prstGeom prst="rect">
            <a:avLst/>
          </a:prstGeom>
        </p:spPr>
      </p:pic>
    </p:spTree>
    <p:extLst>
      <p:ext uri="{BB962C8B-B14F-4D97-AF65-F5344CB8AC3E}">
        <p14:creationId xmlns:p14="http://schemas.microsoft.com/office/powerpoint/2010/main" val="3395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p:txBody>
          <a:bodyPr/>
          <a:lstStyle/>
          <a:p>
            <a:r>
              <a:rPr lang="en-US" b="1" dirty="0"/>
              <a:t>2.5 Data types</a:t>
            </a:r>
          </a:p>
        </p:txBody>
      </p:sp>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p:txBody>
          <a:bodyPr>
            <a:normAutofit/>
          </a:bodyPr>
          <a:lstStyle/>
          <a:p>
            <a:pPr algn="just">
              <a:lnSpc>
                <a:spcPct val="80000"/>
              </a:lnSpc>
            </a:pPr>
            <a:r>
              <a:rPr lang="en-US" i="0" dirty="0">
                <a:effectLst/>
              </a:rPr>
              <a:t>The Data type is a set of value with predefined characteristics. </a:t>
            </a:r>
          </a:p>
          <a:p>
            <a:pPr algn="just">
              <a:lnSpc>
                <a:spcPct val="80000"/>
              </a:lnSpc>
            </a:pPr>
            <a:r>
              <a:rPr lang="en-US" dirty="0"/>
              <a:t>D</a:t>
            </a:r>
            <a:r>
              <a:rPr lang="en-US" i="0" dirty="0">
                <a:effectLst/>
              </a:rPr>
              <a:t>ata types are used to declare variable, constants, arrays, pointers and functions.</a:t>
            </a:r>
          </a:p>
          <a:p>
            <a:pPr marL="0" indent="0" algn="just">
              <a:lnSpc>
                <a:spcPct val="80000"/>
              </a:lnSpc>
              <a:buNone/>
            </a:pPr>
            <a:r>
              <a:rPr lang="en-US" dirty="0"/>
              <a:t>C language data types can be classified as:</a:t>
            </a:r>
          </a:p>
          <a:p>
            <a:pPr marL="514350" indent="-514350" algn="just">
              <a:lnSpc>
                <a:spcPct val="80000"/>
              </a:lnSpc>
              <a:buAutoNum type="arabicPeriod"/>
            </a:pPr>
            <a:r>
              <a:rPr lang="en-US" dirty="0"/>
              <a:t>Primary/Primitive data type</a:t>
            </a:r>
          </a:p>
          <a:p>
            <a:pPr marL="514350" indent="-514350" algn="just">
              <a:lnSpc>
                <a:spcPct val="80000"/>
              </a:lnSpc>
              <a:buAutoNum type="arabicPeriod"/>
            </a:pPr>
            <a:r>
              <a:rPr lang="en-US" dirty="0"/>
              <a:t>Derived data type</a:t>
            </a:r>
          </a:p>
          <a:p>
            <a:pPr marL="514350" indent="-514350" algn="just">
              <a:lnSpc>
                <a:spcPct val="80000"/>
              </a:lnSpc>
              <a:buAutoNum type="arabicPeriod"/>
            </a:pPr>
            <a:r>
              <a:rPr lang="en-US" dirty="0"/>
              <a:t>User-Defined data type</a:t>
            </a:r>
          </a:p>
        </p:txBody>
      </p:sp>
      <p:pic>
        <p:nvPicPr>
          <p:cNvPr id="5" name="Picture 4">
            <a:extLst>
              <a:ext uri="{FF2B5EF4-FFF2-40B4-BE49-F238E27FC236}">
                <a16:creationId xmlns:a16="http://schemas.microsoft.com/office/drawing/2014/main" id="{C69CF0A8-538D-40D9-AA03-832C069A9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364" y="3589741"/>
            <a:ext cx="6033565" cy="2722159"/>
          </a:xfrm>
          <a:prstGeom prst="rect">
            <a:avLst/>
          </a:prstGeom>
        </p:spPr>
      </p:pic>
    </p:spTree>
    <p:extLst>
      <p:ext uri="{BB962C8B-B14F-4D97-AF65-F5344CB8AC3E}">
        <p14:creationId xmlns:p14="http://schemas.microsoft.com/office/powerpoint/2010/main" val="44218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6AD3F5-1466-461E-86B1-CB20F4F61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93" y="1405855"/>
            <a:ext cx="10438253" cy="4046289"/>
          </a:xfrm>
          <a:prstGeom prst="rect">
            <a:avLst/>
          </a:prstGeom>
        </p:spPr>
      </p:pic>
    </p:spTree>
    <p:extLst>
      <p:ext uri="{BB962C8B-B14F-4D97-AF65-F5344CB8AC3E}">
        <p14:creationId xmlns:p14="http://schemas.microsoft.com/office/powerpoint/2010/main" val="987680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a:xfrm>
            <a:off x="838200" y="161927"/>
            <a:ext cx="10515600" cy="1325563"/>
          </a:xfrm>
        </p:spPr>
        <p:txBody>
          <a:bodyPr/>
          <a:lstStyle/>
          <a:p>
            <a:pPr marL="0" indent="0">
              <a:buNone/>
            </a:pPr>
            <a:r>
              <a:rPr lang="en-US" b="1" dirty="0"/>
              <a:t>2.6 Escape Sequences, Preprocessor Directive</a:t>
            </a:r>
          </a:p>
        </p:txBody>
      </p:sp>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1289921"/>
            <a:ext cx="10515600" cy="4351338"/>
          </a:xfrm>
        </p:spPr>
        <p:txBody>
          <a:bodyPr>
            <a:normAutofit/>
          </a:bodyPr>
          <a:lstStyle/>
          <a:p>
            <a:pPr marL="0" indent="0" algn="just">
              <a:buNone/>
            </a:pPr>
            <a:r>
              <a:rPr lang="en-US" sz="2400" b="1" u="sng" dirty="0"/>
              <a:t>Escape Sequences:</a:t>
            </a:r>
          </a:p>
          <a:p>
            <a:pPr algn="just"/>
            <a:r>
              <a:rPr lang="en-US" sz="2400" b="0" i="0" dirty="0">
                <a:effectLst/>
              </a:rPr>
              <a:t>In C, all escape sequences consist of two or more characters, the first of which is the backslash, \ (called the "</a:t>
            </a:r>
            <a:r>
              <a:rPr lang="en-US" sz="2400" b="0" i="0" strike="noStrike" dirty="0">
                <a:effectLst/>
                <a:hlinkClick r:id="rId2" tooltip="Escape character">
                  <a:extLst>
                    <a:ext uri="{A12FA001-AC4F-418D-AE19-62706E023703}">
                      <ahyp:hlinkClr xmlns:ahyp="http://schemas.microsoft.com/office/drawing/2018/hyperlinkcolor" val="tx"/>
                    </a:ext>
                  </a:extLst>
                </a:hlinkClick>
              </a:rPr>
              <a:t>Escape character</a:t>
            </a:r>
            <a:r>
              <a:rPr lang="en-US" sz="2400" b="0" i="0" dirty="0">
                <a:effectLst/>
              </a:rPr>
              <a:t>"); the remaining characters determine the interpretation of the escape sequence. </a:t>
            </a:r>
          </a:p>
          <a:p>
            <a:pPr algn="just"/>
            <a:r>
              <a:rPr lang="en-US" sz="2400" b="0" i="0" dirty="0">
                <a:effectLst/>
              </a:rPr>
              <a:t>For example, \n is an escape sequence that denotes a </a:t>
            </a:r>
            <a:r>
              <a:rPr lang="en-US" sz="2400" b="0" i="0" u="none" strike="noStrike" dirty="0">
                <a:effectLst/>
                <a:hlinkClick r:id="rId3" tooltip="Newline">
                  <a:extLst>
                    <a:ext uri="{A12FA001-AC4F-418D-AE19-62706E023703}">
                      <ahyp:hlinkClr xmlns:ahyp="http://schemas.microsoft.com/office/drawing/2018/hyperlinkcolor" val="tx"/>
                    </a:ext>
                  </a:extLst>
                </a:hlinkClick>
              </a:rPr>
              <a:t>newline</a:t>
            </a:r>
            <a:r>
              <a:rPr lang="en-US" sz="2400" b="0" i="0" dirty="0">
                <a:effectLst/>
              </a:rPr>
              <a:t> character.</a:t>
            </a:r>
            <a:endParaRPr lang="en-US" sz="2400" dirty="0"/>
          </a:p>
        </p:txBody>
      </p:sp>
      <p:pic>
        <p:nvPicPr>
          <p:cNvPr id="5" name="Picture 4">
            <a:extLst>
              <a:ext uri="{FF2B5EF4-FFF2-40B4-BE49-F238E27FC236}">
                <a16:creationId xmlns:a16="http://schemas.microsoft.com/office/drawing/2014/main" id="{F1C40163-331B-4B15-AC5A-3BB134006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8145" y="3218631"/>
            <a:ext cx="3922882" cy="3639370"/>
          </a:xfrm>
          <a:prstGeom prst="rect">
            <a:avLst/>
          </a:prstGeom>
        </p:spPr>
      </p:pic>
    </p:spTree>
    <p:extLst>
      <p:ext uri="{BB962C8B-B14F-4D97-AF65-F5344CB8AC3E}">
        <p14:creationId xmlns:p14="http://schemas.microsoft.com/office/powerpoint/2010/main" val="193154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1311557"/>
            <a:ext cx="10515600" cy="4886043"/>
          </a:xfrm>
        </p:spPr>
        <p:txBody>
          <a:bodyPr/>
          <a:lstStyle/>
          <a:p>
            <a:pPr marL="0" indent="0" algn="just">
              <a:buNone/>
            </a:pPr>
            <a:r>
              <a:rPr lang="en-US" b="1" u="sng" dirty="0"/>
              <a:t>Pre-processor Directives:</a:t>
            </a:r>
          </a:p>
          <a:p>
            <a:pPr algn="just"/>
            <a:r>
              <a:rPr lang="en-US" dirty="0"/>
              <a:t>These are placed in the source program before the main function. When source code is compiled, it is examined by the pre-processor for any pre-processor directives. If there are any, appropriate actions are taken and then the source program is handed over to the compiler.</a:t>
            </a:r>
          </a:p>
          <a:p>
            <a:pPr algn="just"/>
            <a:r>
              <a:rPr lang="en-US" dirty="0"/>
              <a:t>They follow special syntax rules: they all begin with the symbol # (hash) and do not require a ; (semicolon) at the end.</a:t>
            </a:r>
          </a:p>
          <a:p>
            <a:pPr marL="0" indent="0" algn="just">
              <a:buNone/>
            </a:pPr>
            <a:r>
              <a:rPr lang="en-US" b="1" dirty="0"/>
              <a:t>For example:</a:t>
            </a:r>
          </a:p>
          <a:p>
            <a:pPr marL="0" indent="0" algn="just">
              <a:buNone/>
            </a:pPr>
            <a:r>
              <a:rPr lang="en-US" dirty="0"/>
              <a:t>#include&lt;stdio.h&gt;		#define PI 3.14</a:t>
            </a:r>
          </a:p>
        </p:txBody>
      </p:sp>
    </p:spTree>
    <p:extLst>
      <p:ext uri="{BB962C8B-B14F-4D97-AF65-F5344CB8AC3E}">
        <p14:creationId xmlns:p14="http://schemas.microsoft.com/office/powerpoint/2010/main" val="96775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B6A6-C586-46B7-9D24-E48C524628A5}"/>
              </a:ext>
            </a:extLst>
          </p:cNvPr>
          <p:cNvSpPr>
            <a:spLocks noGrp="1"/>
          </p:cNvSpPr>
          <p:nvPr>
            <p:ph type="title"/>
          </p:nvPr>
        </p:nvSpPr>
        <p:spPr>
          <a:xfrm>
            <a:off x="838200" y="2729637"/>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206542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A2C5-FEA0-49F4-A995-E6494DD61743}"/>
              </a:ext>
            </a:extLst>
          </p:cNvPr>
          <p:cNvSpPr>
            <a:spLocks noGrp="1"/>
          </p:cNvSpPr>
          <p:nvPr>
            <p:ph type="title"/>
          </p:nvPr>
        </p:nvSpPr>
        <p:spPr/>
        <p:txBody>
          <a:bodyPr>
            <a:normAutofit/>
          </a:bodyPr>
          <a:lstStyle/>
          <a:p>
            <a:r>
              <a:rPr lang="en-US" b="1" dirty="0"/>
              <a:t>2.1 Introduction, History, Features, Advantages 	and Disadvantages, Structure of C Program</a:t>
            </a:r>
          </a:p>
        </p:txBody>
      </p:sp>
      <p:sp>
        <p:nvSpPr>
          <p:cNvPr id="3" name="Content Placeholder 2">
            <a:extLst>
              <a:ext uri="{FF2B5EF4-FFF2-40B4-BE49-F238E27FC236}">
                <a16:creationId xmlns:a16="http://schemas.microsoft.com/office/drawing/2014/main" id="{1595435D-9039-408D-AD15-FC656BDAE87C}"/>
              </a:ext>
            </a:extLst>
          </p:cNvPr>
          <p:cNvSpPr>
            <a:spLocks noGrp="1"/>
          </p:cNvSpPr>
          <p:nvPr>
            <p:ph idx="1"/>
          </p:nvPr>
        </p:nvSpPr>
        <p:spPr>
          <a:xfrm>
            <a:off x="838200" y="1825624"/>
            <a:ext cx="10515600" cy="5032375"/>
          </a:xfrm>
        </p:spPr>
        <p:txBody>
          <a:bodyPr>
            <a:normAutofit fontScale="77500" lnSpcReduction="20000"/>
          </a:bodyPr>
          <a:lstStyle/>
          <a:p>
            <a:pPr marL="0" indent="0" algn="just">
              <a:buNone/>
            </a:pPr>
            <a:r>
              <a:rPr lang="en-US" sz="3600" b="1" u="sng" dirty="0"/>
              <a:t>1. Introduction</a:t>
            </a:r>
          </a:p>
          <a:p>
            <a:pPr algn="just"/>
            <a:r>
              <a:rPr lang="en-US" dirty="0"/>
              <a:t>C is a </a:t>
            </a:r>
            <a:r>
              <a:rPr lang="en-US" b="1" dirty="0"/>
              <a:t>procedural programming language</a:t>
            </a:r>
            <a:r>
              <a:rPr lang="en-US" dirty="0"/>
              <a:t>. It was initially developed by </a:t>
            </a:r>
            <a:r>
              <a:rPr lang="en-US" b="1" dirty="0"/>
              <a:t>Dennis Ritchie </a:t>
            </a:r>
            <a:r>
              <a:rPr lang="en-US" dirty="0"/>
              <a:t>between </a:t>
            </a:r>
            <a:r>
              <a:rPr lang="en-US" b="1" dirty="0"/>
              <a:t>1969 and 1973 at Bell Labs</a:t>
            </a:r>
            <a:r>
              <a:rPr lang="en-US" dirty="0"/>
              <a:t>.</a:t>
            </a:r>
          </a:p>
          <a:p>
            <a:pPr algn="just"/>
            <a:r>
              <a:rPr lang="en-US" dirty="0"/>
              <a:t>It is one of the most popular </a:t>
            </a:r>
            <a:r>
              <a:rPr lang="en-US" b="1" dirty="0"/>
              <a:t>procedural, general purpose, and high-level programming language </a:t>
            </a:r>
            <a:r>
              <a:rPr lang="en-US" dirty="0"/>
              <a:t>used in all  operating systems of today.</a:t>
            </a:r>
          </a:p>
          <a:p>
            <a:pPr algn="just"/>
            <a:r>
              <a:rPr lang="en-US" dirty="0"/>
              <a:t>The </a:t>
            </a:r>
            <a:r>
              <a:rPr lang="en-US" b="1" dirty="0"/>
              <a:t>main features </a:t>
            </a:r>
            <a:r>
              <a:rPr lang="en-US" dirty="0"/>
              <a:t>of C language include </a:t>
            </a:r>
            <a:r>
              <a:rPr lang="en-US" b="1" dirty="0"/>
              <a:t>low-level access to memory</a:t>
            </a:r>
            <a:r>
              <a:rPr lang="en-US" dirty="0"/>
              <a:t>, </a:t>
            </a:r>
            <a:r>
              <a:rPr lang="en-US" b="1" dirty="0"/>
              <a:t>simple set of keywords</a:t>
            </a:r>
            <a:r>
              <a:rPr lang="en-US" dirty="0"/>
              <a:t>, and clean style. These features make C language suitable for system programming like operating system or compiler development. </a:t>
            </a:r>
          </a:p>
          <a:p>
            <a:pPr algn="just"/>
            <a:r>
              <a:rPr lang="en-US" dirty="0"/>
              <a:t>Although C was designed for </a:t>
            </a:r>
            <a:r>
              <a:rPr lang="en-US" b="1" dirty="0"/>
              <a:t>writing system software</a:t>
            </a:r>
            <a:r>
              <a:rPr lang="en-US" dirty="0"/>
              <a:t>, it is also widely </a:t>
            </a:r>
            <a:r>
              <a:rPr lang="en-US" b="1" dirty="0"/>
              <a:t>used for developing application software</a:t>
            </a:r>
            <a:r>
              <a:rPr lang="en-US" dirty="0"/>
              <a:t>.</a:t>
            </a:r>
          </a:p>
          <a:p>
            <a:pPr algn="just"/>
            <a:r>
              <a:rPr lang="en-US" dirty="0"/>
              <a:t>C has greatly </a:t>
            </a:r>
            <a:r>
              <a:rPr lang="en-US" b="1" dirty="0"/>
              <a:t>influenced many other popular programming languages</a:t>
            </a:r>
            <a:r>
              <a:rPr lang="en-US" dirty="0"/>
              <a:t>, most notably </a:t>
            </a:r>
            <a:r>
              <a:rPr lang="en-US" b="1" dirty="0"/>
              <a:t>C++, </a:t>
            </a:r>
            <a:r>
              <a:rPr lang="en-US" dirty="0"/>
              <a:t>which began as an extension to C.</a:t>
            </a:r>
          </a:p>
          <a:p>
            <a:pPr algn="just"/>
            <a:r>
              <a:rPr lang="en-US" dirty="0"/>
              <a:t>C supports the programmer with a </a:t>
            </a:r>
            <a:r>
              <a:rPr lang="en-US" b="1" dirty="0"/>
              <a:t>rich set of built-in functions and operators</a:t>
            </a:r>
            <a:r>
              <a:rPr lang="en-US" dirty="0"/>
              <a:t>. C supports </a:t>
            </a:r>
            <a:r>
              <a:rPr lang="en-US" b="1" dirty="0"/>
              <a:t>different types of statements </a:t>
            </a:r>
            <a:r>
              <a:rPr lang="en-US" dirty="0"/>
              <a:t>like </a:t>
            </a:r>
            <a:r>
              <a:rPr lang="en-US" b="1" dirty="0"/>
              <a:t>sequential, selection, looping etc.</a:t>
            </a:r>
          </a:p>
          <a:p>
            <a:pPr algn="just"/>
            <a:r>
              <a:rPr lang="en-US" dirty="0"/>
              <a:t>Procedural programming concept is well supported in C which helps in </a:t>
            </a:r>
            <a:r>
              <a:rPr lang="en-US" b="1" dirty="0"/>
              <a:t>dividing the programs into functional modules or code blocks.</a:t>
            </a:r>
          </a:p>
        </p:txBody>
      </p:sp>
    </p:spTree>
    <p:extLst>
      <p:ext uri="{BB962C8B-B14F-4D97-AF65-F5344CB8AC3E}">
        <p14:creationId xmlns:p14="http://schemas.microsoft.com/office/powerpoint/2010/main" val="80301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525294"/>
            <a:ext cx="10515600" cy="6332705"/>
          </a:xfrm>
        </p:spPr>
        <p:txBody>
          <a:bodyPr>
            <a:normAutofit fontScale="92500" lnSpcReduction="20000"/>
          </a:bodyPr>
          <a:lstStyle/>
          <a:p>
            <a:pPr marL="0" indent="0" algn="just">
              <a:buNone/>
            </a:pPr>
            <a:r>
              <a:rPr lang="en-US" sz="3000" b="1" u="sng" dirty="0"/>
              <a:t>2. History of C</a:t>
            </a:r>
          </a:p>
          <a:p>
            <a:pPr marL="0" indent="0" algn="just">
              <a:buNone/>
            </a:pPr>
            <a:r>
              <a:rPr lang="en-US" dirty="0"/>
              <a:t>In 1822 with the invention of differential engine by Charles Babbage, the necessity of programming language arises. In 1949, Von Neumann developed short code language i.e. mnemonics. Till 1960s there were numbers of programming language but all were special purposed like FORTRAN (Formula Translation) and COBOL (Common Business-Oriented Language).</a:t>
            </a:r>
          </a:p>
          <a:p>
            <a:pPr marL="0" indent="0" algn="just">
              <a:buNone/>
            </a:pPr>
            <a:r>
              <a:rPr lang="en-US" dirty="0"/>
              <a:t>After special purpose language, the necessity of general purpose language arised and development of ALGOL (Algorithm language) and then CPL (Combined Programming Language) occurred. CPL was jointly developed by university of Cambridge and university of London, the next language based on CPL is called BCPL (Basic CPL) designed by Martin Richards of University of Cambridge in 1966, which was the intended as system programming language, used to write compilers. Around the same time, a language called B was developed at Bell Labs by Ken Thompson with contribution of Dennis Ritchie in 1969. The name B was originated from Bonnie (Thompson’s wife). Since, B also turned to be very specific, in 1972; C was written and developed by Dennis Ritchie at Bell Labs. It was named C because most of the features are derived from B language. C program is general purpose, structured, procedural programming language. In 1980, ANSI (American National Standard Institute) standardized C language.</a:t>
            </a:r>
          </a:p>
        </p:txBody>
      </p:sp>
    </p:spTree>
    <p:extLst>
      <p:ext uri="{BB962C8B-B14F-4D97-AF65-F5344CB8AC3E}">
        <p14:creationId xmlns:p14="http://schemas.microsoft.com/office/powerpoint/2010/main" val="11185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544749" y="583660"/>
            <a:ext cx="11167353" cy="6605080"/>
          </a:xfrm>
        </p:spPr>
        <p:txBody>
          <a:bodyPr>
            <a:normAutofit fontScale="77500" lnSpcReduction="20000"/>
          </a:bodyPr>
          <a:lstStyle/>
          <a:p>
            <a:pPr marL="0" indent="0" algn="just">
              <a:buNone/>
            </a:pPr>
            <a:r>
              <a:rPr lang="en-US" sz="3600" b="1" u="sng" dirty="0"/>
              <a:t>3. Features of C Language</a:t>
            </a:r>
          </a:p>
          <a:p>
            <a:pPr marL="514350" indent="-514350" algn="just">
              <a:buFont typeface="+mj-lt"/>
              <a:buAutoNum type="alphaLcPeriod"/>
            </a:pPr>
            <a:r>
              <a:rPr lang="en-US" b="1" u="sng" dirty="0"/>
              <a:t>Simple: </a:t>
            </a:r>
            <a:r>
              <a:rPr lang="en-US" dirty="0"/>
              <a:t>C language is a simple and easy programming language for both learning and programming. </a:t>
            </a:r>
            <a:r>
              <a:rPr lang="en-US" b="1" dirty="0"/>
              <a:t>Most of the computer programming languages follow its syntax and concepts, like C++, Java, C# etc</a:t>
            </a:r>
            <a:r>
              <a:rPr lang="en-US" dirty="0"/>
              <a:t>.</a:t>
            </a:r>
          </a:p>
          <a:p>
            <a:pPr marL="514350" indent="-514350" algn="just">
              <a:buFont typeface="+mj-lt"/>
              <a:buAutoNum type="alphaLcPeriod"/>
            </a:pPr>
            <a:r>
              <a:rPr lang="en-US" b="1" u="sng" dirty="0"/>
              <a:t>Structured:</a:t>
            </a:r>
            <a:r>
              <a:rPr lang="en-US" dirty="0"/>
              <a:t> C language is a structured programming language. In this language, we can </a:t>
            </a:r>
            <a:r>
              <a:rPr lang="en-US" b="1" dirty="0"/>
              <a:t>divide a big program into a several different structured blocks </a:t>
            </a:r>
            <a:r>
              <a:rPr lang="en-US" dirty="0"/>
              <a:t>and manage the program easily.</a:t>
            </a:r>
          </a:p>
          <a:p>
            <a:pPr marL="514350" indent="-514350" algn="just">
              <a:buFont typeface="+mj-lt"/>
              <a:buAutoNum type="alphaLcPeriod"/>
            </a:pPr>
            <a:r>
              <a:rPr lang="en-US" b="1" u="sng" dirty="0"/>
              <a:t>Portable:</a:t>
            </a:r>
            <a:r>
              <a:rPr lang="en-US" dirty="0"/>
              <a:t> C language is a portable programming language due to which, </a:t>
            </a:r>
            <a:r>
              <a:rPr lang="en-US" b="1" dirty="0"/>
              <a:t>we can run C language programs on different platforms with little modification or without modification</a:t>
            </a:r>
            <a:r>
              <a:rPr lang="en-US" dirty="0"/>
              <a:t>.</a:t>
            </a:r>
          </a:p>
          <a:p>
            <a:pPr marL="514350" indent="-514350" algn="just">
              <a:buFont typeface="+mj-lt"/>
              <a:buAutoNum type="alphaLcPeriod"/>
            </a:pPr>
            <a:r>
              <a:rPr lang="en-US" b="1" u="sng" dirty="0"/>
              <a:t>Middle Level:</a:t>
            </a:r>
            <a:r>
              <a:rPr lang="en-US" dirty="0"/>
              <a:t> C language is a middle-level programming language, because </a:t>
            </a:r>
            <a:r>
              <a:rPr lang="en-US" b="1" dirty="0"/>
              <a:t>it contains features of both low-level and high-level programming languages.</a:t>
            </a:r>
          </a:p>
          <a:p>
            <a:pPr marL="514350" indent="-514350" algn="just">
              <a:buFont typeface="+mj-lt"/>
              <a:buAutoNum type="alphaLcPeriod"/>
            </a:pPr>
            <a:r>
              <a:rPr lang="en-US" b="1" u="sng" dirty="0"/>
              <a:t>Fast execution:</a:t>
            </a:r>
            <a:r>
              <a:rPr lang="en-US" dirty="0"/>
              <a:t> The compilation and execution of C programs is much </a:t>
            </a:r>
            <a:r>
              <a:rPr lang="en-US" b="1" dirty="0"/>
              <a:t>faster than any other language.</a:t>
            </a:r>
          </a:p>
          <a:p>
            <a:pPr marL="514350" indent="-514350" algn="just">
              <a:buFont typeface="+mj-lt"/>
              <a:buAutoNum type="alphaLcPeriod"/>
            </a:pPr>
            <a:r>
              <a:rPr lang="en-US" b="1" u="sng" dirty="0"/>
              <a:t>Rich Set Library:</a:t>
            </a:r>
            <a:r>
              <a:rPr lang="en-US" dirty="0"/>
              <a:t> C language provides </a:t>
            </a:r>
            <a:r>
              <a:rPr lang="en-US" b="1" dirty="0"/>
              <a:t>lot of libraries like stdio.h, math.h, string.h, conio.h, graphics.h etc</a:t>
            </a:r>
            <a:r>
              <a:rPr lang="en-US" dirty="0"/>
              <a:t>. These libraries </a:t>
            </a:r>
            <a:r>
              <a:rPr lang="en-US" b="1" dirty="0"/>
              <a:t>help us to create programs or applications easily and faster</a:t>
            </a:r>
            <a:r>
              <a:rPr lang="en-US" dirty="0"/>
              <a:t>.</a:t>
            </a:r>
          </a:p>
          <a:p>
            <a:pPr marL="514350" indent="-514350" algn="just">
              <a:buFont typeface="+mj-lt"/>
              <a:buAutoNum type="alphaLcPeriod"/>
            </a:pPr>
            <a:r>
              <a:rPr lang="en-US" b="1" u="sng" dirty="0"/>
              <a:t>Memory management:</a:t>
            </a:r>
            <a:r>
              <a:rPr lang="en-US" dirty="0"/>
              <a:t> C language provides </a:t>
            </a:r>
            <a:r>
              <a:rPr lang="en-US" b="1" dirty="0"/>
              <a:t>better memory management using pointer</a:t>
            </a:r>
            <a:r>
              <a:rPr lang="en-US" dirty="0"/>
              <a:t>. We can </a:t>
            </a:r>
            <a:r>
              <a:rPr lang="en-US" b="1" dirty="0"/>
              <a:t>allocate dynamic memory at runtime </a:t>
            </a:r>
            <a:r>
              <a:rPr lang="en-US" dirty="0"/>
              <a:t>in C using pointer functions like </a:t>
            </a:r>
            <a:r>
              <a:rPr lang="en-US" b="1" dirty="0"/>
              <a:t>malloc(), calloc(), alloc() etc</a:t>
            </a:r>
            <a:r>
              <a:rPr lang="en-US" dirty="0"/>
              <a:t>.</a:t>
            </a:r>
          </a:p>
          <a:p>
            <a:pPr marL="514350" indent="-514350" algn="just">
              <a:buFont typeface="+mj-lt"/>
              <a:buAutoNum type="alphaLcPeriod"/>
            </a:pPr>
            <a:r>
              <a:rPr lang="en-US" b="1" u="sng" dirty="0"/>
              <a:t>Modular:</a:t>
            </a:r>
            <a:r>
              <a:rPr lang="en-US" dirty="0"/>
              <a:t> C language is a modular programming language which means we can </a:t>
            </a:r>
            <a:r>
              <a:rPr lang="en-US" b="1" dirty="0"/>
              <a:t>divide a C program into small modules according to functionality</a:t>
            </a:r>
            <a:r>
              <a:rPr lang="en-US" dirty="0"/>
              <a:t>; that </a:t>
            </a:r>
            <a:r>
              <a:rPr lang="en-US" b="1" dirty="0"/>
              <a:t>makes the program easy to understand.</a:t>
            </a:r>
          </a:p>
        </p:txBody>
      </p:sp>
    </p:spTree>
    <p:extLst>
      <p:ext uri="{BB962C8B-B14F-4D97-AF65-F5344CB8AC3E}">
        <p14:creationId xmlns:p14="http://schemas.microsoft.com/office/powerpoint/2010/main" val="23289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583660"/>
            <a:ext cx="10515600" cy="5992238"/>
          </a:xfrm>
        </p:spPr>
        <p:txBody>
          <a:bodyPr>
            <a:normAutofit/>
          </a:bodyPr>
          <a:lstStyle/>
          <a:p>
            <a:pPr marL="0" indent="0" algn="just">
              <a:buNone/>
            </a:pPr>
            <a:r>
              <a:rPr lang="en-US" b="1" u="sng" dirty="0"/>
              <a:t>4. Advantages and Disadvantages of C Language:</a:t>
            </a:r>
          </a:p>
          <a:p>
            <a:pPr marL="0" indent="0" algn="just">
              <a:buNone/>
            </a:pPr>
            <a:r>
              <a:rPr lang="en-US" b="1" u="sng" dirty="0"/>
              <a:t>Advantages:</a:t>
            </a:r>
          </a:p>
          <a:p>
            <a:pPr algn="just"/>
            <a:r>
              <a:rPr lang="en-US" dirty="0"/>
              <a:t>C is very easy to learn language for expressing ideas in programming in a comfortable way.</a:t>
            </a:r>
          </a:p>
          <a:p>
            <a:pPr algn="just"/>
            <a:r>
              <a:rPr lang="en-US" dirty="0"/>
              <a:t>C is close to machine because it supports features like pointers, bytes and bit level manipulation.</a:t>
            </a:r>
          </a:p>
          <a:p>
            <a:pPr algn="just"/>
            <a:r>
              <a:rPr lang="en-US" dirty="0"/>
              <a:t>C is structured programming language which makes the program easier to understand and modify.</a:t>
            </a:r>
          </a:p>
          <a:p>
            <a:pPr algn="just"/>
            <a:r>
              <a:rPr lang="en-US" dirty="0"/>
              <a:t>C language produces portable programs, they can be run on any compiler with little or no modifications.</a:t>
            </a:r>
          </a:p>
          <a:p>
            <a:pPr algn="just"/>
            <a:r>
              <a:rPr lang="en-US" dirty="0"/>
              <a:t>C is powerful programming language as it provides a wide variety of inbuilt data types and ability to create custom data types using structures.</a:t>
            </a:r>
          </a:p>
        </p:txBody>
      </p:sp>
    </p:spTree>
    <p:extLst>
      <p:ext uri="{BB962C8B-B14F-4D97-AF65-F5344CB8AC3E}">
        <p14:creationId xmlns:p14="http://schemas.microsoft.com/office/powerpoint/2010/main" val="6671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p:txBody>
          <a:bodyPr/>
          <a:lstStyle/>
          <a:p>
            <a:pPr marL="0" indent="0" algn="just">
              <a:buNone/>
            </a:pPr>
            <a:r>
              <a:rPr lang="en-US" b="1" u="sng" dirty="0"/>
              <a:t>Disadvantages:</a:t>
            </a:r>
          </a:p>
          <a:p>
            <a:pPr algn="just"/>
            <a:r>
              <a:rPr lang="en-US" dirty="0"/>
              <a:t>C doesn’t have concept of OOP’s, that’s why C++ is developed.</a:t>
            </a:r>
          </a:p>
          <a:p>
            <a:pPr algn="just"/>
            <a:r>
              <a:rPr lang="en-US" dirty="0"/>
              <a:t>There is no runtime checking in C language.</a:t>
            </a:r>
          </a:p>
          <a:p>
            <a:pPr algn="just"/>
            <a:r>
              <a:rPr lang="en-US" dirty="0"/>
              <a:t>There is no strict type checking. For example, we can pass an integer value for the floating data type.</a:t>
            </a:r>
          </a:p>
          <a:p>
            <a:pPr algn="just"/>
            <a:r>
              <a:rPr lang="en-US" dirty="0"/>
              <a:t>C doesn’t have the concept of namespace.</a:t>
            </a:r>
          </a:p>
          <a:p>
            <a:pPr algn="just"/>
            <a:r>
              <a:rPr lang="en-US" dirty="0"/>
              <a:t>C doesn’t have the concept of constructor or destructor.</a:t>
            </a:r>
          </a:p>
        </p:txBody>
      </p:sp>
    </p:spTree>
    <p:extLst>
      <p:ext uri="{BB962C8B-B14F-4D97-AF65-F5344CB8AC3E}">
        <p14:creationId xmlns:p14="http://schemas.microsoft.com/office/powerpoint/2010/main" val="188470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838200" y="920464"/>
            <a:ext cx="10515600" cy="4351338"/>
          </a:xfrm>
        </p:spPr>
        <p:txBody>
          <a:bodyPr/>
          <a:lstStyle/>
          <a:p>
            <a:pPr marL="0" indent="0" algn="just">
              <a:buNone/>
            </a:pPr>
            <a:r>
              <a:rPr lang="en-US" b="1" u="sng" dirty="0"/>
              <a:t>5. Structure of C Program</a:t>
            </a:r>
          </a:p>
          <a:p>
            <a:pPr marL="0" indent="0" algn="just">
              <a:buNone/>
            </a:pPr>
            <a:r>
              <a:rPr lang="en-US" dirty="0"/>
              <a:t>A C-program has the following basic structure:</a:t>
            </a:r>
          </a:p>
        </p:txBody>
      </p:sp>
      <p:pic>
        <p:nvPicPr>
          <p:cNvPr id="4" name="Picture 3">
            <a:extLst>
              <a:ext uri="{FF2B5EF4-FFF2-40B4-BE49-F238E27FC236}">
                <a16:creationId xmlns:a16="http://schemas.microsoft.com/office/drawing/2014/main" id="{7BFB0A13-1EC3-4F80-A7BC-643B281AD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9" y="2057760"/>
            <a:ext cx="4890258" cy="4258554"/>
          </a:xfrm>
          <a:prstGeom prst="rect">
            <a:avLst/>
          </a:prstGeom>
        </p:spPr>
      </p:pic>
    </p:spTree>
    <p:extLst>
      <p:ext uri="{BB962C8B-B14F-4D97-AF65-F5344CB8AC3E}">
        <p14:creationId xmlns:p14="http://schemas.microsoft.com/office/powerpoint/2010/main" val="183496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A5DA8F-4523-47B3-A548-881E26DA8E52}"/>
              </a:ext>
            </a:extLst>
          </p:cNvPr>
          <p:cNvSpPr>
            <a:spLocks noGrp="1"/>
          </p:cNvSpPr>
          <p:nvPr>
            <p:ph idx="1"/>
          </p:nvPr>
        </p:nvSpPr>
        <p:spPr>
          <a:xfrm>
            <a:off x="637309" y="203200"/>
            <a:ext cx="11018981" cy="6576291"/>
          </a:xfrm>
        </p:spPr>
        <p:txBody>
          <a:bodyPr>
            <a:normAutofit fontScale="77500" lnSpcReduction="20000"/>
          </a:bodyPr>
          <a:lstStyle/>
          <a:p>
            <a:pPr marL="0" indent="0" algn="just">
              <a:buNone/>
            </a:pPr>
            <a:r>
              <a:rPr lang="en-US" b="1" u="sng" dirty="0"/>
              <a:t>Documentation section:</a:t>
            </a:r>
          </a:p>
          <a:p>
            <a:pPr algn="just"/>
            <a:r>
              <a:rPr lang="en-US" dirty="0"/>
              <a:t>It consists of a set of comment lines giving the name of the program, the author and other details as a short description of the purpose of the program etc.</a:t>
            </a:r>
          </a:p>
          <a:p>
            <a:pPr marL="0" indent="0" algn="just">
              <a:buNone/>
            </a:pPr>
            <a:r>
              <a:rPr lang="en-US" b="1" u="sng" dirty="0"/>
              <a:t>Link section:</a:t>
            </a:r>
          </a:p>
          <a:p>
            <a:pPr algn="just"/>
            <a:r>
              <a:rPr lang="en-US" dirty="0"/>
              <a:t>This section provides instructions to the compiler to link functions from the system library.</a:t>
            </a:r>
          </a:p>
          <a:p>
            <a:pPr marL="0" indent="0" algn="just">
              <a:buNone/>
            </a:pPr>
            <a:r>
              <a:rPr lang="en-US" b="1" u="sng" dirty="0"/>
              <a:t>Definition section:</a:t>
            </a:r>
          </a:p>
          <a:p>
            <a:pPr algn="just"/>
            <a:r>
              <a:rPr lang="en-US" dirty="0"/>
              <a:t>This section defines all the symbolic constants.</a:t>
            </a:r>
          </a:p>
          <a:p>
            <a:pPr marL="0" indent="0" algn="just">
              <a:buNone/>
            </a:pPr>
            <a:r>
              <a:rPr lang="en-US" b="1" u="sng" dirty="0"/>
              <a:t>Global Declaration section:</a:t>
            </a:r>
          </a:p>
          <a:p>
            <a:pPr algn="just"/>
            <a:r>
              <a:rPr lang="en-US" dirty="0"/>
              <a:t>The variables which are used in more than one functions or blocks are called global variables. These variables are defined or declared in this section. Declaring the variables before the main function makes the variables accessible to all the functions in a C language program. Declaring the variables within main functions or other functions makes the usage of the variables confined to the function only and not accessible outside. In this section, all the </a:t>
            </a:r>
            <a:r>
              <a:rPr lang="en-US" b="1" dirty="0"/>
              <a:t>user defined functions are also declared.</a:t>
            </a:r>
          </a:p>
          <a:p>
            <a:pPr marL="0" indent="0" algn="just">
              <a:buNone/>
            </a:pPr>
            <a:r>
              <a:rPr lang="en-US" b="1" u="sng" dirty="0"/>
              <a:t>main () Function section:</a:t>
            </a:r>
          </a:p>
          <a:p>
            <a:pPr algn="just"/>
            <a:r>
              <a:rPr lang="en-US" dirty="0"/>
              <a:t>Every C program must have one main function. It contains different declaration and executable statements between the opening and closing braces.</a:t>
            </a:r>
          </a:p>
          <a:p>
            <a:pPr marL="0" indent="0" algn="just">
              <a:buNone/>
            </a:pPr>
            <a:r>
              <a:rPr lang="en-US" b="1" u="sng" dirty="0"/>
              <a:t>Subprogram section:</a:t>
            </a:r>
          </a:p>
          <a:p>
            <a:pPr algn="just"/>
            <a:r>
              <a:rPr lang="en-US" dirty="0"/>
              <a:t>It contains all the user-defined functions that are called in other and main function. User-defined functions are generally places immediately after the main function although they may appear in any order.</a:t>
            </a:r>
          </a:p>
        </p:txBody>
      </p:sp>
    </p:spTree>
    <p:extLst>
      <p:ext uri="{BB962C8B-B14F-4D97-AF65-F5344CB8AC3E}">
        <p14:creationId xmlns:p14="http://schemas.microsoft.com/office/powerpoint/2010/main" val="421955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2741</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UNIT 2 ELEMENTS OF C LH – 4HRS</vt:lpstr>
      <vt:lpstr>CONTENTS (LH -4HRS)</vt:lpstr>
      <vt:lpstr>2.1 Introduction, History, Features, Advantages  and Disadvantages, Structure of C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Compiling Process, C Preprocessor and  Header Files</vt:lpstr>
      <vt:lpstr>PowerPoint Presentation</vt:lpstr>
      <vt:lpstr>PowerPoint Presentation</vt:lpstr>
      <vt:lpstr>PowerPoint Presentation</vt:lpstr>
      <vt:lpstr>2.3 Library Function, Character Set, Comments</vt:lpstr>
      <vt:lpstr>PowerPoint Presentation</vt:lpstr>
      <vt:lpstr>PowerPoint Presentation</vt:lpstr>
      <vt:lpstr>PowerPoint Presentation</vt:lpstr>
      <vt:lpstr>2.4 Tokens and its types</vt:lpstr>
      <vt:lpstr>PowerPoint Presentation</vt:lpstr>
      <vt:lpstr>PowerPoint Presentation</vt:lpstr>
      <vt:lpstr>2.5 Data types</vt:lpstr>
      <vt:lpstr>PowerPoint Presentation</vt:lpstr>
      <vt:lpstr>2.6 Escape Sequences, Preprocessor Directive</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BASIC CONCEPT OF C LH – 5HRS</dc:title>
  <dc:creator>Sharat Maharjan</dc:creator>
  <cp:lastModifiedBy>Sharat Maharjan</cp:lastModifiedBy>
  <cp:revision>51</cp:revision>
  <dcterms:created xsi:type="dcterms:W3CDTF">2021-10-12T04:36:50Z</dcterms:created>
  <dcterms:modified xsi:type="dcterms:W3CDTF">2022-04-11T12:10:20Z</dcterms:modified>
</cp:coreProperties>
</file>