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77" y="1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7EB51-0D9A-484F-BEF8-8B75200769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C5C267-177F-4CC2-85C4-E2E25098D3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8558CD-352C-4786-8BE7-2B436EB043DF}"/>
              </a:ext>
            </a:extLst>
          </p:cNvPr>
          <p:cNvSpPr>
            <a:spLocks noGrp="1"/>
          </p:cNvSpPr>
          <p:nvPr>
            <p:ph type="dt" sz="half" idx="10"/>
          </p:nvPr>
        </p:nvSpPr>
        <p:spPr/>
        <p:txBody>
          <a:bodyPr/>
          <a:lstStyle/>
          <a:p>
            <a:fld id="{875B61A3-5092-454A-82E5-E7379ECFDB36}" type="datetimeFigureOut">
              <a:rPr lang="en-US" smtClean="0"/>
              <a:t>4/25/2022</a:t>
            </a:fld>
            <a:endParaRPr lang="en-US"/>
          </a:p>
        </p:txBody>
      </p:sp>
      <p:sp>
        <p:nvSpPr>
          <p:cNvPr id="5" name="Footer Placeholder 4">
            <a:extLst>
              <a:ext uri="{FF2B5EF4-FFF2-40B4-BE49-F238E27FC236}">
                <a16:creationId xmlns:a16="http://schemas.microsoft.com/office/drawing/2014/main" id="{2F33C3E3-59D0-47A7-B7BB-E36BFD273B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5D9E41-629A-4256-9A2C-AD0FC75F1673}"/>
              </a:ext>
            </a:extLst>
          </p:cNvPr>
          <p:cNvSpPr>
            <a:spLocks noGrp="1"/>
          </p:cNvSpPr>
          <p:nvPr>
            <p:ph type="sldNum" sz="quarter" idx="12"/>
          </p:nvPr>
        </p:nvSpPr>
        <p:spPr/>
        <p:txBody>
          <a:bodyPr/>
          <a:lstStyle/>
          <a:p>
            <a:fld id="{503C617B-B825-4540-BAEA-EB467503F8AA}" type="slidenum">
              <a:rPr lang="en-US" smtClean="0"/>
              <a:t>‹#›</a:t>
            </a:fld>
            <a:endParaRPr lang="en-US"/>
          </a:p>
        </p:txBody>
      </p:sp>
    </p:spTree>
    <p:extLst>
      <p:ext uri="{BB962C8B-B14F-4D97-AF65-F5344CB8AC3E}">
        <p14:creationId xmlns:p14="http://schemas.microsoft.com/office/powerpoint/2010/main" val="3484283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B06B2-5A0A-4645-A438-A59B5285DD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F82D7C-E42E-493B-82D1-6FB28E0DD0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A8525C-C079-47DE-BE3C-775A14CF5524}"/>
              </a:ext>
            </a:extLst>
          </p:cNvPr>
          <p:cNvSpPr>
            <a:spLocks noGrp="1"/>
          </p:cNvSpPr>
          <p:nvPr>
            <p:ph type="dt" sz="half" idx="10"/>
          </p:nvPr>
        </p:nvSpPr>
        <p:spPr/>
        <p:txBody>
          <a:bodyPr/>
          <a:lstStyle/>
          <a:p>
            <a:fld id="{875B61A3-5092-454A-82E5-E7379ECFDB36}" type="datetimeFigureOut">
              <a:rPr lang="en-US" smtClean="0"/>
              <a:t>4/25/2022</a:t>
            </a:fld>
            <a:endParaRPr lang="en-US"/>
          </a:p>
        </p:txBody>
      </p:sp>
      <p:sp>
        <p:nvSpPr>
          <p:cNvPr id="5" name="Footer Placeholder 4">
            <a:extLst>
              <a:ext uri="{FF2B5EF4-FFF2-40B4-BE49-F238E27FC236}">
                <a16:creationId xmlns:a16="http://schemas.microsoft.com/office/drawing/2014/main" id="{752E7994-C2AE-45C3-BC4E-5E30561F36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3B41E0-5833-497F-8B49-BC8778D234C8}"/>
              </a:ext>
            </a:extLst>
          </p:cNvPr>
          <p:cNvSpPr>
            <a:spLocks noGrp="1"/>
          </p:cNvSpPr>
          <p:nvPr>
            <p:ph type="sldNum" sz="quarter" idx="12"/>
          </p:nvPr>
        </p:nvSpPr>
        <p:spPr/>
        <p:txBody>
          <a:bodyPr/>
          <a:lstStyle/>
          <a:p>
            <a:fld id="{503C617B-B825-4540-BAEA-EB467503F8AA}" type="slidenum">
              <a:rPr lang="en-US" smtClean="0"/>
              <a:t>‹#›</a:t>
            </a:fld>
            <a:endParaRPr lang="en-US"/>
          </a:p>
        </p:txBody>
      </p:sp>
    </p:spTree>
    <p:extLst>
      <p:ext uri="{BB962C8B-B14F-4D97-AF65-F5344CB8AC3E}">
        <p14:creationId xmlns:p14="http://schemas.microsoft.com/office/powerpoint/2010/main" val="17798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8A86DE-798C-4D3D-BD6A-0E177689B9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D3178A-C479-4E24-9251-CC97789F4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C996C7-084D-4427-9A6D-54F2118C8F2C}"/>
              </a:ext>
            </a:extLst>
          </p:cNvPr>
          <p:cNvSpPr>
            <a:spLocks noGrp="1"/>
          </p:cNvSpPr>
          <p:nvPr>
            <p:ph type="dt" sz="half" idx="10"/>
          </p:nvPr>
        </p:nvSpPr>
        <p:spPr/>
        <p:txBody>
          <a:bodyPr/>
          <a:lstStyle/>
          <a:p>
            <a:fld id="{875B61A3-5092-454A-82E5-E7379ECFDB36}" type="datetimeFigureOut">
              <a:rPr lang="en-US" smtClean="0"/>
              <a:t>4/25/2022</a:t>
            </a:fld>
            <a:endParaRPr lang="en-US"/>
          </a:p>
        </p:txBody>
      </p:sp>
      <p:sp>
        <p:nvSpPr>
          <p:cNvPr id="5" name="Footer Placeholder 4">
            <a:extLst>
              <a:ext uri="{FF2B5EF4-FFF2-40B4-BE49-F238E27FC236}">
                <a16:creationId xmlns:a16="http://schemas.microsoft.com/office/drawing/2014/main" id="{CCDC5071-E0B5-427A-A9D5-0B197A92D4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E4A777-5EDB-4C69-9244-8761F55CA0A8}"/>
              </a:ext>
            </a:extLst>
          </p:cNvPr>
          <p:cNvSpPr>
            <a:spLocks noGrp="1"/>
          </p:cNvSpPr>
          <p:nvPr>
            <p:ph type="sldNum" sz="quarter" idx="12"/>
          </p:nvPr>
        </p:nvSpPr>
        <p:spPr/>
        <p:txBody>
          <a:bodyPr/>
          <a:lstStyle/>
          <a:p>
            <a:fld id="{503C617B-B825-4540-BAEA-EB467503F8AA}" type="slidenum">
              <a:rPr lang="en-US" smtClean="0"/>
              <a:t>‹#›</a:t>
            </a:fld>
            <a:endParaRPr lang="en-US"/>
          </a:p>
        </p:txBody>
      </p:sp>
    </p:spTree>
    <p:extLst>
      <p:ext uri="{BB962C8B-B14F-4D97-AF65-F5344CB8AC3E}">
        <p14:creationId xmlns:p14="http://schemas.microsoft.com/office/powerpoint/2010/main" val="1292985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9DC0-5C4F-4A76-A82A-2DB24B1E4F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0A831C-9256-466D-B0E4-11AD32A13A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13D65E-FCD6-4EA5-B7E3-C61F922B237E}"/>
              </a:ext>
            </a:extLst>
          </p:cNvPr>
          <p:cNvSpPr>
            <a:spLocks noGrp="1"/>
          </p:cNvSpPr>
          <p:nvPr>
            <p:ph type="dt" sz="half" idx="10"/>
          </p:nvPr>
        </p:nvSpPr>
        <p:spPr/>
        <p:txBody>
          <a:bodyPr/>
          <a:lstStyle/>
          <a:p>
            <a:fld id="{875B61A3-5092-454A-82E5-E7379ECFDB36}" type="datetimeFigureOut">
              <a:rPr lang="en-US" smtClean="0"/>
              <a:t>4/25/2022</a:t>
            </a:fld>
            <a:endParaRPr lang="en-US"/>
          </a:p>
        </p:txBody>
      </p:sp>
      <p:sp>
        <p:nvSpPr>
          <p:cNvPr id="5" name="Footer Placeholder 4">
            <a:extLst>
              <a:ext uri="{FF2B5EF4-FFF2-40B4-BE49-F238E27FC236}">
                <a16:creationId xmlns:a16="http://schemas.microsoft.com/office/drawing/2014/main" id="{525F7741-98D1-4498-A5E8-658D5197E4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A0A492-7BE7-487C-805D-A6649C8981F2}"/>
              </a:ext>
            </a:extLst>
          </p:cNvPr>
          <p:cNvSpPr>
            <a:spLocks noGrp="1"/>
          </p:cNvSpPr>
          <p:nvPr>
            <p:ph type="sldNum" sz="quarter" idx="12"/>
          </p:nvPr>
        </p:nvSpPr>
        <p:spPr/>
        <p:txBody>
          <a:bodyPr/>
          <a:lstStyle/>
          <a:p>
            <a:fld id="{503C617B-B825-4540-BAEA-EB467503F8AA}" type="slidenum">
              <a:rPr lang="en-US" smtClean="0"/>
              <a:t>‹#›</a:t>
            </a:fld>
            <a:endParaRPr lang="en-US"/>
          </a:p>
        </p:txBody>
      </p:sp>
    </p:spTree>
    <p:extLst>
      <p:ext uri="{BB962C8B-B14F-4D97-AF65-F5344CB8AC3E}">
        <p14:creationId xmlns:p14="http://schemas.microsoft.com/office/powerpoint/2010/main" val="763797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32572-1E00-4D80-9E7D-BE9F8808A9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AEA41B-991E-4AA0-8F3B-62CE646B5C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BA34A9-1BA0-4C80-ACE8-C2237EDB89F8}"/>
              </a:ext>
            </a:extLst>
          </p:cNvPr>
          <p:cNvSpPr>
            <a:spLocks noGrp="1"/>
          </p:cNvSpPr>
          <p:nvPr>
            <p:ph type="dt" sz="half" idx="10"/>
          </p:nvPr>
        </p:nvSpPr>
        <p:spPr/>
        <p:txBody>
          <a:bodyPr/>
          <a:lstStyle/>
          <a:p>
            <a:fld id="{875B61A3-5092-454A-82E5-E7379ECFDB36}" type="datetimeFigureOut">
              <a:rPr lang="en-US" smtClean="0"/>
              <a:t>4/25/2022</a:t>
            </a:fld>
            <a:endParaRPr lang="en-US"/>
          </a:p>
        </p:txBody>
      </p:sp>
      <p:sp>
        <p:nvSpPr>
          <p:cNvPr id="5" name="Footer Placeholder 4">
            <a:extLst>
              <a:ext uri="{FF2B5EF4-FFF2-40B4-BE49-F238E27FC236}">
                <a16:creationId xmlns:a16="http://schemas.microsoft.com/office/drawing/2014/main" id="{EBD56A8B-8D8A-4EB4-9C44-EB78CE347B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7EF852-099B-4D19-8B3F-7914113D0A55}"/>
              </a:ext>
            </a:extLst>
          </p:cNvPr>
          <p:cNvSpPr>
            <a:spLocks noGrp="1"/>
          </p:cNvSpPr>
          <p:nvPr>
            <p:ph type="sldNum" sz="quarter" idx="12"/>
          </p:nvPr>
        </p:nvSpPr>
        <p:spPr/>
        <p:txBody>
          <a:bodyPr/>
          <a:lstStyle/>
          <a:p>
            <a:fld id="{503C617B-B825-4540-BAEA-EB467503F8AA}" type="slidenum">
              <a:rPr lang="en-US" smtClean="0"/>
              <a:t>‹#›</a:t>
            </a:fld>
            <a:endParaRPr lang="en-US"/>
          </a:p>
        </p:txBody>
      </p:sp>
    </p:spTree>
    <p:extLst>
      <p:ext uri="{BB962C8B-B14F-4D97-AF65-F5344CB8AC3E}">
        <p14:creationId xmlns:p14="http://schemas.microsoft.com/office/powerpoint/2010/main" val="1816476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0FA39-7E31-4E07-91DC-51674D0490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C48AA7-D2B9-42F3-9830-B5F10F1805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99E186-8EA6-47FF-AD6A-AF58A5D9D5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ECFB92-12DE-4BA0-83B7-1DDE91BC3490}"/>
              </a:ext>
            </a:extLst>
          </p:cNvPr>
          <p:cNvSpPr>
            <a:spLocks noGrp="1"/>
          </p:cNvSpPr>
          <p:nvPr>
            <p:ph type="dt" sz="half" idx="10"/>
          </p:nvPr>
        </p:nvSpPr>
        <p:spPr/>
        <p:txBody>
          <a:bodyPr/>
          <a:lstStyle/>
          <a:p>
            <a:fld id="{875B61A3-5092-454A-82E5-E7379ECFDB36}" type="datetimeFigureOut">
              <a:rPr lang="en-US" smtClean="0"/>
              <a:t>4/25/2022</a:t>
            </a:fld>
            <a:endParaRPr lang="en-US"/>
          </a:p>
        </p:txBody>
      </p:sp>
      <p:sp>
        <p:nvSpPr>
          <p:cNvPr id="6" name="Footer Placeholder 5">
            <a:extLst>
              <a:ext uri="{FF2B5EF4-FFF2-40B4-BE49-F238E27FC236}">
                <a16:creationId xmlns:a16="http://schemas.microsoft.com/office/drawing/2014/main" id="{114CC83F-EEFB-4866-8FDD-26114D58CD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8F947E-7AED-4E7F-AC33-9FD104C2CF28}"/>
              </a:ext>
            </a:extLst>
          </p:cNvPr>
          <p:cNvSpPr>
            <a:spLocks noGrp="1"/>
          </p:cNvSpPr>
          <p:nvPr>
            <p:ph type="sldNum" sz="quarter" idx="12"/>
          </p:nvPr>
        </p:nvSpPr>
        <p:spPr/>
        <p:txBody>
          <a:bodyPr/>
          <a:lstStyle/>
          <a:p>
            <a:fld id="{503C617B-B825-4540-BAEA-EB467503F8AA}" type="slidenum">
              <a:rPr lang="en-US" smtClean="0"/>
              <a:t>‹#›</a:t>
            </a:fld>
            <a:endParaRPr lang="en-US"/>
          </a:p>
        </p:txBody>
      </p:sp>
    </p:spTree>
    <p:extLst>
      <p:ext uri="{BB962C8B-B14F-4D97-AF65-F5344CB8AC3E}">
        <p14:creationId xmlns:p14="http://schemas.microsoft.com/office/powerpoint/2010/main" val="2279067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4D895-A3B3-45FF-94FE-9C10895165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52FEF8-97C6-4019-A8D7-0723D9AE1B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688CAF-1F62-4691-A146-6D8782F742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34972E-9EF8-4406-A398-C056A19A2A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07ECFB-FA48-47F0-AD72-07E079603C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44A84D-3737-4176-BBB1-5100956E8045}"/>
              </a:ext>
            </a:extLst>
          </p:cNvPr>
          <p:cNvSpPr>
            <a:spLocks noGrp="1"/>
          </p:cNvSpPr>
          <p:nvPr>
            <p:ph type="dt" sz="half" idx="10"/>
          </p:nvPr>
        </p:nvSpPr>
        <p:spPr/>
        <p:txBody>
          <a:bodyPr/>
          <a:lstStyle/>
          <a:p>
            <a:fld id="{875B61A3-5092-454A-82E5-E7379ECFDB36}" type="datetimeFigureOut">
              <a:rPr lang="en-US" smtClean="0"/>
              <a:t>4/25/2022</a:t>
            </a:fld>
            <a:endParaRPr lang="en-US"/>
          </a:p>
        </p:txBody>
      </p:sp>
      <p:sp>
        <p:nvSpPr>
          <p:cNvPr id="8" name="Footer Placeholder 7">
            <a:extLst>
              <a:ext uri="{FF2B5EF4-FFF2-40B4-BE49-F238E27FC236}">
                <a16:creationId xmlns:a16="http://schemas.microsoft.com/office/drawing/2014/main" id="{D843B3F0-C080-401D-A017-CCA58A639D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B542F4-42FD-4399-8CB4-1C19DC8C9619}"/>
              </a:ext>
            </a:extLst>
          </p:cNvPr>
          <p:cNvSpPr>
            <a:spLocks noGrp="1"/>
          </p:cNvSpPr>
          <p:nvPr>
            <p:ph type="sldNum" sz="quarter" idx="12"/>
          </p:nvPr>
        </p:nvSpPr>
        <p:spPr/>
        <p:txBody>
          <a:bodyPr/>
          <a:lstStyle/>
          <a:p>
            <a:fld id="{503C617B-B825-4540-BAEA-EB467503F8AA}" type="slidenum">
              <a:rPr lang="en-US" smtClean="0"/>
              <a:t>‹#›</a:t>
            </a:fld>
            <a:endParaRPr lang="en-US"/>
          </a:p>
        </p:txBody>
      </p:sp>
    </p:spTree>
    <p:extLst>
      <p:ext uri="{BB962C8B-B14F-4D97-AF65-F5344CB8AC3E}">
        <p14:creationId xmlns:p14="http://schemas.microsoft.com/office/powerpoint/2010/main" val="2400897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0A1C0-CB92-4F20-A499-E9F69DB240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5B302A-4BE7-4BD7-9F0A-2CC5488C52D3}"/>
              </a:ext>
            </a:extLst>
          </p:cNvPr>
          <p:cNvSpPr>
            <a:spLocks noGrp="1"/>
          </p:cNvSpPr>
          <p:nvPr>
            <p:ph type="dt" sz="half" idx="10"/>
          </p:nvPr>
        </p:nvSpPr>
        <p:spPr/>
        <p:txBody>
          <a:bodyPr/>
          <a:lstStyle/>
          <a:p>
            <a:fld id="{875B61A3-5092-454A-82E5-E7379ECFDB36}" type="datetimeFigureOut">
              <a:rPr lang="en-US" smtClean="0"/>
              <a:t>4/25/2022</a:t>
            </a:fld>
            <a:endParaRPr lang="en-US"/>
          </a:p>
        </p:txBody>
      </p:sp>
      <p:sp>
        <p:nvSpPr>
          <p:cNvPr id="4" name="Footer Placeholder 3">
            <a:extLst>
              <a:ext uri="{FF2B5EF4-FFF2-40B4-BE49-F238E27FC236}">
                <a16:creationId xmlns:a16="http://schemas.microsoft.com/office/drawing/2014/main" id="{E1B7D9E2-0073-4DB3-A9C6-414166CA15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B47A14-B11F-4DB9-8DB3-46AD62DA92D8}"/>
              </a:ext>
            </a:extLst>
          </p:cNvPr>
          <p:cNvSpPr>
            <a:spLocks noGrp="1"/>
          </p:cNvSpPr>
          <p:nvPr>
            <p:ph type="sldNum" sz="quarter" idx="12"/>
          </p:nvPr>
        </p:nvSpPr>
        <p:spPr/>
        <p:txBody>
          <a:bodyPr/>
          <a:lstStyle/>
          <a:p>
            <a:fld id="{503C617B-B825-4540-BAEA-EB467503F8AA}" type="slidenum">
              <a:rPr lang="en-US" smtClean="0"/>
              <a:t>‹#›</a:t>
            </a:fld>
            <a:endParaRPr lang="en-US"/>
          </a:p>
        </p:txBody>
      </p:sp>
    </p:spTree>
    <p:extLst>
      <p:ext uri="{BB962C8B-B14F-4D97-AF65-F5344CB8AC3E}">
        <p14:creationId xmlns:p14="http://schemas.microsoft.com/office/powerpoint/2010/main" val="450125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6F670E-3AC6-4AC6-823D-9353C89761D6}"/>
              </a:ext>
            </a:extLst>
          </p:cNvPr>
          <p:cNvSpPr>
            <a:spLocks noGrp="1"/>
          </p:cNvSpPr>
          <p:nvPr>
            <p:ph type="dt" sz="half" idx="10"/>
          </p:nvPr>
        </p:nvSpPr>
        <p:spPr/>
        <p:txBody>
          <a:bodyPr/>
          <a:lstStyle/>
          <a:p>
            <a:fld id="{875B61A3-5092-454A-82E5-E7379ECFDB36}" type="datetimeFigureOut">
              <a:rPr lang="en-US" smtClean="0"/>
              <a:t>4/25/2022</a:t>
            </a:fld>
            <a:endParaRPr lang="en-US"/>
          </a:p>
        </p:txBody>
      </p:sp>
      <p:sp>
        <p:nvSpPr>
          <p:cNvPr id="3" name="Footer Placeholder 2">
            <a:extLst>
              <a:ext uri="{FF2B5EF4-FFF2-40B4-BE49-F238E27FC236}">
                <a16:creationId xmlns:a16="http://schemas.microsoft.com/office/drawing/2014/main" id="{1B70CC51-5035-409F-B9E8-B04C0D4F74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A9B342-0D80-4C19-AC2E-13A148451E0E}"/>
              </a:ext>
            </a:extLst>
          </p:cNvPr>
          <p:cNvSpPr>
            <a:spLocks noGrp="1"/>
          </p:cNvSpPr>
          <p:nvPr>
            <p:ph type="sldNum" sz="quarter" idx="12"/>
          </p:nvPr>
        </p:nvSpPr>
        <p:spPr/>
        <p:txBody>
          <a:bodyPr/>
          <a:lstStyle/>
          <a:p>
            <a:fld id="{503C617B-B825-4540-BAEA-EB467503F8AA}" type="slidenum">
              <a:rPr lang="en-US" smtClean="0"/>
              <a:t>‹#›</a:t>
            </a:fld>
            <a:endParaRPr lang="en-US"/>
          </a:p>
        </p:txBody>
      </p:sp>
    </p:spTree>
    <p:extLst>
      <p:ext uri="{BB962C8B-B14F-4D97-AF65-F5344CB8AC3E}">
        <p14:creationId xmlns:p14="http://schemas.microsoft.com/office/powerpoint/2010/main" val="2683325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2992D-3422-44DE-B96C-9CCE51617B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D64EE4-0104-4C6C-B7FD-7C47341D04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25DEF8-428E-4318-B8B8-ED3D4444DB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333379-19FA-40E3-B00C-47EED7CEA43B}"/>
              </a:ext>
            </a:extLst>
          </p:cNvPr>
          <p:cNvSpPr>
            <a:spLocks noGrp="1"/>
          </p:cNvSpPr>
          <p:nvPr>
            <p:ph type="dt" sz="half" idx="10"/>
          </p:nvPr>
        </p:nvSpPr>
        <p:spPr/>
        <p:txBody>
          <a:bodyPr/>
          <a:lstStyle/>
          <a:p>
            <a:fld id="{875B61A3-5092-454A-82E5-E7379ECFDB36}" type="datetimeFigureOut">
              <a:rPr lang="en-US" smtClean="0"/>
              <a:t>4/25/2022</a:t>
            </a:fld>
            <a:endParaRPr lang="en-US"/>
          </a:p>
        </p:txBody>
      </p:sp>
      <p:sp>
        <p:nvSpPr>
          <p:cNvPr id="6" name="Footer Placeholder 5">
            <a:extLst>
              <a:ext uri="{FF2B5EF4-FFF2-40B4-BE49-F238E27FC236}">
                <a16:creationId xmlns:a16="http://schemas.microsoft.com/office/drawing/2014/main" id="{10A82C57-0867-44AA-8AFD-617598F115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67A255-F731-4BB6-BBE4-69B2FF94738B}"/>
              </a:ext>
            </a:extLst>
          </p:cNvPr>
          <p:cNvSpPr>
            <a:spLocks noGrp="1"/>
          </p:cNvSpPr>
          <p:nvPr>
            <p:ph type="sldNum" sz="quarter" idx="12"/>
          </p:nvPr>
        </p:nvSpPr>
        <p:spPr/>
        <p:txBody>
          <a:bodyPr/>
          <a:lstStyle/>
          <a:p>
            <a:fld id="{503C617B-B825-4540-BAEA-EB467503F8AA}" type="slidenum">
              <a:rPr lang="en-US" smtClean="0"/>
              <a:t>‹#›</a:t>
            </a:fld>
            <a:endParaRPr lang="en-US"/>
          </a:p>
        </p:txBody>
      </p:sp>
    </p:spTree>
    <p:extLst>
      <p:ext uri="{BB962C8B-B14F-4D97-AF65-F5344CB8AC3E}">
        <p14:creationId xmlns:p14="http://schemas.microsoft.com/office/powerpoint/2010/main" val="2247279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E684C-9472-4B94-BCFC-BCB953DB0A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D282B1-DB62-4481-ADE8-3340A7CE54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1689A8-4D35-485A-9592-9CDF3A836F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3F65B3-DAFB-425F-ACEE-5CBCE0681BCB}"/>
              </a:ext>
            </a:extLst>
          </p:cNvPr>
          <p:cNvSpPr>
            <a:spLocks noGrp="1"/>
          </p:cNvSpPr>
          <p:nvPr>
            <p:ph type="dt" sz="half" idx="10"/>
          </p:nvPr>
        </p:nvSpPr>
        <p:spPr/>
        <p:txBody>
          <a:bodyPr/>
          <a:lstStyle/>
          <a:p>
            <a:fld id="{875B61A3-5092-454A-82E5-E7379ECFDB36}" type="datetimeFigureOut">
              <a:rPr lang="en-US" smtClean="0"/>
              <a:t>4/25/2022</a:t>
            </a:fld>
            <a:endParaRPr lang="en-US"/>
          </a:p>
        </p:txBody>
      </p:sp>
      <p:sp>
        <p:nvSpPr>
          <p:cNvPr id="6" name="Footer Placeholder 5">
            <a:extLst>
              <a:ext uri="{FF2B5EF4-FFF2-40B4-BE49-F238E27FC236}">
                <a16:creationId xmlns:a16="http://schemas.microsoft.com/office/drawing/2014/main" id="{E62FBCC4-E38C-4E39-AD26-2124905C91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340150-5AC8-4797-9367-A520DC980DDC}"/>
              </a:ext>
            </a:extLst>
          </p:cNvPr>
          <p:cNvSpPr>
            <a:spLocks noGrp="1"/>
          </p:cNvSpPr>
          <p:nvPr>
            <p:ph type="sldNum" sz="quarter" idx="12"/>
          </p:nvPr>
        </p:nvSpPr>
        <p:spPr/>
        <p:txBody>
          <a:bodyPr/>
          <a:lstStyle/>
          <a:p>
            <a:fld id="{503C617B-B825-4540-BAEA-EB467503F8AA}" type="slidenum">
              <a:rPr lang="en-US" smtClean="0"/>
              <a:t>‹#›</a:t>
            </a:fld>
            <a:endParaRPr lang="en-US"/>
          </a:p>
        </p:txBody>
      </p:sp>
    </p:spTree>
    <p:extLst>
      <p:ext uri="{BB962C8B-B14F-4D97-AF65-F5344CB8AC3E}">
        <p14:creationId xmlns:p14="http://schemas.microsoft.com/office/powerpoint/2010/main" val="317094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64A83C-B3E2-4712-8DBF-61DDC19D3F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3D3A5E-B87A-453B-8B8C-704A4667EF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A95713-6166-4231-A8DB-1219019898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5B61A3-5092-454A-82E5-E7379ECFDB36}" type="datetimeFigureOut">
              <a:rPr lang="en-US" smtClean="0"/>
              <a:t>4/25/2022</a:t>
            </a:fld>
            <a:endParaRPr lang="en-US"/>
          </a:p>
        </p:txBody>
      </p:sp>
      <p:sp>
        <p:nvSpPr>
          <p:cNvPr id="5" name="Footer Placeholder 4">
            <a:extLst>
              <a:ext uri="{FF2B5EF4-FFF2-40B4-BE49-F238E27FC236}">
                <a16:creationId xmlns:a16="http://schemas.microsoft.com/office/drawing/2014/main" id="{18E15F06-E2BD-4876-9543-1F9D2DB1C7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B31C00-9D34-4A65-BB7A-DAE733DC51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3C617B-B825-4540-BAEA-EB467503F8AA}" type="slidenum">
              <a:rPr lang="en-US" smtClean="0"/>
              <a:t>‹#›</a:t>
            </a:fld>
            <a:endParaRPr lang="en-US"/>
          </a:p>
        </p:txBody>
      </p:sp>
    </p:spTree>
    <p:extLst>
      <p:ext uri="{BB962C8B-B14F-4D97-AF65-F5344CB8AC3E}">
        <p14:creationId xmlns:p14="http://schemas.microsoft.com/office/powerpoint/2010/main" val="1568866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3944A-055D-4F99-8A0E-DF3BC3F84A85}"/>
              </a:ext>
            </a:extLst>
          </p:cNvPr>
          <p:cNvSpPr>
            <a:spLocks noGrp="1"/>
          </p:cNvSpPr>
          <p:nvPr>
            <p:ph type="ctrTitle"/>
          </p:nvPr>
        </p:nvSpPr>
        <p:spPr/>
        <p:txBody>
          <a:bodyPr>
            <a:normAutofit/>
          </a:bodyPr>
          <a:lstStyle/>
          <a:p>
            <a:r>
              <a:rPr lang="en-US" b="1" dirty="0"/>
              <a:t>UNIT 3</a:t>
            </a:r>
            <a:br>
              <a:rPr lang="en-US" b="1" dirty="0"/>
            </a:br>
            <a:r>
              <a:rPr lang="en-US" b="1" dirty="0"/>
              <a:t>INPUT AND OUTPUT</a:t>
            </a:r>
            <a:br>
              <a:rPr lang="en-US" b="1" dirty="0"/>
            </a:br>
            <a:r>
              <a:rPr lang="en-US" sz="2800" b="1" dirty="0"/>
              <a:t>LH – 2HRS</a:t>
            </a:r>
            <a:endParaRPr lang="en-US" b="1" dirty="0"/>
          </a:p>
        </p:txBody>
      </p:sp>
      <p:sp>
        <p:nvSpPr>
          <p:cNvPr id="3" name="Subtitle 2">
            <a:extLst>
              <a:ext uri="{FF2B5EF4-FFF2-40B4-BE49-F238E27FC236}">
                <a16:creationId xmlns:a16="http://schemas.microsoft.com/office/drawing/2014/main" id="{94E529B4-9AFB-4B12-8521-4F97A4629428}"/>
              </a:ext>
            </a:extLst>
          </p:cNvPr>
          <p:cNvSpPr>
            <a:spLocks noGrp="1"/>
          </p:cNvSpPr>
          <p:nvPr>
            <p:ph type="subTitle" idx="1"/>
          </p:nvPr>
        </p:nvSpPr>
        <p:spPr>
          <a:xfrm>
            <a:off x="1524000" y="4654092"/>
            <a:ext cx="9144000" cy="1655762"/>
          </a:xfrm>
        </p:spPr>
        <p:txBody>
          <a:bodyPr/>
          <a:lstStyle/>
          <a:p>
            <a:r>
              <a:rPr lang="en-US" dirty="0"/>
              <a:t>PRESENTED BY:</a:t>
            </a:r>
          </a:p>
          <a:p>
            <a:r>
              <a:rPr lang="en-US" sz="2800" b="1" dirty="0"/>
              <a:t>ER. SHARAT MAHARJAN</a:t>
            </a:r>
          </a:p>
          <a:p>
            <a:r>
              <a:rPr lang="en-US" dirty="0"/>
              <a:t>C PROGRAMMING</a:t>
            </a:r>
          </a:p>
        </p:txBody>
      </p:sp>
    </p:spTree>
    <p:extLst>
      <p:ext uri="{BB962C8B-B14F-4D97-AF65-F5344CB8AC3E}">
        <p14:creationId xmlns:p14="http://schemas.microsoft.com/office/powerpoint/2010/main" val="1539590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993EB4-A4E1-4A8D-A94B-9F62D8C09B8D}"/>
              </a:ext>
            </a:extLst>
          </p:cNvPr>
          <p:cNvSpPr>
            <a:spLocks noGrp="1"/>
          </p:cNvSpPr>
          <p:nvPr>
            <p:ph idx="1"/>
          </p:nvPr>
        </p:nvSpPr>
        <p:spPr>
          <a:xfrm>
            <a:off x="838200" y="711200"/>
            <a:ext cx="10515600" cy="5892800"/>
          </a:xfrm>
        </p:spPr>
        <p:txBody>
          <a:bodyPr>
            <a:normAutofit fontScale="92500" lnSpcReduction="10000"/>
          </a:bodyPr>
          <a:lstStyle/>
          <a:p>
            <a:pPr marL="514350" indent="-514350" algn="just">
              <a:buAutoNum type="arabicPeriod"/>
            </a:pPr>
            <a:r>
              <a:rPr lang="en-US" b="1" u="sng" dirty="0"/>
              <a:t>Flags [Optional]</a:t>
            </a:r>
          </a:p>
          <a:p>
            <a:pPr marL="0" indent="0" algn="just">
              <a:buNone/>
            </a:pPr>
            <a:r>
              <a:rPr lang="en-US" dirty="0"/>
              <a:t>The flags may be -, +, 0 or #. A ‘-’ flag is used to indicate data item to be left-justified. A ‘+’ flag is used to display sign (either positive or negative) to precede each signed numerical data item. A ‘0’ flag is used to indicate leading 0s to appear instead of leading blanks in right justified data item whose minimum width is larger than the data item. The flag ‘#’ is used with %o or %x to indicate octal and hexadecimal items to be preceded by 0 or 0x respectively. Similarly, the flag ‘#’ is used with %e, %f or %g to enforce a decimal point in floating point numbers, even if it is a whole number.</a:t>
            </a:r>
          </a:p>
          <a:p>
            <a:pPr marL="514350" indent="-514350" algn="just">
              <a:buFont typeface="+mj-lt"/>
              <a:buAutoNum type="arabicPeriod" startAt="2"/>
            </a:pPr>
            <a:r>
              <a:rPr lang="en-US" b="1" u="sng" dirty="0"/>
              <a:t>Field Width [Optional]</a:t>
            </a:r>
          </a:p>
          <a:p>
            <a:pPr marL="0" indent="0" algn="just">
              <a:buNone/>
            </a:pPr>
            <a:r>
              <a:rPr lang="en-US" dirty="0"/>
              <a:t>The field width is an integer which specifies the minimum number of characters or digits to be displayed in output operation. If the number of characters in the corresponding data item is less than the specified field width, then the data item will be preceded by enough leading blanks to fill the specified field. If the number of characters in the data item exceeds the specified field width, then the entire data item will be displayed.</a:t>
            </a:r>
          </a:p>
        </p:txBody>
      </p:sp>
    </p:spTree>
    <p:extLst>
      <p:ext uri="{BB962C8B-B14F-4D97-AF65-F5344CB8AC3E}">
        <p14:creationId xmlns:p14="http://schemas.microsoft.com/office/powerpoint/2010/main" val="1126420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993EB4-A4E1-4A8D-A94B-9F62D8C09B8D}"/>
              </a:ext>
            </a:extLst>
          </p:cNvPr>
          <p:cNvSpPr>
            <a:spLocks noGrp="1"/>
          </p:cNvSpPr>
          <p:nvPr>
            <p:ph idx="1"/>
          </p:nvPr>
        </p:nvSpPr>
        <p:spPr>
          <a:xfrm>
            <a:off x="838200" y="1650135"/>
            <a:ext cx="10515600" cy="4351338"/>
          </a:xfrm>
        </p:spPr>
        <p:txBody>
          <a:bodyPr/>
          <a:lstStyle/>
          <a:p>
            <a:pPr marL="514350" indent="-514350" algn="just">
              <a:buFont typeface="+mj-lt"/>
              <a:buAutoNum type="arabicPeriod" startAt="3"/>
            </a:pPr>
            <a:r>
              <a:rPr lang="en-US" b="1" u="sng" dirty="0"/>
              <a:t>Precision [Optional]</a:t>
            </a:r>
          </a:p>
          <a:p>
            <a:pPr algn="just"/>
            <a:r>
              <a:rPr lang="en-US" dirty="0"/>
              <a:t>The precision is expressed in integer which specifies number of digits to be displayed after decimal point in floating point number. It begins with period (.).</a:t>
            </a:r>
          </a:p>
          <a:p>
            <a:pPr marL="514350" indent="-514350" algn="just">
              <a:buFont typeface="+mj-lt"/>
              <a:buAutoNum type="arabicPeriod" startAt="4"/>
            </a:pPr>
            <a:r>
              <a:rPr lang="en-US" b="1" u="sng" dirty="0"/>
              <a:t>Conversion Character</a:t>
            </a:r>
          </a:p>
          <a:p>
            <a:pPr algn="just"/>
            <a:r>
              <a:rPr lang="en-US" dirty="0"/>
              <a:t>The conversion character for printf() is similar to that of scanf(). The conversion character depends upon the type of the variable or constant to be displayed. The commonly used printf() conversion characters are %c, %d, %f, %s etc.</a:t>
            </a:r>
          </a:p>
        </p:txBody>
      </p:sp>
    </p:spTree>
    <p:extLst>
      <p:ext uri="{BB962C8B-B14F-4D97-AF65-F5344CB8AC3E}">
        <p14:creationId xmlns:p14="http://schemas.microsoft.com/office/powerpoint/2010/main" val="1784004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A61F0-E881-4BCD-B416-B5BC582894D7}"/>
              </a:ext>
            </a:extLst>
          </p:cNvPr>
          <p:cNvSpPr>
            <a:spLocks noGrp="1"/>
          </p:cNvSpPr>
          <p:nvPr>
            <p:ph type="title"/>
          </p:nvPr>
        </p:nvSpPr>
        <p:spPr/>
        <p:txBody>
          <a:bodyPr/>
          <a:lstStyle/>
          <a:p>
            <a:r>
              <a:rPr lang="en-US" b="1" dirty="0"/>
              <a:t>3.3 Unformatted I/O</a:t>
            </a:r>
          </a:p>
        </p:txBody>
      </p:sp>
      <p:sp>
        <p:nvSpPr>
          <p:cNvPr id="3" name="Content Placeholder 2">
            <a:extLst>
              <a:ext uri="{FF2B5EF4-FFF2-40B4-BE49-F238E27FC236}">
                <a16:creationId xmlns:a16="http://schemas.microsoft.com/office/drawing/2014/main" id="{C0993EB4-A4E1-4A8D-A94B-9F62D8C09B8D}"/>
              </a:ext>
            </a:extLst>
          </p:cNvPr>
          <p:cNvSpPr>
            <a:spLocks noGrp="1"/>
          </p:cNvSpPr>
          <p:nvPr>
            <p:ph idx="1"/>
          </p:nvPr>
        </p:nvSpPr>
        <p:spPr/>
        <p:txBody>
          <a:bodyPr>
            <a:normAutofit fontScale="92500" lnSpcReduction="10000"/>
          </a:bodyPr>
          <a:lstStyle/>
          <a:p>
            <a:pPr algn="just"/>
            <a:r>
              <a:rPr lang="en-US" dirty="0"/>
              <a:t>Unformatted I/O functions do not allow to read or display data in desired format. These type of library functions basically deal with a single character or a string of characters. The functions getchar(), putchar(), gets(), puts(), getch(), getche(), putch() are some examples of unformatted functions.</a:t>
            </a:r>
          </a:p>
          <a:p>
            <a:pPr marL="514350" indent="-514350" algn="just">
              <a:buAutoNum type="arabicPeriod"/>
            </a:pPr>
            <a:r>
              <a:rPr lang="en-US" b="1" u="sng" dirty="0"/>
              <a:t>getchar() and putchar()</a:t>
            </a:r>
          </a:p>
          <a:p>
            <a:pPr algn="just"/>
            <a:r>
              <a:rPr lang="en-US" dirty="0"/>
              <a:t>The getchar() function reads a character from a standard input device.</a:t>
            </a:r>
          </a:p>
          <a:p>
            <a:pPr marL="457200" lvl="1" indent="0" algn="just">
              <a:buNone/>
            </a:pPr>
            <a:r>
              <a:rPr lang="en-US" b="1" dirty="0"/>
              <a:t>Syntax: character_variable = getchar();</a:t>
            </a:r>
          </a:p>
          <a:p>
            <a:pPr marL="0" indent="0" algn="just">
              <a:buNone/>
            </a:pPr>
            <a:r>
              <a:rPr lang="en-US" dirty="0"/>
              <a:t>The getchar() function makes wait until a key is pressed and then assigns this character to character_variable.</a:t>
            </a:r>
          </a:p>
          <a:p>
            <a:pPr algn="just"/>
            <a:r>
              <a:rPr lang="en-US" dirty="0"/>
              <a:t>The putchar() function displays a character to the standard output device.</a:t>
            </a:r>
          </a:p>
          <a:p>
            <a:pPr marL="457200" lvl="1" indent="0" algn="just">
              <a:buNone/>
            </a:pPr>
            <a:r>
              <a:rPr lang="en-US" b="1" dirty="0"/>
              <a:t>Syntax: putchar(character_variable);</a:t>
            </a:r>
          </a:p>
          <a:p>
            <a:pPr marL="0" indent="0" algn="just">
              <a:buNone/>
            </a:pPr>
            <a:endParaRPr lang="en-US" dirty="0"/>
          </a:p>
        </p:txBody>
      </p:sp>
    </p:spTree>
    <p:extLst>
      <p:ext uri="{BB962C8B-B14F-4D97-AF65-F5344CB8AC3E}">
        <p14:creationId xmlns:p14="http://schemas.microsoft.com/office/powerpoint/2010/main" val="3482155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993EB4-A4E1-4A8D-A94B-9F62D8C09B8D}"/>
              </a:ext>
            </a:extLst>
          </p:cNvPr>
          <p:cNvSpPr>
            <a:spLocks noGrp="1"/>
          </p:cNvSpPr>
          <p:nvPr>
            <p:ph idx="1"/>
          </p:nvPr>
        </p:nvSpPr>
        <p:spPr>
          <a:xfrm>
            <a:off x="838200" y="1136072"/>
            <a:ext cx="10515600" cy="5114781"/>
          </a:xfrm>
        </p:spPr>
        <p:txBody>
          <a:bodyPr>
            <a:normAutofit lnSpcReduction="10000"/>
          </a:bodyPr>
          <a:lstStyle/>
          <a:p>
            <a:pPr marL="514350" indent="-514350" algn="just">
              <a:buFont typeface="+mj-lt"/>
              <a:buAutoNum type="arabicPeriod" startAt="2"/>
            </a:pPr>
            <a:r>
              <a:rPr lang="en-US" b="1" u="sng" dirty="0"/>
              <a:t>getch(), getche() and putch()</a:t>
            </a:r>
          </a:p>
          <a:p>
            <a:pPr algn="just"/>
            <a:r>
              <a:rPr lang="en-US" dirty="0"/>
              <a:t>The functions getch() and getche() reads a single character in the instant it is typed without waiting for the enter key to be hit. </a:t>
            </a:r>
            <a:r>
              <a:rPr lang="en-US" b="1" dirty="0"/>
              <a:t>The difference between them is that getch() reads the character typed without echoing it on the screen, while getche() reads the character and echoes (display) it onto the screen.</a:t>
            </a:r>
          </a:p>
          <a:p>
            <a:pPr marL="0" indent="0" algn="just">
              <a:buNone/>
            </a:pPr>
            <a:r>
              <a:rPr lang="en-US" b="1" dirty="0"/>
              <a:t>Syntax:</a:t>
            </a:r>
          </a:p>
          <a:p>
            <a:pPr marL="457200" lvl="1" indent="0" algn="just">
              <a:buNone/>
            </a:pPr>
            <a:r>
              <a:rPr lang="en-US" b="1" dirty="0"/>
              <a:t>character_variable = getch();</a:t>
            </a:r>
          </a:p>
          <a:p>
            <a:pPr marL="457200" lvl="1" indent="0" algn="just">
              <a:buNone/>
            </a:pPr>
            <a:r>
              <a:rPr lang="en-US" b="1" dirty="0"/>
              <a:t>character_variable = getche();</a:t>
            </a:r>
          </a:p>
          <a:p>
            <a:pPr algn="just"/>
            <a:r>
              <a:rPr lang="en-US" dirty="0"/>
              <a:t>In both functions, the character typed is assigned to the </a:t>
            </a:r>
            <a:r>
              <a:rPr lang="en-US" b="1" dirty="0"/>
              <a:t>char</a:t>
            </a:r>
            <a:r>
              <a:rPr lang="en-US" dirty="0"/>
              <a:t> type variable character_variable.</a:t>
            </a:r>
          </a:p>
          <a:p>
            <a:pPr algn="just"/>
            <a:r>
              <a:rPr lang="en-US" dirty="0"/>
              <a:t>The function </a:t>
            </a:r>
            <a:r>
              <a:rPr lang="en-US" b="1" dirty="0"/>
              <a:t>putch</a:t>
            </a:r>
            <a:r>
              <a:rPr lang="en-US" dirty="0"/>
              <a:t>() prints a character onto the screen.</a:t>
            </a:r>
          </a:p>
        </p:txBody>
      </p:sp>
    </p:spTree>
    <p:extLst>
      <p:ext uri="{BB962C8B-B14F-4D97-AF65-F5344CB8AC3E}">
        <p14:creationId xmlns:p14="http://schemas.microsoft.com/office/powerpoint/2010/main" val="3306820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993EB4-A4E1-4A8D-A94B-9F62D8C09B8D}"/>
              </a:ext>
            </a:extLst>
          </p:cNvPr>
          <p:cNvSpPr>
            <a:spLocks noGrp="1"/>
          </p:cNvSpPr>
          <p:nvPr>
            <p:ph idx="1"/>
          </p:nvPr>
        </p:nvSpPr>
        <p:spPr>
          <a:xfrm>
            <a:off x="838200" y="1631663"/>
            <a:ext cx="10515600" cy="4351338"/>
          </a:xfrm>
        </p:spPr>
        <p:txBody>
          <a:bodyPr/>
          <a:lstStyle/>
          <a:p>
            <a:pPr marL="514350" indent="-514350" algn="just">
              <a:buFont typeface="+mj-lt"/>
              <a:buAutoNum type="arabicPeriod" startAt="3"/>
            </a:pPr>
            <a:r>
              <a:rPr lang="en-US" b="1" u="sng" dirty="0"/>
              <a:t>gets() and puts()</a:t>
            </a:r>
          </a:p>
          <a:p>
            <a:pPr algn="just"/>
            <a:r>
              <a:rPr lang="en-US" dirty="0"/>
              <a:t>The gets() function is used to read a string of text, containing whitespaces, until a newline character is encountered. It can be used as alternative function for scanf() function for reading strings. Unlike scanf() function it doesn’t skip whitespaces (i.e. it can be used to read multi words string).</a:t>
            </a:r>
          </a:p>
          <a:p>
            <a:pPr marL="457200" lvl="1" indent="0" algn="just">
              <a:buNone/>
            </a:pPr>
            <a:r>
              <a:rPr lang="en-US" b="1" dirty="0"/>
              <a:t>Syntax: gets(string_variable);</a:t>
            </a:r>
          </a:p>
          <a:p>
            <a:pPr algn="just"/>
            <a:r>
              <a:rPr lang="en-US" dirty="0"/>
              <a:t>The puts() function is used to display the string on the screen.</a:t>
            </a:r>
          </a:p>
          <a:p>
            <a:pPr marL="457200" lvl="1" indent="0" algn="just">
              <a:buNone/>
            </a:pPr>
            <a:r>
              <a:rPr lang="en-US" b="1" dirty="0"/>
              <a:t>Syntax</a:t>
            </a:r>
            <a:r>
              <a:rPr lang="en-US" dirty="0"/>
              <a:t>: </a:t>
            </a:r>
            <a:r>
              <a:rPr lang="en-US" b="1" dirty="0"/>
              <a:t>puts(string_variable);</a:t>
            </a:r>
          </a:p>
        </p:txBody>
      </p:sp>
    </p:spTree>
    <p:extLst>
      <p:ext uri="{BB962C8B-B14F-4D97-AF65-F5344CB8AC3E}">
        <p14:creationId xmlns:p14="http://schemas.microsoft.com/office/powerpoint/2010/main" val="3369804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A61F0-E881-4BCD-B416-B5BC582894D7}"/>
              </a:ext>
            </a:extLst>
          </p:cNvPr>
          <p:cNvSpPr>
            <a:spLocks noGrp="1"/>
          </p:cNvSpPr>
          <p:nvPr>
            <p:ph type="title"/>
          </p:nvPr>
        </p:nvSpPr>
        <p:spPr>
          <a:xfrm>
            <a:off x="838200" y="2701921"/>
            <a:ext cx="10515600" cy="1325563"/>
          </a:xfrm>
        </p:spPr>
        <p:txBody>
          <a:bodyPr/>
          <a:lstStyle/>
          <a:p>
            <a:pPr algn="ctr"/>
            <a:r>
              <a:rPr lang="en-US" b="1" dirty="0"/>
              <a:t>THANK YOU FOR YOUR ATTENTION</a:t>
            </a:r>
          </a:p>
        </p:txBody>
      </p:sp>
    </p:spTree>
    <p:extLst>
      <p:ext uri="{BB962C8B-B14F-4D97-AF65-F5344CB8AC3E}">
        <p14:creationId xmlns:p14="http://schemas.microsoft.com/office/powerpoint/2010/main" val="1333702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D6A03-4AD8-461E-A637-EBE05011C5BB}"/>
              </a:ext>
            </a:extLst>
          </p:cNvPr>
          <p:cNvSpPr>
            <a:spLocks noGrp="1"/>
          </p:cNvSpPr>
          <p:nvPr>
            <p:ph type="title"/>
          </p:nvPr>
        </p:nvSpPr>
        <p:spPr/>
        <p:txBody>
          <a:bodyPr/>
          <a:lstStyle/>
          <a:p>
            <a:r>
              <a:rPr lang="en-US" b="1" dirty="0"/>
              <a:t>CONTENTS (LH – 2HRS)</a:t>
            </a:r>
          </a:p>
        </p:txBody>
      </p:sp>
      <p:sp>
        <p:nvSpPr>
          <p:cNvPr id="3" name="Content Placeholder 2">
            <a:extLst>
              <a:ext uri="{FF2B5EF4-FFF2-40B4-BE49-F238E27FC236}">
                <a16:creationId xmlns:a16="http://schemas.microsoft.com/office/drawing/2014/main" id="{743BED7F-828D-4DA1-9813-3C86C28EF688}"/>
              </a:ext>
            </a:extLst>
          </p:cNvPr>
          <p:cNvSpPr>
            <a:spLocks noGrp="1"/>
          </p:cNvSpPr>
          <p:nvPr>
            <p:ph idx="1"/>
          </p:nvPr>
        </p:nvSpPr>
        <p:spPr/>
        <p:txBody>
          <a:bodyPr/>
          <a:lstStyle/>
          <a:p>
            <a:pPr marL="0" indent="0">
              <a:buNone/>
            </a:pPr>
            <a:r>
              <a:rPr lang="en-US" dirty="0"/>
              <a:t>3.1 Input/Output Operation,</a:t>
            </a:r>
          </a:p>
          <a:p>
            <a:pPr marL="0" indent="0">
              <a:buNone/>
            </a:pPr>
            <a:r>
              <a:rPr lang="en-US" dirty="0"/>
              <a:t>3.2 Formatted I/O (scanf, printf),</a:t>
            </a:r>
          </a:p>
          <a:p>
            <a:pPr marL="0" indent="0">
              <a:buNone/>
            </a:pPr>
            <a:r>
              <a:rPr lang="en-US" dirty="0"/>
              <a:t>3.3 Unformatted I/O (getch-putch, getche, getchar-putchar and gets-puts</a:t>
            </a:r>
          </a:p>
        </p:txBody>
      </p:sp>
    </p:spTree>
    <p:extLst>
      <p:ext uri="{BB962C8B-B14F-4D97-AF65-F5344CB8AC3E}">
        <p14:creationId xmlns:p14="http://schemas.microsoft.com/office/powerpoint/2010/main" val="1309146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993EB4-A4E1-4A8D-A94B-9F62D8C09B8D}"/>
              </a:ext>
            </a:extLst>
          </p:cNvPr>
          <p:cNvSpPr>
            <a:spLocks noGrp="1"/>
          </p:cNvSpPr>
          <p:nvPr>
            <p:ph idx="1"/>
          </p:nvPr>
        </p:nvSpPr>
        <p:spPr/>
        <p:txBody>
          <a:bodyPr/>
          <a:lstStyle/>
          <a:p>
            <a:pPr algn="just"/>
            <a:r>
              <a:rPr lang="en-US" dirty="0"/>
              <a:t>Computer is an electronic device which takes data as input and performs processing to generate output. </a:t>
            </a:r>
          </a:p>
          <a:p>
            <a:pPr algn="just"/>
            <a:r>
              <a:rPr lang="en-US" dirty="0"/>
              <a:t>A computer program takes input generally from keyboard (standard input device), then processes it and sends the result to an output device (i.e. computer screen or monitor or data file).</a:t>
            </a:r>
          </a:p>
          <a:p>
            <a:pPr marL="0" indent="0" algn="just">
              <a:buNone/>
            </a:pPr>
            <a:endParaRPr lang="en-US" dirty="0"/>
          </a:p>
        </p:txBody>
      </p:sp>
    </p:spTree>
    <p:extLst>
      <p:ext uri="{BB962C8B-B14F-4D97-AF65-F5344CB8AC3E}">
        <p14:creationId xmlns:p14="http://schemas.microsoft.com/office/powerpoint/2010/main" val="1737732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A61F0-E881-4BCD-B416-B5BC582894D7}"/>
              </a:ext>
            </a:extLst>
          </p:cNvPr>
          <p:cNvSpPr>
            <a:spLocks noGrp="1"/>
          </p:cNvSpPr>
          <p:nvPr>
            <p:ph type="title"/>
          </p:nvPr>
        </p:nvSpPr>
        <p:spPr>
          <a:xfrm>
            <a:off x="838200" y="-179809"/>
            <a:ext cx="10515600" cy="1325563"/>
          </a:xfrm>
        </p:spPr>
        <p:txBody>
          <a:bodyPr/>
          <a:lstStyle/>
          <a:p>
            <a:r>
              <a:rPr lang="en-US" b="1" dirty="0"/>
              <a:t>3.1 Input/Output Operation</a:t>
            </a:r>
          </a:p>
        </p:txBody>
      </p:sp>
      <p:sp>
        <p:nvSpPr>
          <p:cNvPr id="3" name="Content Placeholder 2">
            <a:extLst>
              <a:ext uri="{FF2B5EF4-FFF2-40B4-BE49-F238E27FC236}">
                <a16:creationId xmlns:a16="http://schemas.microsoft.com/office/drawing/2014/main" id="{C0993EB4-A4E1-4A8D-A94B-9F62D8C09B8D}"/>
              </a:ext>
            </a:extLst>
          </p:cNvPr>
          <p:cNvSpPr>
            <a:spLocks noGrp="1"/>
          </p:cNvSpPr>
          <p:nvPr>
            <p:ph idx="1"/>
          </p:nvPr>
        </p:nvSpPr>
        <p:spPr>
          <a:xfrm>
            <a:off x="838200" y="942106"/>
            <a:ext cx="10515600" cy="6317673"/>
          </a:xfrm>
        </p:spPr>
        <p:txBody>
          <a:bodyPr>
            <a:normAutofit fontScale="77500" lnSpcReduction="20000"/>
          </a:bodyPr>
          <a:lstStyle/>
          <a:p>
            <a:pPr algn="just">
              <a:lnSpc>
                <a:spcPct val="120000"/>
              </a:lnSpc>
            </a:pPr>
            <a:r>
              <a:rPr lang="en-US" dirty="0"/>
              <a:t>Input is a process of reading data from input devices into program. C provides a set of built-in functions to read given input and feed it into the program as per requirement.</a:t>
            </a:r>
          </a:p>
          <a:p>
            <a:pPr algn="just">
              <a:lnSpc>
                <a:spcPct val="120000"/>
              </a:lnSpc>
            </a:pPr>
            <a:r>
              <a:rPr lang="en-US" dirty="0"/>
              <a:t>Output is a process of displaying/writing data on screen, printer or in any file. C provides a set of built-in functions to output required data.</a:t>
            </a:r>
          </a:p>
          <a:p>
            <a:pPr algn="just">
              <a:lnSpc>
                <a:spcPct val="120000"/>
              </a:lnSpc>
            </a:pPr>
            <a:r>
              <a:rPr lang="en-US" dirty="0"/>
              <a:t>As keyboard is a standard input device, the input functions used to read data from keyboard are called standard input functions. The </a:t>
            </a:r>
            <a:r>
              <a:rPr lang="en-US" b="1" dirty="0"/>
              <a:t>standard input functions are scanf(), getchar(), getche(), getch(), gets() etc.</a:t>
            </a:r>
          </a:p>
          <a:p>
            <a:pPr algn="just">
              <a:lnSpc>
                <a:spcPct val="120000"/>
              </a:lnSpc>
            </a:pPr>
            <a:r>
              <a:rPr lang="en-US" dirty="0"/>
              <a:t>Similarly, the output functions which are used to display the result on the screen are called standard output functions. The standard output functions are </a:t>
            </a:r>
            <a:r>
              <a:rPr lang="en-US" b="1" dirty="0"/>
              <a:t>printf(), putchar(), putch(), puts() etc.</a:t>
            </a:r>
          </a:p>
          <a:p>
            <a:pPr algn="just">
              <a:lnSpc>
                <a:spcPct val="120000"/>
              </a:lnSpc>
            </a:pPr>
            <a:r>
              <a:rPr lang="en-US" dirty="0"/>
              <a:t>In C, the header file stdio.h provides functions for input and output operations.</a:t>
            </a:r>
          </a:p>
          <a:p>
            <a:pPr marL="0" indent="0" algn="just">
              <a:lnSpc>
                <a:spcPct val="120000"/>
              </a:lnSpc>
              <a:buNone/>
            </a:pPr>
            <a:r>
              <a:rPr lang="en-US" dirty="0"/>
              <a:t>The input/output functions are classified into two types –</a:t>
            </a:r>
          </a:p>
          <a:p>
            <a:pPr marL="571500" indent="-571500" algn="just">
              <a:lnSpc>
                <a:spcPct val="120000"/>
              </a:lnSpc>
              <a:buFont typeface="+mj-lt"/>
              <a:buAutoNum type="arabicPeriod"/>
            </a:pPr>
            <a:r>
              <a:rPr lang="en-US" b="1" dirty="0"/>
              <a:t>Formatted functions</a:t>
            </a:r>
          </a:p>
          <a:p>
            <a:pPr marL="571500" indent="-571500" algn="just">
              <a:lnSpc>
                <a:spcPct val="120000"/>
              </a:lnSpc>
              <a:buFont typeface="+mj-lt"/>
              <a:buAutoNum type="arabicPeriod"/>
            </a:pPr>
            <a:r>
              <a:rPr lang="en-US" b="1" dirty="0"/>
              <a:t>Unformatted functions</a:t>
            </a:r>
          </a:p>
        </p:txBody>
      </p:sp>
    </p:spTree>
    <p:extLst>
      <p:ext uri="{BB962C8B-B14F-4D97-AF65-F5344CB8AC3E}">
        <p14:creationId xmlns:p14="http://schemas.microsoft.com/office/powerpoint/2010/main" val="3834874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A61F0-E881-4BCD-B416-B5BC582894D7}"/>
              </a:ext>
            </a:extLst>
          </p:cNvPr>
          <p:cNvSpPr>
            <a:spLocks noGrp="1"/>
          </p:cNvSpPr>
          <p:nvPr>
            <p:ph type="title"/>
          </p:nvPr>
        </p:nvSpPr>
        <p:spPr/>
        <p:txBody>
          <a:bodyPr/>
          <a:lstStyle/>
          <a:p>
            <a:r>
              <a:rPr lang="en-US" b="1" dirty="0"/>
              <a:t>3.2 Formatted I/O</a:t>
            </a:r>
          </a:p>
        </p:txBody>
      </p:sp>
      <p:sp>
        <p:nvSpPr>
          <p:cNvPr id="3" name="Content Placeholder 2">
            <a:extLst>
              <a:ext uri="{FF2B5EF4-FFF2-40B4-BE49-F238E27FC236}">
                <a16:creationId xmlns:a16="http://schemas.microsoft.com/office/drawing/2014/main" id="{C0993EB4-A4E1-4A8D-A94B-9F62D8C09B8D}"/>
              </a:ext>
            </a:extLst>
          </p:cNvPr>
          <p:cNvSpPr>
            <a:spLocks noGrp="1"/>
          </p:cNvSpPr>
          <p:nvPr>
            <p:ph idx="1"/>
          </p:nvPr>
        </p:nvSpPr>
        <p:spPr/>
        <p:txBody>
          <a:bodyPr/>
          <a:lstStyle/>
          <a:p>
            <a:pPr algn="just"/>
            <a:r>
              <a:rPr lang="en-US" dirty="0"/>
              <a:t>The functions which </a:t>
            </a:r>
            <a:r>
              <a:rPr lang="en-US" b="1" dirty="0"/>
              <a:t>allow input or output data to format according to user’s requirement</a:t>
            </a:r>
            <a:r>
              <a:rPr lang="en-US" dirty="0"/>
              <a:t> are known as formatted I/O functions.</a:t>
            </a:r>
          </a:p>
          <a:p>
            <a:pPr algn="just"/>
            <a:r>
              <a:rPr lang="en-US" dirty="0"/>
              <a:t>The </a:t>
            </a:r>
            <a:r>
              <a:rPr lang="en-US" b="1" dirty="0"/>
              <a:t>input function scanf() and output function printf() are formatted I/O functions.</a:t>
            </a:r>
          </a:p>
          <a:p>
            <a:pPr algn="just"/>
            <a:r>
              <a:rPr lang="en-US" dirty="0"/>
              <a:t>For example: the formatted functions can be used to specify the number of </a:t>
            </a:r>
            <a:r>
              <a:rPr lang="en-US" b="1" dirty="0"/>
              <a:t>digits to be displayed after decimal point</a:t>
            </a:r>
            <a:r>
              <a:rPr lang="en-US" dirty="0"/>
              <a:t>, </a:t>
            </a:r>
            <a:r>
              <a:rPr lang="en-US" b="1" dirty="0"/>
              <a:t>number of spaces before the data item and the position where the output is to be displayed.</a:t>
            </a:r>
          </a:p>
        </p:txBody>
      </p:sp>
    </p:spTree>
    <p:extLst>
      <p:ext uri="{BB962C8B-B14F-4D97-AF65-F5344CB8AC3E}">
        <p14:creationId xmlns:p14="http://schemas.microsoft.com/office/powerpoint/2010/main" val="3133538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993EB4-A4E1-4A8D-A94B-9F62D8C09B8D}"/>
              </a:ext>
            </a:extLst>
          </p:cNvPr>
          <p:cNvSpPr>
            <a:spLocks noGrp="1"/>
          </p:cNvSpPr>
          <p:nvPr>
            <p:ph idx="1"/>
          </p:nvPr>
        </p:nvSpPr>
        <p:spPr>
          <a:xfrm>
            <a:off x="838200" y="434108"/>
            <a:ext cx="10515600" cy="6289965"/>
          </a:xfrm>
        </p:spPr>
        <p:txBody>
          <a:bodyPr/>
          <a:lstStyle/>
          <a:p>
            <a:pPr marL="514350" indent="-514350" algn="just">
              <a:buAutoNum type="arabicPeriod"/>
            </a:pPr>
            <a:r>
              <a:rPr lang="en-US" b="1" u="sng" dirty="0"/>
              <a:t>Formatted Input (scanf())</a:t>
            </a:r>
          </a:p>
          <a:p>
            <a:pPr algn="just"/>
            <a:r>
              <a:rPr lang="en-US" dirty="0"/>
              <a:t>The </a:t>
            </a:r>
            <a:r>
              <a:rPr lang="en-US" b="1" dirty="0"/>
              <a:t>built-in function scanf() </a:t>
            </a:r>
            <a:r>
              <a:rPr lang="en-US" dirty="0"/>
              <a:t>can be used to input data into the computer from a standard input device. The function can be used to input a numerical value, single character or string.</a:t>
            </a:r>
          </a:p>
          <a:p>
            <a:pPr algn="just"/>
            <a:r>
              <a:rPr lang="en-US" dirty="0"/>
              <a:t>The general form of scanf() is:</a:t>
            </a:r>
          </a:p>
          <a:p>
            <a:pPr marL="457200" lvl="1" indent="0" algn="just">
              <a:buNone/>
            </a:pPr>
            <a:r>
              <a:rPr lang="en-US" sz="2800" b="1" dirty="0"/>
              <a:t>scanf(“control string”, arg1, arg2, ….. , argn);</a:t>
            </a:r>
          </a:p>
          <a:p>
            <a:pPr algn="just"/>
            <a:r>
              <a:rPr lang="en-US" dirty="0"/>
              <a:t>The control string refers to the field format in which the data is to be entered. The arguments arg1, arg2, … , argn specify the address of locations where the data is stored. Generally, </a:t>
            </a:r>
            <a:r>
              <a:rPr lang="en-US" b="1" dirty="0"/>
              <a:t>arguments are preceded by ampersand (&amp;) to denote memory address</a:t>
            </a:r>
            <a:r>
              <a:rPr lang="en-US" dirty="0"/>
              <a:t>. The control string again contains multiple parts. The </a:t>
            </a:r>
            <a:r>
              <a:rPr lang="en-US" b="1" dirty="0"/>
              <a:t>general form</a:t>
            </a:r>
            <a:r>
              <a:rPr lang="en-US" dirty="0"/>
              <a:t> of a control string is:</a:t>
            </a:r>
          </a:p>
          <a:p>
            <a:pPr marL="457200" lvl="1" indent="0">
              <a:buNone/>
            </a:pPr>
            <a:r>
              <a:rPr lang="en-US" sz="2800" b="1" dirty="0"/>
              <a:t>[whitespace_character] [ordinary_character] %[field_width] conversion_character</a:t>
            </a:r>
          </a:p>
        </p:txBody>
      </p:sp>
    </p:spTree>
    <p:extLst>
      <p:ext uri="{BB962C8B-B14F-4D97-AF65-F5344CB8AC3E}">
        <p14:creationId xmlns:p14="http://schemas.microsoft.com/office/powerpoint/2010/main" val="61762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993EB4-A4E1-4A8D-A94B-9F62D8C09B8D}"/>
              </a:ext>
            </a:extLst>
          </p:cNvPr>
          <p:cNvSpPr>
            <a:spLocks noGrp="1"/>
          </p:cNvSpPr>
          <p:nvPr>
            <p:ph idx="1"/>
          </p:nvPr>
        </p:nvSpPr>
        <p:spPr>
          <a:xfrm>
            <a:off x="838200" y="323272"/>
            <a:ext cx="10515600" cy="6188363"/>
          </a:xfrm>
        </p:spPr>
        <p:txBody>
          <a:bodyPr>
            <a:normAutofit fontScale="92500" lnSpcReduction="10000"/>
          </a:bodyPr>
          <a:lstStyle/>
          <a:p>
            <a:pPr marL="514350" indent="-514350" algn="just">
              <a:buAutoNum type="alphaLcPeriod"/>
            </a:pPr>
            <a:r>
              <a:rPr lang="en-US" b="1" u="sng" dirty="0"/>
              <a:t>Whitespace Characters [Optional]</a:t>
            </a:r>
          </a:p>
          <a:p>
            <a:pPr marL="0" indent="0" algn="just">
              <a:buNone/>
            </a:pPr>
            <a:r>
              <a:rPr lang="en-US" dirty="0"/>
              <a:t>A whitespace character in control string means that it </a:t>
            </a:r>
            <a:r>
              <a:rPr lang="en-US" b="1" dirty="0"/>
              <a:t>reads data without storing the consecutive whitespace characters till the next non-whitespace character in the input</a:t>
            </a:r>
            <a:r>
              <a:rPr lang="en-US" dirty="0"/>
              <a:t>. </a:t>
            </a:r>
            <a:r>
              <a:rPr lang="en-US" b="1" dirty="0"/>
              <a:t>(</a:t>
            </a:r>
            <a:r>
              <a:rPr lang="en-US" b="1" u="sng" dirty="0"/>
              <a:t>inputting second character</a:t>
            </a:r>
            <a:r>
              <a:rPr lang="en-US" b="1" dirty="0"/>
              <a:t>)</a:t>
            </a:r>
          </a:p>
          <a:p>
            <a:pPr marL="514350" indent="-514350" algn="just">
              <a:buFont typeface="+mj-lt"/>
              <a:buAutoNum type="alphaLcPeriod" startAt="2"/>
            </a:pPr>
            <a:r>
              <a:rPr lang="en-US" b="1" u="sng" dirty="0"/>
              <a:t>Ordinary Characters [Optional]</a:t>
            </a:r>
          </a:p>
          <a:p>
            <a:pPr marL="0" indent="0" algn="just">
              <a:buNone/>
            </a:pPr>
            <a:r>
              <a:rPr lang="en-US" dirty="0"/>
              <a:t>They are included to </a:t>
            </a:r>
            <a:r>
              <a:rPr lang="en-US" b="1" dirty="0"/>
              <a:t>take input in a certain pattern. (</a:t>
            </a:r>
            <a:r>
              <a:rPr lang="en-US" b="1" u="sng" dirty="0"/>
              <a:t>date</a:t>
            </a:r>
            <a:r>
              <a:rPr lang="en-US" b="1" dirty="0"/>
              <a:t>)</a:t>
            </a:r>
          </a:p>
          <a:p>
            <a:pPr marL="514350" indent="-514350" algn="just">
              <a:buFont typeface="+mj-lt"/>
              <a:buAutoNum type="alphaLcPeriod" startAt="3"/>
            </a:pPr>
            <a:r>
              <a:rPr lang="en-US" b="1" u="sng" dirty="0"/>
              <a:t>Field Width [Optional]</a:t>
            </a:r>
          </a:p>
          <a:p>
            <a:pPr marL="0" indent="0" algn="just">
              <a:buNone/>
            </a:pPr>
            <a:r>
              <a:rPr lang="en-US" dirty="0"/>
              <a:t>It specifies the </a:t>
            </a:r>
            <a:r>
              <a:rPr lang="en-US" b="1" dirty="0"/>
              <a:t>maximum number of characters to be read</a:t>
            </a:r>
            <a:r>
              <a:rPr lang="en-US" dirty="0"/>
              <a:t>. The input data may contain fewer characters than specified field width but number of characters in the actual input data item can’t exceed the specified field width. </a:t>
            </a:r>
            <a:r>
              <a:rPr lang="en-US" b="1" dirty="0"/>
              <a:t>Any characters that exceeds the specified field width will be skipped out. (</a:t>
            </a:r>
            <a:r>
              <a:rPr lang="en-US" b="1" u="sng" dirty="0"/>
              <a:t>marks</a:t>
            </a:r>
            <a:r>
              <a:rPr lang="en-US" b="1" dirty="0"/>
              <a:t>)</a:t>
            </a:r>
          </a:p>
          <a:p>
            <a:pPr marL="514350" indent="-514350" algn="just">
              <a:buFont typeface="+mj-lt"/>
              <a:buAutoNum type="alphaLcPeriod" startAt="4"/>
            </a:pPr>
            <a:r>
              <a:rPr lang="en-US" b="1" u="sng" dirty="0"/>
              <a:t>Conversion Character</a:t>
            </a:r>
          </a:p>
          <a:p>
            <a:pPr marL="0" indent="0" algn="just">
              <a:buNone/>
            </a:pPr>
            <a:r>
              <a:rPr lang="en-US" dirty="0"/>
              <a:t>The conversion character is used on the basis of type of variable or data item to be input. The commonly used conversion characters are: </a:t>
            </a:r>
            <a:r>
              <a:rPr lang="en-US" b="1" dirty="0"/>
              <a:t>%c, %d, %f, %s etc.</a:t>
            </a:r>
          </a:p>
        </p:txBody>
      </p:sp>
    </p:spTree>
    <p:extLst>
      <p:ext uri="{BB962C8B-B14F-4D97-AF65-F5344CB8AC3E}">
        <p14:creationId xmlns:p14="http://schemas.microsoft.com/office/powerpoint/2010/main" val="535588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993EB4-A4E1-4A8D-A94B-9F62D8C09B8D}"/>
              </a:ext>
            </a:extLst>
          </p:cNvPr>
          <p:cNvSpPr>
            <a:spLocks noGrp="1"/>
          </p:cNvSpPr>
          <p:nvPr>
            <p:ph idx="1"/>
          </p:nvPr>
        </p:nvSpPr>
        <p:spPr>
          <a:xfrm>
            <a:off x="838200" y="1320800"/>
            <a:ext cx="10515600" cy="4856163"/>
          </a:xfrm>
        </p:spPr>
        <p:txBody>
          <a:bodyPr>
            <a:normAutofit/>
          </a:bodyPr>
          <a:lstStyle/>
          <a:p>
            <a:pPr marL="0" indent="0" algn="just">
              <a:buNone/>
            </a:pPr>
            <a:r>
              <a:rPr lang="en-US" dirty="0"/>
              <a:t>The </a:t>
            </a:r>
            <a:r>
              <a:rPr lang="en-US" b="1" dirty="0"/>
              <a:t>scanf() </a:t>
            </a:r>
            <a:r>
              <a:rPr lang="en-US" dirty="0"/>
              <a:t>function supports the following conversion specifications for strings –</a:t>
            </a:r>
          </a:p>
          <a:p>
            <a:pPr marL="457200" lvl="1" indent="0" algn="just">
              <a:buNone/>
            </a:pPr>
            <a:r>
              <a:rPr lang="en-US" b="1" dirty="0"/>
              <a:t>%[characters]</a:t>
            </a:r>
          </a:p>
          <a:p>
            <a:pPr marL="457200" lvl="1" indent="0" algn="just">
              <a:buNone/>
            </a:pPr>
            <a:r>
              <a:rPr lang="en-US" b="1" dirty="0"/>
              <a:t>%[^characters]</a:t>
            </a:r>
          </a:p>
          <a:p>
            <a:pPr algn="just"/>
            <a:r>
              <a:rPr lang="en-US" dirty="0"/>
              <a:t>The specification </a:t>
            </a:r>
            <a:r>
              <a:rPr lang="en-US" b="1" dirty="0"/>
              <a:t>%[characters] means that only the characters specified within the brackets are allowed</a:t>
            </a:r>
            <a:r>
              <a:rPr lang="en-US" dirty="0"/>
              <a:t> in the input of string. </a:t>
            </a:r>
            <a:r>
              <a:rPr lang="en-US" b="1" dirty="0"/>
              <a:t>If the input string contains any other character, the reading of string will be terminated at the first encounter</a:t>
            </a:r>
            <a:r>
              <a:rPr lang="en-US" dirty="0"/>
              <a:t> of such a character.</a:t>
            </a:r>
          </a:p>
          <a:p>
            <a:pPr algn="just"/>
            <a:r>
              <a:rPr lang="en-US" dirty="0"/>
              <a:t>In specification </a:t>
            </a:r>
            <a:r>
              <a:rPr lang="en-US" b="1" dirty="0"/>
              <a:t>%[^characters], the characters specified after the caret (^) are not allowed in the string and reading will be terminated.</a:t>
            </a:r>
          </a:p>
        </p:txBody>
      </p:sp>
    </p:spTree>
    <p:extLst>
      <p:ext uri="{BB962C8B-B14F-4D97-AF65-F5344CB8AC3E}">
        <p14:creationId xmlns:p14="http://schemas.microsoft.com/office/powerpoint/2010/main" val="1461024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993EB4-A4E1-4A8D-A94B-9F62D8C09B8D}"/>
              </a:ext>
            </a:extLst>
          </p:cNvPr>
          <p:cNvSpPr>
            <a:spLocks noGrp="1"/>
          </p:cNvSpPr>
          <p:nvPr>
            <p:ph idx="1"/>
          </p:nvPr>
        </p:nvSpPr>
        <p:spPr>
          <a:xfrm>
            <a:off x="838200" y="868217"/>
            <a:ext cx="10515600" cy="5308745"/>
          </a:xfrm>
        </p:spPr>
        <p:txBody>
          <a:bodyPr>
            <a:normAutofit fontScale="85000" lnSpcReduction="10000"/>
          </a:bodyPr>
          <a:lstStyle/>
          <a:p>
            <a:pPr marL="514350" indent="-514350" algn="just">
              <a:buFont typeface="+mj-lt"/>
              <a:buAutoNum type="arabicPeriod" startAt="2"/>
            </a:pPr>
            <a:r>
              <a:rPr lang="en-US" b="1" u="sng" dirty="0"/>
              <a:t>Formatted Output (printf())</a:t>
            </a:r>
          </a:p>
          <a:p>
            <a:pPr algn="just"/>
            <a:r>
              <a:rPr lang="en-US" dirty="0"/>
              <a:t>Formatted output functions are used to display or store data in a particular specified format. The printf() is an example of formatted output function. </a:t>
            </a:r>
          </a:p>
          <a:p>
            <a:pPr algn="just"/>
            <a:r>
              <a:rPr lang="en-US" dirty="0"/>
              <a:t>The </a:t>
            </a:r>
            <a:r>
              <a:rPr lang="en-US" b="1" dirty="0"/>
              <a:t>general form of printf() </a:t>
            </a:r>
            <a:r>
              <a:rPr lang="en-US" dirty="0"/>
              <a:t>statement is:</a:t>
            </a:r>
          </a:p>
          <a:p>
            <a:pPr marL="457200" lvl="1" indent="0" algn="just">
              <a:buNone/>
            </a:pPr>
            <a:r>
              <a:rPr lang="en-US" b="1" dirty="0"/>
              <a:t>printf(“control string”, arg1, arg2, … , argn);</a:t>
            </a:r>
          </a:p>
          <a:p>
            <a:pPr algn="just"/>
            <a:r>
              <a:rPr lang="en-US" dirty="0"/>
              <a:t>The control string may consist any of the following data items:</a:t>
            </a:r>
          </a:p>
          <a:p>
            <a:pPr marL="571500" indent="-571500" algn="just">
              <a:buFont typeface="+mj-lt"/>
              <a:buAutoNum type="romanUcPeriod"/>
            </a:pPr>
            <a:r>
              <a:rPr lang="en-US" dirty="0"/>
              <a:t>Characters that will be printed on the screen as they appear.</a:t>
            </a:r>
          </a:p>
          <a:p>
            <a:pPr marL="571500" indent="-571500" algn="just">
              <a:buFont typeface="+mj-lt"/>
              <a:buAutoNum type="romanUcPeriod"/>
            </a:pPr>
            <a:r>
              <a:rPr lang="en-US" dirty="0"/>
              <a:t>Format specifications that define the output format for display of each item.</a:t>
            </a:r>
          </a:p>
          <a:p>
            <a:pPr marL="571500" indent="-571500" algn="just">
              <a:buFont typeface="+mj-lt"/>
              <a:buAutoNum type="romanUcPeriod"/>
            </a:pPr>
            <a:r>
              <a:rPr lang="en-US" dirty="0"/>
              <a:t>Escape sequence characters such as \n and \t.</a:t>
            </a:r>
          </a:p>
          <a:p>
            <a:pPr marL="571500" indent="-571500" algn="just">
              <a:buFont typeface="+mj-lt"/>
              <a:buAutoNum type="romanUcPeriod"/>
            </a:pPr>
            <a:r>
              <a:rPr lang="en-US" dirty="0"/>
              <a:t>Any combination of characters, format specifications and escape sequences.</a:t>
            </a:r>
          </a:p>
          <a:p>
            <a:pPr algn="just"/>
            <a:r>
              <a:rPr lang="en-US" dirty="0"/>
              <a:t>The arguments arg1, arg2, … , argn are the variables whose values are formatted and printed according to the specifications of the control string. The control string has the form:</a:t>
            </a:r>
          </a:p>
          <a:p>
            <a:pPr marL="457200" lvl="1" indent="0" algn="just">
              <a:buNone/>
            </a:pPr>
            <a:r>
              <a:rPr lang="en-US" dirty="0"/>
              <a:t>%[flag] [field width] [.precision] conversion character</a:t>
            </a:r>
          </a:p>
        </p:txBody>
      </p:sp>
    </p:spTree>
    <p:extLst>
      <p:ext uri="{BB962C8B-B14F-4D97-AF65-F5344CB8AC3E}">
        <p14:creationId xmlns:p14="http://schemas.microsoft.com/office/powerpoint/2010/main" val="3882575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1573</Words>
  <Application>Microsoft Office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UNIT 3 INPUT AND OUTPUT LH – 2HRS</vt:lpstr>
      <vt:lpstr>CONTENTS (LH – 2HRS)</vt:lpstr>
      <vt:lpstr>PowerPoint Presentation</vt:lpstr>
      <vt:lpstr>3.1 Input/Output Operation</vt:lpstr>
      <vt:lpstr>3.2 Formatted I/O</vt:lpstr>
      <vt:lpstr>PowerPoint Presentation</vt:lpstr>
      <vt:lpstr>PowerPoint Presentation</vt:lpstr>
      <vt:lpstr>PowerPoint Presentation</vt:lpstr>
      <vt:lpstr>PowerPoint Presentation</vt:lpstr>
      <vt:lpstr>PowerPoint Presentation</vt:lpstr>
      <vt:lpstr>PowerPoint Presentation</vt:lpstr>
      <vt:lpstr>3.3 Unformatted I/O</vt:lpstr>
      <vt:lpstr>PowerPoint Presentation</vt:lpstr>
      <vt:lpstr>PowerPoint Presentation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5 INPUT AND OUTPUT LH – 3HRS</dc:title>
  <dc:creator>Sharat Maharjan</dc:creator>
  <cp:lastModifiedBy>Sharat Maharjan</cp:lastModifiedBy>
  <cp:revision>35</cp:revision>
  <dcterms:created xsi:type="dcterms:W3CDTF">2021-10-12T05:02:09Z</dcterms:created>
  <dcterms:modified xsi:type="dcterms:W3CDTF">2022-04-25T12:27:09Z</dcterms:modified>
</cp:coreProperties>
</file>