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DBE1B-9E60-476F-A13B-E05CF8ABFB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2D85405-FCA0-48C4-9BDD-ABDA86DB03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02FBB0-53AA-402D-B9C9-D637A888ADE1}"/>
              </a:ext>
            </a:extLst>
          </p:cNvPr>
          <p:cNvSpPr>
            <a:spLocks noGrp="1"/>
          </p:cNvSpPr>
          <p:nvPr>
            <p:ph type="dt" sz="half" idx="10"/>
          </p:nvPr>
        </p:nvSpPr>
        <p:spPr/>
        <p:txBody>
          <a:bodyPr/>
          <a:lstStyle/>
          <a:p>
            <a:fld id="{F64026B7-39EF-4E32-8700-D08EB2028980}" type="datetimeFigureOut">
              <a:rPr lang="en-US" smtClean="0"/>
              <a:t>5/8/2022</a:t>
            </a:fld>
            <a:endParaRPr lang="en-US"/>
          </a:p>
        </p:txBody>
      </p:sp>
      <p:sp>
        <p:nvSpPr>
          <p:cNvPr id="5" name="Footer Placeholder 4">
            <a:extLst>
              <a:ext uri="{FF2B5EF4-FFF2-40B4-BE49-F238E27FC236}">
                <a16:creationId xmlns:a16="http://schemas.microsoft.com/office/drawing/2014/main" id="{58E4951F-8CA8-4229-A5B4-5109BE4D0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67D015-FE9E-47DD-AC5C-3A0A37E83A46}"/>
              </a:ext>
            </a:extLst>
          </p:cNvPr>
          <p:cNvSpPr>
            <a:spLocks noGrp="1"/>
          </p:cNvSpPr>
          <p:nvPr>
            <p:ph type="sldNum" sz="quarter" idx="12"/>
          </p:nvPr>
        </p:nvSpPr>
        <p:spPr/>
        <p:txBody>
          <a:bodyPr/>
          <a:lstStyle/>
          <a:p>
            <a:fld id="{66ED769F-DABE-4A42-B29E-4698F1D48467}" type="slidenum">
              <a:rPr lang="en-US" smtClean="0"/>
              <a:t>‹#›</a:t>
            </a:fld>
            <a:endParaRPr lang="en-US"/>
          </a:p>
        </p:txBody>
      </p:sp>
    </p:spTree>
    <p:extLst>
      <p:ext uri="{BB962C8B-B14F-4D97-AF65-F5344CB8AC3E}">
        <p14:creationId xmlns:p14="http://schemas.microsoft.com/office/powerpoint/2010/main" val="3565030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7ABFF-5C14-44B3-AD55-98F2508643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7D92B9-ECB8-4556-8DAA-2DEFBA592A5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55D2A-B9BF-47E6-9991-A35275F6473E}"/>
              </a:ext>
            </a:extLst>
          </p:cNvPr>
          <p:cNvSpPr>
            <a:spLocks noGrp="1"/>
          </p:cNvSpPr>
          <p:nvPr>
            <p:ph type="dt" sz="half" idx="10"/>
          </p:nvPr>
        </p:nvSpPr>
        <p:spPr/>
        <p:txBody>
          <a:bodyPr/>
          <a:lstStyle/>
          <a:p>
            <a:fld id="{F64026B7-39EF-4E32-8700-D08EB2028980}" type="datetimeFigureOut">
              <a:rPr lang="en-US" smtClean="0"/>
              <a:t>5/8/2022</a:t>
            </a:fld>
            <a:endParaRPr lang="en-US"/>
          </a:p>
        </p:txBody>
      </p:sp>
      <p:sp>
        <p:nvSpPr>
          <p:cNvPr id="5" name="Footer Placeholder 4">
            <a:extLst>
              <a:ext uri="{FF2B5EF4-FFF2-40B4-BE49-F238E27FC236}">
                <a16:creationId xmlns:a16="http://schemas.microsoft.com/office/drawing/2014/main" id="{0FC6A585-B291-4001-B8C7-2327F04145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998B00-F450-40B4-BFDC-75A2AEACBCF8}"/>
              </a:ext>
            </a:extLst>
          </p:cNvPr>
          <p:cNvSpPr>
            <a:spLocks noGrp="1"/>
          </p:cNvSpPr>
          <p:nvPr>
            <p:ph type="sldNum" sz="quarter" idx="12"/>
          </p:nvPr>
        </p:nvSpPr>
        <p:spPr/>
        <p:txBody>
          <a:bodyPr/>
          <a:lstStyle/>
          <a:p>
            <a:fld id="{66ED769F-DABE-4A42-B29E-4698F1D48467}" type="slidenum">
              <a:rPr lang="en-US" smtClean="0"/>
              <a:t>‹#›</a:t>
            </a:fld>
            <a:endParaRPr lang="en-US"/>
          </a:p>
        </p:txBody>
      </p:sp>
    </p:spTree>
    <p:extLst>
      <p:ext uri="{BB962C8B-B14F-4D97-AF65-F5344CB8AC3E}">
        <p14:creationId xmlns:p14="http://schemas.microsoft.com/office/powerpoint/2010/main" val="1040976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470E65-819A-418C-BBA0-CEB73A817AF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7534C8-5E64-411F-9124-DDF6261791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796513-F452-4E42-AC73-874DAED83678}"/>
              </a:ext>
            </a:extLst>
          </p:cNvPr>
          <p:cNvSpPr>
            <a:spLocks noGrp="1"/>
          </p:cNvSpPr>
          <p:nvPr>
            <p:ph type="dt" sz="half" idx="10"/>
          </p:nvPr>
        </p:nvSpPr>
        <p:spPr/>
        <p:txBody>
          <a:bodyPr/>
          <a:lstStyle/>
          <a:p>
            <a:fld id="{F64026B7-39EF-4E32-8700-D08EB2028980}" type="datetimeFigureOut">
              <a:rPr lang="en-US" smtClean="0"/>
              <a:t>5/8/2022</a:t>
            </a:fld>
            <a:endParaRPr lang="en-US"/>
          </a:p>
        </p:txBody>
      </p:sp>
      <p:sp>
        <p:nvSpPr>
          <p:cNvPr id="5" name="Footer Placeholder 4">
            <a:extLst>
              <a:ext uri="{FF2B5EF4-FFF2-40B4-BE49-F238E27FC236}">
                <a16:creationId xmlns:a16="http://schemas.microsoft.com/office/drawing/2014/main" id="{6C2706C5-40CE-4DB6-A6E5-213F8B1D0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57713-D3B6-4752-A3D9-F87E20E114F9}"/>
              </a:ext>
            </a:extLst>
          </p:cNvPr>
          <p:cNvSpPr>
            <a:spLocks noGrp="1"/>
          </p:cNvSpPr>
          <p:nvPr>
            <p:ph type="sldNum" sz="quarter" idx="12"/>
          </p:nvPr>
        </p:nvSpPr>
        <p:spPr/>
        <p:txBody>
          <a:bodyPr/>
          <a:lstStyle/>
          <a:p>
            <a:fld id="{66ED769F-DABE-4A42-B29E-4698F1D48467}" type="slidenum">
              <a:rPr lang="en-US" smtClean="0"/>
              <a:t>‹#›</a:t>
            </a:fld>
            <a:endParaRPr lang="en-US"/>
          </a:p>
        </p:txBody>
      </p:sp>
    </p:spTree>
    <p:extLst>
      <p:ext uri="{BB962C8B-B14F-4D97-AF65-F5344CB8AC3E}">
        <p14:creationId xmlns:p14="http://schemas.microsoft.com/office/powerpoint/2010/main" val="1461479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AF65E-B9BD-4391-B59C-0906CC3562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F39D53-483C-4838-952E-54A9859A28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48ED34-55ED-4C3C-B90B-FF5DED0AE781}"/>
              </a:ext>
            </a:extLst>
          </p:cNvPr>
          <p:cNvSpPr>
            <a:spLocks noGrp="1"/>
          </p:cNvSpPr>
          <p:nvPr>
            <p:ph type="dt" sz="half" idx="10"/>
          </p:nvPr>
        </p:nvSpPr>
        <p:spPr/>
        <p:txBody>
          <a:bodyPr/>
          <a:lstStyle/>
          <a:p>
            <a:fld id="{F64026B7-39EF-4E32-8700-D08EB2028980}" type="datetimeFigureOut">
              <a:rPr lang="en-US" smtClean="0"/>
              <a:t>5/8/2022</a:t>
            </a:fld>
            <a:endParaRPr lang="en-US"/>
          </a:p>
        </p:txBody>
      </p:sp>
      <p:sp>
        <p:nvSpPr>
          <p:cNvPr id="5" name="Footer Placeholder 4">
            <a:extLst>
              <a:ext uri="{FF2B5EF4-FFF2-40B4-BE49-F238E27FC236}">
                <a16:creationId xmlns:a16="http://schemas.microsoft.com/office/drawing/2014/main" id="{1F810233-4A82-426B-B6AF-D76C03676D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7CFB95-1185-4004-9A52-3833FE3C17B1}"/>
              </a:ext>
            </a:extLst>
          </p:cNvPr>
          <p:cNvSpPr>
            <a:spLocks noGrp="1"/>
          </p:cNvSpPr>
          <p:nvPr>
            <p:ph type="sldNum" sz="quarter" idx="12"/>
          </p:nvPr>
        </p:nvSpPr>
        <p:spPr/>
        <p:txBody>
          <a:bodyPr/>
          <a:lstStyle/>
          <a:p>
            <a:fld id="{66ED769F-DABE-4A42-B29E-4698F1D48467}" type="slidenum">
              <a:rPr lang="en-US" smtClean="0"/>
              <a:t>‹#›</a:t>
            </a:fld>
            <a:endParaRPr lang="en-US"/>
          </a:p>
        </p:txBody>
      </p:sp>
    </p:spTree>
    <p:extLst>
      <p:ext uri="{BB962C8B-B14F-4D97-AF65-F5344CB8AC3E}">
        <p14:creationId xmlns:p14="http://schemas.microsoft.com/office/powerpoint/2010/main" val="1075864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1C373-7AAF-4D7B-9720-699F7B658B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B9A149-8090-4D1E-B85D-471D566123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2D293B-3C49-4C24-8BE6-33541B9B78B9}"/>
              </a:ext>
            </a:extLst>
          </p:cNvPr>
          <p:cNvSpPr>
            <a:spLocks noGrp="1"/>
          </p:cNvSpPr>
          <p:nvPr>
            <p:ph type="dt" sz="half" idx="10"/>
          </p:nvPr>
        </p:nvSpPr>
        <p:spPr/>
        <p:txBody>
          <a:bodyPr/>
          <a:lstStyle/>
          <a:p>
            <a:fld id="{F64026B7-39EF-4E32-8700-D08EB2028980}" type="datetimeFigureOut">
              <a:rPr lang="en-US" smtClean="0"/>
              <a:t>5/8/2022</a:t>
            </a:fld>
            <a:endParaRPr lang="en-US"/>
          </a:p>
        </p:txBody>
      </p:sp>
      <p:sp>
        <p:nvSpPr>
          <p:cNvPr id="5" name="Footer Placeholder 4">
            <a:extLst>
              <a:ext uri="{FF2B5EF4-FFF2-40B4-BE49-F238E27FC236}">
                <a16:creationId xmlns:a16="http://schemas.microsoft.com/office/drawing/2014/main" id="{BD47A2C3-F6D8-4CD5-B481-A5EE7E22A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41A8D-C362-41EF-AC1E-D685E74ADF83}"/>
              </a:ext>
            </a:extLst>
          </p:cNvPr>
          <p:cNvSpPr>
            <a:spLocks noGrp="1"/>
          </p:cNvSpPr>
          <p:nvPr>
            <p:ph type="sldNum" sz="quarter" idx="12"/>
          </p:nvPr>
        </p:nvSpPr>
        <p:spPr/>
        <p:txBody>
          <a:bodyPr/>
          <a:lstStyle/>
          <a:p>
            <a:fld id="{66ED769F-DABE-4A42-B29E-4698F1D48467}" type="slidenum">
              <a:rPr lang="en-US" smtClean="0"/>
              <a:t>‹#›</a:t>
            </a:fld>
            <a:endParaRPr lang="en-US"/>
          </a:p>
        </p:txBody>
      </p:sp>
    </p:spTree>
    <p:extLst>
      <p:ext uri="{BB962C8B-B14F-4D97-AF65-F5344CB8AC3E}">
        <p14:creationId xmlns:p14="http://schemas.microsoft.com/office/powerpoint/2010/main" val="1478310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5848F-D1F0-49DC-9A2E-194AA19EB7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FA02C8-767E-4F60-ACBA-BBA5E95AE3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4020A99-028F-456D-9D9A-217F08E81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8B6C31-DCAC-43DD-A146-14E99FD4A3FA}"/>
              </a:ext>
            </a:extLst>
          </p:cNvPr>
          <p:cNvSpPr>
            <a:spLocks noGrp="1"/>
          </p:cNvSpPr>
          <p:nvPr>
            <p:ph type="dt" sz="half" idx="10"/>
          </p:nvPr>
        </p:nvSpPr>
        <p:spPr/>
        <p:txBody>
          <a:bodyPr/>
          <a:lstStyle/>
          <a:p>
            <a:fld id="{F64026B7-39EF-4E32-8700-D08EB2028980}" type="datetimeFigureOut">
              <a:rPr lang="en-US" smtClean="0"/>
              <a:t>5/8/2022</a:t>
            </a:fld>
            <a:endParaRPr lang="en-US"/>
          </a:p>
        </p:txBody>
      </p:sp>
      <p:sp>
        <p:nvSpPr>
          <p:cNvPr id="6" name="Footer Placeholder 5">
            <a:extLst>
              <a:ext uri="{FF2B5EF4-FFF2-40B4-BE49-F238E27FC236}">
                <a16:creationId xmlns:a16="http://schemas.microsoft.com/office/drawing/2014/main" id="{36BA7CBC-FC8E-49E9-9B77-7358E3E56E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740E2-FC95-43E5-9E81-A4D0AB8CB077}"/>
              </a:ext>
            </a:extLst>
          </p:cNvPr>
          <p:cNvSpPr>
            <a:spLocks noGrp="1"/>
          </p:cNvSpPr>
          <p:nvPr>
            <p:ph type="sldNum" sz="quarter" idx="12"/>
          </p:nvPr>
        </p:nvSpPr>
        <p:spPr/>
        <p:txBody>
          <a:bodyPr/>
          <a:lstStyle/>
          <a:p>
            <a:fld id="{66ED769F-DABE-4A42-B29E-4698F1D48467}" type="slidenum">
              <a:rPr lang="en-US" smtClean="0"/>
              <a:t>‹#›</a:t>
            </a:fld>
            <a:endParaRPr lang="en-US"/>
          </a:p>
        </p:txBody>
      </p:sp>
    </p:spTree>
    <p:extLst>
      <p:ext uri="{BB962C8B-B14F-4D97-AF65-F5344CB8AC3E}">
        <p14:creationId xmlns:p14="http://schemas.microsoft.com/office/powerpoint/2010/main" val="1089232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131E2-518A-47C0-94F8-977846612F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6B5726-7131-4123-B6A4-FE3CE2D1C1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2737E5-6225-4955-B58C-3F892439D1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51CE42-7DB4-4BB1-9202-08B3462013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7B8AA9-A940-4106-B852-BD5A7A0F54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2D31F4-EF7A-4C44-B69B-CF79CAF368D6}"/>
              </a:ext>
            </a:extLst>
          </p:cNvPr>
          <p:cNvSpPr>
            <a:spLocks noGrp="1"/>
          </p:cNvSpPr>
          <p:nvPr>
            <p:ph type="dt" sz="half" idx="10"/>
          </p:nvPr>
        </p:nvSpPr>
        <p:spPr/>
        <p:txBody>
          <a:bodyPr/>
          <a:lstStyle/>
          <a:p>
            <a:fld id="{F64026B7-39EF-4E32-8700-D08EB2028980}" type="datetimeFigureOut">
              <a:rPr lang="en-US" smtClean="0"/>
              <a:t>5/8/2022</a:t>
            </a:fld>
            <a:endParaRPr lang="en-US"/>
          </a:p>
        </p:txBody>
      </p:sp>
      <p:sp>
        <p:nvSpPr>
          <p:cNvPr id="8" name="Footer Placeholder 7">
            <a:extLst>
              <a:ext uri="{FF2B5EF4-FFF2-40B4-BE49-F238E27FC236}">
                <a16:creationId xmlns:a16="http://schemas.microsoft.com/office/drawing/2014/main" id="{98780593-0DD5-470A-9A0E-E3175600A5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7ACC20-0E43-461C-A78F-223DC4623027}"/>
              </a:ext>
            </a:extLst>
          </p:cNvPr>
          <p:cNvSpPr>
            <a:spLocks noGrp="1"/>
          </p:cNvSpPr>
          <p:nvPr>
            <p:ph type="sldNum" sz="quarter" idx="12"/>
          </p:nvPr>
        </p:nvSpPr>
        <p:spPr/>
        <p:txBody>
          <a:bodyPr/>
          <a:lstStyle/>
          <a:p>
            <a:fld id="{66ED769F-DABE-4A42-B29E-4698F1D48467}" type="slidenum">
              <a:rPr lang="en-US" smtClean="0"/>
              <a:t>‹#›</a:t>
            </a:fld>
            <a:endParaRPr lang="en-US"/>
          </a:p>
        </p:txBody>
      </p:sp>
    </p:spTree>
    <p:extLst>
      <p:ext uri="{BB962C8B-B14F-4D97-AF65-F5344CB8AC3E}">
        <p14:creationId xmlns:p14="http://schemas.microsoft.com/office/powerpoint/2010/main" val="103281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E9F4-B418-4314-B30F-F08CFBD065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3EB68A-4D68-4067-B947-356BDC3B1D1C}"/>
              </a:ext>
            </a:extLst>
          </p:cNvPr>
          <p:cNvSpPr>
            <a:spLocks noGrp="1"/>
          </p:cNvSpPr>
          <p:nvPr>
            <p:ph type="dt" sz="half" idx="10"/>
          </p:nvPr>
        </p:nvSpPr>
        <p:spPr/>
        <p:txBody>
          <a:bodyPr/>
          <a:lstStyle/>
          <a:p>
            <a:fld id="{F64026B7-39EF-4E32-8700-D08EB2028980}" type="datetimeFigureOut">
              <a:rPr lang="en-US" smtClean="0"/>
              <a:t>5/8/2022</a:t>
            </a:fld>
            <a:endParaRPr lang="en-US"/>
          </a:p>
        </p:txBody>
      </p:sp>
      <p:sp>
        <p:nvSpPr>
          <p:cNvPr id="4" name="Footer Placeholder 3">
            <a:extLst>
              <a:ext uri="{FF2B5EF4-FFF2-40B4-BE49-F238E27FC236}">
                <a16:creationId xmlns:a16="http://schemas.microsoft.com/office/drawing/2014/main" id="{48BF2820-879D-4459-AEBB-93D85A859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1D9AB04-115D-4BEF-8740-FFCA76F5B374}"/>
              </a:ext>
            </a:extLst>
          </p:cNvPr>
          <p:cNvSpPr>
            <a:spLocks noGrp="1"/>
          </p:cNvSpPr>
          <p:nvPr>
            <p:ph type="sldNum" sz="quarter" idx="12"/>
          </p:nvPr>
        </p:nvSpPr>
        <p:spPr/>
        <p:txBody>
          <a:bodyPr/>
          <a:lstStyle/>
          <a:p>
            <a:fld id="{66ED769F-DABE-4A42-B29E-4698F1D48467}" type="slidenum">
              <a:rPr lang="en-US" smtClean="0"/>
              <a:t>‹#›</a:t>
            </a:fld>
            <a:endParaRPr lang="en-US"/>
          </a:p>
        </p:txBody>
      </p:sp>
    </p:spTree>
    <p:extLst>
      <p:ext uri="{BB962C8B-B14F-4D97-AF65-F5344CB8AC3E}">
        <p14:creationId xmlns:p14="http://schemas.microsoft.com/office/powerpoint/2010/main" val="965059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6604E98-1FA2-4CA5-9F00-5DF467FB1E0E}"/>
              </a:ext>
            </a:extLst>
          </p:cNvPr>
          <p:cNvSpPr>
            <a:spLocks noGrp="1"/>
          </p:cNvSpPr>
          <p:nvPr>
            <p:ph type="dt" sz="half" idx="10"/>
          </p:nvPr>
        </p:nvSpPr>
        <p:spPr/>
        <p:txBody>
          <a:bodyPr/>
          <a:lstStyle/>
          <a:p>
            <a:fld id="{F64026B7-39EF-4E32-8700-D08EB2028980}" type="datetimeFigureOut">
              <a:rPr lang="en-US" smtClean="0"/>
              <a:t>5/8/2022</a:t>
            </a:fld>
            <a:endParaRPr lang="en-US"/>
          </a:p>
        </p:txBody>
      </p:sp>
      <p:sp>
        <p:nvSpPr>
          <p:cNvPr id="3" name="Footer Placeholder 2">
            <a:extLst>
              <a:ext uri="{FF2B5EF4-FFF2-40B4-BE49-F238E27FC236}">
                <a16:creationId xmlns:a16="http://schemas.microsoft.com/office/drawing/2014/main" id="{2D03B1C2-A0CB-4A96-A05A-7B6F09B42F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9F10A6-8B5C-4FDF-AFCE-2F4BEE3253D7}"/>
              </a:ext>
            </a:extLst>
          </p:cNvPr>
          <p:cNvSpPr>
            <a:spLocks noGrp="1"/>
          </p:cNvSpPr>
          <p:nvPr>
            <p:ph type="sldNum" sz="quarter" idx="12"/>
          </p:nvPr>
        </p:nvSpPr>
        <p:spPr/>
        <p:txBody>
          <a:bodyPr/>
          <a:lstStyle/>
          <a:p>
            <a:fld id="{66ED769F-DABE-4A42-B29E-4698F1D48467}" type="slidenum">
              <a:rPr lang="en-US" smtClean="0"/>
              <a:t>‹#›</a:t>
            </a:fld>
            <a:endParaRPr lang="en-US"/>
          </a:p>
        </p:txBody>
      </p:sp>
    </p:spTree>
    <p:extLst>
      <p:ext uri="{BB962C8B-B14F-4D97-AF65-F5344CB8AC3E}">
        <p14:creationId xmlns:p14="http://schemas.microsoft.com/office/powerpoint/2010/main" val="3752301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B4B88-BE9C-4690-95E1-2859C8BBBE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B46D11-2386-4982-8EBA-CBF9993CF9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3046B4-1F7D-4CE0-A3D1-7355D54CC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92C73-5E66-4409-A032-89686A72DFB2}"/>
              </a:ext>
            </a:extLst>
          </p:cNvPr>
          <p:cNvSpPr>
            <a:spLocks noGrp="1"/>
          </p:cNvSpPr>
          <p:nvPr>
            <p:ph type="dt" sz="half" idx="10"/>
          </p:nvPr>
        </p:nvSpPr>
        <p:spPr/>
        <p:txBody>
          <a:bodyPr/>
          <a:lstStyle/>
          <a:p>
            <a:fld id="{F64026B7-39EF-4E32-8700-D08EB2028980}" type="datetimeFigureOut">
              <a:rPr lang="en-US" smtClean="0"/>
              <a:t>5/8/2022</a:t>
            </a:fld>
            <a:endParaRPr lang="en-US"/>
          </a:p>
        </p:txBody>
      </p:sp>
      <p:sp>
        <p:nvSpPr>
          <p:cNvPr id="6" name="Footer Placeholder 5">
            <a:extLst>
              <a:ext uri="{FF2B5EF4-FFF2-40B4-BE49-F238E27FC236}">
                <a16:creationId xmlns:a16="http://schemas.microsoft.com/office/drawing/2014/main" id="{CBC5CF1D-4DBE-4C50-B314-FB14988570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BF8976-09FB-4B4B-BAB9-D3A133318E4A}"/>
              </a:ext>
            </a:extLst>
          </p:cNvPr>
          <p:cNvSpPr>
            <a:spLocks noGrp="1"/>
          </p:cNvSpPr>
          <p:nvPr>
            <p:ph type="sldNum" sz="quarter" idx="12"/>
          </p:nvPr>
        </p:nvSpPr>
        <p:spPr/>
        <p:txBody>
          <a:bodyPr/>
          <a:lstStyle/>
          <a:p>
            <a:fld id="{66ED769F-DABE-4A42-B29E-4698F1D48467}" type="slidenum">
              <a:rPr lang="en-US" smtClean="0"/>
              <a:t>‹#›</a:t>
            </a:fld>
            <a:endParaRPr lang="en-US"/>
          </a:p>
        </p:txBody>
      </p:sp>
    </p:spTree>
    <p:extLst>
      <p:ext uri="{BB962C8B-B14F-4D97-AF65-F5344CB8AC3E}">
        <p14:creationId xmlns:p14="http://schemas.microsoft.com/office/powerpoint/2010/main" val="3218408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C127C-DCE3-45B1-B7A4-859EDBB390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FCA7D73-24A3-469C-A50F-CAF2020C47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245D16-E466-4B35-BD14-147482D3A9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1A0DA1-4E5B-4916-862E-1E4F839B9FD4}"/>
              </a:ext>
            </a:extLst>
          </p:cNvPr>
          <p:cNvSpPr>
            <a:spLocks noGrp="1"/>
          </p:cNvSpPr>
          <p:nvPr>
            <p:ph type="dt" sz="half" idx="10"/>
          </p:nvPr>
        </p:nvSpPr>
        <p:spPr/>
        <p:txBody>
          <a:bodyPr/>
          <a:lstStyle/>
          <a:p>
            <a:fld id="{F64026B7-39EF-4E32-8700-D08EB2028980}" type="datetimeFigureOut">
              <a:rPr lang="en-US" smtClean="0"/>
              <a:t>5/8/2022</a:t>
            </a:fld>
            <a:endParaRPr lang="en-US"/>
          </a:p>
        </p:txBody>
      </p:sp>
      <p:sp>
        <p:nvSpPr>
          <p:cNvPr id="6" name="Footer Placeholder 5">
            <a:extLst>
              <a:ext uri="{FF2B5EF4-FFF2-40B4-BE49-F238E27FC236}">
                <a16:creationId xmlns:a16="http://schemas.microsoft.com/office/drawing/2014/main" id="{F7E0E9CC-E8EB-4371-9A22-2E7D1E4FAC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5230BB-1DB1-462B-B900-48F9B7E64712}"/>
              </a:ext>
            </a:extLst>
          </p:cNvPr>
          <p:cNvSpPr>
            <a:spLocks noGrp="1"/>
          </p:cNvSpPr>
          <p:nvPr>
            <p:ph type="sldNum" sz="quarter" idx="12"/>
          </p:nvPr>
        </p:nvSpPr>
        <p:spPr/>
        <p:txBody>
          <a:bodyPr/>
          <a:lstStyle/>
          <a:p>
            <a:fld id="{66ED769F-DABE-4A42-B29E-4698F1D48467}" type="slidenum">
              <a:rPr lang="en-US" smtClean="0"/>
              <a:t>‹#›</a:t>
            </a:fld>
            <a:endParaRPr lang="en-US"/>
          </a:p>
        </p:txBody>
      </p:sp>
    </p:spTree>
    <p:extLst>
      <p:ext uri="{BB962C8B-B14F-4D97-AF65-F5344CB8AC3E}">
        <p14:creationId xmlns:p14="http://schemas.microsoft.com/office/powerpoint/2010/main" val="854889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3">
                <a:lumMod val="89000"/>
              </a:schemeClr>
            </a:gs>
            <a:gs pos="23000">
              <a:schemeClr val="accent3">
                <a:lumMod val="89000"/>
              </a:schemeClr>
            </a:gs>
            <a:gs pos="69000">
              <a:schemeClr val="accent3">
                <a:lumMod val="75000"/>
              </a:schemeClr>
            </a:gs>
            <a:gs pos="97000">
              <a:schemeClr val="accent3">
                <a:lumMod val="7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95BD11-9C9D-4B3E-ADB0-30B1BB0B36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9E3913A-523E-4D0A-9BDB-DCB9B22844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951626-F556-484A-9A00-9FA36CEE65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4026B7-39EF-4E32-8700-D08EB2028980}" type="datetimeFigureOut">
              <a:rPr lang="en-US" smtClean="0"/>
              <a:t>5/8/2022</a:t>
            </a:fld>
            <a:endParaRPr lang="en-US"/>
          </a:p>
        </p:txBody>
      </p:sp>
      <p:sp>
        <p:nvSpPr>
          <p:cNvPr id="5" name="Footer Placeholder 4">
            <a:extLst>
              <a:ext uri="{FF2B5EF4-FFF2-40B4-BE49-F238E27FC236}">
                <a16:creationId xmlns:a16="http://schemas.microsoft.com/office/drawing/2014/main" id="{2ADDD022-73B6-4AF7-97A5-9007BE67B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357620-39C7-4DD8-8EAB-40A1F15393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ED769F-DABE-4A42-B29E-4698F1D48467}" type="slidenum">
              <a:rPr lang="en-US" smtClean="0"/>
              <a:t>‹#›</a:t>
            </a:fld>
            <a:endParaRPr lang="en-US"/>
          </a:p>
        </p:txBody>
      </p:sp>
    </p:spTree>
    <p:extLst>
      <p:ext uri="{BB962C8B-B14F-4D97-AF65-F5344CB8AC3E}">
        <p14:creationId xmlns:p14="http://schemas.microsoft.com/office/powerpoint/2010/main" val="1742767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64AA-D437-4A98-8D33-C62820943B21}"/>
              </a:ext>
            </a:extLst>
          </p:cNvPr>
          <p:cNvSpPr>
            <a:spLocks noGrp="1"/>
          </p:cNvSpPr>
          <p:nvPr>
            <p:ph type="ctrTitle"/>
          </p:nvPr>
        </p:nvSpPr>
        <p:spPr/>
        <p:txBody>
          <a:bodyPr>
            <a:normAutofit/>
          </a:bodyPr>
          <a:lstStyle/>
          <a:p>
            <a:r>
              <a:rPr lang="en-US" b="1" dirty="0"/>
              <a:t>UNIT 4</a:t>
            </a:r>
            <a:br>
              <a:rPr lang="en-US" b="1" dirty="0"/>
            </a:br>
            <a:r>
              <a:rPr lang="en-US" b="1" dirty="0"/>
              <a:t>OPERATORS AND EXPRESSION</a:t>
            </a:r>
            <a:br>
              <a:rPr lang="en-US" b="1" dirty="0"/>
            </a:br>
            <a:r>
              <a:rPr lang="en-US" sz="3200" b="1" dirty="0"/>
              <a:t>LH – 4HRS</a:t>
            </a:r>
            <a:endParaRPr lang="en-US" b="1" dirty="0"/>
          </a:p>
        </p:txBody>
      </p:sp>
      <p:sp>
        <p:nvSpPr>
          <p:cNvPr id="3" name="Subtitle 2">
            <a:extLst>
              <a:ext uri="{FF2B5EF4-FFF2-40B4-BE49-F238E27FC236}">
                <a16:creationId xmlns:a16="http://schemas.microsoft.com/office/drawing/2014/main" id="{8162FDBC-F905-45DB-A1B8-8AFE7A8F70E4}"/>
              </a:ext>
            </a:extLst>
          </p:cNvPr>
          <p:cNvSpPr>
            <a:spLocks noGrp="1"/>
          </p:cNvSpPr>
          <p:nvPr>
            <p:ph type="subTitle" idx="1"/>
          </p:nvPr>
        </p:nvSpPr>
        <p:spPr>
          <a:xfrm>
            <a:off x="1524000" y="4978553"/>
            <a:ext cx="9144000" cy="1655762"/>
          </a:xfrm>
        </p:spPr>
        <p:txBody>
          <a:bodyPr/>
          <a:lstStyle/>
          <a:p>
            <a:r>
              <a:rPr lang="en-US" dirty="0"/>
              <a:t>PRESENTED BY:</a:t>
            </a:r>
          </a:p>
          <a:p>
            <a:r>
              <a:rPr lang="en-US" sz="2800" b="1" dirty="0"/>
              <a:t>ER. SHARAT MAHARJAN</a:t>
            </a:r>
          </a:p>
          <a:p>
            <a:r>
              <a:rPr lang="en-US" dirty="0"/>
              <a:t>C PROGRAMMING</a:t>
            </a:r>
          </a:p>
        </p:txBody>
      </p:sp>
    </p:spTree>
    <p:extLst>
      <p:ext uri="{BB962C8B-B14F-4D97-AF65-F5344CB8AC3E}">
        <p14:creationId xmlns:p14="http://schemas.microsoft.com/office/powerpoint/2010/main" val="1783896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C59F2AA-3510-49DD-A420-A06C9B6CB7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3745" y="163547"/>
            <a:ext cx="7426037" cy="6530906"/>
          </a:xfrm>
          <a:prstGeom prst="rect">
            <a:avLst/>
          </a:prstGeom>
        </p:spPr>
      </p:pic>
    </p:spTree>
    <p:extLst>
      <p:ext uri="{BB962C8B-B14F-4D97-AF65-F5344CB8AC3E}">
        <p14:creationId xmlns:p14="http://schemas.microsoft.com/office/powerpoint/2010/main" val="21448653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BE2B-EB55-45AD-9FF0-B0C816352E59}"/>
              </a:ext>
            </a:extLst>
          </p:cNvPr>
          <p:cNvSpPr>
            <a:spLocks noGrp="1"/>
          </p:cNvSpPr>
          <p:nvPr>
            <p:ph type="title"/>
          </p:nvPr>
        </p:nvSpPr>
        <p:spPr/>
        <p:txBody>
          <a:bodyPr/>
          <a:lstStyle/>
          <a:p>
            <a:r>
              <a:rPr lang="en-US" b="1" dirty="0"/>
              <a:t>4.5 Operator increment/decrement</a:t>
            </a:r>
          </a:p>
        </p:txBody>
      </p:sp>
      <p:sp>
        <p:nvSpPr>
          <p:cNvPr id="3" name="Content Placeholder 2">
            <a:extLst>
              <a:ext uri="{FF2B5EF4-FFF2-40B4-BE49-F238E27FC236}">
                <a16:creationId xmlns:a16="http://schemas.microsoft.com/office/drawing/2014/main" id="{B1AC9D11-DAE6-4861-86BD-52D9DCB4C820}"/>
              </a:ext>
            </a:extLst>
          </p:cNvPr>
          <p:cNvSpPr>
            <a:spLocks noGrp="1"/>
          </p:cNvSpPr>
          <p:nvPr>
            <p:ph idx="1"/>
          </p:nvPr>
        </p:nvSpPr>
        <p:spPr/>
        <p:txBody>
          <a:bodyPr/>
          <a:lstStyle/>
          <a:p>
            <a:pPr algn="just"/>
            <a:r>
              <a:rPr lang="en-US" dirty="0"/>
              <a:t>C has increment and decrement operators: ++ and --. </a:t>
            </a:r>
          </a:p>
          <a:p>
            <a:pPr algn="just"/>
            <a:r>
              <a:rPr lang="en-US" dirty="0"/>
              <a:t>The operator </a:t>
            </a:r>
            <a:r>
              <a:rPr lang="en-US" b="1" dirty="0"/>
              <a:t>++ adds 1 </a:t>
            </a:r>
            <a:r>
              <a:rPr lang="en-US" dirty="0"/>
              <a:t>to the operand while </a:t>
            </a:r>
            <a:r>
              <a:rPr lang="en-US" b="1" dirty="0"/>
              <a:t>– subtracts 1</a:t>
            </a:r>
            <a:r>
              <a:rPr lang="en-US" dirty="0"/>
              <a:t>. Both are unary operator and takes the form: </a:t>
            </a:r>
            <a:r>
              <a:rPr lang="en-US" b="1" dirty="0"/>
              <a:t>prefix (++x) </a:t>
            </a:r>
            <a:r>
              <a:rPr lang="en-US" dirty="0"/>
              <a:t>or </a:t>
            </a:r>
            <a:r>
              <a:rPr lang="en-US" b="1" dirty="0"/>
              <a:t>postfix(x--). </a:t>
            </a:r>
            <a:r>
              <a:rPr lang="en-US" dirty="0"/>
              <a:t>The </a:t>
            </a:r>
            <a:r>
              <a:rPr lang="en-US" b="1" dirty="0"/>
              <a:t>x++ is same as x=x+1 </a:t>
            </a:r>
            <a:r>
              <a:rPr lang="en-US" dirty="0"/>
              <a:t>(or x+=1).</a:t>
            </a:r>
          </a:p>
          <a:p>
            <a:pPr algn="just"/>
            <a:r>
              <a:rPr lang="en-US" dirty="0"/>
              <a:t>While ++x and x++ means the same things when they form statement independently, they behave differently when they are used in expressions on the right-hand side of an assignment statement.</a:t>
            </a:r>
          </a:p>
          <a:p>
            <a:pPr algn="just"/>
            <a:r>
              <a:rPr lang="en-US" dirty="0"/>
              <a:t>Consider an example: </a:t>
            </a:r>
            <a:r>
              <a:rPr lang="en-US" b="1" dirty="0"/>
              <a:t>x=10; y=++x; in this case the values of x and y will be 11. Suppose if we write the statement as x=10; y=x++; in this case the values of x is 11 and y is 10.</a:t>
            </a:r>
          </a:p>
        </p:txBody>
      </p:sp>
    </p:spTree>
    <p:extLst>
      <p:ext uri="{BB962C8B-B14F-4D97-AF65-F5344CB8AC3E}">
        <p14:creationId xmlns:p14="http://schemas.microsoft.com/office/powerpoint/2010/main" val="3903447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BE2B-EB55-45AD-9FF0-B0C816352E59}"/>
              </a:ext>
            </a:extLst>
          </p:cNvPr>
          <p:cNvSpPr>
            <a:spLocks noGrp="1"/>
          </p:cNvSpPr>
          <p:nvPr>
            <p:ph type="title"/>
          </p:nvPr>
        </p:nvSpPr>
        <p:spPr/>
        <p:txBody>
          <a:bodyPr/>
          <a:lstStyle/>
          <a:p>
            <a:r>
              <a:rPr lang="en-US" b="1" dirty="0"/>
              <a:t>4.6 Conditional operator</a:t>
            </a:r>
          </a:p>
        </p:txBody>
      </p:sp>
      <p:sp>
        <p:nvSpPr>
          <p:cNvPr id="3" name="Content Placeholder 2">
            <a:extLst>
              <a:ext uri="{FF2B5EF4-FFF2-40B4-BE49-F238E27FC236}">
                <a16:creationId xmlns:a16="http://schemas.microsoft.com/office/drawing/2014/main" id="{B1AC9D11-DAE6-4861-86BD-52D9DCB4C820}"/>
              </a:ext>
            </a:extLst>
          </p:cNvPr>
          <p:cNvSpPr>
            <a:spLocks noGrp="1"/>
          </p:cNvSpPr>
          <p:nvPr>
            <p:ph idx="1"/>
          </p:nvPr>
        </p:nvSpPr>
        <p:spPr>
          <a:xfrm>
            <a:off x="838200" y="1825625"/>
            <a:ext cx="10515600" cy="4944630"/>
          </a:xfrm>
        </p:spPr>
        <p:txBody>
          <a:bodyPr>
            <a:normAutofit/>
          </a:bodyPr>
          <a:lstStyle/>
          <a:p>
            <a:pPr algn="just"/>
            <a:r>
              <a:rPr lang="en-US" dirty="0"/>
              <a:t>It is also known as ternary operator. A ternary operator pair “?:” is available in C to construct conditional expressions of the form: </a:t>
            </a:r>
            <a:r>
              <a:rPr lang="en-US" b="1" dirty="0"/>
              <a:t>exp1?exp2:exp3</a:t>
            </a:r>
            <a:r>
              <a:rPr lang="en-US" dirty="0"/>
              <a:t>; where exp1, exp2 and exp3 are expressions.</a:t>
            </a:r>
          </a:p>
          <a:p>
            <a:pPr algn="just"/>
            <a:r>
              <a:rPr lang="en-US" dirty="0"/>
              <a:t>First evaluate exp1, if exp1 is true then execute exp2. If exp1 is false then execute exp3. Note that only one of the expressions (either exp2 or exp3) is executed.</a:t>
            </a:r>
          </a:p>
          <a:p>
            <a:pPr marL="0" indent="0" algn="just">
              <a:buNone/>
            </a:pPr>
            <a:r>
              <a:rPr lang="en-US" dirty="0"/>
              <a:t>Consider the following statement</a:t>
            </a:r>
          </a:p>
          <a:p>
            <a:pPr lvl="1" algn="just"/>
            <a:r>
              <a:rPr lang="en-US" b="1" dirty="0"/>
              <a:t>int x=5,y=6,z;</a:t>
            </a:r>
          </a:p>
          <a:p>
            <a:pPr lvl="1" algn="just"/>
            <a:r>
              <a:rPr lang="en-US" b="1" dirty="0"/>
              <a:t>z=(x&gt;y)? x : y; in this example, z will be assigned the value of y because the value of y is larger than value of x. This operator is same as the function of if else statement.</a:t>
            </a:r>
          </a:p>
        </p:txBody>
      </p:sp>
    </p:spTree>
    <p:extLst>
      <p:ext uri="{BB962C8B-B14F-4D97-AF65-F5344CB8AC3E}">
        <p14:creationId xmlns:p14="http://schemas.microsoft.com/office/powerpoint/2010/main" val="1076963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BE2B-EB55-45AD-9FF0-B0C816352E59}"/>
              </a:ext>
            </a:extLst>
          </p:cNvPr>
          <p:cNvSpPr>
            <a:spLocks noGrp="1"/>
          </p:cNvSpPr>
          <p:nvPr>
            <p:ph type="title"/>
          </p:nvPr>
        </p:nvSpPr>
        <p:spPr/>
        <p:txBody>
          <a:bodyPr/>
          <a:lstStyle/>
          <a:p>
            <a:r>
              <a:rPr lang="en-US" b="1" dirty="0"/>
              <a:t>4.7 Bitwise operator</a:t>
            </a:r>
          </a:p>
        </p:txBody>
      </p:sp>
      <p:sp>
        <p:nvSpPr>
          <p:cNvPr id="3" name="Content Placeholder 2">
            <a:extLst>
              <a:ext uri="{FF2B5EF4-FFF2-40B4-BE49-F238E27FC236}">
                <a16:creationId xmlns:a16="http://schemas.microsoft.com/office/drawing/2014/main" id="{B1AC9D11-DAE6-4861-86BD-52D9DCB4C820}"/>
              </a:ext>
            </a:extLst>
          </p:cNvPr>
          <p:cNvSpPr>
            <a:spLocks noGrp="1"/>
          </p:cNvSpPr>
          <p:nvPr>
            <p:ph idx="1"/>
          </p:nvPr>
        </p:nvSpPr>
        <p:spPr/>
        <p:txBody>
          <a:bodyPr/>
          <a:lstStyle/>
          <a:p>
            <a:pPr algn="just"/>
            <a:r>
              <a:rPr lang="en-US" b="0" i="0" dirty="0">
                <a:effectLst/>
              </a:rPr>
              <a:t>The Bitwise operators are used to perform bit-level operations on the operands. The operators are first converted to bit-level and then the calculation is performed on the operands.</a:t>
            </a:r>
          </a:p>
          <a:p>
            <a:pPr algn="just"/>
            <a:r>
              <a:rPr lang="en-US" b="0" i="0" dirty="0">
                <a:effectLst/>
              </a:rPr>
              <a:t>Bitwise operator works on bits and perform bit-by-bit operation. The truth tables for &amp;, |, and ^ is as follows −</a:t>
            </a:r>
            <a:endParaRPr lang="en-US" dirty="0"/>
          </a:p>
          <a:p>
            <a:pPr marL="0" indent="0" algn="just">
              <a:buNone/>
            </a:pPr>
            <a:endParaRPr lang="en-US" b="0" i="0" dirty="0">
              <a:effectLst/>
            </a:endParaRPr>
          </a:p>
          <a:p>
            <a:pPr marL="0" indent="0" algn="just">
              <a:buNone/>
            </a:pPr>
            <a:endParaRPr lang="en-US" dirty="0"/>
          </a:p>
        </p:txBody>
      </p:sp>
      <p:pic>
        <p:nvPicPr>
          <p:cNvPr id="5" name="Picture 4">
            <a:extLst>
              <a:ext uri="{FF2B5EF4-FFF2-40B4-BE49-F238E27FC236}">
                <a16:creationId xmlns:a16="http://schemas.microsoft.com/office/drawing/2014/main" id="{910C773F-D5FA-4D17-A5DF-895EC44A85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8684" y="4197275"/>
            <a:ext cx="6134632" cy="1714649"/>
          </a:xfrm>
          <a:prstGeom prst="rect">
            <a:avLst/>
          </a:prstGeom>
        </p:spPr>
      </p:pic>
    </p:spTree>
    <p:extLst>
      <p:ext uri="{BB962C8B-B14F-4D97-AF65-F5344CB8AC3E}">
        <p14:creationId xmlns:p14="http://schemas.microsoft.com/office/powerpoint/2010/main" val="1418130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C9D11-DAE6-4861-86BD-52D9DCB4C820}"/>
              </a:ext>
            </a:extLst>
          </p:cNvPr>
          <p:cNvSpPr>
            <a:spLocks noGrp="1"/>
          </p:cNvSpPr>
          <p:nvPr>
            <p:ph idx="1"/>
          </p:nvPr>
        </p:nvSpPr>
        <p:spPr>
          <a:xfrm>
            <a:off x="838200" y="323273"/>
            <a:ext cx="10515600" cy="5225620"/>
          </a:xfrm>
        </p:spPr>
        <p:txBody>
          <a:bodyPr>
            <a:normAutofit/>
          </a:bodyPr>
          <a:lstStyle/>
          <a:p>
            <a:pPr marL="0" indent="0" algn="just">
              <a:buNone/>
            </a:pPr>
            <a:r>
              <a:rPr lang="pt-BR" sz="1600" b="0" i="0" dirty="0">
                <a:solidFill>
                  <a:srgbClr val="000000"/>
                </a:solidFill>
                <a:effectLst/>
              </a:rPr>
              <a:t>A = 0011 1100</a:t>
            </a:r>
          </a:p>
          <a:p>
            <a:pPr marL="0" indent="0" algn="just">
              <a:buNone/>
            </a:pPr>
            <a:r>
              <a:rPr lang="pt-BR" sz="1600" b="0" i="0" dirty="0">
                <a:solidFill>
                  <a:srgbClr val="000000"/>
                </a:solidFill>
                <a:effectLst/>
              </a:rPr>
              <a:t>B = 0000 1101</a:t>
            </a:r>
          </a:p>
          <a:p>
            <a:pPr marL="0" indent="0" algn="just">
              <a:buNone/>
            </a:pPr>
            <a:r>
              <a:rPr lang="pt-BR" sz="1600" b="0" i="0" dirty="0">
                <a:solidFill>
                  <a:srgbClr val="000000"/>
                </a:solidFill>
                <a:effectLst/>
              </a:rPr>
              <a:t>-----------------</a:t>
            </a:r>
          </a:p>
          <a:p>
            <a:pPr marL="0" indent="0" algn="just">
              <a:buNone/>
            </a:pPr>
            <a:r>
              <a:rPr lang="pt-BR" sz="1600" b="0" i="0" dirty="0">
                <a:solidFill>
                  <a:srgbClr val="000000"/>
                </a:solidFill>
                <a:effectLst/>
              </a:rPr>
              <a:t>A&amp;B = 0000 1100</a:t>
            </a:r>
          </a:p>
          <a:p>
            <a:pPr marL="0" indent="0" algn="just">
              <a:buNone/>
            </a:pPr>
            <a:r>
              <a:rPr lang="pt-BR" sz="1600" b="0" i="0" dirty="0">
                <a:solidFill>
                  <a:srgbClr val="000000"/>
                </a:solidFill>
                <a:effectLst/>
              </a:rPr>
              <a:t>A|B = 0011 1101</a:t>
            </a:r>
          </a:p>
          <a:p>
            <a:pPr marL="0" indent="0" algn="just">
              <a:buNone/>
            </a:pPr>
            <a:r>
              <a:rPr lang="pt-BR" sz="1600" b="0" i="0" dirty="0">
                <a:solidFill>
                  <a:srgbClr val="000000"/>
                </a:solidFill>
                <a:effectLst/>
              </a:rPr>
              <a:t>A^B = 0011 0001</a:t>
            </a:r>
          </a:p>
          <a:p>
            <a:pPr marL="0" indent="0" algn="just">
              <a:buNone/>
            </a:pPr>
            <a:r>
              <a:rPr lang="pt-BR" sz="1600" b="0" i="0" dirty="0">
                <a:solidFill>
                  <a:srgbClr val="000000"/>
                </a:solidFill>
                <a:effectLst/>
              </a:rPr>
              <a:t>~A = 1100 0011</a:t>
            </a:r>
            <a:endParaRPr lang="en-US" sz="1600" b="0" i="0" dirty="0">
              <a:solidFill>
                <a:srgbClr val="000000"/>
              </a:solidFill>
              <a:effectLst/>
            </a:endParaRPr>
          </a:p>
          <a:p>
            <a:pPr marL="0" indent="0" algn="just">
              <a:buNone/>
            </a:pPr>
            <a:r>
              <a:rPr lang="en-US" sz="2400" b="0" i="0" dirty="0">
                <a:solidFill>
                  <a:srgbClr val="000000"/>
                </a:solidFill>
                <a:effectLst/>
              </a:rPr>
              <a:t>The following table lists the bitwise operators supported by C. </a:t>
            </a:r>
            <a:r>
              <a:rPr lang="en-US" sz="2400" b="1" i="0" dirty="0">
                <a:solidFill>
                  <a:srgbClr val="000000"/>
                </a:solidFill>
                <a:effectLst/>
              </a:rPr>
              <a:t>Assume variable 'A' holds 60 and variable 'B' holds 13, then −</a:t>
            </a:r>
            <a:endParaRPr lang="en-US" sz="2400" b="1" dirty="0"/>
          </a:p>
        </p:txBody>
      </p:sp>
      <p:pic>
        <p:nvPicPr>
          <p:cNvPr id="7" name="Picture 6">
            <a:extLst>
              <a:ext uri="{FF2B5EF4-FFF2-40B4-BE49-F238E27FC236}">
                <a16:creationId xmlns:a16="http://schemas.microsoft.com/office/drawing/2014/main" id="{07BD4E62-AFA3-4773-B69F-FE18AE1B1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8074" y="3465944"/>
            <a:ext cx="5282427" cy="3318700"/>
          </a:xfrm>
          <a:prstGeom prst="rect">
            <a:avLst/>
          </a:prstGeom>
        </p:spPr>
      </p:pic>
    </p:spTree>
    <p:extLst>
      <p:ext uri="{BB962C8B-B14F-4D97-AF65-F5344CB8AC3E}">
        <p14:creationId xmlns:p14="http://schemas.microsoft.com/office/powerpoint/2010/main" val="1408291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BE2B-EB55-45AD-9FF0-B0C816352E59}"/>
              </a:ext>
            </a:extLst>
          </p:cNvPr>
          <p:cNvSpPr>
            <a:spLocks noGrp="1"/>
          </p:cNvSpPr>
          <p:nvPr>
            <p:ph type="title"/>
          </p:nvPr>
        </p:nvSpPr>
        <p:spPr/>
        <p:txBody>
          <a:bodyPr/>
          <a:lstStyle/>
          <a:p>
            <a:r>
              <a:rPr lang="en-US" b="1" dirty="0"/>
              <a:t>4.8 Comma operator</a:t>
            </a:r>
          </a:p>
        </p:txBody>
      </p:sp>
      <p:sp>
        <p:nvSpPr>
          <p:cNvPr id="3" name="Content Placeholder 2">
            <a:extLst>
              <a:ext uri="{FF2B5EF4-FFF2-40B4-BE49-F238E27FC236}">
                <a16:creationId xmlns:a16="http://schemas.microsoft.com/office/drawing/2014/main" id="{B1AC9D11-DAE6-4861-86BD-52D9DCB4C820}"/>
              </a:ext>
            </a:extLst>
          </p:cNvPr>
          <p:cNvSpPr>
            <a:spLocks noGrp="1"/>
          </p:cNvSpPr>
          <p:nvPr>
            <p:ph idx="1"/>
          </p:nvPr>
        </p:nvSpPr>
        <p:spPr/>
        <p:txBody>
          <a:bodyPr/>
          <a:lstStyle/>
          <a:p>
            <a:pPr algn="just"/>
            <a:r>
              <a:rPr lang="en-US" dirty="0"/>
              <a:t>It is also special type of operator used in C. </a:t>
            </a:r>
          </a:p>
          <a:p>
            <a:pPr algn="just"/>
            <a:r>
              <a:rPr lang="en-US" dirty="0"/>
              <a:t>It is used to separate the identifiers/expressions, variable declaration etc. </a:t>
            </a:r>
          </a:p>
          <a:p>
            <a:pPr marL="0" indent="0" algn="just">
              <a:buNone/>
            </a:pPr>
            <a:r>
              <a:rPr lang="en-US" dirty="0"/>
              <a:t>For example:</a:t>
            </a:r>
          </a:p>
          <a:p>
            <a:pPr marL="0" indent="0" algn="just">
              <a:buNone/>
            </a:pPr>
            <a:r>
              <a:rPr lang="en-US" dirty="0"/>
              <a:t>int p,q,r;</a:t>
            </a:r>
          </a:p>
          <a:p>
            <a:pPr marL="0" indent="0" algn="just">
              <a:buNone/>
            </a:pPr>
            <a:r>
              <a:rPr lang="en-US" dirty="0"/>
              <a:t>int a=2,b=5;</a:t>
            </a:r>
          </a:p>
        </p:txBody>
      </p:sp>
    </p:spTree>
    <p:extLst>
      <p:ext uri="{BB962C8B-B14F-4D97-AF65-F5344CB8AC3E}">
        <p14:creationId xmlns:p14="http://schemas.microsoft.com/office/powerpoint/2010/main" val="2107226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BE2B-EB55-45AD-9FF0-B0C816352E59}"/>
              </a:ext>
            </a:extLst>
          </p:cNvPr>
          <p:cNvSpPr>
            <a:spLocks noGrp="1"/>
          </p:cNvSpPr>
          <p:nvPr>
            <p:ph type="title"/>
          </p:nvPr>
        </p:nvSpPr>
        <p:spPr/>
        <p:txBody>
          <a:bodyPr/>
          <a:lstStyle/>
          <a:p>
            <a:r>
              <a:rPr lang="en-US" b="1" dirty="0"/>
              <a:t>4.9 Sizeof Operator</a:t>
            </a:r>
          </a:p>
        </p:txBody>
      </p:sp>
      <p:sp>
        <p:nvSpPr>
          <p:cNvPr id="3" name="Content Placeholder 2">
            <a:extLst>
              <a:ext uri="{FF2B5EF4-FFF2-40B4-BE49-F238E27FC236}">
                <a16:creationId xmlns:a16="http://schemas.microsoft.com/office/drawing/2014/main" id="{B1AC9D11-DAE6-4861-86BD-52D9DCB4C820}"/>
              </a:ext>
            </a:extLst>
          </p:cNvPr>
          <p:cNvSpPr>
            <a:spLocks noGrp="1"/>
          </p:cNvSpPr>
          <p:nvPr>
            <p:ph idx="1"/>
          </p:nvPr>
        </p:nvSpPr>
        <p:spPr/>
        <p:txBody>
          <a:bodyPr/>
          <a:lstStyle/>
          <a:p>
            <a:pPr algn="just"/>
            <a:r>
              <a:rPr lang="en-US" dirty="0"/>
              <a:t>This is unary operator which finds out number of bytes that any object occupies in computer’s memory. It looks like a function but really an operator. </a:t>
            </a:r>
          </a:p>
          <a:p>
            <a:pPr algn="just"/>
            <a:r>
              <a:rPr lang="en-US" dirty="0"/>
              <a:t>The syntax of sizeof operator is</a:t>
            </a:r>
          </a:p>
          <a:p>
            <a:pPr marL="457200" lvl="1" indent="0" algn="just">
              <a:buNone/>
            </a:pPr>
            <a:r>
              <a:rPr lang="en-US" b="1" dirty="0"/>
              <a:t>sizeof(object)</a:t>
            </a:r>
          </a:p>
          <a:p>
            <a:pPr algn="just"/>
            <a:r>
              <a:rPr lang="en-US" dirty="0"/>
              <a:t>For example:</a:t>
            </a:r>
          </a:p>
          <a:p>
            <a:pPr marL="457200" lvl="1" indent="0" algn="just">
              <a:buNone/>
            </a:pPr>
            <a:r>
              <a:rPr lang="en-US" b="1" dirty="0"/>
              <a:t>int x;</a:t>
            </a:r>
          </a:p>
          <a:p>
            <a:pPr marL="457200" lvl="1" indent="0" algn="just">
              <a:buNone/>
            </a:pPr>
            <a:r>
              <a:rPr lang="en-US" b="1" dirty="0"/>
              <a:t>then sizeof(x) will return 4.</a:t>
            </a:r>
          </a:p>
        </p:txBody>
      </p:sp>
    </p:spTree>
    <p:extLst>
      <p:ext uri="{BB962C8B-B14F-4D97-AF65-F5344CB8AC3E}">
        <p14:creationId xmlns:p14="http://schemas.microsoft.com/office/powerpoint/2010/main" val="2508215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BE2B-EB55-45AD-9FF0-B0C816352E59}"/>
              </a:ext>
            </a:extLst>
          </p:cNvPr>
          <p:cNvSpPr>
            <a:spLocks noGrp="1"/>
          </p:cNvSpPr>
          <p:nvPr>
            <p:ph type="title"/>
          </p:nvPr>
        </p:nvSpPr>
        <p:spPr/>
        <p:txBody>
          <a:bodyPr/>
          <a:lstStyle/>
          <a:p>
            <a:r>
              <a:rPr lang="en-US" b="1" dirty="0"/>
              <a:t>4.10 Operator Precedence and Associativity</a:t>
            </a:r>
          </a:p>
        </p:txBody>
      </p:sp>
      <p:sp>
        <p:nvSpPr>
          <p:cNvPr id="3" name="Content Placeholder 2">
            <a:extLst>
              <a:ext uri="{FF2B5EF4-FFF2-40B4-BE49-F238E27FC236}">
                <a16:creationId xmlns:a16="http://schemas.microsoft.com/office/drawing/2014/main" id="{B1AC9D11-DAE6-4861-86BD-52D9DCB4C820}"/>
              </a:ext>
            </a:extLst>
          </p:cNvPr>
          <p:cNvSpPr>
            <a:spLocks noGrp="1"/>
          </p:cNvSpPr>
          <p:nvPr>
            <p:ph idx="1"/>
          </p:nvPr>
        </p:nvSpPr>
        <p:spPr/>
        <p:txBody>
          <a:bodyPr>
            <a:normAutofit lnSpcReduction="10000"/>
          </a:bodyPr>
          <a:lstStyle/>
          <a:p>
            <a:pPr algn="just"/>
            <a:r>
              <a:rPr lang="en-US" b="0" i="0" dirty="0">
                <a:solidFill>
                  <a:srgbClr val="000000"/>
                </a:solidFill>
                <a:effectLst/>
              </a:rPr>
              <a:t>Operator precedence determines the grouping of terms in an expression and decides how an expression is evaluated. Certain operators have higher precedence than others; for example, the multiplication operator has a higher precedence than the addition operator.</a:t>
            </a:r>
          </a:p>
          <a:p>
            <a:pPr algn="just"/>
            <a:r>
              <a:rPr lang="en-US" b="0" i="0" dirty="0">
                <a:solidFill>
                  <a:srgbClr val="000000"/>
                </a:solidFill>
                <a:effectLst/>
              </a:rPr>
              <a:t>For example, x = 7 + 3 * 2; here, x is assigned 13, not 20 because operator * has a higher precedence than +, so it first gets multiplied with 3*2 and then adds into 7.</a:t>
            </a:r>
          </a:p>
          <a:p>
            <a:pPr algn="just"/>
            <a:r>
              <a:rPr lang="en-US" b="0" i="0" dirty="0">
                <a:solidFill>
                  <a:srgbClr val="000000"/>
                </a:solidFill>
                <a:effectLst/>
              </a:rPr>
              <a:t>Here, operators with the highest precedence appear at the top of the table, those with the lowest appear at the bottom. Within an expression, higher precedence operators will be evaluated first.</a:t>
            </a:r>
          </a:p>
        </p:txBody>
      </p:sp>
    </p:spTree>
    <p:extLst>
      <p:ext uri="{BB962C8B-B14F-4D97-AF65-F5344CB8AC3E}">
        <p14:creationId xmlns:p14="http://schemas.microsoft.com/office/powerpoint/2010/main" val="1400338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95BF829-B6CC-400E-B811-97F839007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874" y="750338"/>
            <a:ext cx="6142252" cy="5357324"/>
          </a:xfrm>
          <a:prstGeom prst="rect">
            <a:avLst/>
          </a:prstGeom>
        </p:spPr>
      </p:pic>
    </p:spTree>
    <p:extLst>
      <p:ext uri="{BB962C8B-B14F-4D97-AF65-F5344CB8AC3E}">
        <p14:creationId xmlns:p14="http://schemas.microsoft.com/office/powerpoint/2010/main" val="1383477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BE2B-EB55-45AD-9FF0-B0C816352E59}"/>
              </a:ext>
            </a:extLst>
          </p:cNvPr>
          <p:cNvSpPr>
            <a:spLocks noGrp="1"/>
          </p:cNvSpPr>
          <p:nvPr>
            <p:ph type="title"/>
          </p:nvPr>
        </p:nvSpPr>
        <p:spPr/>
        <p:txBody>
          <a:bodyPr/>
          <a:lstStyle/>
          <a:p>
            <a:r>
              <a:rPr lang="en-US" b="1" dirty="0"/>
              <a:t>4.11 Expressions and its Evaluation</a:t>
            </a:r>
          </a:p>
        </p:txBody>
      </p:sp>
      <p:sp>
        <p:nvSpPr>
          <p:cNvPr id="3" name="Content Placeholder 2">
            <a:extLst>
              <a:ext uri="{FF2B5EF4-FFF2-40B4-BE49-F238E27FC236}">
                <a16:creationId xmlns:a16="http://schemas.microsoft.com/office/drawing/2014/main" id="{B1AC9D11-DAE6-4861-86BD-52D9DCB4C820}"/>
              </a:ext>
            </a:extLst>
          </p:cNvPr>
          <p:cNvSpPr>
            <a:spLocks noGrp="1"/>
          </p:cNvSpPr>
          <p:nvPr>
            <p:ph idx="1"/>
          </p:nvPr>
        </p:nvSpPr>
        <p:spPr/>
        <p:txBody>
          <a:bodyPr/>
          <a:lstStyle/>
          <a:p>
            <a:pPr algn="just"/>
            <a:r>
              <a:rPr lang="en-US" dirty="0"/>
              <a:t>Let us consider of evaluating expression z=(x/(y-z)+p)*q.</a:t>
            </a:r>
          </a:p>
          <a:p>
            <a:pPr algn="just"/>
            <a:r>
              <a:rPr lang="en-US" dirty="0"/>
              <a:t>First evaluate (y-z) then this difference will divide to x and result is added to p. Finally the total result is multiplied by q.</a:t>
            </a:r>
          </a:p>
          <a:p>
            <a:pPr marL="0" indent="0" algn="just">
              <a:buNone/>
            </a:pPr>
            <a:r>
              <a:rPr lang="en-US" b="1" dirty="0"/>
              <a:t>Example</a:t>
            </a:r>
            <a:r>
              <a:rPr lang="en-US" dirty="0"/>
              <a:t>: Evaluate the following expression</a:t>
            </a:r>
          </a:p>
          <a:p>
            <a:pPr marL="0" indent="0" algn="just">
              <a:buNone/>
            </a:pPr>
            <a:r>
              <a:rPr lang="en-US" dirty="0"/>
              <a:t>i=2*3/4+4/4+8-2+5/8</a:t>
            </a:r>
          </a:p>
        </p:txBody>
      </p:sp>
    </p:spTree>
    <p:extLst>
      <p:ext uri="{BB962C8B-B14F-4D97-AF65-F5344CB8AC3E}">
        <p14:creationId xmlns:p14="http://schemas.microsoft.com/office/powerpoint/2010/main" val="2468442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7593-0CB1-4F11-A144-CA1BABB63C23}"/>
              </a:ext>
            </a:extLst>
          </p:cNvPr>
          <p:cNvSpPr>
            <a:spLocks noGrp="1"/>
          </p:cNvSpPr>
          <p:nvPr>
            <p:ph type="title"/>
          </p:nvPr>
        </p:nvSpPr>
        <p:spPr/>
        <p:txBody>
          <a:bodyPr/>
          <a:lstStyle/>
          <a:p>
            <a:r>
              <a:rPr lang="en-US" b="1" dirty="0"/>
              <a:t>CONTENTS (LH – 4HRS)</a:t>
            </a:r>
          </a:p>
        </p:txBody>
      </p:sp>
      <p:sp>
        <p:nvSpPr>
          <p:cNvPr id="3" name="Content Placeholder 2">
            <a:extLst>
              <a:ext uri="{FF2B5EF4-FFF2-40B4-BE49-F238E27FC236}">
                <a16:creationId xmlns:a16="http://schemas.microsoft.com/office/drawing/2014/main" id="{60A677AF-5674-4944-8746-776D3417260B}"/>
              </a:ext>
            </a:extLst>
          </p:cNvPr>
          <p:cNvSpPr>
            <a:spLocks noGrp="1"/>
          </p:cNvSpPr>
          <p:nvPr>
            <p:ph idx="1"/>
          </p:nvPr>
        </p:nvSpPr>
        <p:spPr>
          <a:xfrm>
            <a:off x="838200" y="1415846"/>
            <a:ext cx="10515600" cy="5324168"/>
          </a:xfrm>
        </p:spPr>
        <p:txBody>
          <a:bodyPr>
            <a:normAutofit fontScale="92500" lnSpcReduction="10000"/>
          </a:bodyPr>
          <a:lstStyle/>
          <a:p>
            <a:pPr marL="0" indent="0">
              <a:buNone/>
            </a:pPr>
            <a:r>
              <a:rPr lang="en-US" dirty="0"/>
              <a:t>4.1 Arithmetic operator,</a:t>
            </a:r>
          </a:p>
          <a:p>
            <a:pPr marL="0" indent="0">
              <a:buNone/>
            </a:pPr>
            <a:r>
              <a:rPr lang="en-US" dirty="0"/>
              <a:t>4.2 Relational operator,</a:t>
            </a:r>
          </a:p>
          <a:p>
            <a:pPr marL="0" indent="0">
              <a:buNone/>
            </a:pPr>
            <a:r>
              <a:rPr lang="en-US" dirty="0"/>
              <a:t>4.3 Logical operator,</a:t>
            </a:r>
          </a:p>
          <a:p>
            <a:pPr marL="0" indent="0">
              <a:buNone/>
            </a:pPr>
            <a:r>
              <a:rPr lang="en-US" dirty="0"/>
              <a:t>4.4 Assignment operator,</a:t>
            </a:r>
          </a:p>
          <a:p>
            <a:pPr marL="0" indent="0">
              <a:buNone/>
            </a:pPr>
            <a:r>
              <a:rPr lang="en-US" dirty="0"/>
              <a:t>4.5 Operator increment/decrement,</a:t>
            </a:r>
          </a:p>
          <a:p>
            <a:pPr marL="0" indent="0">
              <a:buNone/>
            </a:pPr>
            <a:r>
              <a:rPr lang="en-US" dirty="0"/>
              <a:t>4.6 Conditional operator,</a:t>
            </a:r>
          </a:p>
          <a:p>
            <a:pPr marL="0" indent="0">
              <a:buNone/>
            </a:pPr>
            <a:r>
              <a:rPr lang="en-US" dirty="0"/>
              <a:t>4.7 Bitwise operator,</a:t>
            </a:r>
          </a:p>
          <a:p>
            <a:pPr marL="0" indent="0">
              <a:buNone/>
            </a:pPr>
            <a:r>
              <a:rPr lang="en-US" dirty="0"/>
              <a:t>4.8 Comma operator,</a:t>
            </a:r>
          </a:p>
          <a:p>
            <a:pPr marL="0" indent="0">
              <a:buNone/>
            </a:pPr>
            <a:r>
              <a:rPr lang="en-US" dirty="0"/>
              <a:t>4.9 Sizeof Operator,</a:t>
            </a:r>
          </a:p>
          <a:p>
            <a:pPr marL="0" indent="0">
              <a:buNone/>
            </a:pPr>
            <a:r>
              <a:rPr lang="en-US" dirty="0"/>
              <a:t>4.10 Operator Precedence and Associativity,</a:t>
            </a:r>
          </a:p>
          <a:p>
            <a:pPr marL="0" indent="0">
              <a:buNone/>
            </a:pPr>
            <a:r>
              <a:rPr lang="en-US" dirty="0"/>
              <a:t>4.11 Expressions and its Evaluation,</a:t>
            </a:r>
          </a:p>
          <a:p>
            <a:pPr marL="0" indent="0">
              <a:buNone/>
            </a:pPr>
            <a:r>
              <a:rPr lang="en-US" dirty="0"/>
              <a:t>4.12 Type Casting in Expression, Program Statement</a:t>
            </a:r>
          </a:p>
        </p:txBody>
      </p:sp>
    </p:spTree>
    <p:extLst>
      <p:ext uri="{BB962C8B-B14F-4D97-AF65-F5344CB8AC3E}">
        <p14:creationId xmlns:p14="http://schemas.microsoft.com/office/powerpoint/2010/main" val="648397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C9D11-DAE6-4861-86BD-52D9DCB4C820}"/>
              </a:ext>
            </a:extLst>
          </p:cNvPr>
          <p:cNvSpPr>
            <a:spLocks noGrp="1"/>
          </p:cNvSpPr>
          <p:nvPr>
            <p:ph idx="1"/>
          </p:nvPr>
        </p:nvSpPr>
        <p:spPr>
          <a:xfrm>
            <a:off x="838200" y="905164"/>
            <a:ext cx="10515600" cy="5271799"/>
          </a:xfrm>
        </p:spPr>
        <p:txBody>
          <a:bodyPr>
            <a:normAutofit fontScale="92500" lnSpcReduction="10000"/>
          </a:bodyPr>
          <a:lstStyle/>
          <a:p>
            <a:pPr marL="0" indent="0" algn="just">
              <a:buNone/>
            </a:pPr>
            <a:r>
              <a:rPr lang="en-US" b="1" u="sng" dirty="0"/>
              <a:t>Solution:</a:t>
            </a:r>
          </a:p>
          <a:p>
            <a:pPr marL="0" indent="0" algn="just">
              <a:buNone/>
            </a:pPr>
            <a:r>
              <a:rPr lang="en-US" dirty="0"/>
              <a:t>Stepwise evaluation of above expression</a:t>
            </a:r>
          </a:p>
          <a:p>
            <a:pPr marL="0" indent="0" algn="just">
              <a:buNone/>
            </a:pPr>
            <a:r>
              <a:rPr lang="en-US" dirty="0"/>
              <a:t>i=2*3/4+4/4+8-2+5/8</a:t>
            </a:r>
          </a:p>
          <a:p>
            <a:pPr marL="0" indent="0" algn="just">
              <a:buNone/>
            </a:pPr>
            <a:r>
              <a:rPr lang="en-US" dirty="0"/>
              <a:t>i=6/4+4/4+8-2+5/8		operator * is evaluated</a:t>
            </a:r>
          </a:p>
          <a:p>
            <a:pPr marL="0" indent="0" algn="just">
              <a:buNone/>
            </a:pPr>
            <a:r>
              <a:rPr lang="en-US" dirty="0"/>
              <a:t>i=1+4/4+8-2+5/8		operator / is evaluated</a:t>
            </a:r>
          </a:p>
          <a:p>
            <a:pPr marL="0" indent="0" algn="just">
              <a:buNone/>
            </a:pPr>
            <a:r>
              <a:rPr lang="en-US" dirty="0"/>
              <a:t>i=1+1+8-2+5/8		operator / is evaluated</a:t>
            </a:r>
          </a:p>
          <a:p>
            <a:pPr marL="0" indent="0" algn="just">
              <a:buNone/>
            </a:pPr>
            <a:r>
              <a:rPr lang="en-US" dirty="0"/>
              <a:t>i=1+1+8-2+0			operator / is evaluated</a:t>
            </a:r>
          </a:p>
          <a:p>
            <a:pPr marL="0" indent="0" algn="just">
              <a:buNone/>
            </a:pPr>
            <a:r>
              <a:rPr lang="en-US" dirty="0"/>
              <a:t>i=2+8-2+0			operator + is evaluated</a:t>
            </a:r>
          </a:p>
          <a:p>
            <a:pPr marL="0" indent="0" algn="just">
              <a:buNone/>
            </a:pPr>
            <a:r>
              <a:rPr lang="en-US" dirty="0"/>
              <a:t>i=10-2+0			operator + is evaluated</a:t>
            </a:r>
          </a:p>
          <a:p>
            <a:pPr marL="0" indent="0" algn="just">
              <a:buNone/>
            </a:pPr>
            <a:r>
              <a:rPr lang="en-US" dirty="0"/>
              <a:t>i=8+0				operator - is evaluated</a:t>
            </a:r>
          </a:p>
          <a:p>
            <a:pPr marL="0" indent="0" algn="just">
              <a:buNone/>
            </a:pPr>
            <a:r>
              <a:rPr lang="en-US" dirty="0"/>
              <a:t>i=8				operator + is evaluated</a:t>
            </a:r>
          </a:p>
          <a:p>
            <a:pPr marL="0" indent="0" algn="just">
              <a:buNone/>
            </a:pPr>
            <a:endParaRPr lang="en-US" dirty="0"/>
          </a:p>
        </p:txBody>
      </p:sp>
    </p:spTree>
    <p:extLst>
      <p:ext uri="{BB962C8B-B14F-4D97-AF65-F5344CB8AC3E}">
        <p14:creationId xmlns:p14="http://schemas.microsoft.com/office/powerpoint/2010/main" val="3220445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BE2B-EB55-45AD-9FF0-B0C816352E59}"/>
              </a:ext>
            </a:extLst>
          </p:cNvPr>
          <p:cNvSpPr>
            <a:spLocks noGrp="1"/>
          </p:cNvSpPr>
          <p:nvPr>
            <p:ph type="title"/>
          </p:nvPr>
        </p:nvSpPr>
        <p:spPr/>
        <p:txBody>
          <a:bodyPr/>
          <a:lstStyle/>
          <a:p>
            <a:pPr marL="0" indent="0">
              <a:buNone/>
            </a:pPr>
            <a:r>
              <a:rPr lang="en-US" b="1" dirty="0"/>
              <a:t>4.12 Type Casting in Expression, Program 	  	Statement</a:t>
            </a:r>
          </a:p>
        </p:txBody>
      </p:sp>
      <p:sp>
        <p:nvSpPr>
          <p:cNvPr id="3" name="Content Placeholder 2">
            <a:extLst>
              <a:ext uri="{FF2B5EF4-FFF2-40B4-BE49-F238E27FC236}">
                <a16:creationId xmlns:a16="http://schemas.microsoft.com/office/drawing/2014/main" id="{B1AC9D11-DAE6-4861-86BD-52D9DCB4C820}"/>
              </a:ext>
            </a:extLst>
          </p:cNvPr>
          <p:cNvSpPr>
            <a:spLocks noGrp="1"/>
          </p:cNvSpPr>
          <p:nvPr>
            <p:ph idx="1"/>
          </p:nvPr>
        </p:nvSpPr>
        <p:spPr/>
        <p:txBody>
          <a:bodyPr/>
          <a:lstStyle/>
          <a:p>
            <a:pPr algn="just"/>
            <a:r>
              <a:rPr lang="en-US" b="0" i="0" dirty="0">
                <a:solidFill>
                  <a:srgbClr val="222222"/>
                </a:solidFill>
                <a:effectLst/>
                <a:latin typeface="Source Sans Pro" panose="020B0503030403020204" pitchFamily="34" charset="0"/>
              </a:rPr>
              <a:t>Typecasting is converting one data type into another one. It is also called as data conversion or type conversion in C language. It is one of the important concepts introduced in ‘C’ programming.</a:t>
            </a:r>
          </a:p>
          <a:p>
            <a:pPr algn="just"/>
            <a:r>
              <a:rPr lang="en-US" b="0" i="0" dirty="0">
                <a:solidFill>
                  <a:srgbClr val="222222"/>
                </a:solidFill>
                <a:effectLst/>
                <a:latin typeface="Source Sans Pro" panose="020B0503030403020204" pitchFamily="34" charset="0"/>
              </a:rPr>
              <a:t>‘C’ programming provides two types of type casting operations:</a:t>
            </a:r>
          </a:p>
          <a:p>
            <a:pPr marL="514350" indent="-514350" algn="just">
              <a:buFont typeface="+mj-lt"/>
              <a:buAutoNum type="arabicPeriod"/>
            </a:pPr>
            <a:r>
              <a:rPr lang="en-US" b="1" dirty="0">
                <a:solidFill>
                  <a:srgbClr val="222222"/>
                </a:solidFill>
                <a:latin typeface="Source Sans Pro" panose="020B0503030403020204" pitchFamily="34" charset="0"/>
              </a:rPr>
              <a:t>Implicit type casting (Automatic type conversion)</a:t>
            </a:r>
            <a:endParaRPr lang="en-US" b="1" i="0" dirty="0">
              <a:solidFill>
                <a:srgbClr val="222222"/>
              </a:solidFill>
              <a:effectLst/>
              <a:latin typeface="Source Sans Pro" panose="020B0503030403020204" pitchFamily="34" charset="0"/>
            </a:endParaRPr>
          </a:p>
          <a:p>
            <a:pPr marL="514350" indent="-514350" algn="just">
              <a:buFont typeface="+mj-lt"/>
              <a:buAutoNum type="arabicPeriod"/>
            </a:pPr>
            <a:r>
              <a:rPr lang="en-US" b="1" dirty="0">
                <a:solidFill>
                  <a:srgbClr val="222222"/>
                </a:solidFill>
                <a:latin typeface="Source Sans Pro" panose="020B0503030403020204" pitchFamily="34" charset="0"/>
              </a:rPr>
              <a:t>Explicit type casting (Type cast)</a:t>
            </a:r>
            <a:endParaRPr lang="en-US" b="1" i="0" dirty="0">
              <a:solidFill>
                <a:srgbClr val="222222"/>
              </a:solidFill>
              <a:effectLst/>
              <a:latin typeface="Source Sans Pro" panose="020B0503030403020204" pitchFamily="34" charset="0"/>
            </a:endParaRPr>
          </a:p>
        </p:txBody>
      </p:sp>
    </p:spTree>
    <p:extLst>
      <p:ext uri="{BB962C8B-B14F-4D97-AF65-F5344CB8AC3E}">
        <p14:creationId xmlns:p14="http://schemas.microsoft.com/office/powerpoint/2010/main" val="3987062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C9D11-DAE6-4861-86BD-52D9DCB4C820}"/>
              </a:ext>
            </a:extLst>
          </p:cNvPr>
          <p:cNvSpPr>
            <a:spLocks noGrp="1"/>
          </p:cNvSpPr>
          <p:nvPr>
            <p:ph idx="1"/>
          </p:nvPr>
        </p:nvSpPr>
        <p:spPr>
          <a:xfrm>
            <a:off x="838200" y="283153"/>
            <a:ext cx="10515600" cy="6450156"/>
          </a:xfrm>
        </p:spPr>
        <p:txBody>
          <a:bodyPr>
            <a:normAutofit/>
          </a:bodyPr>
          <a:lstStyle/>
          <a:p>
            <a:pPr marL="514350" indent="-514350" algn="just">
              <a:buAutoNum type="arabicPeriod"/>
            </a:pPr>
            <a:r>
              <a:rPr lang="en-US" b="1" u="sng" dirty="0"/>
              <a:t>Implicit type conversion</a:t>
            </a:r>
          </a:p>
          <a:p>
            <a:pPr algn="just"/>
            <a:r>
              <a:rPr lang="en-US" dirty="0"/>
              <a:t>In this, the lower ‘type’ is automatically converted to the ‘higher’ type before the operation proceeds and the result is of the ‘higher’ type.</a:t>
            </a:r>
          </a:p>
          <a:p>
            <a:pPr algn="just"/>
            <a:r>
              <a:rPr lang="en-US" dirty="0"/>
              <a:t>This type of conversion is automatically done by compiler at the time of compilation.</a:t>
            </a:r>
          </a:p>
          <a:p>
            <a:pPr algn="just"/>
            <a:r>
              <a:rPr lang="en-US" dirty="0"/>
              <a:t>The following rule will be used to convert data types automatically.</a:t>
            </a:r>
          </a:p>
          <a:p>
            <a:pPr marL="0" indent="0" algn="just">
              <a:buNone/>
            </a:pPr>
            <a:r>
              <a:rPr lang="en-US" b="1" dirty="0"/>
              <a:t>char</a:t>
            </a:r>
            <a:r>
              <a:rPr lang="en-US" b="1" dirty="0">
                <a:sym typeface="Wingdings" panose="05000000000000000000" pitchFamily="2" charset="2"/>
              </a:rPr>
              <a:t>-&gt;short-&gt;int-&gt;long-&gt;float-&gt;double-&gt;long double</a:t>
            </a:r>
          </a:p>
          <a:p>
            <a:pPr marL="457200" lvl="1" indent="0" algn="just">
              <a:buNone/>
            </a:pPr>
            <a:r>
              <a:rPr lang="en-US" b="1" u="sng" dirty="0"/>
              <a:t>Example:</a:t>
            </a:r>
          </a:p>
          <a:p>
            <a:pPr marL="457200" lvl="1" indent="0" algn="just">
              <a:buNone/>
            </a:pPr>
            <a:r>
              <a:rPr lang="en-US" dirty="0"/>
              <a:t>#include &lt;stdio.h&gt;</a:t>
            </a:r>
          </a:p>
          <a:p>
            <a:pPr marL="457200" lvl="1" indent="0" algn="just">
              <a:buNone/>
            </a:pPr>
            <a:r>
              <a:rPr lang="en-US" dirty="0"/>
              <a:t>int main() {</a:t>
            </a:r>
          </a:p>
          <a:p>
            <a:pPr marL="457200" lvl="1" indent="0" algn="just">
              <a:buNone/>
            </a:pPr>
            <a:r>
              <a:rPr lang="en-US" dirty="0"/>
              <a:t>   int  num = 13;</a:t>
            </a:r>
          </a:p>
          <a:p>
            <a:pPr marL="457200" lvl="1" indent="0" algn="just">
              <a:buNone/>
            </a:pPr>
            <a:r>
              <a:rPr lang="en-US" dirty="0"/>
              <a:t>   char c = 'k'; /* ASCII value is 107 */	OUTPUT:  sum = 120.000000</a:t>
            </a:r>
          </a:p>
          <a:p>
            <a:pPr marL="457200" lvl="1" indent="0" algn="just">
              <a:buNone/>
            </a:pPr>
            <a:r>
              <a:rPr lang="en-US" dirty="0"/>
              <a:t>   float sum;</a:t>
            </a:r>
          </a:p>
          <a:p>
            <a:pPr marL="457200" lvl="1" indent="0" algn="just">
              <a:buNone/>
            </a:pPr>
            <a:r>
              <a:rPr lang="en-US" dirty="0"/>
              <a:t>   sum = num + c;</a:t>
            </a:r>
          </a:p>
          <a:p>
            <a:pPr marL="457200" lvl="1" indent="0" algn="just">
              <a:buNone/>
            </a:pPr>
            <a:r>
              <a:rPr lang="en-US" dirty="0"/>
              <a:t>   printf("sum = %f\n", sum );}</a:t>
            </a:r>
          </a:p>
        </p:txBody>
      </p:sp>
    </p:spTree>
    <p:extLst>
      <p:ext uri="{BB962C8B-B14F-4D97-AF65-F5344CB8AC3E}">
        <p14:creationId xmlns:p14="http://schemas.microsoft.com/office/powerpoint/2010/main" val="14691442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C9D11-DAE6-4861-86BD-52D9DCB4C820}"/>
              </a:ext>
            </a:extLst>
          </p:cNvPr>
          <p:cNvSpPr>
            <a:spLocks noGrp="1"/>
          </p:cNvSpPr>
          <p:nvPr>
            <p:ph idx="1"/>
          </p:nvPr>
        </p:nvSpPr>
        <p:spPr>
          <a:xfrm>
            <a:off x="838200" y="1191491"/>
            <a:ext cx="10515600" cy="4985472"/>
          </a:xfrm>
        </p:spPr>
        <p:txBody>
          <a:bodyPr>
            <a:normAutofit lnSpcReduction="10000"/>
          </a:bodyPr>
          <a:lstStyle/>
          <a:p>
            <a:pPr marL="514350" indent="-514350" algn="just">
              <a:buFont typeface="+mj-lt"/>
              <a:buAutoNum type="arabicPeriod" startAt="2"/>
            </a:pPr>
            <a:r>
              <a:rPr lang="en-US" b="1" u="sng" dirty="0"/>
              <a:t>Explicit type conversion</a:t>
            </a:r>
          </a:p>
          <a:p>
            <a:pPr algn="just"/>
            <a:r>
              <a:rPr lang="en-US" dirty="0"/>
              <a:t>Sometimes, a programmer needs to convert a value from one type to another in a situation where the compiler will not do it automatically. It is done by programmer as per need to convert one type to another is called explicit type conversion.</a:t>
            </a:r>
          </a:p>
          <a:p>
            <a:pPr marL="0" indent="0" algn="just">
              <a:buNone/>
            </a:pPr>
            <a:r>
              <a:rPr lang="en-US" b="1" dirty="0"/>
              <a:t>Syntax</a:t>
            </a:r>
            <a:r>
              <a:rPr lang="en-US" dirty="0"/>
              <a:t>:	</a:t>
            </a:r>
            <a:r>
              <a:rPr lang="en-US" b="1" dirty="0"/>
              <a:t>(data type) expression;</a:t>
            </a:r>
          </a:p>
          <a:p>
            <a:pPr algn="just"/>
            <a:r>
              <a:rPr lang="en-US" dirty="0"/>
              <a:t>For example: p is of int type and it is needed to be converted into float type then</a:t>
            </a:r>
          </a:p>
          <a:p>
            <a:pPr marL="457200" lvl="1" indent="0" algn="just">
              <a:buNone/>
            </a:pPr>
            <a:r>
              <a:rPr lang="en-US" b="1" dirty="0"/>
              <a:t>int p;</a:t>
            </a:r>
          </a:p>
          <a:p>
            <a:pPr marL="457200" lvl="1" indent="0" algn="just">
              <a:buNone/>
            </a:pPr>
            <a:r>
              <a:rPr lang="en-US" b="1" dirty="0"/>
              <a:t>(float)p; //p will be converted into float type</a:t>
            </a:r>
          </a:p>
          <a:p>
            <a:pPr algn="just"/>
            <a:r>
              <a:rPr lang="en-US" dirty="0"/>
              <a:t>The value of p will remain unchanged but type will be changed. </a:t>
            </a:r>
            <a:r>
              <a:rPr lang="en-US" b="1" dirty="0"/>
              <a:t>For example if value of p=10 then after cast its value will be 10.0.</a:t>
            </a:r>
          </a:p>
        </p:txBody>
      </p:sp>
    </p:spTree>
    <p:extLst>
      <p:ext uri="{BB962C8B-B14F-4D97-AF65-F5344CB8AC3E}">
        <p14:creationId xmlns:p14="http://schemas.microsoft.com/office/powerpoint/2010/main" val="10019777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BE2B-EB55-45AD-9FF0-B0C816352E59}"/>
              </a:ext>
            </a:extLst>
          </p:cNvPr>
          <p:cNvSpPr>
            <a:spLocks noGrp="1"/>
          </p:cNvSpPr>
          <p:nvPr>
            <p:ph type="title"/>
          </p:nvPr>
        </p:nvSpPr>
        <p:spPr>
          <a:xfrm>
            <a:off x="838200" y="2618796"/>
            <a:ext cx="10515600" cy="1325563"/>
          </a:xfrm>
        </p:spPr>
        <p:txBody>
          <a:bodyPr/>
          <a:lstStyle/>
          <a:p>
            <a:pPr algn="ctr"/>
            <a:r>
              <a:rPr lang="en-US" b="1" dirty="0"/>
              <a:t>THANK YOU FOR YOUR ATTENTION</a:t>
            </a:r>
          </a:p>
        </p:txBody>
      </p:sp>
    </p:spTree>
    <p:extLst>
      <p:ext uri="{BB962C8B-B14F-4D97-AF65-F5344CB8AC3E}">
        <p14:creationId xmlns:p14="http://schemas.microsoft.com/office/powerpoint/2010/main" val="2962709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C9D11-DAE6-4861-86BD-52D9DCB4C820}"/>
              </a:ext>
            </a:extLst>
          </p:cNvPr>
          <p:cNvSpPr>
            <a:spLocks noGrp="1"/>
          </p:cNvSpPr>
          <p:nvPr>
            <p:ph idx="1"/>
          </p:nvPr>
        </p:nvSpPr>
        <p:spPr>
          <a:xfrm>
            <a:off x="838200" y="267854"/>
            <a:ext cx="10515600" cy="6428509"/>
          </a:xfrm>
        </p:spPr>
        <p:txBody>
          <a:bodyPr/>
          <a:lstStyle/>
          <a:p>
            <a:pPr marL="0" indent="0" algn="just">
              <a:buNone/>
            </a:pPr>
            <a:r>
              <a:rPr lang="en-US" b="1" i="0" u="sng" dirty="0">
                <a:effectLst/>
              </a:rPr>
              <a:t>Operator:</a:t>
            </a:r>
          </a:p>
          <a:p>
            <a:pPr algn="just"/>
            <a:r>
              <a:rPr lang="en-US" b="0" i="0" dirty="0">
                <a:effectLst/>
              </a:rPr>
              <a:t>An operator is a symbol that tells the compiler to perform specific mathematical or logical functions. </a:t>
            </a:r>
          </a:p>
          <a:p>
            <a:pPr marL="0" indent="0" algn="just">
              <a:buNone/>
            </a:pPr>
            <a:r>
              <a:rPr lang="en-US" b="0" i="0" dirty="0">
                <a:effectLst/>
              </a:rPr>
              <a:t>For example, consider the below statement:</a:t>
            </a:r>
            <a:endParaRPr lang="en-US" dirty="0"/>
          </a:p>
          <a:p>
            <a:pPr marL="0" indent="0" algn="just">
              <a:buNone/>
            </a:pPr>
            <a:r>
              <a:rPr lang="en-US" b="0" i="0" dirty="0">
                <a:effectLst/>
              </a:rPr>
              <a:t>c=a+b;</a:t>
            </a:r>
          </a:p>
          <a:p>
            <a:pPr algn="just"/>
            <a:r>
              <a:rPr lang="en-US" b="0" i="0" dirty="0">
                <a:effectLst/>
              </a:rPr>
              <a:t>Here, ‘+’ is the operator known as the </a:t>
            </a:r>
            <a:r>
              <a:rPr lang="en-US" b="0" i="1" dirty="0">
                <a:effectLst/>
              </a:rPr>
              <a:t>addition operator</a:t>
            </a:r>
            <a:r>
              <a:rPr lang="en-US" b="0" i="0" dirty="0">
                <a:effectLst/>
              </a:rPr>
              <a:t> and ‘a’ and ‘b’ are operands. The addition operator tells the compiler to add both of the operands ‘a’ and ‘b’.</a:t>
            </a:r>
          </a:p>
          <a:p>
            <a:pPr marL="0" indent="0" algn="just">
              <a:buNone/>
            </a:pPr>
            <a:r>
              <a:rPr lang="en-US" b="1" i="0" u="sng" dirty="0">
                <a:effectLst/>
              </a:rPr>
              <a:t>Operator Classification:</a:t>
            </a:r>
          </a:p>
          <a:p>
            <a:pPr marL="514350" indent="-514350" algn="just">
              <a:buAutoNum type="alphaLcPeriod"/>
            </a:pPr>
            <a:r>
              <a:rPr lang="en-US" b="1" i="0" u="sng" dirty="0">
                <a:effectLst/>
              </a:rPr>
              <a:t>According to Number of Operands</a:t>
            </a:r>
          </a:p>
          <a:p>
            <a:pPr algn="just"/>
            <a:r>
              <a:rPr lang="en-US" b="1" dirty="0"/>
              <a:t>Unary Operators</a:t>
            </a:r>
            <a:r>
              <a:rPr lang="en-US" dirty="0"/>
              <a:t>: The operators which require only one operand to operate are called unary operators. E.g. ++(increment operator) and --(decrement operator) are unary operators.</a:t>
            </a:r>
            <a:endParaRPr lang="en-US" b="0" i="0" dirty="0">
              <a:effectLst/>
            </a:endParaRPr>
          </a:p>
          <a:p>
            <a:pPr marL="0" indent="0" algn="just">
              <a:buNone/>
            </a:pPr>
            <a:endParaRPr lang="en-US" b="0" i="0" dirty="0">
              <a:effectLst/>
            </a:endParaRPr>
          </a:p>
        </p:txBody>
      </p:sp>
    </p:spTree>
    <p:extLst>
      <p:ext uri="{BB962C8B-B14F-4D97-AF65-F5344CB8AC3E}">
        <p14:creationId xmlns:p14="http://schemas.microsoft.com/office/powerpoint/2010/main" val="2160995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C9D11-DAE6-4861-86BD-52D9DCB4C820}"/>
              </a:ext>
            </a:extLst>
          </p:cNvPr>
          <p:cNvSpPr>
            <a:spLocks noGrp="1"/>
          </p:cNvSpPr>
          <p:nvPr>
            <p:ph idx="1"/>
          </p:nvPr>
        </p:nvSpPr>
        <p:spPr/>
        <p:txBody>
          <a:bodyPr/>
          <a:lstStyle/>
          <a:p>
            <a:pPr algn="just"/>
            <a:r>
              <a:rPr lang="en-US" b="1" dirty="0"/>
              <a:t>Binary Operators</a:t>
            </a:r>
            <a:r>
              <a:rPr lang="en-US" dirty="0"/>
              <a:t>: The operators which require two operands to operate are called binary operators. E.g. : +(plus), -(minus), *(multiply), /(division), &lt;(less than), &gt;(greater than), etc are binary operators.</a:t>
            </a:r>
          </a:p>
          <a:p>
            <a:pPr algn="just"/>
            <a:r>
              <a:rPr lang="en-US" b="1" dirty="0"/>
              <a:t>Ternary Operators</a:t>
            </a:r>
            <a:r>
              <a:rPr lang="en-US" dirty="0"/>
              <a:t>: The operators which require three operands to operate are called ternary operators. E.g. the operator pair “?:” is a ternary operator in C.</a:t>
            </a:r>
          </a:p>
        </p:txBody>
      </p:sp>
    </p:spTree>
    <p:extLst>
      <p:ext uri="{BB962C8B-B14F-4D97-AF65-F5344CB8AC3E}">
        <p14:creationId xmlns:p14="http://schemas.microsoft.com/office/powerpoint/2010/main" val="3731222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AC9D11-DAE6-4861-86BD-52D9DCB4C820}"/>
              </a:ext>
            </a:extLst>
          </p:cNvPr>
          <p:cNvSpPr>
            <a:spLocks noGrp="1"/>
          </p:cNvSpPr>
          <p:nvPr>
            <p:ph idx="1"/>
          </p:nvPr>
        </p:nvSpPr>
        <p:spPr>
          <a:xfrm>
            <a:off x="838200" y="1173017"/>
            <a:ext cx="10515600" cy="5218545"/>
          </a:xfrm>
        </p:spPr>
        <p:txBody>
          <a:bodyPr>
            <a:normAutofit/>
          </a:bodyPr>
          <a:lstStyle/>
          <a:p>
            <a:pPr marL="514350" indent="-514350" algn="just">
              <a:buFont typeface="+mj-lt"/>
              <a:buAutoNum type="alphaLcPeriod" startAt="2"/>
            </a:pPr>
            <a:r>
              <a:rPr lang="en-US" b="1" u="sng" dirty="0"/>
              <a:t>According to Utility and Action:</a:t>
            </a:r>
          </a:p>
          <a:p>
            <a:pPr marL="514350" indent="-514350" algn="just">
              <a:buFont typeface="+mj-lt"/>
              <a:buAutoNum type="arabicPeriod"/>
            </a:pPr>
            <a:r>
              <a:rPr lang="en-US" dirty="0"/>
              <a:t>Arithmetic Operators</a:t>
            </a:r>
          </a:p>
          <a:p>
            <a:pPr marL="514350" indent="-514350" algn="just">
              <a:buFont typeface="+mj-lt"/>
              <a:buAutoNum type="arabicPeriod"/>
            </a:pPr>
            <a:r>
              <a:rPr lang="en-US" dirty="0"/>
              <a:t>Relational Operators</a:t>
            </a:r>
          </a:p>
          <a:p>
            <a:pPr marL="514350" indent="-514350" algn="just">
              <a:buFont typeface="+mj-lt"/>
              <a:buAutoNum type="arabicPeriod"/>
            </a:pPr>
            <a:r>
              <a:rPr lang="en-US" dirty="0"/>
              <a:t>Logical Operators</a:t>
            </a:r>
          </a:p>
          <a:p>
            <a:pPr marL="514350" indent="-514350" algn="just">
              <a:buFont typeface="+mj-lt"/>
              <a:buAutoNum type="arabicPeriod"/>
            </a:pPr>
            <a:r>
              <a:rPr lang="en-US" dirty="0"/>
              <a:t>Assignment Operators</a:t>
            </a:r>
          </a:p>
          <a:p>
            <a:pPr marL="514350" indent="-514350" algn="just">
              <a:buFont typeface="+mj-lt"/>
              <a:buAutoNum type="arabicPeriod"/>
            </a:pPr>
            <a:r>
              <a:rPr lang="en-US" dirty="0"/>
              <a:t>Increment and Decrement Operators</a:t>
            </a:r>
          </a:p>
          <a:p>
            <a:pPr marL="514350" indent="-514350" algn="just">
              <a:buFont typeface="+mj-lt"/>
              <a:buAutoNum type="arabicPeriod"/>
            </a:pPr>
            <a:r>
              <a:rPr lang="en-US" dirty="0"/>
              <a:t>Conditional Operators (Ternary Operator)</a:t>
            </a:r>
          </a:p>
          <a:p>
            <a:pPr marL="514350" indent="-514350" algn="just">
              <a:buFont typeface="+mj-lt"/>
              <a:buAutoNum type="arabicPeriod"/>
            </a:pPr>
            <a:r>
              <a:rPr lang="en-US" dirty="0"/>
              <a:t>Bitwise Operators</a:t>
            </a:r>
          </a:p>
          <a:p>
            <a:pPr marL="514350" indent="-514350" algn="just">
              <a:buFont typeface="+mj-lt"/>
              <a:buAutoNum type="arabicPeriod"/>
            </a:pPr>
            <a:r>
              <a:rPr lang="en-US" dirty="0"/>
              <a:t>Special Operators (Comma Operator and size of Operator)</a:t>
            </a:r>
          </a:p>
        </p:txBody>
      </p:sp>
      <p:pic>
        <p:nvPicPr>
          <p:cNvPr id="7" name="Picture 6">
            <a:extLst>
              <a:ext uri="{FF2B5EF4-FFF2-40B4-BE49-F238E27FC236}">
                <a16:creationId xmlns:a16="http://schemas.microsoft.com/office/drawing/2014/main" id="{0D289C93-1449-444C-A91E-CA073415ED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84439" y="1173016"/>
            <a:ext cx="5007561" cy="3703783"/>
          </a:xfrm>
          <a:prstGeom prst="rect">
            <a:avLst/>
          </a:prstGeom>
        </p:spPr>
      </p:pic>
    </p:spTree>
    <p:extLst>
      <p:ext uri="{BB962C8B-B14F-4D97-AF65-F5344CB8AC3E}">
        <p14:creationId xmlns:p14="http://schemas.microsoft.com/office/powerpoint/2010/main" val="33197308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BE2B-EB55-45AD-9FF0-B0C816352E59}"/>
              </a:ext>
            </a:extLst>
          </p:cNvPr>
          <p:cNvSpPr>
            <a:spLocks noGrp="1"/>
          </p:cNvSpPr>
          <p:nvPr>
            <p:ph type="title"/>
          </p:nvPr>
        </p:nvSpPr>
        <p:spPr/>
        <p:txBody>
          <a:bodyPr/>
          <a:lstStyle/>
          <a:p>
            <a:r>
              <a:rPr lang="en-US" b="1" dirty="0"/>
              <a:t>4.1 Arithmetic operator</a:t>
            </a:r>
          </a:p>
        </p:txBody>
      </p:sp>
      <p:sp>
        <p:nvSpPr>
          <p:cNvPr id="3" name="Content Placeholder 2">
            <a:extLst>
              <a:ext uri="{FF2B5EF4-FFF2-40B4-BE49-F238E27FC236}">
                <a16:creationId xmlns:a16="http://schemas.microsoft.com/office/drawing/2014/main" id="{B1AC9D11-DAE6-4861-86BD-52D9DCB4C820}"/>
              </a:ext>
            </a:extLst>
          </p:cNvPr>
          <p:cNvSpPr>
            <a:spLocks noGrp="1"/>
          </p:cNvSpPr>
          <p:nvPr>
            <p:ph idx="1"/>
          </p:nvPr>
        </p:nvSpPr>
        <p:spPr>
          <a:xfrm>
            <a:off x="766618" y="1825625"/>
            <a:ext cx="10658764" cy="4351338"/>
          </a:xfrm>
        </p:spPr>
        <p:txBody>
          <a:bodyPr/>
          <a:lstStyle/>
          <a:p>
            <a:pPr algn="just"/>
            <a:r>
              <a:rPr lang="en-US" b="0" i="0" dirty="0">
                <a:effectLst/>
              </a:rPr>
              <a:t>These are the operators used to perform arithmetic/mathematical operations on operands.</a:t>
            </a:r>
          </a:p>
          <a:p>
            <a:pPr algn="just"/>
            <a:r>
              <a:rPr lang="en-US" b="0" i="0" dirty="0">
                <a:effectLst/>
              </a:rPr>
              <a:t>The following table shows all the arithmetic operators supported by the C language. Assuming variable </a:t>
            </a:r>
            <a:r>
              <a:rPr lang="en-US" b="1" i="0" dirty="0">
                <a:effectLst/>
              </a:rPr>
              <a:t>A</a:t>
            </a:r>
            <a:r>
              <a:rPr lang="en-US" b="0" i="0" dirty="0">
                <a:effectLst/>
              </a:rPr>
              <a:t> holds 10 and variable </a:t>
            </a:r>
            <a:r>
              <a:rPr lang="en-US" b="1" i="0" dirty="0">
                <a:effectLst/>
              </a:rPr>
              <a:t>B</a:t>
            </a:r>
            <a:r>
              <a:rPr lang="en-US" b="0" i="0" dirty="0">
                <a:effectLst/>
              </a:rPr>
              <a:t> holds 20 then</a:t>
            </a:r>
            <a:r>
              <a:rPr lang="en-US" dirty="0"/>
              <a:t> –</a:t>
            </a:r>
          </a:p>
          <a:p>
            <a:pPr marL="0" indent="0" algn="just">
              <a:buNone/>
            </a:pPr>
            <a:endParaRPr lang="en-US" dirty="0"/>
          </a:p>
        </p:txBody>
      </p:sp>
      <p:pic>
        <p:nvPicPr>
          <p:cNvPr id="5" name="Picture 4">
            <a:extLst>
              <a:ext uri="{FF2B5EF4-FFF2-40B4-BE49-F238E27FC236}">
                <a16:creationId xmlns:a16="http://schemas.microsoft.com/office/drawing/2014/main" id="{CEDFAF09-05C4-4804-932E-D7DC6D88E1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4323" y="4001294"/>
            <a:ext cx="6843353" cy="2484335"/>
          </a:xfrm>
          <a:prstGeom prst="rect">
            <a:avLst/>
          </a:prstGeom>
        </p:spPr>
      </p:pic>
    </p:spTree>
    <p:extLst>
      <p:ext uri="{BB962C8B-B14F-4D97-AF65-F5344CB8AC3E}">
        <p14:creationId xmlns:p14="http://schemas.microsoft.com/office/powerpoint/2010/main" val="4262246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BE2B-EB55-45AD-9FF0-B0C816352E59}"/>
              </a:ext>
            </a:extLst>
          </p:cNvPr>
          <p:cNvSpPr>
            <a:spLocks noGrp="1"/>
          </p:cNvSpPr>
          <p:nvPr>
            <p:ph type="title"/>
          </p:nvPr>
        </p:nvSpPr>
        <p:spPr>
          <a:xfrm>
            <a:off x="838200" y="-32036"/>
            <a:ext cx="10515600" cy="1325563"/>
          </a:xfrm>
        </p:spPr>
        <p:txBody>
          <a:bodyPr/>
          <a:lstStyle/>
          <a:p>
            <a:r>
              <a:rPr lang="en-US" b="1" dirty="0"/>
              <a:t>4.2 Relational operator</a:t>
            </a:r>
          </a:p>
        </p:txBody>
      </p:sp>
      <p:sp>
        <p:nvSpPr>
          <p:cNvPr id="3" name="Content Placeholder 2">
            <a:extLst>
              <a:ext uri="{FF2B5EF4-FFF2-40B4-BE49-F238E27FC236}">
                <a16:creationId xmlns:a16="http://schemas.microsoft.com/office/drawing/2014/main" id="{B1AC9D11-DAE6-4861-86BD-52D9DCB4C820}"/>
              </a:ext>
            </a:extLst>
          </p:cNvPr>
          <p:cNvSpPr>
            <a:spLocks noGrp="1"/>
          </p:cNvSpPr>
          <p:nvPr>
            <p:ph idx="1"/>
          </p:nvPr>
        </p:nvSpPr>
        <p:spPr>
          <a:xfrm>
            <a:off x="838200" y="966650"/>
            <a:ext cx="10515600" cy="4351338"/>
          </a:xfrm>
        </p:spPr>
        <p:txBody>
          <a:bodyPr/>
          <a:lstStyle/>
          <a:p>
            <a:pPr algn="just"/>
            <a:r>
              <a:rPr lang="en-US" b="0" i="0" dirty="0">
                <a:effectLst/>
              </a:rPr>
              <a:t>These are used for the comparison of the values of two operands. For example, checking if one operand is equal to the other operand or not, an operand is greater than the other operand or not, etc. </a:t>
            </a:r>
          </a:p>
          <a:p>
            <a:pPr algn="just"/>
            <a:r>
              <a:rPr lang="en-US" b="0" i="0" dirty="0">
                <a:effectLst/>
              </a:rPr>
              <a:t>The following table shows all the relational operators supported by C. Assuming variable </a:t>
            </a:r>
            <a:r>
              <a:rPr lang="en-US" b="1" i="0" dirty="0">
                <a:effectLst/>
              </a:rPr>
              <a:t>A</a:t>
            </a:r>
            <a:r>
              <a:rPr lang="en-US" b="0" i="0" dirty="0">
                <a:effectLst/>
              </a:rPr>
              <a:t> holds 10 and variable </a:t>
            </a:r>
            <a:r>
              <a:rPr lang="en-US" b="1" i="0" dirty="0">
                <a:effectLst/>
              </a:rPr>
              <a:t>B</a:t>
            </a:r>
            <a:r>
              <a:rPr lang="en-US" b="0" i="0" dirty="0">
                <a:effectLst/>
              </a:rPr>
              <a:t> holds 20 then −</a:t>
            </a:r>
            <a:endParaRPr lang="en-US" dirty="0"/>
          </a:p>
        </p:txBody>
      </p:sp>
      <p:pic>
        <p:nvPicPr>
          <p:cNvPr id="5" name="Picture 4">
            <a:extLst>
              <a:ext uri="{FF2B5EF4-FFF2-40B4-BE49-F238E27FC236}">
                <a16:creationId xmlns:a16="http://schemas.microsoft.com/office/drawing/2014/main" id="{0A58D55A-0717-417B-8060-80E2696327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7712" y="3057237"/>
            <a:ext cx="5136576" cy="3726872"/>
          </a:xfrm>
          <a:prstGeom prst="rect">
            <a:avLst/>
          </a:prstGeom>
        </p:spPr>
      </p:pic>
    </p:spTree>
    <p:extLst>
      <p:ext uri="{BB962C8B-B14F-4D97-AF65-F5344CB8AC3E}">
        <p14:creationId xmlns:p14="http://schemas.microsoft.com/office/powerpoint/2010/main" val="2973318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BE2B-EB55-45AD-9FF0-B0C816352E59}"/>
              </a:ext>
            </a:extLst>
          </p:cNvPr>
          <p:cNvSpPr>
            <a:spLocks noGrp="1"/>
          </p:cNvSpPr>
          <p:nvPr>
            <p:ph type="title"/>
          </p:nvPr>
        </p:nvSpPr>
        <p:spPr>
          <a:xfrm>
            <a:off x="838200" y="4907"/>
            <a:ext cx="10515600" cy="1325563"/>
          </a:xfrm>
        </p:spPr>
        <p:txBody>
          <a:bodyPr/>
          <a:lstStyle/>
          <a:p>
            <a:r>
              <a:rPr lang="en-US" b="1" dirty="0"/>
              <a:t>4.3 Logical operator</a:t>
            </a:r>
          </a:p>
        </p:txBody>
      </p:sp>
      <p:sp>
        <p:nvSpPr>
          <p:cNvPr id="3" name="Content Placeholder 2">
            <a:extLst>
              <a:ext uri="{FF2B5EF4-FFF2-40B4-BE49-F238E27FC236}">
                <a16:creationId xmlns:a16="http://schemas.microsoft.com/office/drawing/2014/main" id="{B1AC9D11-DAE6-4861-86BD-52D9DCB4C820}"/>
              </a:ext>
            </a:extLst>
          </p:cNvPr>
          <p:cNvSpPr>
            <a:spLocks noGrp="1"/>
          </p:cNvSpPr>
          <p:nvPr>
            <p:ph idx="1"/>
          </p:nvPr>
        </p:nvSpPr>
        <p:spPr>
          <a:xfrm>
            <a:off x="838200" y="1086717"/>
            <a:ext cx="10515600" cy="4351338"/>
          </a:xfrm>
        </p:spPr>
        <p:txBody>
          <a:bodyPr/>
          <a:lstStyle/>
          <a:p>
            <a:pPr algn="just"/>
            <a:r>
              <a:rPr lang="en-US" b="0" i="0" dirty="0">
                <a:effectLst/>
              </a:rPr>
              <a:t>Logical Operators are used to combine two or more conditions or to complement the evaluation of the original condition in consideration.</a:t>
            </a:r>
          </a:p>
          <a:p>
            <a:pPr algn="just"/>
            <a:r>
              <a:rPr lang="en-US" b="0" i="0" dirty="0">
                <a:effectLst/>
              </a:rPr>
              <a:t>For example, the </a:t>
            </a:r>
            <a:r>
              <a:rPr lang="en-US" b="1" i="0" dirty="0">
                <a:effectLst/>
              </a:rPr>
              <a:t>logical AND</a:t>
            </a:r>
            <a:r>
              <a:rPr lang="en-US" b="0" i="0" dirty="0">
                <a:effectLst/>
              </a:rPr>
              <a:t> represented as </a:t>
            </a:r>
            <a:r>
              <a:rPr lang="en-US" b="1" i="0" dirty="0">
                <a:effectLst/>
              </a:rPr>
              <a:t>‘&amp;&amp;’ operator in C or C++</a:t>
            </a:r>
            <a:r>
              <a:rPr lang="en-US" b="0" i="0" dirty="0">
                <a:effectLst/>
              </a:rPr>
              <a:t> returns true when both the conditions under consideration are satisfied. Otherwise, it returns false.</a:t>
            </a:r>
          </a:p>
          <a:p>
            <a:pPr algn="just"/>
            <a:r>
              <a:rPr lang="en-US" b="0" i="0" dirty="0">
                <a:solidFill>
                  <a:srgbClr val="000000"/>
                </a:solidFill>
                <a:effectLst/>
              </a:rPr>
              <a:t>Following table shows all the logical operators supported by C language. Assume variable </a:t>
            </a:r>
            <a:r>
              <a:rPr lang="en-US" b="1" i="0" dirty="0">
                <a:solidFill>
                  <a:srgbClr val="000000"/>
                </a:solidFill>
                <a:effectLst/>
              </a:rPr>
              <a:t>A</a:t>
            </a:r>
            <a:r>
              <a:rPr lang="en-US" b="0" i="0" dirty="0">
                <a:solidFill>
                  <a:srgbClr val="000000"/>
                </a:solidFill>
                <a:effectLst/>
              </a:rPr>
              <a:t> holds 1 and variable </a:t>
            </a:r>
            <a:r>
              <a:rPr lang="en-US" b="1" i="0" dirty="0">
                <a:solidFill>
                  <a:srgbClr val="000000"/>
                </a:solidFill>
                <a:effectLst/>
              </a:rPr>
              <a:t>B</a:t>
            </a:r>
            <a:r>
              <a:rPr lang="en-US" b="0" i="0" dirty="0">
                <a:solidFill>
                  <a:srgbClr val="000000"/>
                </a:solidFill>
                <a:effectLst/>
              </a:rPr>
              <a:t> holds 0, then −</a:t>
            </a:r>
            <a:endParaRPr lang="en-US" dirty="0"/>
          </a:p>
        </p:txBody>
      </p:sp>
      <p:pic>
        <p:nvPicPr>
          <p:cNvPr id="5" name="Picture 4">
            <a:extLst>
              <a:ext uri="{FF2B5EF4-FFF2-40B4-BE49-F238E27FC236}">
                <a16:creationId xmlns:a16="http://schemas.microsoft.com/office/drawing/2014/main" id="{EA84305F-0273-4811-980E-C2C1691D17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5754" y="4183851"/>
            <a:ext cx="6820491" cy="2591025"/>
          </a:xfrm>
          <a:prstGeom prst="rect">
            <a:avLst/>
          </a:prstGeom>
        </p:spPr>
      </p:pic>
    </p:spTree>
    <p:extLst>
      <p:ext uri="{BB962C8B-B14F-4D97-AF65-F5344CB8AC3E}">
        <p14:creationId xmlns:p14="http://schemas.microsoft.com/office/powerpoint/2010/main" val="8002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3BE2B-EB55-45AD-9FF0-B0C816352E59}"/>
              </a:ext>
            </a:extLst>
          </p:cNvPr>
          <p:cNvSpPr>
            <a:spLocks noGrp="1"/>
          </p:cNvSpPr>
          <p:nvPr>
            <p:ph type="title"/>
          </p:nvPr>
        </p:nvSpPr>
        <p:spPr/>
        <p:txBody>
          <a:bodyPr/>
          <a:lstStyle/>
          <a:p>
            <a:r>
              <a:rPr lang="en-US" b="1" dirty="0"/>
              <a:t>4.4 Assignment operator</a:t>
            </a:r>
          </a:p>
        </p:txBody>
      </p:sp>
      <p:sp>
        <p:nvSpPr>
          <p:cNvPr id="3" name="Content Placeholder 2">
            <a:extLst>
              <a:ext uri="{FF2B5EF4-FFF2-40B4-BE49-F238E27FC236}">
                <a16:creationId xmlns:a16="http://schemas.microsoft.com/office/drawing/2014/main" id="{B1AC9D11-DAE6-4861-86BD-52D9DCB4C820}"/>
              </a:ext>
            </a:extLst>
          </p:cNvPr>
          <p:cNvSpPr>
            <a:spLocks noGrp="1"/>
          </p:cNvSpPr>
          <p:nvPr>
            <p:ph idx="1"/>
          </p:nvPr>
        </p:nvSpPr>
        <p:spPr/>
        <p:txBody>
          <a:bodyPr/>
          <a:lstStyle/>
          <a:p>
            <a:pPr algn="just"/>
            <a:r>
              <a:rPr lang="en-US" b="0" i="0" dirty="0">
                <a:effectLst/>
              </a:rPr>
              <a:t>Assignment operators are used to </a:t>
            </a:r>
            <a:r>
              <a:rPr lang="en-US" b="1" i="0" dirty="0">
                <a:effectLst/>
              </a:rPr>
              <a:t>assign value to a variable</a:t>
            </a:r>
            <a:r>
              <a:rPr lang="en-US" b="0" i="0" dirty="0">
                <a:effectLst/>
              </a:rPr>
              <a:t>. </a:t>
            </a:r>
          </a:p>
          <a:p>
            <a:pPr algn="just"/>
            <a:r>
              <a:rPr lang="en-US" b="0" i="0" dirty="0">
                <a:effectLst/>
              </a:rPr>
              <a:t>The </a:t>
            </a:r>
            <a:r>
              <a:rPr lang="en-US" b="1" i="0" dirty="0">
                <a:effectLst/>
              </a:rPr>
              <a:t>left</a:t>
            </a:r>
            <a:r>
              <a:rPr lang="en-US" b="0" i="0" dirty="0">
                <a:effectLst/>
              </a:rPr>
              <a:t> </a:t>
            </a:r>
            <a:r>
              <a:rPr lang="en-US" b="1" i="0" dirty="0">
                <a:effectLst/>
              </a:rPr>
              <a:t>side</a:t>
            </a:r>
            <a:r>
              <a:rPr lang="en-US" b="0" i="0" dirty="0">
                <a:effectLst/>
              </a:rPr>
              <a:t> operand of the assignment operator is a </a:t>
            </a:r>
            <a:r>
              <a:rPr lang="en-US" b="1" i="0" dirty="0">
                <a:effectLst/>
              </a:rPr>
              <a:t>variable</a:t>
            </a:r>
            <a:r>
              <a:rPr lang="en-US" b="0" i="0" dirty="0">
                <a:effectLst/>
              </a:rPr>
              <a:t> and the </a:t>
            </a:r>
            <a:r>
              <a:rPr lang="en-US" b="1" i="0" dirty="0">
                <a:effectLst/>
              </a:rPr>
              <a:t>right side </a:t>
            </a:r>
            <a:r>
              <a:rPr lang="en-US" b="0" i="0" dirty="0">
                <a:effectLst/>
              </a:rPr>
              <a:t>operand of the assignment operator is a </a:t>
            </a:r>
            <a:r>
              <a:rPr lang="en-US" b="1" i="0" dirty="0">
                <a:effectLst/>
              </a:rPr>
              <a:t>value</a:t>
            </a:r>
            <a:r>
              <a:rPr lang="en-US" b="0" i="0" dirty="0">
                <a:effectLst/>
              </a:rPr>
              <a:t>. </a:t>
            </a:r>
          </a:p>
          <a:p>
            <a:pPr algn="just"/>
            <a:r>
              <a:rPr lang="en-US" b="0" i="0" dirty="0">
                <a:effectLst/>
              </a:rPr>
              <a:t>The value on the right side must be of the same data type as the variable on the left side otherwise the compiler will raise an error. </a:t>
            </a:r>
          </a:p>
          <a:p>
            <a:pPr algn="just"/>
            <a:r>
              <a:rPr lang="en-US" b="0" i="0" dirty="0">
                <a:effectLst/>
              </a:rPr>
              <a:t>The following table lists the assignment operators supported by the C language −</a:t>
            </a:r>
            <a:endParaRPr lang="en-US" dirty="0"/>
          </a:p>
        </p:txBody>
      </p:sp>
    </p:spTree>
    <p:extLst>
      <p:ext uri="{BB962C8B-B14F-4D97-AF65-F5344CB8AC3E}">
        <p14:creationId xmlns:p14="http://schemas.microsoft.com/office/powerpoint/2010/main" val="4090037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TotalTime>
  <Words>1703</Words>
  <Application>Microsoft Office PowerPoint</Application>
  <PresentationFormat>Widescreen</PresentationFormat>
  <Paragraphs>132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Source Sans Pro</vt:lpstr>
      <vt:lpstr>Office Theme</vt:lpstr>
      <vt:lpstr>UNIT 4 OPERATORS AND EXPRESSION LH – 4HRS</vt:lpstr>
      <vt:lpstr>CONTENTS (LH – 4HRS)</vt:lpstr>
      <vt:lpstr>PowerPoint Presentation</vt:lpstr>
      <vt:lpstr>PowerPoint Presentation</vt:lpstr>
      <vt:lpstr>PowerPoint Presentation</vt:lpstr>
      <vt:lpstr>4.1 Arithmetic operator</vt:lpstr>
      <vt:lpstr>4.2 Relational operator</vt:lpstr>
      <vt:lpstr>4.3 Logical operator</vt:lpstr>
      <vt:lpstr>4.4 Assignment operator</vt:lpstr>
      <vt:lpstr>PowerPoint Presentation</vt:lpstr>
      <vt:lpstr>4.5 Operator increment/decrement</vt:lpstr>
      <vt:lpstr>4.6 Conditional operator</vt:lpstr>
      <vt:lpstr>4.7 Bitwise operator</vt:lpstr>
      <vt:lpstr>PowerPoint Presentation</vt:lpstr>
      <vt:lpstr>4.8 Comma operator</vt:lpstr>
      <vt:lpstr>4.9 Sizeof Operator</vt:lpstr>
      <vt:lpstr>4.10 Operator Precedence and Associativity</vt:lpstr>
      <vt:lpstr>PowerPoint Presentation</vt:lpstr>
      <vt:lpstr>4.11 Expressions and its Evaluation</vt:lpstr>
      <vt:lpstr>PowerPoint Presentation</vt:lpstr>
      <vt:lpstr>4.12 Type Casting in Expression, Program     Statement</vt:lpstr>
      <vt:lpstr>PowerPoint Presentation</vt:lpstr>
      <vt:lpstr>PowerPoint Presentation</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OPERATORS AND EXPRESSION LH – 3HRS</dc:title>
  <dc:creator>Sharat Maharjan</dc:creator>
  <cp:lastModifiedBy>Sharat Maharjan</cp:lastModifiedBy>
  <cp:revision>34</cp:revision>
  <dcterms:created xsi:type="dcterms:W3CDTF">2021-10-12T04:44:39Z</dcterms:created>
  <dcterms:modified xsi:type="dcterms:W3CDTF">2022-05-08T14:38:11Z</dcterms:modified>
</cp:coreProperties>
</file>