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FECD-A7BB-42AF-8B7A-A496A3956D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17798E-5832-4189-B91D-40E1442990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417019-C286-4E29-8A76-F040075C7F0E}"/>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413706FC-43F8-4150-9E05-DB18BF037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09496-E338-4A68-813A-CCC84851DFA1}"/>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159751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2EBA-6719-4FDA-A913-A23B5E54F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2EB107-F655-409D-B112-DD1D9ED1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C13429-DBE8-4744-B1DC-4B7859E6F813}"/>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57D2DC37-1A85-46B3-8A82-D40C0BE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FDD9F-47EE-4FE5-9EE7-4061E9106187}"/>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260549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844B19-71B1-43DC-861B-7421AE0758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C6F18D-A535-4C25-BDA6-E5CD8DE0BB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EB2E1-A07D-449D-991F-4E1019030B9C}"/>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931C6C7F-9861-48B3-BDB8-491C3E293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23603D-6859-451D-B520-4FC05CAAEBA5}"/>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202293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48A0-7113-41F3-8AED-322F276AD4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D749A-76B8-43A7-AE67-4B54EA3203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88A9F-3807-42D5-BBDA-2636E1FC9E7C}"/>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B2990985-816D-4BAA-81D5-F60CF9D30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49C07-19CD-4C2A-83C0-11F5914FC032}"/>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1043938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D378-E8C6-4862-BE11-2C01D52A3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989CD5-EA87-4BAA-BCD0-190DD758C9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18D481-D263-46A0-9626-5F8E79BABBE7}"/>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9CDD5C04-F4CE-4F8C-BC92-693416517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FE9DA-1897-4A73-A937-F9DA488AFED9}"/>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287865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6325-A9E7-4B3F-9C48-AC24D9B349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D19815-9EC0-4AD6-8676-04B4D02D4E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A1CE8A-B877-48B8-A280-552115AAD4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9B7101-BFB3-4662-B1DA-2E431B269DDC}"/>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6" name="Footer Placeholder 5">
            <a:extLst>
              <a:ext uri="{FF2B5EF4-FFF2-40B4-BE49-F238E27FC236}">
                <a16:creationId xmlns:a16="http://schemas.microsoft.com/office/drawing/2014/main" id="{0CFF2026-2B2F-4D0F-94E7-F521801C4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ADD1D-72D5-4FFA-8A4C-A01B7EBCEDBF}"/>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214741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12E5-9FF8-4D2D-A668-F6A6C49EB9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25D97-60A6-442F-9A82-CE843FA69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772D7-C4CF-47E5-A8F1-5667B72CA0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84DC3A-5CE5-4BC7-AF8F-B8045D58F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8A964E-D702-43E6-87F8-6202771214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28769-72DC-4068-9860-F60AA4F105C1}"/>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8" name="Footer Placeholder 7">
            <a:extLst>
              <a:ext uri="{FF2B5EF4-FFF2-40B4-BE49-F238E27FC236}">
                <a16:creationId xmlns:a16="http://schemas.microsoft.com/office/drawing/2014/main" id="{A394947B-B641-4937-988F-A0408ABA2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EF377-13DF-4FC7-8BE6-85FACA61D86D}"/>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34104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F1FF-96DA-4BAC-9102-DB51C292B4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F3C33D-1F94-4DAA-B690-9AF22FE944F4}"/>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4" name="Footer Placeholder 3">
            <a:extLst>
              <a:ext uri="{FF2B5EF4-FFF2-40B4-BE49-F238E27FC236}">
                <a16:creationId xmlns:a16="http://schemas.microsoft.com/office/drawing/2014/main" id="{7CDE968D-6DA2-4A6D-8A0E-F9015751FC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9BA2F1-95D9-4085-88F4-0FAE28D5D8D1}"/>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29415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D26AD8-AF00-40DF-B87A-E28A08B0AC47}"/>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3" name="Footer Placeholder 2">
            <a:extLst>
              <a:ext uri="{FF2B5EF4-FFF2-40B4-BE49-F238E27FC236}">
                <a16:creationId xmlns:a16="http://schemas.microsoft.com/office/drawing/2014/main" id="{C2BD17E2-A9BA-46CB-8049-36C04DA249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6F6EEF-08FF-4992-BF36-0DCE86595CCD}"/>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426077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A57AE-13B8-4631-89EF-E44C502F7B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72481A-E23D-4485-8332-16996C200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356AB-D72C-4A8B-AF1D-952057B22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E2E9F-4E10-4033-83FF-8CEF30DE142E}"/>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6" name="Footer Placeholder 5">
            <a:extLst>
              <a:ext uri="{FF2B5EF4-FFF2-40B4-BE49-F238E27FC236}">
                <a16:creationId xmlns:a16="http://schemas.microsoft.com/office/drawing/2014/main" id="{EACD9CCC-EFDF-4D38-845F-9B0C70C07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00AAF-0191-4886-94B3-38EC7F75BE67}"/>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400404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019A-8C20-451F-B22F-1F5158813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4994AE-C59F-4723-9B0E-8CD349FE9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23F073-9BD7-4FCB-88D3-1772C0C15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501896-26D7-43BC-9370-8926B6463FAD}"/>
              </a:ext>
            </a:extLst>
          </p:cNvPr>
          <p:cNvSpPr>
            <a:spLocks noGrp="1"/>
          </p:cNvSpPr>
          <p:nvPr>
            <p:ph type="dt" sz="half" idx="10"/>
          </p:nvPr>
        </p:nvSpPr>
        <p:spPr/>
        <p:txBody>
          <a:bodyPr/>
          <a:lstStyle/>
          <a:p>
            <a:fld id="{04408852-F3B0-4D2F-98D9-967D1FAF14F7}" type="datetimeFigureOut">
              <a:rPr lang="en-US" smtClean="0"/>
              <a:t>5/29/2022</a:t>
            </a:fld>
            <a:endParaRPr lang="en-US"/>
          </a:p>
        </p:txBody>
      </p:sp>
      <p:sp>
        <p:nvSpPr>
          <p:cNvPr id="6" name="Footer Placeholder 5">
            <a:extLst>
              <a:ext uri="{FF2B5EF4-FFF2-40B4-BE49-F238E27FC236}">
                <a16:creationId xmlns:a16="http://schemas.microsoft.com/office/drawing/2014/main" id="{C8E4AB3D-20F9-4937-AC1B-2F9E679C2A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70531-9480-4E32-8C3D-8F9DB9DB44EF}"/>
              </a:ext>
            </a:extLst>
          </p:cNvPr>
          <p:cNvSpPr>
            <a:spLocks noGrp="1"/>
          </p:cNvSpPr>
          <p:nvPr>
            <p:ph type="sldNum" sz="quarter" idx="12"/>
          </p:nvPr>
        </p:nvSpPr>
        <p:spPr/>
        <p:txBody>
          <a:bodyPr/>
          <a:lstStyle/>
          <a:p>
            <a:fld id="{BAF2880D-A24D-445D-BB94-E7DBDD158461}" type="slidenum">
              <a:rPr lang="en-US" smtClean="0"/>
              <a:t>‹#›</a:t>
            </a:fld>
            <a:endParaRPr lang="en-US"/>
          </a:p>
        </p:txBody>
      </p:sp>
    </p:spTree>
    <p:extLst>
      <p:ext uri="{BB962C8B-B14F-4D97-AF65-F5344CB8AC3E}">
        <p14:creationId xmlns:p14="http://schemas.microsoft.com/office/powerpoint/2010/main" val="4217444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F4933-6DC8-479A-8536-86EAD87914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1B4743-AD43-445E-A086-7733DD828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CF649-6B4B-4D8D-96BF-380158086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08852-F3B0-4D2F-98D9-967D1FAF14F7}" type="datetimeFigureOut">
              <a:rPr lang="en-US" smtClean="0"/>
              <a:t>5/29/2022</a:t>
            </a:fld>
            <a:endParaRPr lang="en-US"/>
          </a:p>
        </p:txBody>
      </p:sp>
      <p:sp>
        <p:nvSpPr>
          <p:cNvPr id="5" name="Footer Placeholder 4">
            <a:extLst>
              <a:ext uri="{FF2B5EF4-FFF2-40B4-BE49-F238E27FC236}">
                <a16:creationId xmlns:a16="http://schemas.microsoft.com/office/drawing/2014/main" id="{D3DD089B-A5BE-4219-87C9-56CEC60218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196119-3369-4557-A956-C116CDDF9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2880D-A24D-445D-BB94-E7DBDD158461}" type="slidenum">
              <a:rPr lang="en-US" smtClean="0"/>
              <a:t>‹#›</a:t>
            </a:fld>
            <a:endParaRPr lang="en-US"/>
          </a:p>
        </p:txBody>
      </p:sp>
    </p:spTree>
    <p:extLst>
      <p:ext uri="{BB962C8B-B14F-4D97-AF65-F5344CB8AC3E}">
        <p14:creationId xmlns:p14="http://schemas.microsoft.com/office/powerpoint/2010/main" val="1849514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CC92-309A-4ABA-9CC6-DEE91695A9C4}"/>
              </a:ext>
            </a:extLst>
          </p:cNvPr>
          <p:cNvSpPr>
            <a:spLocks noGrp="1"/>
          </p:cNvSpPr>
          <p:nvPr>
            <p:ph type="ctrTitle"/>
          </p:nvPr>
        </p:nvSpPr>
        <p:spPr/>
        <p:txBody>
          <a:bodyPr>
            <a:normAutofit/>
          </a:bodyPr>
          <a:lstStyle/>
          <a:p>
            <a:r>
              <a:rPr lang="en-US" b="1" dirty="0"/>
              <a:t>UNIT 5 </a:t>
            </a:r>
            <a:br>
              <a:rPr lang="en-US" b="1" dirty="0"/>
            </a:br>
            <a:r>
              <a:rPr lang="en-US" b="1" dirty="0"/>
              <a:t>CONTROL STRUCTURE</a:t>
            </a:r>
            <a:br>
              <a:rPr lang="en-US" b="1" dirty="0"/>
            </a:br>
            <a:r>
              <a:rPr lang="en-US" sz="2800" b="1" dirty="0"/>
              <a:t>LH – 4HRS</a:t>
            </a:r>
            <a:endParaRPr lang="en-US" b="1" dirty="0"/>
          </a:p>
        </p:txBody>
      </p:sp>
      <p:sp>
        <p:nvSpPr>
          <p:cNvPr id="3" name="Subtitle 2">
            <a:extLst>
              <a:ext uri="{FF2B5EF4-FFF2-40B4-BE49-F238E27FC236}">
                <a16:creationId xmlns:a16="http://schemas.microsoft.com/office/drawing/2014/main" id="{32131AF5-34E2-47EA-8500-9262B9876550}"/>
              </a:ext>
            </a:extLst>
          </p:cNvPr>
          <p:cNvSpPr>
            <a:spLocks noGrp="1"/>
          </p:cNvSpPr>
          <p:nvPr>
            <p:ph type="subTitle" idx="1"/>
          </p:nvPr>
        </p:nvSpPr>
        <p:spPr>
          <a:xfrm>
            <a:off x="1524000" y="5175203"/>
            <a:ext cx="9144000" cy="1655762"/>
          </a:xfrm>
        </p:spPr>
        <p:txBody>
          <a:bodyPr/>
          <a:lstStyle/>
          <a:p>
            <a:r>
              <a:rPr lang="en-US" dirty="0"/>
              <a:t>PRESENTED BY:</a:t>
            </a:r>
          </a:p>
          <a:p>
            <a:r>
              <a:rPr lang="en-US" sz="2800" b="1" dirty="0"/>
              <a:t>ER. SHARAT MAHARJAN</a:t>
            </a:r>
          </a:p>
          <a:p>
            <a:r>
              <a:rPr lang="en-US" dirty="0"/>
              <a:t>C PROGRAMMING</a:t>
            </a:r>
          </a:p>
        </p:txBody>
      </p:sp>
    </p:spTree>
    <p:extLst>
      <p:ext uri="{BB962C8B-B14F-4D97-AF65-F5344CB8AC3E}">
        <p14:creationId xmlns:p14="http://schemas.microsoft.com/office/powerpoint/2010/main" val="350388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595423"/>
            <a:ext cx="10515600" cy="5581540"/>
          </a:xfrm>
        </p:spPr>
        <p:txBody>
          <a:bodyPr/>
          <a:lstStyle/>
          <a:p>
            <a:pPr algn="just"/>
            <a:r>
              <a:rPr lang="en-US" dirty="0"/>
              <a:t>The flowchart of switch statement is as follows:</a:t>
            </a:r>
          </a:p>
        </p:txBody>
      </p:sp>
      <p:pic>
        <p:nvPicPr>
          <p:cNvPr id="7" name="Picture 6">
            <a:extLst>
              <a:ext uri="{FF2B5EF4-FFF2-40B4-BE49-F238E27FC236}">
                <a16:creationId xmlns:a16="http://schemas.microsoft.com/office/drawing/2014/main" id="{253810C7-1356-4ACF-BD22-FB84C0504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331" y="1128681"/>
            <a:ext cx="3185337" cy="5581540"/>
          </a:xfrm>
          <a:prstGeom prst="rect">
            <a:avLst/>
          </a:prstGeom>
        </p:spPr>
      </p:pic>
    </p:spTree>
    <p:extLst>
      <p:ext uri="{BB962C8B-B14F-4D97-AF65-F5344CB8AC3E}">
        <p14:creationId xmlns:p14="http://schemas.microsoft.com/office/powerpoint/2010/main" val="273150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382282"/>
            <a:ext cx="10515600" cy="4351338"/>
          </a:xfrm>
        </p:spPr>
        <p:txBody>
          <a:bodyPr>
            <a:normAutofit lnSpcReduction="10000"/>
          </a:bodyPr>
          <a:lstStyle/>
          <a:p>
            <a:pPr marL="0" indent="0" algn="just">
              <a:buNone/>
            </a:pPr>
            <a:r>
              <a:rPr lang="en-US" dirty="0"/>
              <a:t>In switch statement the expression must evaluate to an integer type</a:t>
            </a:r>
          </a:p>
          <a:p>
            <a:pPr algn="just"/>
            <a:r>
              <a:rPr lang="en-US" dirty="0"/>
              <a:t>The value of expression is tested against the constants present in the case labels.</a:t>
            </a:r>
          </a:p>
          <a:p>
            <a:pPr algn="just"/>
            <a:r>
              <a:rPr lang="en-US" dirty="0"/>
              <a:t>When a match is found, the statement sequence, if present, associated with that case is executed until the break statement or the end of the switch statement is reached.</a:t>
            </a:r>
          </a:p>
          <a:p>
            <a:pPr algn="just"/>
            <a:r>
              <a:rPr lang="en-US" dirty="0"/>
              <a:t>The statement sequence following default label is executed if no matches are found.</a:t>
            </a:r>
          </a:p>
          <a:p>
            <a:pPr algn="just"/>
            <a:r>
              <a:rPr lang="en-US" dirty="0"/>
              <a:t>The default label is optional, and if it is not present, no action takes place if all matches fail.</a:t>
            </a:r>
          </a:p>
        </p:txBody>
      </p:sp>
    </p:spTree>
    <p:extLst>
      <p:ext uri="{BB962C8B-B14F-4D97-AF65-F5344CB8AC3E}">
        <p14:creationId xmlns:p14="http://schemas.microsoft.com/office/powerpoint/2010/main" val="313519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905164"/>
            <a:ext cx="10515600" cy="5271799"/>
          </a:xfrm>
        </p:spPr>
        <p:txBody>
          <a:bodyPr>
            <a:normAutofit/>
          </a:bodyPr>
          <a:lstStyle/>
          <a:p>
            <a:pPr marL="514350" indent="-514350" algn="just">
              <a:lnSpc>
                <a:spcPct val="100000"/>
              </a:lnSpc>
              <a:buFont typeface="+mj-lt"/>
              <a:buAutoNum type="arabicPeriod" startAt="2"/>
            </a:pPr>
            <a:r>
              <a:rPr lang="en-US" b="1" dirty="0"/>
              <a:t>Iteration (Looping/Repetitive) Statements</a:t>
            </a:r>
          </a:p>
          <a:p>
            <a:pPr algn="just">
              <a:lnSpc>
                <a:spcPct val="100000"/>
              </a:lnSpc>
            </a:pPr>
            <a:r>
              <a:rPr lang="en-US" dirty="0"/>
              <a:t>Iteration is the process of executing a group of statements more than one time as long as some condition remains true. </a:t>
            </a:r>
          </a:p>
          <a:p>
            <a:pPr algn="just">
              <a:lnSpc>
                <a:spcPct val="100000"/>
              </a:lnSpc>
            </a:pPr>
            <a:r>
              <a:rPr lang="en-US" dirty="0"/>
              <a:t>A loop may be defined as a block of statements which are repeatedly executed for a certain number of times or until a particular condition is satisfied.</a:t>
            </a:r>
          </a:p>
          <a:p>
            <a:pPr algn="just">
              <a:lnSpc>
                <a:spcPct val="100000"/>
              </a:lnSpc>
            </a:pPr>
            <a:r>
              <a:rPr lang="en-US" dirty="0"/>
              <a:t>There are three types of loop statements in C:</a:t>
            </a:r>
          </a:p>
          <a:p>
            <a:pPr marL="514350" indent="-514350" algn="just">
              <a:lnSpc>
                <a:spcPct val="100000"/>
              </a:lnSpc>
              <a:buAutoNum type="alphaLcPeriod"/>
            </a:pPr>
            <a:r>
              <a:rPr lang="en-US" dirty="0"/>
              <a:t>The </a:t>
            </a:r>
            <a:r>
              <a:rPr lang="en-US" b="1" dirty="0"/>
              <a:t>for</a:t>
            </a:r>
            <a:r>
              <a:rPr lang="en-US" dirty="0"/>
              <a:t> loop</a:t>
            </a:r>
          </a:p>
          <a:p>
            <a:pPr marL="514350" indent="-514350" algn="just">
              <a:lnSpc>
                <a:spcPct val="100000"/>
              </a:lnSpc>
              <a:buAutoNum type="alphaLcPeriod"/>
            </a:pPr>
            <a:r>
              <a:rPr lang="en-US" dirty="0"/>
              <a:t>The </a:t>
            </a:r>
            <a:r>
              <a:rPr lang="en-US" b="1" dirty="0"/>
              <a:t>while</a:t>
            </a:r>
            <a:r>
              <a:rPr lang="en-US" dirty="0"/>
              <a:t> loop</a:t>
            </a:r>
          </a:p>
          <a:p>
            <a:pPr marL="514350" indent="-514350" algn="just">
              <a:lnSpc>
                <a:spcPct val="100000"/>
              </a:lnSpc>
              <a:buAutoNum type="alphaLcPeriod"/>
            </a:pPr>
            <a:r>
              <a:rPr lang="en-US" dirty="0"/>
              <a:t>The </a:t>
            </a:r>
            <a:r>
              <a:rPr lang="en-US" b="1" dirty="0"/>
              <a:t>do while </a:t>
            </a:r>
            <a:r>
              <a:rPr lang="en-US" dirty="0"/>
              <a:t>loop</a:t>
            </a:r>
          </a:p>
        </p:txBody>
      </p:sp>
    </p:spTree>
    <p:extLst>
      <p:ext uri="{BB962C8B-B14F-4D97-AF65-F5344CB8AC3E}">
        <p14:creationId xmlns:p14="http://schemas.microsoft.com/office/powerpoint/2010/main" val="219547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757382" y="581891"/>
            <a:ext cx="10714182" cy="5807508"/>
          </a:xfrm>
        </p:spPr>
        <p:txBody>
          <a:bodyPr>
            <a:normAutofit fontScale="85000" lnSpcReduction="10000"/>
          </a:bodyPr>
          <a:lstStyle/>
          <a:p>
            <a:pPr marL="514350" indent="-514350" algn="just">
              <a:buAutoNum type="alphaLcPeriod"/>
            </a:pPr>
            <a:r>
              <a:rPr lang="en-US" b="1" dirty="0"/>
              <a:t>The for loop</a:t>
            </a:r>
          </a:p>
          <a:p>
            <a:pPr algn="just"/>
            <a:r>
              <a:rPr lang="en-US" dirty="0"/>
              <a:t>The for loop is useful to execute a statement for a number of times. </a:t>
            </a:r>
          </a:p>
          <a:p>
            <a:pPr algn="just"/>
            <a:r>
              <a:rPr lang="en-US" dirty="0"/>
              <a:t>The for statement is most often used in situations where the programmer knows in advance how many times a particular set of statement are to be repeated.</a:t>
            </a:r>
          </a:p>
          <a:p>
            <a:pPr algn="just"/>
            <a:r>
              <a:rPr lang="en-US" dirty="0"/>
              <a:t>Thus, this loop is also known as a definite loop or a counted loop.</a:t>
            </a:r>
          </a:p>
          <a:p>
            <a:pPr algn="just"/>
            <a:r>
              <a:rPr lang="en-US" dirty="0"/>
              <a:t>The general syntax of the for loop is as follows:</a:t>
            </a:r>
          </a:p>
          <a:p>
            <a:pPr marL="457200" lvl="1" indent="0" algn="just">
              <a:buNone/>
            </a:pPr>
            <a:r>
              <a:rPr lang="en-US" dirty="0"/>
              <a:t>for([initialization]; [condition]; [increment/decrement])</a:t>
            </a:r>
          </a:p>
          <a:p>
            <a:pPr marL="457200" lvl="1" indent="0" algn="just">
              <a:buNone/>
            </a:pPr>
            <a:r>
              <a:rPr lang="en-US" dirty="0"/>
              <a:t>{</a:t>
            </a:r>
          </a:p>
          <a:p>
            <a:pPr marL="457200" lvl="1" indent="0" algn="just">
              <a:buNone/>
            </a:pPr>
            <a:r>
              <a:rPr lang="en-US" dirty="0"/>
              <a:t>[statement body;</a:t>
            </a:r>
          </a:p>
          <a:p>
            <a:pPr marL="457200" lvl="1" indent="0" algn="just">
              <a:buNone/>
            </a:pPr>
            <a:r>
              <a:rPr lang="en-US" dirty="0"/>
              <a:t>}</a:t>
            </a:r>
          </a:p>
          <a:p>
            <a:pPr algn="just">
              <a:buFont typeface="Wingdings" panose="05000000000000000000" pitchFamily="2" charset="2"/>
              <a:buChar char="ü"/>
            </a:pPr>
            <a:r>
              <a:rPr lang="en-US" b="1" dirty="0"/>
              <a:t>initialization: </a:t>
            </a:r>
            <a:r>
              <a:rPr lang="en-US" dirty="0"/>
              <a:t>this is usually an assignment to set a loop counter variable.</a:t>
            </a:r>
          </a:p>
          <a:p>
            <a:pPr algn="just">
              <a:buFont typeface="Wingdings" panose="05000000000000000000" pitchFamily="2" charset="2"/>
              <a:buChar char="ü"/>
            </a:pPr>
            <a:r>
              <a:rPr lang="en-US" b="1" dirty="0"/>
              <a:t>test-condition: </a:t>
            </a:r>
            <a:r>
              <a:rPr lang="en-US" dirty="0"/>
              <a:t>determines when loop will terminate.</a:t>
            </a:r>
          </a:p>
          <a:p>
            <a:pPr algn="just">
              <a:buFont typeface="Wingdings" panose="05000000000000000000" pitchFamily="2" charset="2"/>
              <a:buChar char="ü"/>
            </a:pPr>
            <a:r>
              <a:rPr lang="en-US" b="1" dirty="0"/>
              <a:t>increment: </a:t>
            </a:r>
            <a:r>
              <a:rPr lang="en-US" dirty="0"/>
              <a:t>defines how the loop control variable will change each time the loop is executed. This can be decrement or empty.</a:t>
            </a:r>
          </a:p>
          <a:p>
            <a:pPr algn="just">
              <a:buFont typeface="Wingdings" panose="05000000000000000000" pitchFamily="2" charset="2"/>
              <a:buChar char="ü"/>
            </a:pPr>
            <a:r>
              <a:rPr lang="en-US" b="1" dirty="0"/>
              <a:t>statement body: </a:t>
            </a:r>
            <a:r>
              <a:rPr lang="en-US" dirty="0"/>
              <a:t>can be a single statement, no statement or a block of statements.</a:t>
            </a:r>
          </a:p>
          <a:p>
            <a:pPr marL="0" indent="0" algn="just">
              <a:buNone/>
            </a:pPr>
            <a:endParaRPr lang="en-US" dirty="0"/>
          </a:p>
        </p:txBody>
      </p:sp>
    </p:spTree>
    <p:extLst>
      <p:ext uri="{BB962C8B-B14F-4D97-AF65-F5344CB8AC3E}">
        <p14:creationId xmlns:p14="http://schemas.microsoft.com/office/powerpoint/2010/main" val="116178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729673"/>
            <a:ext cx="10515600" cy="5447290"/>
          </a:xfrm>
        </p:spPr>
        <p:txBody>
          <a:bodyPr/>
          <a:lstStyle/>
          <a:p>
            <a:pPr algn="just"/>
            <a:r>
              <a:rPr lang="en-US" dirty="0"/>
              <a:t>The control flow using the for loop can be expressed with the following flowchart:</a:t>
            </a:r>
          </a:p>
        </p:txBody>
      </p:sp>
      <p:pic>
        <p:nvPicPr>
          <p:cNvPr id="7" name="Picture 6">
            <a:extLst>
              <a:ext uri="{FF2B5EF4-FFF2-40B4-BE49-F238E27FC236}">
                <a16:creationId xmlns:a16="http://schemas.microsoft.com/office/drawing/2014/main" id="{A1C4F98F-EE50-49C4-93D8-ACF2626E0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7815" y="1576638"/>
            <a:ext cx="4496370" cy="3568016"/>
          </a:xfrm>
          <a:prstGeom prst="rect">
            <a:avLst/>
          </a:prstGeom>
        </p:spPr>
      </p:pic>
    </p:spTree>
    <p:extLst>
      <p:ext uri="{BB962C8B-B14F-4D97-AF65-F5344CB8AC3E}">
        <p14:creationId xmlns:p14="http://schemas.microsoft.com/office/powerpoint/2010/main" val="3860605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228435"/>
            <a:ext cx="10515600" cy="5816745"/>
          </a:xfrm>
        </p:spPr>
        <p:txBody>
          <a:bodyPr>
            <a:normAutofit/>
          </a:bodyPr>
          <a:lstStyle/>
          <a:p>
            <a:pPr marL="514350" indent="-514350" algn="just">
              <a:buFont typeface="+mj-lt"/>
              <a:buAutoNum type="alphaLcPeriod" startAt="2"/>
            </a:pPr>
            <a:r>
              <a:rPr lang="en-US" b="1" dirty="0"/>
              <a:t>The while loop</a:t>
            </a:r>
          </a:p>
          <a:p>
            <a:pPr algn="just"/>
            <a:r>
              <a:rPr lang="en-US" dirty="0"/>
              <a:t>The while statement is typically used in situations where it is not known in advance how many iterations are required.</a:t>
            </a:r>
          </a:p>
          <a:p>
            <a:pPr algn="just"/>
            <a:r>
              <a:rPr lang="en-US" dirty="0"/>
              <a:t>A while loop is the most basic type of loop. It will run as long as the condition is non-zero (true).</a:t>
            </a:r>
          </a:p>
          <a:p>
            <a:pPr algn="just"/>
            <a:r>
              <a:rPr lang="en-US" dirty="0"/>
              <a:t>The general syntax and flowchart of while statement can be expressed as follows:</a:t>
            </a:r>
          </a:p>
          <a:p>
            <a:pPr marL="457200" lvl="1" indent="0" algn="just">
              <a:buNone/>
            </a:pPr>
            <a:r>
              <a:rPr lang="en-US" dirty="0"/>
              <a:t>while(condition)</a:t>
            </a:r>
          </a:p>
          <a:p>
            <a:pPr marL="457200" lvl="1" indent="0" algn="just">
              <a:buNone/>
            </a:pPr>
            <a:r>
              <a:rPr lang="en-US" dirty="0"/>
              <a:t>{</a:t>
            </a:r>
          </a:p>
          <a:p>
            <a:pPr marL="457200" lvl="1" indent="0" algn="just">
              <a:buNone/>
            </a:pPr>
            <a:r>
              <a:rPr lang="en-US" dirty="0"/>
              <a:t>statement body;</a:t>
            </a:r>
          </a:p>
          <a:p>
            <a:pPr marL="457200" lvl="1" indent="0" algn="just">
              <a:buNone/>
            </a:pPr>
            <a:r>
              <a:rPr lang="en-US" dirty="0"/>
              <a:t>}</a:t>
            </a:r>
          </a:p>
        </p:txBody>
      </p:sp>
    </p:spTree>
    <p:extLst>
      <p:ext uri="{BB962C8B-B14F-4D97-AF65-F5344CB8AC3E}">
        <p14:creationId xmlns:p14="http://schemas.microsoft.com/office/powerpoint/2010/main" val="2161229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2877123"/>
            <a:ext cx="10515600" cy="3819235"/>
          </a:xfrm>
        </p:spPr>
        <p:txBody>
          <a:bodyPr>
            <a:normAutofit/>
          </a:bodyPr>
          <a:lstStyle/>
          <a:p>
            <a:pPr algn="just"/>
            <a:r>
              <a:rPr lang="en-US" dirty="0"/>
              <a:t>First the condition is evaluated, if it is true (non-zero) then the statements in the body of loop are executed.</a:t>
            </a:r>
          </a:p>
          <a:p>
            <a:pPr algn="just"/>
            <a:r>
              <a:rPr lang="en-US" dirty="0"/>
              <a:t>After the execution, again the condition is checked and if it is found to be true then again the statements in the body of loop are executed.</a:t>
            </a:r>
          </a:p>
          <a:p>
            <a:pPr algn="just"/>
            <a:r>
              <a:rPr lang="en-US" dirty="0"/>
              <a:t>This means that these statements are executed continuously till the condition is true and when it becomes false (zero), the loop terminates and the control comes out of the loop.</a:t>
            </a:r>
          </a:p>
          <a:p>
            <a:pPr algn="just"/>
            <a:r>
              <a:rPr lang="en-US" dirty="0"/>
              <a:t>Each execution of the loop body is known as iteration.</a:t>
            </a:r>
          </a:p>
        </p:txBody>
      </p:sp>
      <p:pic>
        <p:nvPicPr>
          <p:cNvPr id="8" name="Picture 7">
            <a:extLst>
              <a:ext uri="{FF2B5EF4-FFF2-40B4-BE49-F238E27FC236}">
                <a16:creationId xmlns:a16="http://schemas.microsoft.com/office/drawing/2014/main" id="{76170957-DFB0-41AC-81E0-B8EDE109B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4517" y="9236"/>
            <a:ext cx="3742966" cy="2877123"/>
          </a:xfrm>
          <a:prstGeom prst="rect">
            <a:avLst/>
          </a:prstGeom>
        </p:spPr>
      </p:pic>
    </p:spTree>
    <p:extLst>
      <p:ext uri="{BB962C8B-B14F-4D97-AF65-F5344CB8AC3E}">
        <p14:creationId xmlns:p14="http://schemas.microsoft.com/office/powerpoint/2010/main" val="3400973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108362"/>
            <a:ext cx="10515600" cy="5124018"/>
          </a:xfrm>
        </p:spPr>
        <p:txBody>
          <a:bodyPr>
            <a:normAutofit fontScale="92500" lnSpcReduction="10000"/>
          </a:bodyPr>
          <a:lstStyle/>
          <a:p>
            <a:pPr marL="514350" indent="-514350" algn="just">
              <a:buFont typeface="+mj-lt"/>
              <a:buAutoNum type="alphaLcPeriod" startAt="3"/>
            </a:pPr>
            <a:r>
              <a:rPr lang="en-US" b="1" dirty="0"/>
              <a:t>The do-while loop</a:t>
            </a:r>
          </a:p>
          <a:p>
            <a:pPr algn="just"/>
            <a:r>
              <a:rPr lang="en-US" dirty="0"/>
              <a:t>do-while loop executes a body first without checking any condition and then checks a test condition to determine whether the body of loop is to be executed for next time or not.</a:t>
            </a:r>
          </a:p>
          <a:p>
            <a:pPr algn="just"/>
            <a:r>
              <a:rPr lang="en-US" dirty="0"/>
              <a:t>The terminating condition in for loop and while loop is always tested before the body of the loop is executed -- so of course the body of the loop may not be executed at all.</a:t>
            </a:r>
          </a:p>
          <a:p>
            <a:pPr algn="just"/>
            <a:r>
              <a:rPr lang="en-US" dirty="0"/>
              <a:t>In the do-while the statement body is always executed at least once as the condition is tested at the end of the body of the loop.</a:t>
            </a:r>
          </a:p>
          <a:p>
            <a:pPr marL="0" indent="0" algn="just">
              <a:buNone/>
            </a:pPr>
            <a:r>
              <a:rPr lang="en-US" dirty="0"/>
              <a:t>The syntax and flowchart of the do-while loop can be expressed as follows:</a:t>
            </a:r>
          </a:p>
          <a:p>
            <a:pPr marL="457200" lvl="1" indent="0" algn="just">
              <a:buNone/>
            </a:pPr>
            <a:r>
              <a:rPr lang="en-US" dirty="0"/>
              <a:t>do{</a:t>
            </a:r>
          </a:p>
          <a:p>
            <a:pPr marL="457200" lvl="1" indent="0" algn="just">
              <a:buNone/>
            </a:pPr>
            <a:r>
              <a:rPr lang="en-US" dirty="0"/>
              <a:t>statement body;</a:t>
            </a:r>
          </a:p>
          <a:p>
            <a:pPr marL="457200" lvl="1" indent="0" algn="just">
              <a:buNone/>
            </a:pPr>
            <a:r>
              <a:rPr lang="en-US" dirty="0"/>
              <a:t>}while(condition);</a:t>
            </a:r>
          </a:p>
          <a:p>
            <a:pPr marL="0" indent="0" algn="just">
              <a:buNone/>
            </a:pPr>
            <a:endParaRPr lang="en-US" dirty="0"/>
          </a:p>
        </p:txBody>
      </p:sp>
    </p:spTree>
    <p:extLst>
      <p:ext uri="{BB962C8B-B14F-4D97-AF65-F5344CB8AC3E}">
        <p14:creationId xmlns:p14="http://schemas.microsoft.com/office/powerpoint/2010/main" val="3969371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3177308"/>
            <a:ext cx="10515600" cy="3749964"/>
          </a:xfrm>
        </p:spPr>
        <p:txBody>
          <a:bodyPr>
            <a:normAutofit fontScale="92500" lnSpcReduction="20000"/>
          </a:bodyPr>
          <a:lstStyle/>
          <a:p>
            <a:pPr algn="just"/>
            <a:r>
              <a:rPr lang="en-US" dirty="0"/>
              <a:t>Here firstly the segments inside the loop body are executed and then the condition is evaluated. </a:t>
            </a:r>
          </a:p>
          <a:p>
            <a:pPr algn="just"/>
            <a:r>
              <a:rPr lang="en-US" dirty="0"/>
              <a:t>If the condition is true, then again the loop body is executed and this process continues until the condition becomes false. </a:t>
            </a:r>
          </a:p>
          <a:p>
            <a:pPr algn="just"/>
            <a:r>
              <a:rPr lang="en-US" dirty="0"/>
              <a:t>Unlike while loop, here a semicolon is placed after the condition. </a:t>
            </a:r>
          </a:p>
          <a:p>
            <a:pPr algn="just"/>
            <a:r>
              <a:rPr lang="en-US" dirty="0"/>
              <a:t>In a ‘while’ loop, first the condition is evaluated and then the statements are executed whereas in do while loop, first the statements are executed and then the condition is evaluated. </a:t>
            </a:r>
          </a:p>
          <a:p>
            <a:pPr algn="just"/>
            <a:r>
              <a:rPr lang="en-US" dirty="0"/>
              <a:t>So, if the condition is false the while loop will not execute at all, whereas the do while loop will always execute at least once.</a:t>
            </a:r>
          </a:p>
        </p:txBody>
      </p:sp>
      <p:pic>
        <p:nvPicPr>
          <p:cNvPr id="7" name="Picture 6">
            <a:extLst>
              <a:ext uri="{FF2B5EF4-FFF2-40B4-BE49-F238E27FC236}">
                <a16:creationId xmlns:a16="http://schemas.microsoft.com/office/drawing/2014/main" id="{3AD252D8-A3E3-4180-BF49-8D669CC2F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438" y="0"/>
            <a:ext cx="3247123" cy="2941508"/>
          </a:xfrm>
          <a:prstGeom prst="rect">
            <a:avLst/>
          </a:prstGeom>
        </p:spPr>
      </p:pic>
    </p:spTree>
    <p:extLst>
      <p:ext uri="{BB962C8B-B14F-4D97-AF65-F5344CB8AC3E}">
        <p14:creationId xmlns:p14="http://schemas.microsoft.com/office/powerpoint/2010/main" val="174997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692724"/>
            <a:ext cx="10515600" cy="5567363"/>
          </a:xfrm>
        </p:spPr>
        <p:txBody>
          <a:bodyPr>
            <a:normAutofit/>
          </a:bodyPr>
          <a:lstStyle/>
          <a:p>
            <a:pPr marL="514350" indent="-514350" algn="just">
              <a:lnSpc>
                <a:spcPct val="100000"/>
              </a:lnSpc>
              <a:buFont typeface="+mj-lt"/>
              <a:buAutoNum type="arabicPeriod" startAt="3"/>
            </a:pPr>
            <a:r>
              <a:rPr lang="en-US" sz="2400" b="1" dirty="0"/>
              <a:t>Jumping Statements</a:t>
            </a:r>
          </a:p>
          <a:p>
            <a:pPr algn="just">
              <a:lnSpc>
                <a:spcPct val="100000"/>
              </a:lnSpc>
            </a:pPr>
            <a:r>
              <a:rPr lang="en-US" sz="2400" dirty="0"/>
              <a:t>The C language has four statements such as </a:t>
            </a:r>
            <a:r>
              <a:rPr lang="en-US" sz="2400" b="1" dirty="0"/>
              <a:t>break</a:t>
            </a:r>
            <a:r>
              <a:rPr lang="en-US" sz="2400" dirty="0"/>
              <a:t>, </a:t>
            </a:r>
            <a:r>
              <a:rPr lang="en-US" sz="2400" b="1" dirty="0"/>
              <a:t>continue</a:t>
            </a:r>
            <a:r>
              <a:rPr lang="en-US" sz="2400" dirty="0"/>
              <a:t>, </a:t>
            </a:r>
            <a:r>
              <a:rPr lang="en-US" sz="2400" b="1" dirty="0"/>
              <a:t>return</a:t>
            </a:r>
            <a:r>
              <a:rPr lang="en-US" sz="2400" dirty="0"/>
              <a:t> and </a:t>
            </a:r>
            <a:r>
              <a:rPr lang="en-US" sz="2400" b="1" dirty="0"/>
              <a:t>goto</a:t>
            </a:r>
            <a:r>
              <a:rPr lang="en-US" sz="2400" dirty="0"/>
              <a:t> used to perform an unconditional branch are called jump statements. </a:t>
            </a:r>
          </a:p>
          <a:p>
            <a:pPr algn="just">
              <a:lnSpc>
                <a:spcPct val="100000"/>
              </a:lnSpc>
            </a:pPr>
            <a:r>
              <a:rPr lang="en-US" sz="2400" dirty="0"/>
              <a:t>Of these, we may use </a:t>
            </a:r>
            <a:r>
              <a:rPr lang="en-US" sz="2400" b="1" dirty="0"/>
              <a:t>return</a:t>
            </a:r>
            <a:r>
              <a:rPr lang="en-US" sz="2400" dirty="0"/>
              <a:t> and </a:t>
            </a:r>
            <a:r>
              <a:rPr lang="en-US" sz="2400" b="1" dirty="0"/>
              <a:t>goto</a:t>
            </a:r>
            <a:r>
              <a:rPr lang="en-US" sz="2400" dirty="0"/>
              <a:t> anywhere in program. </a:t>
            </a:r>
          </a:p>
          <a:p>
            <a:pPr algn="just">
              <a:lnSpc>
                <a:spcPct val="100000"/>
              </a:lnSpc>
            </a:pPr>
            <a:r>
              <a:rPr lang="en-US" sz="2400" dirty="0"/>
              <a:t>We can use the </a:t>
            </a:r>
            <a:r>
              <a:rPr lang="en-US" sz="2400" b="1" dirty="0"/>
              <a:t>break</a:t>
            </a:r>
            <a:r>
              <a:rPr lang="en-US" sz="2400" dirty="0"/>
              <a:t> and </a:t>
            </a:r>
            <a:r>
              <a:rPr lang="en-US" sz="2400" b="1" dirty="0"/>
              <a:t>continue</a:t>
            </a:r>
            <a:r>
              <a:rPr lang="en-US" sz="2400" dirty="0"/>
              <a:t> statements in conjunction with any of the loop statements.</a:t>
            </a:r>
          </a:p>
          <a:p>
            <a:pPr algn="just">
              <a:lnSpc>
                <a:spcPct val="100000"/>
              </a:lnSpc>
            </a:pPr>
            <a:r>
              <a:rPr lang="en-US" sz="2400" dirty="0"/>
              <a:t>The C statements which unconditionally branch (jump) are as follows:</a:t>
            </a:r>
          </a:p>
          <a:p>
            <a:pPr marL="457200" indent="-457200" algn="just">
              <a:lnSpc>
                <a:spcPct val="100000"/>
              </a:lnSpc>
              <a:buFont typeface="+mj-lt"/>
              <a:buAutoNum type="alphaLcPeriod"/>
            </a:pPr>
            <a:r>
              <a:rPr lang="en-US" sz="2400" dirty="0"/>
              <a:t>The break statement</a:t>
            </a:r>
          </a:p>
          <a:p>
            <a:pPr marL="457200" indent="-457200" algn="just">
              <a:lnSpc>
                <a:spcPct val="100000"/>
              </a:lnSpc>
              <a:buFont typeface="+mj-lt"/>
              <a:buAutoNum type="alphaLcPeriod"/>
            </a:pPr>
            <a:r>
              <a:rPr lang="en-US" sz="2400" dirty="0"/>
              <a:t>The continue statement</a:t>
            </a:r>
          </a:p>
          <a:p>
            <a:pPr marL="457200" indent="-457200" algn="just">
              <a:lnSpc>
                <a:spcPct val="100000"/>
              </a:lnSpc>
              <a:buFont typeface="+mj-lt"/>
              <a:buAutoNum type="alphaLcPeriod"/>
            </a:pPr>
            <a:r>
              <a:rPr lang="en-US" sz="2400" dirty="0"/>
              <a:t>The return statement</a:t>
            </a:r>
          </a:p>
          <a:p>
            <a:pPr marL="457200" indent="-457200" algn="just">
              <a:lnSpc>
                <a:spcPct val="100000"/>
              </a:lnSpc>
              <a:buFont typeface="+mj-lt"/>
              <a:buAutoNum type="alphaLcPeriod"/>
            </a:pPr>
            <a:r>
              <a:rPr lang="en-US" sz="2400" dirty="0"/>
              <a:t>The goto statement</a:t>
            </a:r>
          </a:p>
        </p:txBody>
      </p:sp>
    </p:spTree>
    <p:extLst>
      <p:ext uri="{BB962C8B-B14F-4D97-AF65-F5344CB8AC3E}">
        <p14:creationId xmlns:p14="http://schemas.microsoft.com/office/powerpoint/2010/main" val="269363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067B-25BF-4ACB-9FD1-AA69D6B49759}"/>
              </a:ext>
            </a:extLst>
          </p:cNvPr>
          <p:cNvSpPr>
            <a:spLocks noGrp="1"/>
          </p:cNvSpPr>
          <p:nvPr>
            <p:ph type="title"/>
          </p:nvPr>
        </p:nvSpPr>
        <p:spPr/>
        <p:txBody>
          <a:bodyPr/>
          <a:lstStyle/>
          <a:p>
            <a:r>
              <a:rPr lang="en-US" b="1" dirty="0"/>
              <a:t>CONTENTS (LH – 4HRS)</a:t>
            </a:r>
          </a:p>
        </p:txBody>
      </p:sp>
      <p:sp>
        <p:nvSpPr>
          <p:cNvPr id="3" name="Content Placeholder 2">
            <a:extLst>
              <a:ext uri="{FF2B5EF4-FFF2-40B4-BE49-F238E27FC236}">
                <a16:creationId xmlns:a16="http://schemas.microsoft.com/office/drawing/2014/main" id="{DF71EFC3-4FF6-4728-8089-9E03B1688353}"/>
              </a:ext>
            </a:extLst>
          </p:cNvPr>
          <p:cNvSpPr>
            <a:spLocks noGrp="1"/>
          </p:cNvSpPr>
          <p:nvPr>
            <p:ph idx="1"/>
          </p:nvPr>
        </p:nvSpPr>
        <p:spPr/>
        <p:txBody>
          <a:bodyPr/>
          <a:lstStyle/>
          <a:p>
            <a:pPr marL="0" indent="0">
              <a:buNone/>
            </a:pPr>
            <a:r>
              <a:rPr lang="en-US" dirty="0"/>
              <a:t>5.1 Introduction,</a:t>
            </a:r>
          </a:p>
          <a:p>
            <a:pPr marL="0" indent="0">
              <a:buNone/>
            </a:pPr>
            <a:r>
              <a:rPr lang="en-US" dirty="0"/>
              <a:t>5.2 Type of Control Structure (Branching: if, if else, if elseif and switch case, Looping: while, do while and for and Jumping: goto, break and continue)</a:t>
            </a:r>
          </a:p>
          <a:p>
            <a:pPr marL="0" indent="0">
              <a:buNone/>
            </a:pPr>
            <a:r>
              <a:rPr lang="en-US" dirty="0"/>
              <a:t>5.3 Nested Control Structure</a:t>
            </a:r>
          </a:p>
        </p:txBody>
      </p:sp>
    </p:spTree>
    <p:extLst>
      <p:ext uri="{BB962C8B-B14F-4D97-AF65-F5344CB8AC3E}">
        <p14:creationId xmlns:p14="http://schemas.microsoft.com/office/powerpoint/2010/main" val="3760195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01600"/>
            <a:ext cx="10515600" cy="6075363"/>
          </a:xfrm>
        </p:spPr>
        <p:txBody>
          <a:bodyPr>
            <a:normAutofit/>
          </a:bodyPr>
          <a:lstStyle/>
          <a:p>
            <a:pPr marL="514350" indent="-514350" algn="just">
              <a:buFont typeface="+mj-lt"/>
              <a:buAutoNum type="alphaLcPeriod"/>
            </a:pPr>
            <a:r>
              <a:rPr lang="en-US" sz="2400" b="1" dirty="0"/>
              <a:t>The break statement</a:t>
            </a:r>
          </a:p>
          <a:p>
            <a:pPr algn="just"/>
            <a:r>
              <a:rPr lang="en-US" sz="2400" dirty="0"/>
              <a:t>It terminates the execution of the loop and the control is transferred to the statement immediately following the loop.</a:t>
            </a:r>
          </a:p>
          <a:p>
            <a:pPr algn="just"/>
            <a:r>
              <a:rPr lang="en-US" sz="2400" dirty="0"/>
              <a:t>When a break statement is encountered inside a while, for, do/while or switch statement and the statement is immediately terminated and execution resumes at the next statement following the statement.</a:t>
            </a:r>
          </a:p>
          <a:p>
            <a:pPr algn="just"/>
            <a:r>
              <a:rPr lang="en-US" sz="2400" dirty="0"/>
              <a:t>The break statement has two uses. We can use it to terminate a case in the switch statement as well as we can also use it to force immediate termination of a loop, without going through loop termination condition.</a:t>
            </a:r>
          </a:p>
          <a:p>
            <a:pPr algn="just"/>
            <a:r>
              <a:rPr lang="en-US" sz="2400" dirty="0"/>
              <a:t>The following code segment shows the uses of the break statement within the loops and its effect.</a:t>
            </a:r>
          </a:p>
        </p:txBody>
      </p:sp>
      <p:pic>
        <p:nvPicPr>
          <p:cNvPr id="7" name="Picture 6">
            <a:extLst>
              <a:ext uri="{FF2B5EF4-FFF2-40B4-BE49-F238E27FC236}">
                <a16:creationId xmlns:a16="http://schemas.microsoft.com/office/drawing/2014/main" id="{EF63C827-AD7A-4C9B-AE83-339616963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300" y="3980874"/>
            <a:ext cx="4597400" cy="2849418"/>
          </a:xfrm>
          <a:prstGeom prst="rect">
            <a:avLst/>
          </a:prstGeom>
        </p:spPr>
      </p:pic>
    </p:spTree>
    <p:extLst>
      <p:ext uri="{BB962C8B-B14F-4D97-AF65-F5344CB8AC3E}">
        <p14:creationId xmlns:p14="http://schemas.microsoft.com/office/powerpoint/2010/main" val="127548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277091"/>
            <a:ext cx="10515600" cy="5899872"/>
          </a:xfrm>
        </p:spPr>
        <p:txBody>
          <a:bodyPr>
            <a:normAutofit/>
          </a:bodyPr>
          <a:lstStyle/>
          <a:p>
            <a:pPr marL="514350" indent="-514350" algn="just">
              <a:buFont typeface="+mj-lt"/>
              <a:buAutoNum type="alphaLcPeriod" startAt="2"/>
            </a:pPr>
            <a:r>
              <a:rPr lang="en-US" sz="2400" b="1" dirty="0"/>
              <a:t>The continue statement</a:t>
            </a:r>
          </a:p>
          <a:p>
            <a:pPr algn="just"/>
            <a:r>
              <a:rPr lang="en-US" sz="2400" dirty="0"/>
              <a:t>The continue statement terminates the current iteration of a while, for or do/while statement and resumes execution back at the beginning of the loop body with the next iteration.</a:t>
            </a:r>
          </a:p>
          <a:p>
            <a:pPr algn="just"/>
            <a:r>
              <a:rPr lang="en-US" sz="2400" dirty="0"/>
              <a:t>The continue statement is used to bypass the remainder of the current pass through a loop.</a:t>
            </a:r>
          </a:p>
          <a:p>
            <a:pPr algn="just"/>
            <a:r>
              <a:rPr lang="en-US" sz="2400" dirty="0"/>
              <a:t>The loop doesn’t terminate when a continue statement is encountered. Instead the remaining loop statements are skipped and the computation proceeds directly to the next pass through the loop.</a:t>
            </a:r>
          </a:p>
          <a:p>
            <a:pPr algn="just"/>
            <a:r>
              <a:rPr lang="en-US" sz="2400" dirty="0"/>
              <a:t>The following skeleton of the code clearly shows the uses of the continue statement with loops.</a:t>
            </a:r>
          </a:p>
        </p:txBody>
      </p:sp>
      <p:pic>
        <p:nvPicPr>
          <p:cNvPr id="7" name="Picture 6">
            <a:extLst>
              <a:ext uri="{FF2B5EF4-FFF2-40B4-BE49-F238E27FC236}">
                <a16:creationId xmlns:a16="http://schemas.microsoft.com/office/drawing/2014/main" id="{46B0F8E2-819F-4DF2-9F7E-A4F1B5B01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8756" y="4137798"/>
            <a:ext cx="3951431" cy="2679070"/>
          </a:xfrm>
          <a:prstGeom prst="rect">
            <a:avLst/>
          </a:prstGeom>
        </p:spPr>
      </p:pic>
    </p:spTree>
    <p:extLst>
      <p:ext uri="{BB962C8B-B14F-4D97-AF65-F5344CB8AC3E}">
        <p14:creationId xmlns:p14="http://schemas.microsoft.com/office/powerpoint/2010/main" val="39723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286328"/>
            <a:ext cx="10515600" cy="6391564"/>
          </a:xfrm>
        </p:spPr>
        <p:txBody>
          <a:bodyPr>
            <a:normAutofit fontScale="92500" lnSpcReduction="20000"/>
          </a:bodyPr>
          <a:lstStyle/>
          <a:p>
            <a:pPr marL="514350" indent="-514350" algn="just">
              <a:buFont typeface="+mj-lt"/>
              <a:buAutoNum type="alphaLcPeriod" startAt="3"/>
            </a:pPr>
            <a:r>
              <a:rPr lang="en-US" b="1" dirty="0"/>
              <a:t>The return statement</a:t>
            </a:r>
          </a:p>
          <a:p>
            <a:pPr algn="just"/>
            <a:r>
              <a:rPr lang="en-US" dirty="0"/>
              <a:t>It is used to return from a function. It is categorized as a jump statement because it causes execution to return back to the point at which the call to the function was made.</a:t>
            </a:r>
          </a:p>
          <a:p>
            <a:pPr algn="just"/>
            <a:r>
              <a:rPr lang="en-US" dirty="0"/>
              <a:t>A return may or may not have a value associated with it. If return has a value associated with it, that value becomes the return value of the function.</a:t>
            </a:r>
          </a:p>
          <a:p>
            <a:pPr algn="just"/>
            <a:r>
              <a:rPr lang="en-US" dirty="0"/>
              <a:t>The general form of the return statement is</a:t>
            </a:r>
          </a:p>
          <a:p>
            <a:pPr marL="457200" lvl="1" indent="0" algn="just">
              <a:buNone/>
            </a:pPr>
            <a:r>
              <a:rPr lang="en-US" dirty="0"/>
              <a:t>return expression;</a:t>
            </a:r>
          </a:p>
          <a:p>
            <a:pPr algn="just"/>
            <a:r>
              <a:rPr lang="en-US" dirty="0"/>
              <a:t>The expression is present only if the function is declared as returning a value. In this case, the value of expression will become the return value of the function. We can use as many return statements as we like within a function. However, the function will stop executing as soon as it encounters the first return.</a:t>
            </a:r>
          </a:p>
          <a:p>
            <a:pPr marL="457200" lvl="1" indent="0" algn="just">
              <a:buNone/>
            </a:pPr>
            <a:r>
              <a:rPr lang="en-US" dirty="0"/>
              <a:t>int findMax(int a, int b){</a:t>
            </a:r>
          </a:p>
          <a:p>
            <a:pPr marL="457200" lvl="1" indent="0" algn="just">
              <a:buNone/>
            </a:pPr>
            <a:r>
              <a:rPr lang="en-US" dirty="0"/>
              <a:t>	if(a&gt;b)</a:t>
            </a:r>
          </a:p>
          <a:p>
            <a:pPr marL="457200" lvl="1" indent="0" algn="just">
              <a:buNone/>
            </a:pPr>
            <a:r>
              <a:rPr lang="en-US" dirty="0"/>
              <a:t>		return a;</a:t>
            </a:r>
          </a:p>
          <a:p>
            <a:pPr marL="457200" lvl="1" indent="0" algn="just">
              <a:buNone/>
            </a:pPr>
            <a:r>
              <a:rPr lang="en-US" dirty="0"/>
              <a:t>		return b;</a:t>
            </a:r>
          </a:p>
          <a:p>
            <a:pPr marL="457200" lvl="1" indent="0" algn="just">
              <a:buNone/>
            </a:pPr>
            <a:r>
              <a:rPr lang="en-US" dirty="0"/>
              <a:t>}</a:t>
            </a:r>
          </a:p>
        </p:txBody>
      </p:sp>
    </p:spTree>
    <p:extLst>
      <p:ext uri="{BB962C8B-B14F-4D97-AF65-F5344CB8AC3E}">
        <p14:creationId xmlns:p14="http://schemas.microsoft.com/office/powerpoint/2010/main" val="143826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498759"/>
            <a:ext cx="10515600" cy="6225309"/>
          </a:xfrm>
        </p:spPr>
        <p:txBody>
          <a:bodyPr>
            <a:normAutofit fontScale="92500" lnSpcReduction="20000"/>
          </a:bodyPr>
          <a:lstStyle/>
          <a:p>
            <a:pPr marL="514350" indent="-514350" algn="just">
              <a:buFont typeface="+mj-lt"/>
              <a:buAutoNum type="alphaLcPeriod" startAt="4"/>
            </a:pPr>
            <a:r>
              <a:rPr lang="en-US" b="1" dirty="0"/>
              <a:t>The goto statement</a:t>
            </a:r>
          </a:p>
          <a:p>
            <a:pPr algn="just"/>
            <a:r>
              <a:rPr lang="en-US" dirty="0"/>
              <a:t>It is used to alter the normal sequence of program execution by unconditionally transferring control to some other part of the program.</a:t>
            </a:r>
          </a:p>
          <a:p>
            <a:pPr algn="just"/>
            <a:r>
              <a:rPr lang="en-US" dirty="0"/>
              <a:t>The goto statement transfers the control to the labeled statement somewhere in the current function.</a:t>
            </a:r>
          </a:p>
          <a:p>
            <a:pPr algn="just"/>
            <a:r>
              <a:rPr lang="en-US" dirty="0"/>
              <a:t>The general syntax of goto statement:</a:t>
            </a:r>
          </a:p>
          <a:p>
            <a:pPr marL="457200" lvl="1" indent="0" algn="just">
              <a:buNone/>
            </a:pPr>
            <a:r>
              <a:rPr lang="en-US" dirty="0"/>
              <a:t>goto label;</a:t>
            </a:r>
          </a:p>
          <a:p>
            <a:pPr marL="457200" lvl="1" indent="0" algn="just">
              <a:buNone/>
            </a:pPr>
            <a:r>
              <a:rPr lang="en-US" dirty="0"/>
              <a:t>------</a:t>
            </a:r>
          </a:p>
          <a:p>
            <a:pPr marL="457200" lvl="1" indent="0" algn="just">
              <a:buNone/>
            </a:pPr>
            <a:r>
              <a:rPr lang="en-US" dirty="0"/>
              <a:t>------</a:t>
            </a:r>
          </a:p>
          <a:p>
            <a:pPr marL="457200" lvl="1" indent="0" algn="just">
              <a:buNone/>
            </a:pPr>
            <a:r>
              <a:rPr lang="en-US" dirty="0"/>
              <a:t>label:</a:t>
            </a:r>
          </a:p>
          <a:p>
            <a:pPr marL="457200" lvl="1" indent="0" algn="just">
              <a:buNone/>
            </a:pPr>
            <a:r>
              <a:rPr lang="en-US" dirty="0"/>
              <a:t>statement;</a:t>
            </a:r>
          </a:p>
          <a:p>
            <a:pPr marL="457200" lvl="1" indent="0" algn="just">
              <a:buNone/>
            </a:pPr>
            <a:r>
              <a:rPr lang="en-US" dirty="0"/>
              <a:t>------</a:t>
            </a:r>
          </a:p>
          <a:p>
            <a:pPr marL="457200" lvl="1" indent="0" algn="just">
              <a:buNone/>
            </a:pPr>
            <a:r>
              <a:rPr lang="en-US" dirty="0"/>
              <a:t>-----</a:t>
            </a:r>
          </a:p>
          <a:p>
            <a:pPr algn="just"/>
            <a:r>
              <a:rPr lang="en-US" dirty="0"/>
              <a:t>Here, label is any valid C identifier and it is followed by a colon. Whenever, the statement goto label is encountered, the control is transferred to the statement that is immediately after the label.</a:t>
            </a:r>
          </a:p>
          <a:p>
            <a:pPr algn="just"/>
            <a:r>
              <a:rPr lang="en-US" dirty="0"/>
              <a:t>Generally, the use of goto statement is avoided as it makes program illegible and unreliable.</a:t>
            </a:r>
          </a:p>
        </p:txBody>
      </p:sp>
    </p:spTree>
    <p:extLst>
      <p:ext uri="{BB962C8B-B14F-4D97-AF65-F5344CB8AC3E}">
        <p14:creationId xmlns:p14="http://schemas.microsoft.com/office/powerpoint/2010/main" val="316026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1C23-86BB-484F-AD95-DF6053B9EDDC}"/>
              </a:ext>
            </a:extLst>
          </p:cNvPr>
          <p:cNvSpPr>
            <a:spLocks noGrp="1"/>
          </p:cNvSpPr>
          <p:nvPr>
            <p:ph type="title"/>
          </p:nvPr>
        </p:nvSpPr>
        <p:spPr>
          <a:xfrm>
            <a:off x="838200" y="-32036"/>
            <a:ext cx="10515600" cy="1325563"/>
          </a:xfrm>
        </p:spPr>
        <p:txBody>
          <a:bodyPr/>
          <a:lstStyle/>
          <a:p>
            <a:pPr marL="0" indent="0">
              <a:buNone/>
            </a:pPr>
            <a:r>
              <a:rPr lang="en-US" b="1" dirty="0"/>
              <a:t>5.3 Nested Control Structure</a:t>
            </a:r>
          </a:p>
        </p:txBody>
      </p:sp>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117600"/>
            <a:ext cx="10515600" cy="5671127"/>
          </a:xfrm>
        </p:spPr>
        <p:txBody>
          <a:bodyPr>
            <a:normAutofit fontScale="85000" lnSpcReduction="20000"/>
          </a:bodyPr>
          <a:lstStyle/>
          <a:p>
            <a:pPr marL="514350" indent="-514350" algn="just">
              <a:buAutoNum type="alphaLcPeriod"/>
            </a:pPr>
            <a:r>
              <a:rPr lang="en-US" b="1" dirty="0"/>
              <a:t>Nested if statement</a:t>
            </a:r>
          </a:p>
          <a:p>
            <a:pPr algn="just"/>
            <a:r>
              <a:rPr lang="en-US" dirty="0"/>
              <a:t>When series of decisions are involved, we may have to use more than one if else statement in nested.</a:t>
            </a:r>
          </a:p>
          <a:p>
            <a:pPr algn="just"/>
            <a:r>
              <a:rPr lang="en-US" dirty="0"/>
              <a:t>An if else statement contains another if else statement is called nested if else statement.</a:t>
            </a:r>
          </a:p>
          <a:p>
            <a:pPr algn="just"/>
            <a:r>
              <a:rPr lang="en-US" dirty="0"/>
              <a:t>The general format is:</a:t>
            </a:r>
          </a:p>
          <a:p>
            <a:pPr marL="457200" lvl="1" indent="0" algn="just">
              <a:buNone/>
            </a:pPr>
            <a:r>
              <a:rPr lang="en-US" dirty="0"/>
              <a:t>if(test-condition-1)</a:t>
            </a:r>
          </a:p>
          <a:p>
            <a:pPr marL="457200" lvl="1" indent="0" algn="just">
              <a:buNone/>
            </a:pPr>
            <a:r>
              <a:rPr lang="en-US" dirty="0"/>
              <a:t>{</a:t>
            </a:r>
          </a:p>
          <a:p>
            <a:pPr marL="457200" lvl="1" indent="0" algn="just">
              <a:buNone/>
            </a:pPr>
            <a:r>
              <a:rPr lang="en-US" dirty="0"/>
              <a:t>if(test-condition-2)</a:t>
            </a:r>
          </a:p>
          <a:p>
            <a:pPr marL="457200" lvl="1" indent="0" algn="just">
              <a:buNone/>
            </a:pPr>
            <a:r>
              <a:rPr lang="en-US" dirty="0"/>
              <a:t>statement-1;</a:t>
            </a:r>
          </a:p>
          <a:p>
            <a:pPr marL="457200" lvl="1" indent="0" algn="just">
              <a:buNone/>
            </a:pPr>
            <a:r>
              <a:rPr lang="en-US" dirty="0"/>
              <a:t>else</a:t>
            </a:r>
          </a:p>
          <a:p>
            <a:pPr marL="457200" lvl="1" indent="0" algn="just">
              <a:buNone/>
            </a:pPr>
            <a:r>
              <a:rPr lang="en-US" dirty="0"/>
              <a:t>statement-2;</a:t>
            </a:r>
          </a:p>
          <a:p>
            <a:pPr marL="457200" lvl="1" indent="0" algn="just">
              <a:buNone/>
            </a:pPr>
            <a:r>
              <a:rPr lang="en-US" dirty="0"/>
              <a:t>}</a:t>
            </a:r>
          </a:p>
          <a:p>
            <a:pPr marL="457200" lvl="1" indent="0" algn="just">
              <a:buNone/>
            </a:pPr>
            <a:r>
              <a:rPr lang="en-US" dirty="0"/>
              <a:t>else</a:t>
            </a:r>
          </a:p>
          <a:p>
            <a:pPr marL="457200" lvl="1" indent="0" algn="just">
              <a:buNone/>
            </a:pPr>
            <a:r>
              <a:rPr lang="en-US" dirty="0"/>
              <a:t>statement-3;</a:t>
            </a:r>
          </a:p>
          <a:p>
            <a:pPr algn="just"/>
            <a:r>
              <a:rPr lang="en-US" dirty="0"/>
              <a:t>In above syntax, if the condition 1 is false, the statement 3 will be executed; otherwise it continues to perform the second test. If the condition 2 is true, the statement 1 is executed; otherwise statement 2 will be executed and then the control is transferred to the next statement of the program if any.</a:t>
            </a:r>
          </a:p>
        </p:txBody>
      </p:sp>
    </p:spTree>
    <p:extLst>
      <p:ext uri="{BB962C8B-B14F-4D97-AF65-F5344CB8AC3E}">
        <p14:creationId xmlns:p14="http://schemas.microsoft.com/office/powerpoint/2010/main" val="368645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289920"/>
            <a:ext cx="10515600" cy="4351338"/>
          </a:xfrm>
        </p:spPr>
        <p:txBody>
          <a:bodyPr/>
          <a:lstStyle/>
          <a:p>
            <a:pPr algn="just"/>
            <a:r>
              <a:rPr lang="en-US" dirty="0"/>
              <a:t>The flowchart of above syntax is as follows:</a:t>
            </a:r>
          </a:p>
        </p:txBody>
      </p:sp>
      <p:pic>
        <p:nvPicPr>
          <p:cNvPr id="7" name="Picture 6">
            <a:extLst>
              <a:ext uri="{FF2B5EF4-FFF2-40B4-BE49-F238E27FC236}">
                <a16:creationId xmlns:a16="http://schemas.microsoft.com/office/drawing/2014/main" id="{B5A7BAA0-70BD-4304-A525-9983D613C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6936" y="1825625"/>
            <a:ext cx="5425910" cy="4549534"/>
          </a:xfrm>
          <a:prstGeom prst="rect">
            <a:avLst/>
          </a:prstGeom>
        </p:spPr>
      </p:pic>
    </p:spTree>
    <p:extLst>
      <p:ext uri="{BB962C8B-B14F-4D97-AF65-F5344CB8AC3E}">
        <p14:creationId xmlns:p14="http://schemas.microsoft.com/office/powerpoint/2010/main" val="1696941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680316"/>
            <a:ext cx="10515600" cy="4351338"/>
          </a:xfrm>
        </p:spPr>
        <p:txBody>
          <a:bodyPr/>
          <a:lstStyle/>
          <a:p>
            <a:pPr marL="514350" indent="-514350" algn="just">
              <a:buFont typeface="+mj-lt"/>
              <a:buAutoNum type="alphaLcPeriod" startAt="2"/>
            </a:pPr>
            <a:r>
              <a:rPr lang="en-US" b="1" dirty="0"/>
              <a:t>Nested if…else Statement</a:t>
            </a:r>
          </a:p>
          <a:p>
            <a:pPr algn="just"/>
            <a:r>
              <a:rPr lang="en-US" dirty="0"/>
              <a:t>Similar to nested if statement, if…else statements shall also be written inside the body of another if-else body called nested if-else statements.</a:t>
            </a:r>
          </a:p>
          <a:p>
            <a:pPr algn="just"/>
            <a:r>
              <a:rPr lang="en-US" dirty="0"/>
              <a:t>The if…else statement shall be declared within either anyone of if or else body statement or both.</a:t>
            </a:r>
          </a:p>
        </p:txBody>
      </p:sp>
      <p:pic>
        <p:nvPicPr>
          <p:cNvPr id="7" name="Picture 6">
            <a:extLst>
              <a:ext uri="{FF2B5EF4-FFF2-40B4-BE49-F238E27FC236}">
                <a16:creationId xmlns:a16="http://schemas.microsoft.com/office/drawing/2014/main" id="{001EEEB1-6245-40D7-8949-BA3ADEF7D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917" y="3429000"/>
            <a:ext cx="5306165" cy="3038899"/>
          </a:xfrm>
          <a:prstGeom prst="rect">
            <a:avLst/>
          </a:prstGeom>
        </p:spPr>
      </p:pic>
    </p:spTree>
    <p:extLst>
      <p:ext uri="{BB962C8B-B14F-4D97-AF65-F5344CB8AC3E}">
        <p14:creationId xmlns:p14="http://schemas.microsoft.com/office/powerpoint/2010/main" val="998094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p:txBody>
          <a:bodyPr/>
          <a:lstStyle/>
          <a:p>
            <a:pPr marL="514350" indent="-514350" algn="just">
              <a:buFont typeface="+mj-lt"/>
              <a:buAutoNum type="alphaLcPeriod" startAt="3"/>
            </a:pPr>
            <a:r>
              <a:rPr lang="en-US" b="1" dirty="0"/>
              <a:t>Nesting of Loops</a:t>
            </a:r>
          </a:p>
          <a:p>
            <a:pPr algn="just"/>
            <a:r>
              <a:rPr lang="en-US" dirty="0"/>
              <a:t>When a loop is written inside the body of another loop, then it is known as nesting of loops.</a:t>
            </a:r>
          </a:p>
          <a:p>
            <a:pPr algn="just"/>
            <a:r>
              <a:rPr lang="en-US" dirty="0"/>
              <a:t>Any type of loop can be nested inside any other type of loop.</a:t>
            </a:r>
          </a:p>
          <a:p>
            <a:pPr algn="just"/>
            <a:r>
              <a:rPr lang="en-US" dirty="0"/>
              <a:t>For example, a for loop may be nested inside another for loop or inside a while or do/while loop.</a:t>
            </a:r>
          </a:p>
          <a:p>
            <a:pPr algn="just"/>
            <a:r>
              <a:rPr lang="en-US" dirty="0"/>
              <a:t>Similarly, while and do/while loops can be nested.</a:t>
            </a:r>
          </a:p>
        </p:txBody>
      </p:sp>
    </p:spTree>
    <p:extLst>
      <p:ext uri="{BB962C8B-B14F-4D97-AF65-F5344CB8AC3E}">
        <p14:creationId xmlns:p14="http://schemas.microsoft.com/office/powerpoint/2010/main" val="1561243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1C23-86BB-484F-AD95-DF6053B9EDDC}"/>
              </a:ext>
            </a:extLst>
          </p:cNvPr>
          <p:cNvSpPr>
            <a:spLocks noGrp="1"/>
          </p:cNvSpPr>
          <p:nvPr>
            <p:ph type="title"/>
          </p:nvPr>
        </p:nvSpPr>
        <p:spPr>
          <a:xfrm>
            <a:off x="838200" y="2600326"/>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400855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AFE8-C95A-43D6-BEC5-8620B9AB0BAB}"/>
              </a:ext>
            </a:extLst>
          </p:cNvPr>
          <p:cNvSpPr>
            <a:spLocks noGrp="1"/>
          </p:cNvSpPr>
          <p:nvPr>
            <p:ph type="title"/>
          </p:nvPr>
        </p:nvSpPr>
        <p:spPr/>
        <p:txBody>
          <a:bodyPr/>
          <a:lstStyle/>
          <a:p>
            <a:r>
              <a:rPr lang="en-US" b="1" dirty="0"/>
              <a:t>5.1 Introduction</a:t>
            </a:r>
          </a:p>
        </p:txBody>
      </p:sp>
      <p:sp>
        <p:nvSpPr>
          <p:cNvPr id="3" name="Content Placeholder 2">
            <a:extLst>
              <a:ext uri="{FF2B5EF4-FFF2-40B4-BE49-F238E27FC236}">
                <a16:creationId xmlns:a16="http://schemas.microsoft.com/office/drawing/2014/main" id="{39D22B7F-ECC5-48FD-8F9B-20B640BFEAB9}"/>
              </a:ext>
            </a:extLst>
          </p:cNvPr>
          <p:cNvSpPr>
            <a:spLocks noGrp="1"/>
          </p:cNvSpPr>
          <p:nvPr>
            <p:ph idx="1"/>
          </p:nvPr>
        </p:nvSpPr>
        <p:spPr/>
        <p:txBody>
          <a:bodyPr/>
          <a:lstStyle/>
          <a:p>
            <a:pPr algn="just"/>
            <a:r>
              <a:rPr lang="en-US" dirty="0"/>
              <a:t>In general, the program statements are executed in same order in which they appear in the source program but if we want to alter the flow of normal execution of a program, control statements are used.</a:t>
            </a:r>
          </a:p>
          <a:p>
            <a:pPr algn="just"/>
            <a:r>
              <a:rPr lang="en-US" dirty="0"/>
              <a:t>Thus, programming construct that contains control statements to control the flow of execution in a program is called </a:t>
            </a:r>
            <a:r>
              <a:rPr lang="en-US" b="1" dirty="0"/>
              <a:t>control structure</a:t>
            </a:r>
            <a:r>
              <a:rPr lang="en-US" dirty="0"/>
              <a:t>.</a:t>
            </a:r>
          </a:p>
          <a:p>
            <a:pPr algn="just"/>
            <a:r>
              <a:rPr lang="en-US" dirty="0"/>
              <a:t>Control structures enable us to specify the flow of program control.</a:t>
            </a:r>
          </a:p>
          <a:p>
            <a:pPr algn="just"/>
            <a:r>
              <a:rPr lang="en-US" dirty="0"/>
              <a:t>They make it possible to make decisions, to perform tasks repeatedly or to jump from one section of code to another.</a:t>
            </a:r>
          </a:p>
        </p:txBody>
      </p:sp>
    </p:spTree>
    <p:extLst>
      <p:ext uri="{BB962C8B-B14F-4D97-AF65-F5344CB8AC3E}">
        <p14:creationId xmlns:p14="http://schemas.microsoft.com/office/powerpoint/2010/main" val="371808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1C23-86BB-484F-AD95-DF6053B9EDDC}"/>
              </a:ext>
            </a:extLst>
          </p:cNvPr>
          <p:cNvSpPr>
            <a:spLocks noGrp="1"/>
          </p:cNvSpPr>
          <p:nvPr>
            <p:ph type="title"/>
          </p:nvPr>
        </p:nvSpPr>
        <p:spPr>
          <a:xfrm>
            <a:off x="838200" y="14148"/>
            <a:ext cx="10515600" cy="1325563"/>
          </a:xfrm>
        </p:spPr>
        <p:txBody>
          <a:bodyPr/>
          <a:lstStyle/>
          <a:p>
            <a:r>
              <a:rPr lang="en-US" b="1" dirty="0"/>
              <a:t>5.2 Type of Control Structure</a:t>
            </a:r>
          </a:p>
        </p:txBody>
      </p:sp>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1099128"/>
            <a:ext cx="10515600" cy="5758872"/>
          </a:xfrm>
        </p:spPr>
        <p:txBody>
          <a:bodyPr>
            <a:normAutofit fontScale="62500" lnSpcReduction="20000"/>
          </a:bodyPr>
          <a:lstStyle/>
          <a:p>
            <a:pPr marL="0" indent="0" algn="just">
              <a:lnSpc>
                <a:spcPct val="100000"/>
              </a:lnSpc>
              <a:buNone/>
            </a:pPr>
            <a:r>
              <a:rPr lang="en-US" dirty="0"/>
              <a:t>Control statements can be categorized into three sub categories:</a:t>
            </a:r>
          </a:p>
          <a:p>
            <a:pPr marL="514350" indent="-514350" algn="just">
              <a:lnSpc>
                <a:spcPct val="100000"/>
              </a:lnSpc>
              <a:buAutoNum type="arabicPeriod"/>
            </a:pPr>
            <a:r>
              <a:rPr lang="en-US" b="1" dirty="0"/>
              <a:t>Decision Making Statements</a:t>
            </a:r>
          </a:p>
          <a:p>
            <a:pPr algn="just">
              <a:lnSpc>
                <a:spcPct val="100000"/>
              </a:lnSpc>
            </a:pPr>
            <a:r>
              <a:rPr lang="en-US" dirty="0"/>
              <a:t>if statement</a:t>
            </a:r>
          </a:p>
          <a:p>
            <a:pPr algn="just">
              <a:lnSpc>
                <a:spcPct val="100000"/>
              </a:lnSpc>
            </a:pPr>
            <a:r>
              <a:rPr lang="en-US" dirty="0"/>
              <a:t>if…else statement</a:t>
            </a:r>
          </a:p>
          <a:p>
            <a:pPr algn="just">
              <a:lnSpc>
                <a:spcPct val="100000"/>
              </a:lnSpc>
            </a:pPr>
            <a:r>
              <a:rPr lang="en-US" dirty="0"/>
              <a:t>if…else if statement</a:t>
            </a:r>
          </a:p>
          <a:p>
            <a:pPr algn="just">
              <a:lnSpc>
                <a:spcPct val="100000"/>
              </a:lnSpc>
            </a:pPr>
            <a:r>
              <a:rPr lang="en-US" dirty="0"/>
              <a:t>nested if…else statement</a:t>
            </a:r>
          </a:p>
          <a:p>
            <a:pPr algn="just">
              <a:lnSpc>
                <a:spcPct val="100000"/>
              </a:lnSpc>
            </a:pPr>
            <a:r>
              <a:rPr lang="en-US" dirty="0"/>
              <a:t>switch statement</a:t>
            </a:r>
          </a:p>
          <a:p>
            <a:pPr marL="514350" indent="-514350" algn="just">
              <a:lnSpc>
                <a:spcPct val="100000"/>
              </a:lnSpc>
              <a:buFont typeface="+mj-lt"/>
              <a:buAutoNum type="arabicPeriod" startAt="2"/>
            </a:pPr>
            <a:r>
              <a:rPr lang="en-US" b="1" dirty="0"/>
              <a:t>Iteration (Looping) Statements</a:t>
            </a:r>
          </a:p>
          <a:p>
            <a:pPr algn="just">
              <a:lnSpc>
                <a:spcPct val="100000"/>
              </a:lnSpc>
            </a:pPr>
            <a:r>
              <a:rPr lang="en-US" dirty="0"/>
              <a:t>for loop</a:t>
            </a:r>
          </a:p>
          <a:p>
            <a:pPr algn="just">
              <a:lnSpc>
                <a:spcPct val="100000"/>
              </a:lnSpc>
            </a:pPr>
            <a:r>
              <a:rPr lang="en-US" dirty="0"/>
              <a:t>while loop</a:t>
            </a:r>
          </a:p>
          <a:p>
            <a:pPr algn="just">
              <a:lnSpc>
                <a:spcPct val="100000"/>
              </a:lnSpc>
            </a:pPr>
            <a:r>
              <a:rPr lang="en-US" dirty="0"/>
              <a:t>do… while loop</a:t>
            </a:r>
          </a:p>
          <a:p>
            <a:pPr marL="514350" indent="-514350" algn="just">
              <a:lnSpc>
                <a:spcPct val="100000"/>
              </a:lnSpc>
              <a:buFont typeface="+mj-lt"/>
              <a:buAutoNum type="arabicPeriod" startAt="3"/>
            </a:pPr>
            <a:r>
              <a:rPr lang="en-US" b="1" dirty="0"/>
              <a:t>Jumping Statements</a:t>
            </a:r>
          </a:p>
          <a:p>
            <a:pPr algn="just">
              <a:lnSpc>
                <a:spcPct val="100000"/>
              </a:lnSpc>
            </a:pPr>
            <a:r>
              <a:rPr lang="en-US" dirty="0"/>
              <a:t>return</a:t>
            </a:r>
          </a:p>
          <a:p>
            <a:pPr algn="just">
              <a:lnSpc>
                <a:spcPct val="100000"/>
              </a:lnSpc>
            </a:pPr>
            <a:r>
              <a:rPr lang="en-US" dirty="0"/>
              <a:t>break</a:t>
            </a:r>
          </a:p>
          <a:p>
            <a:pPr algn="just">
              <a:lnSpc>
                <a:spcPct val="100000"/>
              </a:lnSpc>
            </a:pPr>
            <a:r>
              <a:rPr lang="en-US" dirty="0"/>
              <a:t>continue</a:t>
            </a:r>
          </a:p>
          <a:p>
            <a:pPr algn="just">
              <a:lnSpc>
                <a:spcPct val="100000"/>
              </a:lnSpc>
            </a:pPr>
            <a:r>
              <a:rPr lang="en-US" dirty="0"/>
              <a:t>goto</a:t>
            </a:r>
          </a:p>
        </p:txBody>
      </p:sp>
    </p:spTree>
    <p:extLst>
      <p:ext uri="{BB962C8B-B14F-4D97-AF65-F5344CB8AC3E}">
        <p14:creationId xmlns:p14="http://schemas.microsoft.com/office/powerpoint/2010/main" val="1660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600364"/>
            <a:ext cx="10515600" cy="5938981"/>
          </a:xfrm>
        </p:spPr>
        <p:txBody>
          <a:bodyPr>
            <a:normAutofit lnSpcReduction="10000"/>
          </a:bodyPr>
          <a:lstStyle/>
          <a:p>
            <a:pPr marL="514350" indent="-514350" algn="just">
              <a:buAutoNum type="arabicPeriod"/>
            </a:pPr>
            <a:r>
              <a:rPr lang="en-US" b="1" dirty="0"/>
              <a:t>Decision Making Statements</a:t>
            </a:r>
          </a:p>
          <a:p>
            <a:pPr algn="just"/>
            <a:r>
              <a:rPr lang="en-US" dirty="0"/>
              <a:t>The decision making statements test a condition and allow executing some program statements on the basis of result of the test condition (either true or false). </a:t>
            </a:r>
          </a:p>
          <a:p>
            <a:pPr algn="just"/>
            <a:r>
              <a:rPr lang="en-US" dirty="0"/>
              <a:t>In decision making statements, if condition is true step/set of steps are executed otherwise another step/set of steps are get executed.</a:t>
            </a:r>
          </a:p>
          <a:p>
            <a:pPr marL="514350" indent="-514350" algn="just">
              <a:buAutoNum type="alphaLcPeriod"/>
            </a:pPr>
            <a:r>
              <a:rPr lang="en-US" b="1" dirty="0"/>
              <a:t>if Statement</a:t>
            </a:r>
          </a:p>
          <a:p>
            <a:pPr algn="just"/>
            <a:r>
              <a:rPr lang="en-US" dirty="0"/>
              <a:t>The if statement is a two-way decision statement and is used together with an expression, i.e. test condition. </a:t>
            </a:r>
          </a:p>
          <a:p>
            <a:pPr algn="just"/>
            <a:r>
              <a:rPr lang="en-US" dirty="0"/>
              <a:t>The if statement evaluates the test expression first and then, if the value of the expression is true, it executes the statement(s) within its block. </a:t>
            </a:r>
          </a:p>
          <a:p>
            <a:pPr algn="just"/>
            <a:r>
              <a:rPr lang="en-US" dirty="0"/>
              <a:t>Otherwise, it skips the statements within the block and continues from the first statement outside the if block.</a:t>
            </a:r>
          </a:p>
        </p:txBody>
      </p:sp>
    </p:spTree>
    <p:extLst>
      <p:ext uri="{BB962C8B-B14F-4D97-AF65-F5344CB8AC3E}">
        <p14:creationId xmlns:p14="http://schemas.microsoft.com/office/powerpoint/2010/main" val="2580165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785091"/>
            <a:ext cx="10515600" cy="5391872"/>
          </a:xfrm>
        </p:spPr>
        <p:txBody>
          <a:bodyPr/>
          <a:lstStyle/>
          <a:p>
            <a:pPr algn="just"/>
            <a:r>
              <a:rPr lang="en-US" dirty="0"/>
              <a:t>The general syntax is:</a:t>
            </a:r>
          </a:p>
          <a:p>
            <a:pPr marL="457200" lvl="1" indent="0" algn="just">
              <a:buNone/>
            </a:pPr>
            <a:r>
              <a:rPr lang="en-US" dirty="0"/>
              <a:t>if(test_expression)</a:t>
            </a:r>
          </a:p>
          <a:p>
            <a:pPr marL="457200" lvl="1" indent="0" algn="just">
              <a:buNone/>
            </a:pPr>
            <a:r>
              <a:rPr lang="en-US" dirty="0"/>
              <a:t>{</a:t>
            </a:r>
          </a:p>
          <a:p>
            <a:pPr marL="457200" lvl="1" indent="0" algn="just">
              <a:buNone/>
            </a:pPr>
            <a:r>
              <a:rPr lang="en-US" dirty="0"/>
              <a:t>statement-block;</a:t>
            </a:r>
          </a:p>
          <a:p>
            <a:pPr marL="457200" lvl="1" indent="0" algn="just">
              <a:buNone/>
            </a:pPr>
            <a:r>
              <a:rPr lang="en-US" dirty="0"/>
              <a:t>}</a:t>
            </a:r>
          </a:p>
          <a:p>
            <a:pPr marL="457200" lvl="1" indent="0" algn="just">
              <a:buNone/>
            </a:pPr>
            <a:r>
              <a:rPr lang="en-US" dirty="0"/>
              <a:t>statement-x;</a:t>
            </a:r>
          </a:p>
          <a:p>
            <a:pPr algn="just"/>
            <a:r>
              <a:rPr lang="en-US" dirty="0"/>
              <a:t>The flowchart is:</a:t>
            </a:r>
          </a:p>
          <a:p>
            <a:pPr marL="0" indent="0" algn="just">
              <a:buNone/>
            </a:pPr>
            <a:endParaRPr lang="en-US" dirty="0"/>
          </a:p>
        </p:txBody>
      </p:sp>
      <p:pic>
        <p:nvPicPr>
          <p:cNvPr id="7" name="Picture 6">
            <a:extLst>
              <a:ext uri="{FF2B5EF4-FFF2-40B4-BE49-F238E27FC236}">
                <a16:creationId xmlns:a16="http://schemas.microsoft.com/office/drawing/2014/main" id="{04E3970C-391C-4DA6-B936-5FE50EC1EF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8217" y="3853379"/>
            <a:ext cx="2931391" cy="2584510"/>
          </a:xfrm>
          <a:prstGeom prst="rect">
            <a:avLst/>
          </a:prstGeom>
        </p:spPr>
      </p:pic>
    </p:spTree>
    <p:extLst>
      <p:ext uri="{BB962C8B-B14F-4D97-AF65-F5344CB8AC3E}">
        <p14:creationId xmlns:p14="http://schemas.microsoft.com/office/powerpoint/2010/main" val="4062483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397164"/>
            <a:ext cx="10515600" cy="5779799"/>
          </a:xfrm>
        </p:spPr>
        <p:txBody>
          <a:bodyPr>
            <a:normAutofit/>
          </a:bodyPr>
          <a:lstStyle/>
          <a:p>
            <a:pPr marL="514350" indent="-514350" algn="just">
              <a:buFont typeface="+mj-lt"/>
              <a:buAutoNum type="alphaLcPeriod" startAt="2"/>
            </a:pPr>
            <a:r>
              <a:rPr lang="en-US" sz="1800" b="1" dirty="0"/>
              <a:t>if else Statement</a:t>
            </a:r>
          </a:p>
          <a:p>
            <a:pPr algn="just"/>
            <a:r>
              <a:rPr lang="en-US" sz="1800" dirty="0"/>
              <a:t>The if…else statement is an extension of the simple if statement. It is used when there are two possible actions- one when a condition is true, and the other when the condition is false. If expression evaluates to true, true block statements is executed. If expression evaluates to false, false block statement is executed. </a:t>
            </a:r>
          </a:p>
          <a:p>
            <a:pPr algn="just"/>
            <a:r>
              <a:rPr lang="en-US" sz="1800" dirty="0"/>
              <a:t>The general form is:</a:t>
            </a:r>
          </a:p>
          <a:p>
            <a:pPr marL="457200" lvl="1" indent="0" algn="just">
              <a:buNone/>
            </a:pPr>
            <a:r>
              <a:rPr lang="en-US" sz="1600" dirty="0"/>
              <a:t>if(test_expression)</a:t>
            </a:r>
          </a:p>
          <a:p>
            <a:pPr marL="457200" lvl="1" indent="0" algn="just">
              <a:buNone/>
            </a:pPr>
            <a:r>
              <a:rPr lang="en-US" sz="1600" dirty="0"/>
              <a:t>{</a:t>
            </a:r>
          </a:p>
          <a:p>
            <a:pPr marL="457200" lvl="1" indent="0" algn="just">
              <a:buNone/>
            </a:pPr>
            <a:r>
              <a:rPr lang="en-US" sz="1600" dirty="0"/>
              <a:t>true-block statement(s);</a:t>
            </a:r>
          </a:p>
          <a:p>
            <a:pPr marL="457200" lvl="1" indent="0" algn="just">
              <a:buNone/>
            </a:pPr>
            <a:r>
              <a:rPr lang="en-US" sz="1600" dirty="0"/>
              <a:t>}</a:t>
            </a:r>
          </a:p>
          <a:p>
            <a:pPr marL="457200" lvl="1" indent="0" algn="just">
              <a:buNone/>
            </a:pPr>
            <a:r>
              <a:rPr lang="en-US" sz="1600" dirty="0"/>
              <a:t>else</a:t>
            </a:r>
          </a:p>
          <a:p>
            <a:pPr marL="457200" lvl="1" indent="0" algn="just">
              <a:buNone/>
            </a:pPr>
            <a:r>
              <a:rPr lang="en-US" sz="1600" dirty="0"/>
              <a:t>{</a:t>
            </a:r>
          </a:p>
          <a:p>
            <a:pPr marL="457200" lvl="1" indent="0" algn="just">
              <a:buNone/>
            </a:pPr>
            <a:r>
              <a:rPr lang="en-US" sz="1600" dirty="0"/>
              <a:t>false-block statement(s);</a:t>
            </a:r>
          </a:p>
          <a:p>
            <a:pPr marL="457200" lvl="1" indent="0" algn="just">
              <a:buNone/>
            </a:pPr>
            <a:r>
              <a:rPr lang="en-US" sz="1600" dirty="0"/>
              <a:t>}</a:t>
            </a:r>
          </a:p>
          <a:p>
            <a:pPr algn="just"/>
            <a:r>
              <a:rPr lang="en-US" sz="1800" dirty="0"/>
              <a:t>The flowchart of the if-else statement is as follow:</a:t>
            </a:r>
          </a:p>
          <a:p>
            <a:pPr marL="0" indent="0" algn="just">
              <a:buNone/>
            </a:pPr>
            <a:endParaRPr lang="en-US" sz="1800" dirty="0"/>
          </a:p>
        </p:txBody>
      </p:sp>
      <p:pic>
        <p:nvPicPr>
          <p:cNvPr id="7" name="Picture 6">
            <a:extLst>
              <a:ext uri="{FF2B5EF4-FFF2-40B4-BE49-F238E27FC236}">
                <a16:creationId xmlns:a16="http://schemas.microsoft.com/office/drawing/2014/main" id="{DF05DA59-36CF-44B6-B554-9D3B17956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4140" y="4591285"/>
            <a:ext cx="1721860" cy="2202060"/>
          </a:xfrm>
          <a:prstGeom prst="rect">
            <a:avLst/>
          </a:prstGeom>
        </p:spPr>
      </p:pic>
    </p:spTree>
    <p:extLst>
      <p:ext uri="{BB962C8B-B14F-4D97-AF65-F5344CB8AC3E}">
        <p14:creationId xmlns:p14="http://schemas.microsoft.com/office/powerpoint/2010/main" val="285791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277091"/>
            <a:ext cx="10515600" cy="5899872"/>
          </a:xfrm>
        </p:spPr>
        <p:txBody>
          <a:bodyPr>
            <a:normAutofit/>
          </a:bodyPr>
          <a:lstStyle/>
          <a:p>
            <a:pPr marL="514350" indent="-514350" algn="just">
              <a:lnSpc>
                <a:spcPct val="70000"/>
              </a:lnSpc>
              <a:buFont typeface="+mj-lt"/>
              <a:buAutoNum type="alphaLcPeriod" startAt="3"/>
            </a:pPr>
            <a:r>
              <a:rPr lang="en-US" sz="2000" b="1" dirty="0"/>
              <a:t>if -else-if Statement</a:t>
            </a:r>
          </a:p>
          <a:p>
            <a:pPr algn="just">
              <a:lnSpc>
                <a:spcPct val="70000"/>
              </a:lnSpc>
            </a:pPr>
            <a:r>
              <a:rPr lang="en-US" sz="2000" dirty="0"/>
              <a:t>This is a type of nesting in which there is an if…else statement in every part except the last else part. This type of nesting is frequently used in programs and is also known as else if ladder.</a:t>
            </a:r>
          </a:p>
          <a:p>
            <a:pPr algn="just">
              <a:lnSpc>
                <a:spcPct val="70000"/>
              </a:lnSpc>
            </a:pPr>
            <a:r>
              <a:rPr lang="en-US" sz="2000" dirty="0"/>
              <a:t>The general syntax for the if-else if ladder is:</a:t>
            </a:r>
          </a:p>
          <a:p>
            <a:pPr marL="457200" lvl="1" indent="0" algn="just">
              <a:lnSpc>
                <a:spcPct val="70000"/>
              </a:lnSpc>
              <a:buNone/>
            </a:pPr>
            <a:r>
              <a:rPr lang="en-US" sz="1800" dirty="0"/>
              <a:t>if (condition1)</a:t>
            </a:r>
          </a:p>
          <a:p>
            <a:pPr marL="457200" lvl="1" indent="0" algn="just">
              <a:lnSpc>
                <a:spcPct val="70000"/>
              </a:lnSpc>
              <a:buNone/>
            </a:pPr>
            <a:r>
              <a:rPr lang="en-US" sz="1800" dirty="0"/>
              <a:t>stat-A;</a:t>
            </a:r>
          </a:p>
          <a:p>
            <a:pPr marL="457200" lvl="1" indent="0" algn="just">
              <a:lnSpc>
                <a:spcPct val="70000"/>
              </a:lnSpc>
              <a:buNone/>
            </a:pPr>
            <a:r>
              <a:rPr lang="en-US" sz="1800" dirty="0"/>
              <a:t>else if(condition2)</a:t>
            </a:r>
          </a:p>
          <a:p>
            <a:pPr marL="457200" lvl="1" indent="0" algn="just">
              <a:lnSpc>
                <a:spcPct val="70000"/>
              </a:lnSpc>
              <a:buNone/>
            </a:pPr>
            <a:r>
              <a:rPr lang="en-US" sz="1800" dirty="0"/>
              <a:t>stat-B;</a:t>
            </a:r>
          </a:p>
          <a:p>
            <a:pPr marL="457200" lvl="1" indent="0" algn="just">
              <a:lnSpc>
                <a:spcPct val="70000"/>
              </a:lnSpc>
              <a:buNone/>
            </a:pPr>
            <a:r>
              <a:rPr lang="en-US" sz="1800" dirty="0"/>
              <a:t>else if(condition3)</a:t>
            </a:r>
          </a:p>
          <a:p>
            <a:pPr marL="457200" lvl="1" indent="0" algn="just">
              <a:lnSpc>
                <a:spcPct val="70000"/>
              </a:lnSpc>
              <a:buNone/>
            </a:pPr>
            <a:r>
              <a:rPr lang="en-US" sz="1800" dirty="0"/>
              <a:t>stat-C;</a:t>
            </a:r>
          </a:p>
          <a:p>
            <a:pPr marL="457200" lvl="1" indent="0" algn="just">
              <a:lnSpc>
                <a:spcPct val="70000"/>
              </a:lnSpc>
              <a:buNone/>
            </a:pPr>
            <a:r>
              <a:rPr lang="en-US" sz="1800" dirty="0"/>
              <a:t>…</a:t>
            </a:r>
          </a:p>
          <a:p>
            <a:pPr marL="457200" lvl="1" indent="0" algn="just">
              <a:lnSpc>
                <a:spcPct val="70000"/>
              </a:lnSpc>
              <a:buNone/>
            </a:pPr>
            <a:r>
              <a:rPr lang="en-US" sz="1800" dirty="0"/>
              <a:t>else</a:t>
            </a:r>
          </a:p>
          <a:p>
            <a:pPr marL="457200" lvl="1" indent="0" algn="just">
              <a:lnSpc>
                <a:spcPct val="70000"/>
              </a:lnSpc>
              <a:buNone/>
            </a:pPr>
            <a:r>
              <a:rPr lang="en-US" sz="1800" dirty="0"/>
              <a:t>next statement;</a:t>
            </a:r>
          </a:p>
          <a:p>
            <a:pPr algn="just">
              <a:lnSpc>
                <a:spcPct val="70000"/>
              </a:lnSpc>
            </a:pPr>
            <a:r>
              <a:rPr lang="en-US" sz="2000" dirty="0"/>
              <a:t>The conditions are evaluated from the top downward. As soon as true condition is found, the statement associated with it is executed and the rest of the ladder is bypassed. If none of the conditions are true, the final else is executed. If the final else is not present, no actions take place if all the other conditions are false.</a:t>
            </a:r>
          </a:p>
          <a:p>
            <a:pPr algn="just">
              <a:lnSpc>
                <a:spcPct val="70000"/>
              </a:lnSpc>
            </a:pPr>
            <a:r>
              <a:rPr lang="en-US" sz="2000" dirty="0"/>
              <a:t>The following flow chart shows the logic of if-else if ladder:</a:t>
            </a:r>
          </a:p>
        </p:txBody>
      </p:sp>
      <p:pic>
        <p:nvPicPr>
          <p:cNvPr id="7" name="Picture 6">
            <a:extLst>
              <a:ext uri="{FF2B5EF4-FFF2-40B4-BE49-F238E27FC236}">
                <a16:creationId xmlns:a16="http://schemas.microsoft.com/office/drawing/2014/main" id="{437624CF-D696-417C-A8FB-B914645EB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036" y="4522165"/>
            <a:ext cx="3343564" cy="2335835"/>
          </a:xfrm>
          <a:prstGeom prst="rect">
            <a:avLst/>
          </a:prstGeom>
        </p:spPr>
      </p:pic>
    </p:spTree>
    <p:extLst>
      <p:ext uri="{BB962C8B-B14F-4D97-AF65-F5344CB8AC3E}">
        <p14:creationId xmlns:p14="http://schemas.microsoft.com/office/powerpoint/2010/main" val="3773132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F5B50-C6B8-4995-8CCE-4A901634F86F}"/>
              </a:ext>
            </a:extLst>
          </p:cNvPr>
          <p:cNvSpPr>
            <a:spLocks noGrp="1"/>
          </p:cNvSpPr>
          <p:nvPr>
            <p:ph idx="1"/>
          </p:nvPr>
        </p:nvSpPr>
        <p:spPr>
          <a:xfrm>
            <a:off x="838200" y="424872"/>
            <a:ext cx="10515600" cy="6132945"/>
          </a:xfrm>
        </p:spPr>
        <p:txBody>
          <a:bodyPr>
            <a:normAutofit fontScale="77500" lnSpcReduction="20000"/>
          </a:bodyPr>
          <a:lstStyle/>
          <a:p>
            <a:pPr marL="514350" indent="-514350" algn="just">
              <a:buFont typeface="+mj-lt"/>
              <a:buAutoNum type="alphaLcPeriod" startAt="4"/>
            </a:pPr>
            <a:r>
              <a:rPr lang="en-US" b="1" dirty="0"/>
              <a:t>switch Statement</a:t>
            </a:r>
          </a:p>
          <a:p>
            <a:pPr algn="just"/>
            <a:r>
              <a:rPr lang="en-US" dirty="0"/>
              <a:t>The switch is a multiple branch selection statement that successively tests the value of an expression against a list of integer or character constant. When a match is found, the statements associated with that constant are executed. Useful when there are a number of else alternatives and one of them is to be selected on the basis of some criteria. The constants in switch statement may be either char or int type only.</a:t>
            </a:r>
          </a:p>
          <a:p>
            <a:pPr algn="just"/>
            <a:r>
              <a:rPr lang="en-US" dirty="0"/>
              <a:t>The general syntax for the switch statement is as follows:</a:t>
            </a:r>
          </a:p>
          <a:p>
            <a:pPr marL="457200" lvl="1" indent="0" algn="just">
              <a:buNone/>
            </a:pPr>
            <a:r>
              <a:rPr lang="en-US" dirty="0"/>
              <a:t>switch(expression)</a:t>
            </a:r>
          </a:p>
          <a:p>
            <a:pPr marL="457200" lvl="1" indent="0" algn="just">
              <a:buNone/>
            </a:pPr>
            <a:r>
              <a:rPr lang="en-US" dirty="0"/>
              <a:t>{</a:t>
            </a:r>
          </a:p>
          <a:p>
            <a:pPr marL="457200" lvl="1" indent="0" algn="just">
              <a:buNone/>
            </a:pPr>
            <a:r>
              <a:rPr lang="en-US" dirty="0"/>
              <a:t>	case constant1:</a:t>
            </a:r>
          </a:p>
          <a:p>
            <a:pPr marL="457200" lvl="1" indent="0" algn="just">
              <a:buNone/>
            </a:pPr>
            <a:r>
              <a:rPr lang="en-US" dirty="0"/>
              <a:t>	statement1(s)</a:t>
            </a:r>
          </a:p>
          <a:p>
            <a:pPr marL="457200" lvl="1" indent="0" algn="just">
              <a:buNone/>
            </a:pPr>
            <a:r>
              <a:rPr lang="en-US" dirty="0"/>
              <a:t>	break;</a:t>
            </a:r>
          </a:p>
          <a:p>
            <a:pPr marL="457200" lvl="1" indent="0" algn="just">
              <a:buNone/>
            </a:pPr>
            <a:r>
              <a:rPr lang="en-US" dirty="0"/>
              <a:t>	case constant2:</a:t>
            </a:r>
          </a:p>
          <a:p>
            <a:pPr marL="457200" lvl="1" indent="0" algn="just">
              <a:buNone/>
            </a:pPr>
            <a:r>
              <a:rPr lang="en-US" dirty="0"/>
              <a:t>	statement2(s)</a:t>
            </a:r>
          </a:p>
          <a:p>
            <a:pPr marL="457200" lvl="1" indent="0" algn="just">
              <a:buNone/>
            </a:pPr>
            <a:r>
              <a:rPr lang="en-US" dirty="0"/>
              <a:t>	break;</a:t>
            </a:r>
          </a:p>
          <a:p>
            <a:pPr marL="457200" lvl="1" indent="0" algn="just">
              <a:buNone/>
            </a:pPr>
            <a:r>
              <a:rPr lang="en-US" dirty="0"/>
              <a:t>	…</a:t>
            </a:r>
          </a:p>
          <a:p>
            <a:pPr marL="457200" lvl="1" indent="0" algn="just">
              <a:buNone/>
            </a:pPr>
            <a:r>
              <a:rPr lang="en-US" dirty="0"/>
              <a:t>	case constantN:</a:t>
            </a:r>
          </a:p>
          <a:p>
            <a:pPr marL="457200" lvl="1" indent="0" algn="just">
              <a:buNone/>
            </a:pPr>
            <a:r>
              <a:rPr lang="en-US" dirty="0"/>
              <a:t>	statement(s)</a:t>
            </a:r>
          </a:p>
          <a:p>
            <a:pPr marL="457200" lvl="1" indent="0" algn="just">
              <a:buNone/>
            </a:pPr>
            <a:r>
              <a:rPr lang="en-US" dirty="0"/>
              <a:t>	break;</a:t>
            </a:r>
          </a:p>
          <a:p>
            <a:pPr marL="457200" lvl="1" indent="0" algn="just">
              <a:buNone/>
            </a:pPr>
            <a:r>
              <a:rPr lang="en-US" dirty="0"/>
              <a:t>	default:</a:t>
            </a:r>
          </a:p>
          <a:p>
            <a:pPr marL="457200" lvl="1" indent="0" algn="just">
              <a:buNone/>
            </a:pPr>
            <a:r>
              <a:rPr lang="en-US" dirty="0"/>
              <a:t>	default_statement(s)</a:t>
            </a:r>
          </a:p>
          <a:p>
            <a:pPr marL="457200" lvl="1" indent="0" algn="just">
              <a:buNone/>
            </a:pPr>
            <a:r>
              <a:rPr lang="en-US" dirty="0"/>
              <a:t>}</a:t>
            </a:r>
          </a:p>
        </p:txBody>
      </p:sp>
    </p:spTree>
    <p:extLst>
      <p:ext uri="{BB962C8B-B14F-4D97-AF65-F5344CB8AC3E}">
        <p14:creationId xmlns:p14="http://schemas.microsoft.com/office/powerpoint/2010/main" val="3098907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2396</Words>
  <Application>Microsoft Office PowerPoint</Application>
  <PresentationFormat>Widescreen</PresentationFormat>
  <Paragraphs>208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Wingdings</vt:lpstr>
      <vt:lpstr>Office Theme</vt:lpstr>
      <vt:lpstr>UNIT 5  CONTROL STRUCTURE LH – 4HRS</vt:lpstr>
      <vt:lpstr>CONTENTS (LH – 4HRS)</vt:lpstr>
      <vt:lpstr>5.1 Introduction</vt:lpstr>
      <vt:lpstr>5.2 Type of Control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5.3 Nested Control Structure</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CONTROL STRUCTURE LH – 6HRS</dc:title>
  <dc:creator>Sharat Maharjan</dc:creator>
  <cp:lastModifiedBy>Sharat Maharjan</cp:lastModifiedBy>
  <cp:revision>36</cp:revision>
  <dcterms:created xsi:type="dcterms:W3CDTF">2021-10-12T05:16:59Z</dcterms:created>
  <dcterms:modified xsi:type="dcterms:W3CDTF">2022-05-29T14:29:07Z</dcterms:modified>
</cp:coreProperties>
</file>