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83" r:id="rId16"/>
    <p:sldId id="276" r:id="rId17"/>
    <p:sldId id="277" r:id="rId18"/>
    <p:sldId id="278" r:id="rId19"/>
    <p:sldId id="279" r:id="rId20"/>
    <p:sldId id="280"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53E4-449C-41EA-93EF-24DE6A808E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448343-E87B-407B-B0CF-B8D8C5EF7A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70C2EB-B632-4EA9-AB8F-BFD75F794CDB}"/>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69EFE946-3951-4EAF-BF1B-8949E62353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138F39-E595-468B-870B-12B1EA82E937}"/>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2104347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231C3-CEC3-4DAC-8B60-5A8B7F45E4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213E61-D35C-42D2-A0F4-DCF7D51EAA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3D3D6E-4A72-405E-A090-B21C7D75B146}"/>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A7B72221-ECCA-4E4F-A53E-43C3C3D5C1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82F5FA-34C7-42EA-AD45-40928E92E05E}"/>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1066417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09A77B-C746-44A1-9504-C70B9475E4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B1790C-C7E4-466B-8632-9B2E56F0CA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EA0C34-0EFA-4042-98E8-3E60CA851905}"/>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04E45D77-7580-42F3-81F4-E59ED93F7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E3660D-6D51-44F7-8643-9B5443244B6C}"/>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418050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F1403-9E5F-4033-81A0-0DEEBE8BE5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329DD-AB6C-4512-BD13-A2860063DB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DB57D5-D39E-4A45-A09C-BEF2A26CCF77}"/>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3910D944-FC7E-4809-A8E3-D5B91EBF7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6B2731-BD49-4F9E-B455-5DB04B2360C8}"/>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129543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D5982-F580-4817-9EC7-B9EE8C16F3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92628E-D686-41A5-B430-420F2321D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904552-F759-4B40-AA75-7D92CBB19A4B}"/>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42EBF514-C4AD-458D-BA19-FF72DBDC0C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EF624B-904A-4EE0-9E81-A2E333C90D69}"/>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425380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C99A-1672-4E8A-9D18-D65A8DB91A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ADA5DF-DE06-4FCC-BFD0-A59C5AD3A3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C46D59-7810-451D-BD56-93B455893B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1FA06E-39AF-4D87-B388-73603790CE14}"/>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6" name="Footer Placeholder 5">
            <a:extLst>
              <a:ext uri="{FF2B5EF4-FFF2-40B4-BE49-F238E27FC236}">
                <a16:creationId xmlns:a16="http://schemas.microsoft.com/office/drawing/2014/main" id="{8556524E-E785-4F89-863D-123F8CA09A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399814-2C17-40CF-A11B-84172BBC2D6D}"/>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805233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1978-3BF3-43F8-8ECA-EC94C7177D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19A9C8A-9621-445D-92E7-CB065F09C2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A974AC-779F-4AE3-BC01-E93DEDC83E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55245D-78F8-4B29-803C-078911DB1E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FAED6A-B89F-439C-9411-2E89C530C0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62E69C-2549-4002-9B49-523CF9C4B411}"/>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8" name="Footer Placeholder 7">
            <a:extLst>
              <a:ext uri="{FF2B5EF4-FFF2-40B4-BE49-F238E27FC236}">
                <a16:creationId xmlns:a16="http://schemas.microsoft.com/office/drawing/2014/main" id="{9907AA6E-B69A-4A64-91B5-B864BFC8D8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218294-4433-4A62-BDC5-212E079152B3}"/>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1146789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B7AEA-DD91-4FE9-9D43-295AD9D57B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656E4D-D299-440C-BF59-DBEF1FF6EDD7}"/>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4" name="Footer Placeholder 3">
            <a:extLst>
              <a:ext uri="{FF2B5EF4-FFF2-40B4-BE49-F238E27FC236}">
                <a16:creationId xmlns:a16="http://schemas.microsoft.com/office/drawing/2014/main" id="{0E6CE807-4D8E-4521-92B2-3E578A42358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F8318A-C822-47E2-B7EB-F456C2A24362}"/>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817904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48278A-A25E-4688-AA7E-D7F97304095B}"/>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3" name="Footer Placeholder 2">
            <a:extLst>
              <a:ext uri="{FF2B5EF4-FFF2-40B4-BE49-F238E27FC236}">
                <a16:creationId xmlns:a16="http://schemas.microsoft.com/office/drawing/2014/main" id="{89BE67A0-791B-4F77-844D-B311D51CA06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1B5D0D-EC9D-4A5F-A3EB-8E742CBAE34A}"/>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319806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005B5-5CB6-4EB8-A771-EC836CE1C6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1AC111-9A81-4711-B5A0-CBF432CC9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7AA1FF-6D61-4E96-AB48-8DEB34D2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C3E216-5782-424F-BEB2-D4B9BBBE2B91}"/>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6" name="Footer Placeholder 5">
            <a:extLst>
              <a:ext uri="{FF2B5EF4-FFF2-40B4-BE49-F238E27FC236}">
                <a16:creationId xmlns:a16="http://schemas.microsoft.com/office/drawing/2014/main" id="{244E4225-0633-432F-A859-3CFB15E906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AE0CE-9D33-41E6-8E0B-AA965A963D2A}"/>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2902921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49261-BB09-4329-B857-E66EF102B2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07FF7F-B234-4D57-8354-BEC48B2C9B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D7E5E3-0B6B-42CC-9C95-6E0C5F66D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29AA62-E0B6-473F-9F60-7DC498A26023}"/>
              </a:ext>
            </a:extLst>
          </p:cNvPr>
          <p:cNvSpPr>
            <a:spLocks noGrp="1"/>
          </p:cNvSpPr>
          <p:nvPr>
            <p:ph type="dt" sz="half" idx="10"/>
          </p:nvPr>
        </p:nvSpPr>
        <p:spPr/>
        <p:txBody>
          <a:bodyPr/>
          <a:lstStyle/>
          <a:p>
            <a:fld id="{D14CEA5D-9881-4713-A3E2-03863823B378}" type="datetimeFigureOut">
              <a:rPr lang="en-US" smtClean="0"/>
              <a:t>6/19/2022</a:t>
            </a:fld>
            <a:endParaRPr lang="en-US"/>
          </a:p>
        </p:txBody>
      </p:sp>
      <p:sp>
        <p:nvSpPr>
          <p:cNvPr id="6" name="Footer Placeholder 5">
            <a:extLst>
              <a:ext uri="{FF2B5EF4-FFF2-40B4-BE49-F238E27FC236}">
                <a16:creationId xmlns:a16="http://schemas.microsoft.com/office/drawing/2014/main" id="{6C08E2A0-404D-466B-BF4F-C8BD7FA4AF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9FECDA-5D00-4C2A-BC14-1427F7D3B1F9}"/>
              </a:ext>
            </a:extLst>
          </p:cNvPr>
          <p:cNvSpPr>
            <a:spLocks noGrp="1"/>
          </p:cNvSpPr>
          <p:nvPr>
            <p:ph type="sldNum" sz="quarter" idx="12"/>
          </p:nvPr>
        </p:nvSpPr>
        <p:spPr/>
        <p:txBody>
          <a:bodyPr/>
          <a:lstStyle/>
          <a:p>
            <a:fld id="{DD8DA24E-91E9-4D5A-9954-38D754804269}" type="slidenum">
              <a:rPr lang="en-US" smtClean="0"/>
              <a:t>‹#›</a:t>
            </a:fld>
            <a:endParaRPr lang="en-US"/>
          </a:p>
        </p:txBody>
      </p:sp>
    </p:spTree>
    <p:extLst>
      <p:ext uri="{BB962C8B-B14F-4D97-AF65-F5344CB8AC3E}">
        <p14:creationId xmlns:p14="http://schemas.microsoft.com/office/powerpoint/2010/main" val="42781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95B662-11E8-4AD7-8FFD-F716853EC9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8524204-ED77-4F0A-A1AB-6C85C1BB4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F76F5-5ECC-44BC-BF6D-82C14785BE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CEA5D-9881-4713-A3E2-03863823B378}" type="datetimeFigureOut">
              <a:rPr lang="en-US" smtClean="0"/>
              <a:t>6/19/2022</a:t>
            </a:fld>
            <a:endParaRPr lang="en-US"/>
          </a:p>
        </p:txBody>
      </p:sp>
      <p:sp>
        <p:nvSpPr>
          <p:cNvPr id="5" name="Footer Placeholder 4">
            <a:extLst>
              <a:ext uri="{FF2B5EF4-FFF2-40B4-BE49-F238E27FC236}">
                <a16:creationId xmlns:a16="http://schemas.microsoft.com/office/drawing/2014/main" id="{AF68DACA-46D3-4E2F-B0F3-6FC3691F3E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CF3D2E-2173-4669-BBD0-2741589D78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8DA24E-91E9-4D5A-9954-38D754804269}" type="slidenum">
              <a:rPr lang="en-US" smtClean="0"/>
              <a:t>‹#›</a:t>
            </a:fld>
            <a:endParaRPr lang="en-US"/>
          </a:p>
        </p:txBody>
      </p:sp>
    </p:spTree>
    <p:extLst>
      <p:ext uri="{BB962C8B-B14F-4D97-AF65-F5344CB8AC3E}">
        <p14:creationId xmlns:p14="http://schemas.microsoft.com/office/powerpoint/2010/main" val="2880153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3413B-EE87-4FFD-8CE6-B00522C26C06}"/>
              </a:ext>
            </a:extLst>
          </p:cNvPr>
          <p:cNvSpPr>
            <a:spLocks noGrp="1"/>
          </p:cNvSpPr>
          <p:nvPr>
            <p:ph type="ctrTitle"/>
          </p:nvPr>
        </p:nvSpPr>
        <p:spPr/>
        <p:txBody>
          <a:bodyPr>
            <a:normAutofit/>
          </a:bodyPr>
          <a:lstStyle/>
          <a:p>
            <a:r>
              <a:rPr lang="en-US" b="1" dirty="0"/>
              <a:t>UNIT 6</a:t>
            </a:r>
            <a:br>
              <a:rPr lang="en-US" b="1" dirty="0"/>
            </a:br>
            <a:r>
              <a:rPr lang="en-US" b="1" dirty="0"/>
              <a:t>ARRAY</a:t>
            </a:r>
            <a:br>
              <a:rPr lang="en-US" b="1" dirty="0"/>
            </a:br>
            <a:r>
              <a:rPr lang="en-US" sz="2800" b="1" dirty="0"/>
              <a:t>LH – 6HRS</a:t>
            </a:r>
            <a:endParaRPr lang="en-US" b="1" dirty="0"/>
          </a:p>
        </p:txBody>
      </p:sp>
      <p:sp>
        <p:nvSpPr>
          <p:cNvPr id="3" name="Subtitle 2">
            <a:extLst>
              <a:ext uri="{FF2B5EF4-FFF2-40B4-BE49-F238E27FC236}">
                <a16:creationId xmlns:a16="http://schemas.microsoft.com/office/drawing/2014/main" id="{CCFDDCFA-E6A4-493F-9CE3-19893F332AA7}"/>
              </a:ext>
            </a:extLst>
          </p:cNvPr>
          <p:cNvSpPr>
            <a:spLocks noGrp="1"/>
          </p:cNvSpPr>
          <p:nvPr>
            <p:ph type="subTitle" idx="1"/>
          </p:nvPr>
        </p:nvSpPr>
        <p:spPr>
          <a:xfrm>
            <a:off x="1524000" y="4949059"/>
            <a:ext cx="9144000" cy="1655762"/>
          </a:xfrm>
        </p:spPr>
        <p:txBody>
          <a:bodyPr/>
          <a:lstStyle/>
          <a:p>
            <a:r>
              <a:rPr lang="en-US" dirty="0"/>
              <a:t>PRESENTED BY:</a:t>
            </a:r>
          </a:p>
          <a:p>
            <a:r>
              <a:rPr lang="en-US" sz="2800" b="1" dirty="0"/>
              <a:t>ER. SHARAT MAHARJAN</a:t>
            </a:r>
          </a:p>
          <a:p>
            <a:r>
              <a:rPr lang="en-US" dirty="0"/>
              <a:t>C PROGRAMMING</a:t>
            </a:r>
          </a:p>
        </p:txBody>
      </p:sp>
    </p:spTree>
    <p:extLst>
      <p:ext uri="{BB962C8B-B14F-4D97-AF65-F5344CB8AC3E}">
        <p14:creationId xmlns:p14="http://schemas.microsoft.com/office/powerpoint/2010/main" val="3110802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p:txBody>
          <a:bodyPr/>
          <a:lstStyle/>
          <a:p>
            <a:r>
              <a:rPr lang="en-US" b="1" dirty="0"/>
              <a:t>6.3 One Dimensional Array</a:t>
            </a:r>
          </a:p>
        </p:txBody>
      </p:sp>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p:txBody>
          <a:bodyPr>
            <a:normAutofit/>
          </a:bodyPr>
          <a:lstStyle/>
          <a:p>
            <a:pPr marL="0" indent="0" algn="ctr">
              <a:buNone/>
            </a:pPr>
            <a:endParaRPr lang="en-US" sz="4800" b="1" dirty="0"/>
          </a:p>
          <a:p>
            <a:pPr marL="0" indent="0" algn="ctr">
              <a:buNone/>
            </a:pPr>
            <a:endParaRPr lang="en-US" sz="4800" b="1" dirty="0"/>
          </a:p>
          <a:p>
            <a:pPr marL="0" indent="0" algn="ctr">
              <a:buNone/>
            </a:pPr>
            <a:r>
              <a:rPr lang="en-US" sz="4800" b="1" dirty="0"/>
              <a:t>PRACTICAL IN LAB</a:t>
            </a:r>
          </a:p>
        </p:txBody>
      </p:sp>
    </p:spTree>
    <p:extLst>
      <p:ext uri="{BB962C8B-B14F-4D97-AF65-F5344CB8AC3E}">
        <p14:creationId xmlns:p14="http://schemas.microsoft.com/office/powerpoint/2010/main" val="612305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p:txBody>
          <a:bodyPr/>
          <a:lstStyle/>
          <a:p>
            <a:r>
              <a:rPr lang="en-US" b="1" dirty="0"/>
              <a:t>6.4 Multi Dimensional Array</a:t>
            </a:r>
          </a:p>
        </p:txBody>
      </p:sp>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p:txBody>
          <a:bodyPr/>
          <a:lstStyle/>
          <a:p>
            <a:pPr algn="just"/>
            <a:r>
              <a:rPr lang="en-US" dirty="0"/>
              <a:t>They are the arrays with more than one dimension.</a:t>
            </a:r>
          </a:p>
          <a:p>
            <a:pPr algn="just"/>
            <a:r>
              <a:rPr lang="en-US" dirty="0"/>
              <a:t>2-D (two dimensional) array requires two pairs of square brackets; a 3-D array requires three pairs of square brackets and so on.</a:t>
            </a:r>
          </a:p>
          <a:p>
            <a:pPr algn="just"/>
            <a:r>
              <a:rPr lang="en-US" dirty="0"/>
              <a:t>The two dimensional array is used to handle the tabular data of the similar type. C language allows arrays of more than two dimensions.</a:t>
            </a:r>
          </a:p>
          <a:p>
            <a:pPr algn="just"/>
            <a:r>
              <a:rPr lang="en-US" dirty="0"/>
              <a:t>Syntax: storage_class data_type array_name[dim1][dim2]…[dimN];</a:t>
            </a:r>
          </a:p>
          <a:p>
            <a:pPr algn="just"/>
            <a:r>
              <a:rPr lang="en-US" dirty="0"/>
              <a:t>Here, dim1, dim2,…,dimN are positive valued integer expressions that indicate the number of array elements associated with each subscript. Thus, total no. of elements=dim1*dim2*…*dimN.</a:t>
            </a:r>
          </a:p>
        </p:txBody>
      </p:sp>
    </p:spTree>
    <p:extLst>
      <p:ext uri="{BB962C8B-B14F-4D97-AF65-F5344CB8AC3E}">
        <p14:creationId xmlns:p14="http://schemas.microsoft.com/office/powerpoint/2010/main" val="927063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200725"/>
            <a:ext cx="10515600" cy="5308745"/>
          </a:xfrm>
        </p:spPr>
        <p:txBody>
          <a:bodyPr>
            <a:normAutofit/>
          </a:bodyPr>
          <a:lstStyle/>
          <a:p>
            <a:pPr marL="0" indent="0" algn="just">
              <a:buNone/>
            </a:pPr>
            <a:r>
              <a:rPr lang="en-US" b="1" dirty="0"/>
              <a:t>Example:</a:t>
            </a:r>
          </a:p>
          <a:p>
            <a:pPr algn="just"/>
            <a:r>
              <a:rPr lang="en-US" dirty="0"/>
              <a:t>int survey[3][5][12];</a:t>
            </a:r>
          </a:p>
          <a:p>
            <a:pPr marL="0" indent="0" algn="just">
              <a:buNone/>
            </a:pPr>
            <a:r>
              <a:rPr lang="en-US" dirty="0"/>
              <a:t>Here, survey is a 3-D array that can contain 3*5*12=180 integer type data. This array survey may represent a survey data of rainfall during past three years (2018, 2019, 2020) from months Jan. to Dec. in five cities.</a:t>
            </a:r>
          </a:p>
          <a:p>
            <a:pPr algn="just"/>
            <a:r>
              <a:rPr lang="en-US" dirty="0"/>
              <a:t>Its individual elements are from survey[0][0][0] to survey[2][4][11].</a:t>
            </a:r>
          </a:p>
          <a:p>
            <a:pPr marL="0" indent="0" algn="just">
              <a:buNone/>
            </a:pPr>
            <a:r>
              <a:rPr lang="en-US" b="1" dirty="0"/>
              <a:t>Example:</a:t>
            </a:r>
          </a:p>
          <a:p>
            <a:pPr marL="457200" lvl="1" indent="0" algn="just">
              <a:buNone/>
            </a:pPr>
            <a:r>
              <a:rPr lang="en-US" dirty="0"/>
              <a:t>int a[3][4];	         //two-dimensional array with 3-rows and 4-columns</a:t>
            </a:r>
          </a:p>
          <a:p>
            <a:pPr marL="457200" lvl="1" indent="0" algn="just">
              <a:buNone/>
            </a:pPr>
            <a:r>
              <a:rPr lang="en-US" dirty="0"/>
              <a:t>int b[4][5][3];       //three-dimensional array with dimensions 4, 5 and 3.</a:t>
            </a:r>
          </a:p>
        </p:txBody>
      </p:sp>
    </p:spTree>
    <p:extLst>
      <p:ext uri="{BB962C8B-B14F-4D97-AF65-F5344CB8AC3E}">
        <p14:creationId xmlns:p14="http://schemas.microsoft.com/office/powerpoint/2010/main" val="28173557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905164"/>
            <a:ext cx="10515600" cy="5271799"/>
          </a:xfrm>
        </p:spPr>
        <p:txBody>
          <a:bodyPr>
            <a:normAutofit fontScale="92500"/>
          </a:bodyPr>
          <a:lstStyle/>
          <a:p>
            <a:pPr marL="0" indent="0" algn="just">
              <a:buNone/>
            </a:pPr>
            <a:r>
              <a:rPr lang="en-US" b="1" dirty="0"/>
              <a:t>Two Dimensional Array</a:t>
            </a:r>
          </a:p>
          <a:p>
            <a:pPr algn="just"/>
            <a:r>
              <a:rPr lang="en-US" dirty="0"/>
              <a:t>A two-dimensional array is an array of one-dimensional arrays.</a:t>
            </a:r>
          </a:p>
          <a:p>
            <a:pPr algn="just"/>
            <a:r>
              <a:rPr lang="en-US" dirty="0"/>
              <a:t>Two dimensional arrays are useful to represent and manipulate tabular data (matrices).</a:t>
            </a:r>
          </a:p>
          <a:p>
            <a:pPr marL="0" indent="0" algn="just">
              <a:buNone/>
            </a:pPr>
            <a:r>
              <a:rPr lang="en-US" dirty="0"/>
              <a:t>Example: int a[3][4];      //An array of 3 elements(rows), in which every 			          	     //element is an array of 4 integers(columns)</a:t>
            </a:r>
          </a:p>
          <a:p>
            <a:pPr marL="0" indent="0" algn="just">
              <a:buNone/>
            </a:pPr>
            <a:r>
              <a:rPr lang="en-US" b="1" dirty="0"/>
              <a:t>Accessing Elements of 2D-array</a:t>
            </a:r>
          </a:p>
          <a:p>
            <a:pPr algn="just"/>
            <a:r>
              <a:rPr lang="en-US" dirty="0"/>
              <a:t>The element of i</a:t>
            </a:r>
            <a:r>
              <a:rPr lang="en-US" sz="2600" baseline="30000" dirty="0"/>
              <a:t>th</a:t>
            </a:r>
            <a:r>
              <a:rPr lang="en-US" dirty="0"/>
              <a:t> row and j</a:t>
            </a:r>
            <a:r>
              <a:rPr lang="en-US" baseline="30000" dirty="0"/>
              <a:t>th</a:t>
            </a:r>
            <a:r>
              <a:rPr lang="en-US" dirty="0"/>
              <a:t> column of the 2 dimensional array is accessed with a[i][j];</a:t>
            </a:r>
          </a:p>
          <a:p>
            <a:pPr marL="0" indent="0" algn="just">
              <a:buNone/>
            </a:pPr>
            <a:r>
              <a:rPr lang="en-US" b="1" dirty="0"/>
              <a:t>Initializing two dimensional arrays</a:t>
            </a:r>
          </a:p>
          <a:p>
            <a:pPr algn="just"/>
            <a:r>
              <a:rPr lang="en-US" dirty="0"/>
              <a:t>Two dimensional arrays can be initialized rows by rows by separating the each element by commas and each row by { }. </a:t>
            </a:r>
          </a:p>
        </p:txBody>
      </p:sp>
    </p:spTree>
    <p:extLst>
      <p:ext uri="{BB962C8B-B14F-4D97-AF65-F5344CB8AC3E}">
        <p14:creationId xmlns:p14="http://schemas.microsoft.com/office/powerpoint/2010/main" val="2098531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452580"/>
            <a:ext cx="10515600" cy="6488546"/>
          </a:xfrm>
        </p:spPr>
        <p:txBody>
          <a:bodyPr>
            <a:normAutofit fontScale="77500" lnSpcReduction="20000"/>
          </a:bodyPr>
          <a:lstStyle/>
          <a:p>
            <a:pPr algn="just">
              <a:lnSpc>
                <a:spcPct val="120000"/>
              </a:lnSpc>
            </a:pPr>
            <a:r>
              <a:rPr lang="en-US" dirty="0"/>
              <a:t>Let us consider some cases of two dimensional array initialization which are described as follows:</a:t>
            </a:r>
          </a:p>
          <a:p>
            <a:pPr marL="457200" lvl="1" indent="0" algn="just">
              <a:lnSpc>
                <a:spcPct val="120000"/>
              </a:lnSpc>
              <a:buNone/>
            </a:pPr>
            <a:r>
              <a:rPr lang="en-US" dirty="0"/>
              <a:t>int a[4][2] = {{12,56},{13,33},{14,80},{15,78}};</a:t>
            </a:r>
          </a:p>
          <a:p>
            <a:pPr marL="457200" lvl="1" indent="0" algn="just">
              <a:lnSpc>
                <a:spcPct val="120000"/>
              </a:lnSpc>
              <a:buNone/>
            </a:pPr>
            <a:r>
              <a:rPr lang="en-US" dirty="0"/>
              <a:t>or even this would work with following</a:t>
            </a:r>
          </a:p>
          <a:p>
            <a:pPr marL="457200" lvl="1" indent="0" algn="just">
              <a:lnSpc>
                <a:spcPct val="120000"/>
              </a:lnSpc>
              <a:buNone/>
            </a:pPr>
            <a:r>
              <a:rPr lang="en-US" dirty="0"/>
              <a:t>int s[4][2] = {12,56,13,33,14,80,15,78};</a:t>
            </a:r>
          </a:p>
          <a:p>
            <a:pPr algn="just">
              <a:lnSpc>
                <a:spcPct val="120000"/>
              </a:lnSpc>
            </a:pPr>
            <a:r>
              <a:rPr lang="en-US" dirty="0"/>
              <a:t>It is important to remember that while initializing a 2-D array, it is necessary to </a:t>
            </a:r>
            <a:r>
              <a:rPr lang="en-US" b="1" dirty="0"/>
              <a:t>mention the second (column) dimension</a:t>
            </a:r>
            <a:r>
              <a:rPr lang="en-US" dirty="0"/>
              <a:t>, whereas the </a:t>
            </a:r>
            <a:r>
              <a:rPr lang="en-US" b="1" dirty="0"/>
              <a:t>first dimension (row) is optional.</a:t>
            </a:r>
          </a:p>
          <a:p>
            <a:pPr algn="just">
              <a:lnSpc>
                <a:spcPct val="120000"/>
              </a:lnSpc>
            </a:pPr>
            <a:r>
              <a:rPr lang="en-US" dirty="0"/>
              <a:t>Thus the declarations,</a:t>
            </a:r>
          </a:p>
          <a:p>
            <a:pPr marL="457200" lvl="1" indent="0" algn="just">
              <a:lnSpc>
                <a:spcPct val="120000"/>
              </a:lnSpc>
              <a:buNone/>
            </a:pPr>
            <a:r>
              <a:rPr lang="en-US" dirty="0"/>
              <a:t>int a[2][3] = {12,34,23,45,56,45};	//right</a:t>
            </a:r>
          </a:p>
          <a:p>
            <a:pPr marL="457200" lvl="1" indent="0" algn="just">
              <a:lnSpc>
                <a:spcPct val="120000"/>
              </a:lnSpc>
              <a:buNone/>
            </a:pPr>
            <a:r>
              <a:rPr lang="en-US" dirty="0"/>
              <a:t>int a[][3] = {12,34,23,45,56,45};	//right</a:t>
            </a:r>
          </a:p>
          <a:p>
            <a:pPr marL="457200" lvl="1" indent="0" algn="just">
              <a:lnSpc>
                <a:spcPct val="120000"/>
              </a:lnSpc>
              <a:buNone/>
            </a:pPr>
            <a:r>
              <a:rPr lang="en-US" dirty="0"/>
              <a:t>are perfectly acceptable and equivalents, whereas the following declaration does not work.</a:t>
            </a:r>
          </a:p>
          <a:p>
            <a:pPr marL="457200" lvl="1" indent="0" algn="just">
              <a:lnSpc>
                <a:spcPct val="120000"/>
              </a:lnSpc>
              <a:buNone/>
            </a:pPr>
            <a:r>
              <a:rPr lang="en-US" dirty="0"/>
              <a:t>int a[2][] = {12,34,23,45,56,45};	//wrong</a:t>
            </a:r>
          </a:p>
          <a:p>
            <a:pPr marL="457200" lvl="1" indent="0" algn="just">
              <a:lnSpc>
                <a:spcPct val="120000"/>
              </a:lnSpc>
              <a:buNone/>
            </a:pPr>
            <a:r>
              <a:rPr lang="en-US" dirty="0"/>
              <a:t>int a[][] = {12,34,23,45,56,45};	//wrong</a:t>
            </a:r>
          </a:p>
          <a:p>
            <a:pPr algn="just">
              <a:lnSpc>
                <a:spcPct val="120000"/>
              </a:lnSpc>
            </a:pPr>
            <a:r>
              <a:rPr lang="en-US" dirty="0"/>
              <a:t>When all the elements are to be initialized to zero, the following short-cut method may be used:</a:t>
            </a:r>
          </a:p>
          <a:p>
            <a:pPr marL="457200" lvl="1" indent="0" algn="just">
              <a:lnSpc>
                <a:spcPct val="120000"/>
              </a:lnSpc>
              <a:buNone/>
            </a:pPr>
            <a:r>
              <a:rPr lang="en-US" dirty="0"/>
              <a:t>int marks[3][5] = {{0},{0},{0}};</a:t>
            </a:r>
          </a:p>
          <a:p>
            <a:pPr marL="0" indent="0" algn="just">
              <a:lnSpc>
                <a:spcPct val="120000"/>
              </a:lnSpc>
              <a:buNone/>
            </a:pPr>
            <a:endParaRPr lang="en-US" dirty="0"/>
          </a:p>
          <a:p>
            <a:pPr marL="0" indent="0" algn="just">
              <a:lnSpc>
                <a:spcPct val="120000"/>
              </a:lnSpc>
              <a:buNone/>
            </a:pPr>
            <a:endParaRPr lang="en-US" dirty="0"/>
          </a:p>
        </p:txBody>
      </p:sp>
    </p:spTree>
    <p:extLst>
      <p:ext uri="{BB962C8B-B14F-4D97-AF65-F5344CB8AC3E}">
        <p14:creationId xmlns:p14="http://schemas.microsoft.com/office/powerpoint/2010/main" val="3062863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A4631-2BFE-4FD6-B6CA-8EBEF36D59AA}"/>
              </a:ext>
            </a:extLst>
          </p:cNvPr>
          <p:cNvSpPr>
            <a:spLocks noGrp="1"/>
          </p:cNvSpPr>
          <p:nvPr>
            <p:ph type="title"/>
          </p:nvPr>
        </p:nvSpPr>
        <p:spPr>
          <a:xfrm>
            <a:off x="838200" y="2729637"/>
            <a:ext cx="10515600" cy="1325563"/>
          </a:xfrm>
        </p:spPr>
        <p:txBody>
          <a:bodyPr>
            <a:normAutofit/>
          </a:bodyPr>
          <a:lstStyle/>
          <a:p>
            <a:pPr algn="ctr"/>
            <a:r>
              <a:rPr lang="en-US" sz="6600" b="1" dirty="0"/>
              <a:t>2-D ARRAY PRACTICAL IN LAB</a:t>
            </a:r>
          </a:p>
        </p:txBody>
      </p:sp>
    </p:spTree>
    <p:extLst>
      <p:ext uri="{BB962C8B-B14F-4D97-AF65-F5344CB8AC3E}">
        <p14:creationId xmlns:p14="http://schemas.microsoft.com/office/powerpoint/2010/main" val="3369039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p:txBody>
          <a:bodyPr/>
          <a:lstStyle/>
          <a:p>
            <a:r>
              <a:rPr lang="en-US" b="1" dirty="0"/>
              <a:t>6.5 String Handling</a:t>
            </a:r>
          </a:p>
        </p:txBody>
      </p:sp>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825625"/>
            <a:ext cx="10515600" cy="4667250"/>
          </a:xfrm>
        </p:spPr>
        <p:txBody>
          <a:bodyPr>
            <a:normAutofit/>
          </a:bodyPr>
          <a:lstStyle/>
          <a:p>
            <a:pPr algn="just"/>
            <a:r>
              <a:rPr lang="en-US" dirty="0"/>
              <a:t>Strings are array of characters i.e. they are characters arranged one after another in memory. Thus, a character array is called string. Each character within the string is stored within one element of the array successively. </a:t>
            </a:r>
          </a:p>
          <a:p>
            <a:pPr algn="just"/>
            <a:r>
              <a:rPr lang="en-US" dirty="0"/>
              <a:t>A string is always terminated by a null character (i.e. slash zero \0).</a:t>
            </a:r>
          </a:p>
          <a:p>
            <a:pPr algn="just"/>
            <a:r>
              <a:rPr lang="en-US" dirty="0"/>
              <a:t>Operations performed on string include:</a:t>
            </a:r>
          </a:p>
          <a:p>
            <a:pPr lvl="1" algn="just"/>
            <a:r>
              <a:rPr lang="en-US" dirty="0"/>
              <a:t>Reading and writing strings</a:t>
            </a:r>
          </a:p>
          <a:p>
            <a:pPr lvl="1" algn="just"/>
            <a:r>
              <a:rPr lang="en-US" dirty="0"/>
              <a:t>Copying one string to another</a:t>
            </a:r>
          </a:p>
          <a:p>
            <a:pPr lvl="1" algn="just"/>
            <a:r>
              <a:rPr lang="en-US" dirty="0"/>
              <a:t>Combining strings together</a:t>
            </a:r>
          </a:p>
          <a:p>
            <a:pPr lvl="1" algn="just"/>
            <a:r>
              <a:rPr lang="en-US" dirty="0"/>
              <a:t>Comparing strings for equality</a:t>
            </a:r>
          </a:p>
          <a:p>
            <a:pPr lvl="1" algn="just"/>
            <a:r>
              <a:rPr lang="en-US" dirty="0"/>
              <a:t>Extracting a portion of a string</a:t>
            </a:r>
          </a:p>
        </p:txBody>
      </p:sp>
    </p:spTree>
    <p:extLst>
      <p:ext uri="{BB962C8B-B14F-4D97-AF65-F5344CB8AC3E}">
        <p14:creationId xmlns:p14="http://schemas.microsoft.com/office/powerpoint/2010/main" val="277196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489529"/>
            <a:ext cx="10515600" cy="6483927"/>
          </a:xfrm>
        </p:spPr>
        <p:txBody>
          <a:bodyPr>
            <a:normAutofit fontScale="85000" lnSpcReduction="20000"/>
          </a:bodyPr>
          <a:lstStyle/>
          <a:p>
            <a:pPr marL="0" indent="0" algn="just">
              <a:buNone/>
            </a:pPr>
            <a:r>
              <a:rPr lang="en-US" b="1" dirty="0"/>
              <a:t>Declaring String Variables</a:t>
            </a:r>
          </a:p>
          <a:p>
            <a:pPr marL="0" indent="0" algn="just">
              <a:buNone/>
            </a:pPr>
            <a:r>
              <a:rPr lang="en-US" dirty="0"/>
              <a:t>A string variable is declared as an array of characters.</a:t>
            </a:r>
          </a:p>
          <a:p>
            <a:pPr marL="0" indent="0" algn="just">
              <a:buNone/>
            </a:pPr>
            <a:r>
              <a:rPr lang="en-US" b="1" dirty="0"/>
              <a:t>Syntax: char string_name[size];</a:t>
            </a:r>
          </a:p>
          <a:p>
            <a:pPr algn="just"/>
            <a:r>
              <a:rPr lang="en-US" dirty="0"/>
              <a:t>The size determines the number of characters in the string_name.</a:t>
            </a:r>
          </a:p>
          <a:p>
            <a:pPr marL="457200" lvl="1" indent="0" algn="just">
              <a:buNone/>
            </a:pPr>
            <a:r>
              <a:rPr lang="en-US" dirty="0"/>
              <a:t>E.g.     char name[20];</a:t>
            </a:r>
          </a:p>
          <a:p>
            <a:pPr marL="457200" lvl="1" indent="0" algn="just">
              <a:buNone/>
            </a:pPr>
            <a:r>
              <a:rPr lang="en-US" dirty="0"/>
              <a:t>	char city[15];</a:t>
            </a:r>
          </a:p>
          <a:p>
            <a:pPr algn="just"/>
            <a:r>
              <a:rPr lang="en-US" dirty="0"/>
              <a:t>When the compiler assigns a character string to a character array, it automatically supplies a null character (‘\0’)  at the end of the string. Thus, </a:t>
            </a:r>
            <a:r>
              <a:rPr lang="en-US" b="1" dirty="0"/>
              <a:t>the size should be equal to the maximum number of characters in the string plus one</a:t>
            </a:r>
            <a:r>
              <a:rPr lang="en-US" dirty="0"/>
              <a:t>.</a:t>
            </a:r>
          </a:p>
          <a:p>
            <a:pPr marL="0" indent="0" algn="just">
              <a:buNone/>
            </a:pPr>
            <a:r>
              <a:rPr lang="en-US" b="1" dirty="0"/>
              <a:t>Initializing String Variables</a:t>
            </a:r>
          </a:p>
          <a:p>
            <a:pPr marL="0" indent="0" algn="just">
              <a:buNone/>
            </a:pPr>
            <a:r>
              <a:rPr lang="en-US" dirty="0"/>
              <a:t>Strings are initialized in either of the following two forms:</a:t>
            </a:r>
          </a:p>
          <a:p>
            <a:pPr algn="just"/>
            <a:r>
              <a:rPr lang="en-US" dirty="0"/>
              <a:t>char name[4]={‘R’,’A’,’M’,’\0’};</a:t>
            </a:r>
          </a:p>
          <a:p>
            <a:pPr algn="just"/>
            <a:r>
              <a:rPr lang="en-US" dirty="0"/>
              <a:t>char name[]={‘R’,’A’,’M’,’\0’};</a:t>
            </a:r>
          </a:p>
          <a:p>
            <a:pPr algn="just"/>
            <a:r>
              <a:rPr lang="en-US" dirty="0"/>
              <a:t>char city[9]={‘N’,’E’,’W’,’ ‘,’Y’,’O’,’R’,’K’,’\0’};</a:t>
            </a:r>
          </a:p>
          <a:p>
            <a:pPr algn="just"/>
            <a:r>
              <a:rPr lang="en-US" dirty="0"/>
              <a:t>char name[4]=“RAM”;</a:t>
            </a:r>
          </a:p>
          <a:p>
            <a:pPr algn="just"/>
            <a:r>
              <a:rPr lang="en-US" dirty="0"/>
              <a:t>char name[]=“RAM”;</a:t>
            </a:r>
          </a:p>
          <a:p>
            <a:pPr algn="just"/>
            <a:r>
              <a:rPr lang="en-US" dirty="0"/>
              <a:t>char city[9]=“NEW YORK”;</a:t>
            </a:r>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2053128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886690"/>
            <a:ext cx="10515600" cy="5401108"/>
          </a:xfrm>
        </p:spPr>
        <p:txBody>
          <a:bodyPr>
            <a:normAutofit fontScale="92500" lnSpcReduction="20000"/>
          </a:bodyPr>
          <a:lstStyle/>
          <a:p>
            <a:pPr marL="0" indent="0" algn="just">
              <a:buNone/>
            </a:pPr>
            <a:r>
              <a:rPr lang="en-US" b="1" dirty="0"/>
              <a:t>Reading Strings from Terminal</a:t>
            </a:r>
          </a:p>
          <a:p>
            <a:pPr algn="just"/>
            <a:r>
              <a:rPr lang="en-US" dirty="0"/>
              <a:t>The input function scanf can be used with %s format specification to read in a string of characters.</a:t>
            </a:r>
          </a:p>
          <a:p>
            <a:pPr marL="457200" lvl="1" indent="0" algn="just">
              <a:buNone/>
            </a:pPr>
            <a:r>
              <a:rPr lang="en-US" dirty="0"/>
              <a:t>E.g. char name[20];</a:t>
            </a:r>
          </a:p>
          <a:p>
            <a:pPr marL="457200" lvl="1" indent="0" algn="just">
              <a:buNone/>
            </a:pPr>
            <a:r>
              <a:rPr lang="en-US" dirty="0"/>
              <a:t>        scanf(“%s”, name);</a:t>
            </a:r>
          </a:p>
          <a:p>
            <a:pPr marL="457200" lvl="1" indent="0" algn="just">
              <a:buNone/>
            </a:pPr>
            <a:r>
              <a:rPr lang="en-US" b="1" dirty="0"/>
              <a:t>No ampersand(&amp;) is required before variable name.</a:t>
            </a:r>
          </a:p>
          <a:p>
            <a:pPr algn="just"/>
            <a:r>
              <a:rPr lang="en-US" dirty="0"/>
              <a:t>Some versions of scanf support the following conversion specification for strings:</a:t>
            </a:r>
          </a:p>
          <a:p>
            <a:pPr lvl="1" algn="just"/>
            <a:r>
              <a:rPr lang="en-US" dirty="0"/>
              <a:t>%[characters]</a:t>
            </a:r>
          </a:p>
          <a:p>
            <a:pPr lvl="1" algn="just"/>
            <a:r>
              <a:rPr lang="en-US" dirty="0"/>
              <a:t>%[^characters]</a:t>
            </a:r>
          </a:p>
          <a:p>
            <a:pPr algn="just"/>
            <a:r>
              <a:rPr lang="en-US" dirty="0"/>
              <a:t>The specification %[characters] means that only the characters specified within the brackets are allowed in the input of string. If the input string contains any other characters, the reading of string will be terminated at the first encounter of such a character.</a:t>
            </a:r>
          </a:p>
          <a:p>
            <a:pPr algn="just"/>
            <a:r>
              <a:rPr lang="en-US" dirty="0"/>
              <a:t>The specification %[^characters] means that the characters specified after the caret(^) are not allowed in the string and reading will be terminated.</a:t>
            </a:r>
          </a:p>
        </p:txBody>
      </p:sp>
    </p:spTree>
    <p:extLst>
      <p:ext uri="{BB962C8B-B14F-4D97-AF65-F5344CB8AC3E}">
        <p14:creationId xmlns:p14="http://schemas.microsoft.com/office/powerpoint/2010/main" val="490155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099126"/>
            <a:ext cx="10515600" cy="5151727"/>
          </a:xfrm>
        </p:spPr>
        <p:txBody>
          <a:bodyPr>
            <a:normAutofit/>
          </a:bodyPr>
          <a:lstStyle/>
          <a:p>
            <a:pPr marL="0" indent="0" algn="just">
              <a:buNone/>
            </a:pPr>
            <a:r>
              <a:rPr lang="en-US" b="1" dirty="0"/>
              <a:t>String Manipulation using Library Functions</a:t>
            </a:r>
          </a:p>
          <a:p>
            <a:pPr algn="just"/>
            <a:r>
              <a:rPr lang="en-US" dirty="0"/>
              <a:t>The &lt;string.h&gt; header file defines some string handling functions such as strcpy(), strcat(), strrev(), strcmp(), strlen() etc are used to manipulate the string data.</a:t>
            </a:r>
          </a:p>
          <a:p>
            <a:pPr algn="just"/>
            <a:r>
              <a:rPr lang="en-US" dirty="0"/>
              <a:t>These functions are used for:</a:t>
            </a:r>
          </a:p>
          <a:p>
            <a:pPr lvl="1" algn="just"/>
            <a:r>
              <a:rPr lang="en-US" dirty="0"/>
              <a:t>Manipulating string data</a:t>
            </a:r>
          </a:p>
          <a:p>
            <a:pPr lvl="1" algn="just"/>
            <a:r>
              <a:rPr lang="en-US" dirty="0"/>
              <a:t>Determining the length of strings</a:t>
            </a:r>
          </a:p>
          <a:p>
            <a:pPr lvl="1" algn="just"/>
            <a:r>
              <a:rPr lang="en-US" dirty="0"/>
              <a:t>Copying a string</a:t>
            </a:r>
          </a:p>
          <a:p>
            <a:pPr lvl="1" algn="just"/>
            <a:r>
              <a:rPr lang="en-US" dirty="0"/>
              <a:t>Concatenation of two strings</a:t>
            </a:r>
          </a:p>
          <a:p>
            <a:pPr lvl="1" algn="just"/>
            <a:r>
              <a:rPr lang="en-US" dirty="0"/>
              <a:t>Changing to upper and lower case</a:t>
            </a:r>
          </a:p>
          <a:p>
            <a:pPr algn="just"/>
            <a:r>
              <a:rPr lang="en-US" dirty="0"/>
              <a:t>We call these functions from string.h header file.</a:t>
            </a:r>
          </a:p>
        </p:txBody>
      </p:sp>
    </p:spTree>
    <p:extLst>
      <p:ext uri="{BB962C8B-B14F-4D97-AF65-F5344CB8AC3E}">
        <p14:creationId xmlns:p14="http://schemas.microsoft.com/office/powerpoint/2010/main" val="1059771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E3B21-B654-400C-A893-6395185A2D3C}"/>
              </a:ext>
            </a:extLst>
          </p:cNvPr>
          <p:cNvSpPr>
            <a:spLocks noGrp="1"/>
          </p:cNvSpPr>
          <p:nvPr>
            <p:ph type="title"/>
          </p:nvPr>
        </p:nvSpPr>
        <p:spPr/>
        <p:txBody>
          <a:bodyPr/>
          <a:lstStyle/>
          <a:p>
            <a:r>
              <a:rPr lang="en-US" b="1" dirty="0"/>
              <a:t>CONTENTS (LH – 6HRS)</a:t>
            </a:r>
          </a:p>
        </p:txBody>
      </p:sp>
      <p:sp>
        <p:nvSpPr>
          <p:cNvPr id="3" name="Content Placeholder 2">
            <a:extLst>
              <a:ext uri="{FF2B5EF4-FFF2-40B4-BE49-F238E27FC236}">
                <a16:creationId xmlns:a16="http://schemas.microsoft.com/office/drawing/2014/main" id="{4D216C58-7A29-4510-8356-C8189810CA19}"/>
              </a:ext>
            </a:extLst>
          </p:cNvPr>
          <p:cNvSpPr>
            <a:spLocks noGrp="1"/>
          </p:cNvSpPr>
          <p:nvPr>
            <p:ph idx="1"/>
          </p:nvPr>
        </p:nvSpPr>
        <p:spPr/>
        <p:txBody>
          <a:bodyPr/>
          <a:lstStyle/>
          <a:p>
            <a:pPr marL="0" indent="0">
              <a:buNone/>
            </a:pPr>
            <a:r>
              <a:rPr lang="en-US" dirty="0"/>
              <a:t>6.1 Introduction,</a:t>
            </a:r>
          </a:p>
          <a:p>
            <a:pPr marL="0" indent="0">
              <a:buNone/>
            </a:pPr>
            <a:r>
              <a:rPr lang="en-US" dirty="0"/>
              <a:t>6.2 Declaration, Initialization,</a:t>
            </a:r>
          </a:p>
          <a:p>
            <a:pPr marL="0" indent="0">
              <a:buNone/>
            </a:pPr>
            <a:r>
              <a:rPr lang="en-US" dirty="0"/>
              <a:t>6.3 One Dimensional Array,</a:t>
            </a:r>
          </a:p>
          <a:p>
            <a:pPr marL="0" indent="0">
              <a:buNone/>
            </a:pPr>
            <a:r>
              <a:rPr lang="en-US" dirty="0"/>
              <a:t>6.4 Multi Dimensional Array,</a:t>
            </a:r>
          </a:p>
          <a:p>
            <a:pPr marL="0" indent="0">
              <a:buNone/>
            </a:pPr>
            <a:r>
              <a:rPr lang="en-US" dirty="0"/>
              <a:t>6.5 String Handling.</a:t>
            </a:r>
          </a:p>
        </p:txBody>
      </p:sp>
    </p:spTree>
    <p:extLst>
      <p:ext uri="{BB962C8B-B14F-4D97-AF65-F5344CB8AC3E}">
        <p14:creationId xmlns:p14="http://schemas.microsoft.com/office/powerpoint/2010/main" val="108076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720434"/>
            <a:ext cx="10515600" cy="5641254"/>
          </a:xfrm>
        </p:spPr>
        <p:txBody>
          <a:bodyPr>
            <a:normAutofit fontScale="92500"/>
          </a:bodyPr>
          <a:lstStyle/>
          <a:p>
            <a:pPr marL="514350" indent="-514350" algn="just">
              <a:buAutoNum type="arabicPeriod"/>
            </a:pPr>
            <a:r>
              <a:rPr lang="en-US" b="1" dirty="0"/>
              <a:t>Copying string</a:t>
            </a:r>
          </a:p>
          <a:p>
            <a:pPr marL="0" indent="0" algn="just">
              <a:buNone/>
            </a:pPr>
            <a:r>
              <a:rPr lang="en-US" dirty="0"/>
              <a:t>The string function strcpy() is used to copy one string into another string. There is another function strncpy() is used to copy n characters to strings.</a:t>
            </a:r>
          </a:p>
          <a:p>
            <a:pPr marL="514350" indent="-514350" algn="just">
              <a:buFont typeface="+mj-lt"/>
              <a:buAutoNum type="arabicPeriod" startAt="2"/>
            </a:pPr>
            <a:r>
              <a:rPr lang="en-US" b="1" dirty="0"/>
              <a:t>Finding the Length of String</a:t>
            </a:r>
          </a:p>
          <a:p>
            <a:pPr marL="0" indent="0" algn="just">
              <a:buNone/>
            </a:pPr>
            <a:r>
              <a:rPr lang="en-US" dirty="0"/>
              <a:t>The function strlen() returns an integer which denotes the length of the string passed into the function. The length of the string is defined as the number of characters present in the string, excluding the null character.</a:t>
            </a:r>
          </a:p>
          <a:p>
            <a:pPr marL="0" indent="0" algn="just">
              <a:buNone/>
            </a:pPr>
            <a:r>
              <a:rPr lang="en-US" b="1" dirty="0"/>
              <a:t>Syntax: integer_variable=strlen(input_string);</a:t>
            </a:r>
          </a:p>
          <a:p>
            <a:pPr marL="514350" indent="-514350" algn="just">
              <a:buFont typeface="+mj-lt"/>
              <a:buAutoNum type="arabicPeriod" startAt="3"/>
            </a:pPr>
            <a:r>
              <a:rPr lang="en-US" b="1" dirty="0"/>
              <a:t>Concatenating two Strings</a:t>
            </a:r>
          </a:p>
          <a:p>
            <a:pPr marL="0" indent="0" algn="just">
              <a:buNone/>
            </a:pPr>
            <a:r>
              <a:rPr lang="en-US" dirty="0"/>
              <a:t>The string function strcat() is used to concatenate two strings.</a:t>
            </a:r>
          </a:p>
          <a:p>
            <a:pPr marL="514350" indent="-514350" algn="just">
              <a:buFont typeface="+mj-lt"/>
              <a:buAutoNum type="arabicPeriod" startAt="4"/>
            </a:pPr>
            <a:r>
              <a:rPr lang="en-US" b="1" dirty="0"/>
              <a:t>Reversing the String</a:t>
            </a:r>
          </a:p>
          <a:p>
            <a:pPr marL="0" indent="0" algn="just">
              <a:buNone/>
            </a:pPr>
            <a:r>
              <a:rPr lang="en-US" dirty="0"/>
              <a:t>The function strrev() is used to reserve the given string.</a:t>
            </a:r>
          </a:p>
        </p:txBody>
      </p:sp>
    </p:spTree>
    <p:extLst>
      <p:ext uri="{BB962C8B-B14F-4D97-AF65-F5344CB8AC3E}">
        <p14:creationId xmlns:p14="http://schemas.microsoft.com/office/powerpoint/2010/main" val="3805224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025236"/>
            <a:ext cx="10515600" cy="5179436"/>
          </a:xfrm>
        </p:spPr>
        <p:txBody>
          <a:bodyPr>
            <a:normAutofit/>
          </a:bodyPr>
          <a:lstStyle/>
          <a:p>
            <a:pPr marL="514350" indent="-514350" algn="just">
              <a:buFont typeface="+mj-lt"/>
              <a:buAutoNum type="arabicPeriod" startAt="5"/>
            </a:pPr>
            <a:r>
              <a:rPr lang="en-US" b="1" dirty="0"/>
              <a:t>Converting a String to Uppercase</a:t>
            </a:r>
          </a:p>
          <a:p>
            <a:pPr marL="0" indent="0" algn="just">
              <a:buNone/>
            </a:pPr>
            <a:r>
              <a:rPr lang="en-US" dirty="0"/>
              <a:t>The string function strupr() is used to convert the given string into uppercase.</a:t>
            </a:r>
          </a:p>
          <a:p>
            <a:pPr marL="514350" indent="-514350" algn="just">
              <a:buFont typeface="+mj-lt"/>
              <a:buAutoNum type="arabicPeriod" startAt="6"/>
            </a:pPr>
            <a:r>
              <a:rPr lang="en-US" b="1" dirty="0"/>
              <a:t>Converting a String to Lowercase</a:t>
            </a:r>
          </a:p>
          <a:p>
            <a:pPr marL="0" indent="0" algn="just">
              <a:buNone/>
            </a:pPr>
            <a:r>
              <a:rPr lang="en-US" dirty="0"/>
              <a:t>The string function strlwr() is used to convert the given string into lowercase.</a:t>
            </a:r>
          </a:p>
          <a:p>
            <a:pPr marL="514350" indent="-514350" algn="just">
              <a:buFont typeface="+mj-lt"/>
              <a:buAutoNum type="arabicPeriod" startAt="7"/>
            </a:pPr>
            <a:r>
              <a:rPr lang="en-US" b="1" dirty="0"/>
              <a:t>String Comparison</a:t>
            </a:r>
          </a:p>
          <a:p>
            <a:pPr marL="0" indent="0" algn="just">
              <a:buNone/>
            </a:pPr>
            <a:r>
              <a:rPr lang="en-US" dirty="0"/>
              <a:t>The function strcmp(s1,s2) compares the string s1 to the string s2. The function returns 0, less than 0 or greater than 0 if s1 is equal to (identical), less than (alphabetically less than) or alphabetically greater than s2, respectively.</a:t>
            </a:r>
          </a:p>
        </p:txBody>
      </p:sp>
    </p:spTree>
    <p:extLst>
      <p:ext uri="{BB962C8B-B14F-4D97-AF65-F5344CB8AC3E}">
        <p14:creationId xmlns:p14="http://schemas.microsoft.com/office/powerpoint/2010/main" val="12442508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a:xfrm>
            <a:off x="838200" y="2729632"/>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3521327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p:txBody>
          <a:bodyPr/>
          <a:lstStyle/>
          <a:p>
            <a:r>
              <a:rPr lang="en-US" b="1" dirty="0"/>
              <a:t>6.1 Introduction</a:t>
            </a:r>
          </a:p>
        </p:txBody>
      </p:sp>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825624"/>
            <a:ext cx="10515600" cy="4787611"/>
          </a:xfrm>
        </p:spPr>
        <p:txBody>
          <a:bodyPr>
            <a:normAutofit fontScale="92500" lnSpcReduction="10000"/>
          </a:bodyPr>
          <a:lstStyle/>
          <a:p>
            <a:pPr algn="just"/>
            <a:r>
              <a:rPr lang="en-US" b="0" i="0" dirty="0">
                <a:effectLst/>
              </a:rPr>
              <a:t>An array in C is a collection of similar data items stored at contiguous (consecutively) memory locations and elements can be accessed randomly using indices of an array.  </a:t>
            </a:r>
          </a:p>
          <a:p>
            <a:pPr algn="just"/>
            <a:r>
              <a:rPr lang="en-US" b="0" i="0" dirty="0">
                <a:effectLst/>
              </a:rPr>
              <a:t>They can be used to store collection of primitive data types such as int, float, double, char, etc of any particular type.</a:t>
            </a:r>
          </a:p>
          <a:p>
            <a:pPr algn="just"/>
            <a:r>
              <a:rPr lang="en-US" dirty="0"/>
              <a:t>Using an array, we can store multiple values of type integer with a single identifier without having to declare multiple variables with a different identifier.</a:t>
            </a:r>
          </a:p>
          <a:p>
            <a:pPr algn="just"/>
            <a:r>
              <a:rPr lang="en-US" dirty="0"/>
              <a:t>Arrays are useful when we store related data items, such as grades received by the students, marks of students, matrix addition, subtraction etc.</a:t>
            </a:r>
          </a:p>
          <a:p>
            <a:pPr algn="just"/>
            <a:r>
              <a:rPr lang="en-US" dirty="0"/>
              <a:t>An array can be single dimensional or multidimensional.</a:t>
            </a:r>
          </a:p>
        </p:txBody>
      </p:sp>
    </p:spTree>
    <p:extLst>
      <p:ext uri="{BB962C8B-B14F-4D97-AF65-F5344CB8AC3E}">
        <p14:creationId xmlns:p14="http://schemas.microsoft.com/office/powerpoint/2010/main" val="18320324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544945"/>
            <a:ext cx="10515600" cy="5632018"/>
          </a:xfrm>
        </p:spPr>
        <p:txBody>
          <a:bodyPr/>
          <a:lstStyle/>
          <a:p>
            <a:pPr algn="just"/>
            <a:r>
              <a:rPr lang="en-US" dirty="0"/>
              <a:t>For example: To declare 30 integers, we simply write: int num[30]</a:t>
            </a:r>
          </a:p>
          <a:p>
            <a:pPr lvl="1" algn="just"/>
            <a:r>
              <a:rPr lang="en-US" dirty="0"/>
              <a:t>This statement tells the compiler that num is an array of type int and can store 30 integers.</a:t>
            </a:r>
          </a:p>
          <a:p>
            <a:pPr lvl="1" algn="just"/>
            <a:r>
              <a:rPr lang="en-US" dirty="0"/>
              <a:t>The individual elements of num are recognized by num[0], num[1],…,num[29].</a:t>
            </a:r>
          </a:p>
          <a:p>
            <a:pPr lvl="1" algn="just"/>
            <a:r>
              <a:rPr lang="en-US" dirty="0"/>
              <a:t>The integer value within square bracket (i.e. []) is called subscript or index of the array.</a:t>
            </a:r>
          </a:p>
          <a:p>
            <a:pPr lvl="1" algn="just"/>
            <a:r>
              <a:rPr lang="en-US" dirty="0"/>
              <a:t>Index of an array always starts from 0 and ends with one less than the size of the array.</a:t>
            </a:r>
          </a:p>
          <a:p>
            <a:pPr algn="just"/>
            <a:r>
              <a:rPr lang="en-US" dirty="0"/>
              <a:t>The most important property of an array is that its elements are stored in contiguous memory locations. For example:</a:t>
            </a:r>
          </a:p>
        </p:txBody>
      </p:sp>
      <p:pic>
        <p:nvPicPr>
          <p:cNvPr id="7" name="Picture 6">
            <a:extLst>
              <a:ext uri="{FF2B5EF4-FFF2-40B4-BE49-F238E27FC236}">
                <a16:creationId xmlns:a16="http://schemas.microsoft.com/office/drawing/2014/main" id="{CDBF9B9F-81FD-4DE5-B059-9C6BD1B9D4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855" y="4825637"/>
            <a:ext cx="3757476" cy="2249542"/>
          </a:xfrm>
          <a:prstGeom prst="rect">
            <a:avLst/>
          </a:prstGeom>
        </p:spPr>
      </p:pic>
    </p:spTree>
    <p:extLst>
      <p:ext uri="{BB962C8B-B14F-4D97-AF65-F5344CB8AC3E}">
        <p14:creationId xmlns:p14="http://schemas.microsoft.com/office/powerpoint/2010/main" val="2740328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1034473"/>
            <a:ext cx="10515600" cy="5142490"/>
          </a:xfrm>
        </p:spPr>
        <p:txBody>
          <a:bodyPr>
            <a:normAutofit lnSpcReduction="10000"/>
          </a:bodyPr>
          <a:lstStyle/>
          <a:p>
            <a:pPr marL="0" indent="0" algn="just">
              <a:buNone/>
            </a:pPr>
            <a:r>
              <a:rPr lang="en-US" b="1" dirty="0"/>
              <a:t>Characteristics of Array:</a:t>
            </a:r>
          </a:p>
          <a:p>
            <a:pPr algn="just">
              <a:buFont typeface="Arial" panose="020B0604020202020204" pitchFamily="34" charset="0"/>
              <a:buChar char="•"/>
            </a:pPr>
            <a:r>
              <a:rPr lang="en-US" b="0" i="0" dirty="0">
                <a:effectLst/>
              </a:rPr>
              <a:t>An array is always stored in consecutive memory location.</a:t>
            </a:r>
          </a:p>
          <a:p>
            <a:pPr algn="just">
              <a:buFont typeface="Arial" panose="020B0604020202020204" pitchFamily="34" charset="0"/>
              <a:buChar char="•"/>
            </a:pPr>
            <a:r>
              <a:rPr lang="en-US" b="0" i="0" dirty="0">
                <a:effectLst/>
              </a:rPr>
              <a:t>It can store multiple values of similar type, which can be referred with single name.</a:t>
            </a:r>
          </a:p>
          <a:p>
            <a:pPr algn="just">
              <a:buFont typeface="Arial" panose="020B0604020202020204" pitchFamily="34" charset="0"/>
              <a:buChar char="•"/>
            </a:pPr>
            <a:r>
              <a:rPr lang="en-US" b="0" i="0" dirty="0">
                <a:effectLst/>
              </a:rPr>
              <a:t>The pointer points to the first location of memory block, which is allocated to the array name.</a:t>
            </a:r>
          </a:p>
          <a:p>
            <a:pPr algn="just">
              <a:buFont typeface="Arial" panose="020B0604020202020204" pitchFamily="34" charset="0"/>
              <a:buChar char="•"/>
            </a:pPr>
            <a:r>
              <a:rPr lang="en-US" b="0" i="0" dirty="0">
                <a:effectLst/>
              </a:rPr>
              <a:t>An array can either be an integer, character, or float data type that can be initialized only during the declaration.</a:t>
            </a:r>
          </a:p>
          <a:p>
            <a:pPr algn="just">
              <a:buFont typeface="Arial" panose="020B0604020202020204" pitchFamily="34" charset="0"/>
              <a:buChar char="•"/>
            </a:pPr>
            <a:r>
              <a:rPr lang="en-US" b="0" i="0" dirty="0">
                <a:effectLst/>
              </a:rPr>
              <a:t>The particular element of an array can be modified separately without changing the other elements.</a:t>
            </a:r>
          </a:p>
          <a:p>
            <a:pPr algn="just">
              <a:buFont typeface="Arial" panose="020B0604020202020204" pitchFamily="34" charset="0"/>
              <a:buChar char="•"/>
            </a:pPr>
            <a:r>
              <a:rPr lang="en-US" b="0" i="0" dirty="0">
                <a:effectLst/>
              </a:rPr>
              <a:t>All elements of an array can be distinguished with the help of index number.</a:t>
            </a:r>
          </a:p>
          <a:p>
            <a:pPr marL="0" indent="0" algn="just">
              <a:buNone/>
            </a:pPr>
            <a:endParaRPr lang="en-US" dirty="0"/>
          </a:p>
        </p:txBody>
      </p:sp>
    </p:spTree>
    <p:extLst>
      <p:ext uri="{BB962C8B-B14F-4D97-AF65-F5344CB8AC3E}">
        <p14:creationId xmlns:p14="http://schemas.microsoft.com/office/powerpoint/2010/main" val="3204470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8A92-4890-4FE2-AE8E-03F6C3BFA8FA}"/>
              </a:ext>
            </a:extLst>
          </p:cNvPr>
          <p:cNvSpPr>
            <a:spLocks noGrp="1"/>
          </p:cNvSpPr>
          <p:nvPr>
            <p:ph type="title"/>
          </p:nvPr>
        </p:nvSpPr>
        <p:spPr/>
        <p:txBody>
          <a:bodyPr/>
          <a:lstStyle/>
          <a:p>
            <a:r>
              <a:rPr lang="en-US" b="1" dirty="0"/>
              <a:t>6.2 Declaration, Initialization</a:t>
            </a:r>
          </a:p>
        </p:txBody>
      </p:sp>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p:txBody>
          <a:bodyPr/>
          <a:lstStyle/>
          <a:p>
            <a:pPr marL="514350" indent="-514350" algn="just">
              <a:buFont typeface="+mj-lt"/>
              <a:buAutoNum type="arabicPeriod"/>
            </a:pPr>
            <a:r>
              <a:rPr lang="en-US" b="1" u="sng" dirty="0"/>
              <a:t>Declaration of 1-D Array</a:t>
            </a:r>
          </a:p>
          <a:p>
            <a:pPr algn="just"/>
            <a:r>
              <a:rPr lang="en-US" dirty="0"/>
              <a:t>A list of items can be given one variable name using only one subscript (or dimension or index) and such a variable is called a single-subscripted variable or a one-dimensional array.</a:t>
            </a:r>
          </a:p>
          <a:p>
            <a:pPr algn="just"/>
            <a:r>
              <a:rPr lang="en-US" dirty="0"/>
              <a:t>The value of the single subscript or index from 0 to n-1 refers to the individual array elements; where n is the size of the array.</a:t>
            </a:r>
          </a:p>
          <a:p>
            <a:pPr algn="just"/>
            <a:r>
              <a:rPr lang="en-US" dirty="0"/>
              <a:t>E.g. the declaration int a[4]; is a 1-D array of integer data type with 4 elements: a[0], a[1], a[2] and a[3].</a:t>
            </a:r>
          </a:p>
          <a:p>
            <a:pPr algn="just"/>
            <a:r>
              <a:rPr lang="en-US" dirty="0"/>
              <a:t>Before using an array it must be declared.</a:t>
            </a:r>
          </a:p>
        </p:txBody>
      </p:sp>
    </p:spTree>
    <p:extLst>
      <p:ext uri="{BB962C8B-B14F-4D97-AF65-F5344CB8AC3E}">
        <p14:creationId xmlns:p14="http://schemas.microsoft.com/office/powerpoint/2010/main" val="237124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480293"/>
            <a:ext cx="10515600" cy="5982999"/>
          </a:xfrm>
        </p:spPr>
        <p:txBody>
          <a:bodyPr>
            <a:normAutofit/>
          </a:bodyPr>
          <a:lstStyle/>
          <a:p>
            <a:pPr algn="just"/>
            <a:r>
              <a:rPr lang="en-US" dirty="0"/>
              <a:t>The general form of the single dimensional array is as follows:</a:t>
            </a:r>
          </a:p>
          <a:p>
            <a:pPr marL="0" indent="0" algn="just">
              <a:buNone/>
            </a:pPr>
            <a:r>
              <a:rPr lang="en-US" b="1" dirty="0"/>
              <a:t>Syntax: storage_class data_type array_name[size];</a:t>
            </a:r>
          </a:p>
          <a:p>
            <a:pPr lvl="1" algn="just"/>
            <a:r>
              <a:rPr lang="en-US" b="1" dirty="0"/>
              <a:t>storage_class </a:t>
            </a:r>
            <a:r>
              <a:rPr lang="en-US" dirty="0"/>
              <a:t>refers to the storage class of the array. It may be auto, static, extern and register. It is optional.</a:t>
            </a:r>
          </a:p>
          <a:p>
            <a:pPr lvl="1" algn="just"/>
            <a:r>
              <a:rPr lang="en-US" b="1" dirty="0"/>
              <a:t>data_type </a:t>
            </a:r>
            <a:r>
              <a:rPr lang="en-US" dirty="0"/>
              <a:t>is the data type of array. It may be int, float, char, etc.</a:t>
            </a:r>
          </a:p>
          <a:p>
            <a:pPr lvl="1" algn="just"/>
            <a:r>
              <a:rPr lang="en-US" b="1" dirty="0"/>
              <a:t>array_name </a:t>
            </a:r>
            <a:r>
              <a:rPr lang="en-US" dirty="0"/>
              <a:t>is the name of the array. Any valid name of a variable can be provided.</a:t>
            </a:r>
          </a:p>
          <a:p>
            <a:pPr lvl="1" algn="just"/>
            <a:r>
              <a:rPr lang="en-US" b="1" dirty="0"/>
              <a:t>size</a:t>
            </a:r>
            <a:r>
              <a:rPr lang="en-US" dirty="0"/>
              <a:t> of the array is the number of elements in the array and is mentioned within square bracket. The size must be an integer constant like 100 or a symbolic constant (if symbolic constant size is defined as #define SIZE 100, then array can be defined as int a[SIZE];)</a:t>
            </a:r>
          </a:p>
          <a:p>
            <a:pPr marL="0" indent="0" algn="just">
              <a:buNone/>
            </a:pPr>
            <a:r>
              <a:rPr lang="en-US" b="1" dirty="0"/>
              <a:t>Examples:</a:t>
            </a:r>
          </a:p>
          <a:p>
            <a:pPr lvl="1" algn="just"/>
            <a:r>
              <a:rPr lang="en-US" dirty="0"/>
              <a:t>int a[10];</a:t>
            </a:r>
          </a:p>
          <a:p>
            <a:pPr lvl="1" algn="just"/>
            <a:r>
              <a:rPr lang="en-US" dirty="0"/>
              <a:t>float x[20];</a:t>
            </a:r>
          </a:p>
          <a:p>
            <a:pPr lvl="1" algn="just"/>
            <a:r>
              <a:rPr lang="en-US" dirty="0"/>
              <a:t>char name[10];</a:t>
            </a:r>
          </a:p>
        </p:txBody>
      </p:sp>
    </p:spTree>
    <p:extLst>
      <p:ext uri="{BB962C8B-B14F-4D97-AF65-F5344CB8AC3E}">
        <p14:creationId xmlns:p14="http://schemas.microsoft.com/office/powerpoint/2010/main" val="37403998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489527"/>
            <a:ext cx="10515600" cy="5975928"/>
          </a:xfrm>
        </p:spPr>
        <p:txBody>
          <a:bodyPr/>
          <a:lstStyle/>
          <a:p>
            <a:pPr marL="514350" indent="-514350" algn="just">
              <a:buFont typeface="+mj-lt"/>
              <a:buAutoNum type="arabicPeriod" startAt="2"/>
            </a:pPr>
            <a:r>
              <a:rPr lang="en-US" b="1" dirty="0"/>
              <a:t>Initializing 1-D Array</a:t>
            </a:r>
          </a:p>
          <a:p>
            <a:pPr algn="just"/>
            <a:r>
              <a:rPr lang="en-US" dirty="0"/>
              <a:t>Assigning specific values to the individual array elements at the time of array declaration is known as array initialization.</a:t>
            </a:r>
          </a:p>
          <a:p>
            <a:pPr algn="just"/>
            <a:r>
              <a:rPr lang="en-US" dirty="0"/>
              <a:t>Since an array has multiple elements, braces are used to denote the entire array and commas are used to separate the individual values assigned to the individual elements in the array.</a:t>
            </a:r>
          </a:p>
          <a:p>
            <a:pPr marL="0" indent="0" algn="just">
              <a:buNone/>
            </a:pPr>
            <a:r>
              <a:rPr lang="en-US" sz="2400" b="1" dirty="0"/>
              <a:t>Syntax: storage_class data_type array_name[size]={value1, value2,…, valueN};</a:t>
            </a:r>
          </a:p>
          <a:p>
            <a:pPr algn="just"/>
            <a:r>
              <a:rPr lang="en-US" dirty="0"/>
              <a:t>E.g. int a[5]={21, 13, 54, 5, 101};</a:t>
            </a:r>
          </a:p>
          <a:p>
            <a:pPr algn="just"/>
            <a:r>
              <a:rPr lang="en-US" dirty="0"/>
              <a:t>Here, a is an integer type array which has 5 elements. Their values are initialized to 21, 13, 54, 5 and 101 (i.e. a[0]=21, a[1]=13, a[2]=54, a[3]=5 and a[4]=101). These array elements are stored sequentially in separate memory locations.</a:t>
            </a:r>
          </a:p>
          <a:p>
            <a:pPr marL="0" indent="0" algn="just">
              <a:buNone/>
            </a:pPr>
            <a:endParaRPr lang="en-US" dirty="0"/>
          </a:p>
        </p:txBody>
      </p:sp>
    </p:spTree>
    <p:extLst>
      <p:ext uri="{BB962C8B-B14F-4D97-AF65-F5344CB8AC3E}">
        <p14:creationId xmlns:p14="http://schemas.microsoft.com/office/powerpoint/2010/main" val="632149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46E23-C8A2-4DE5-A670-B96E1F15B266}"/>
              </a:ext>
            </a:extLst>
          </p:cNvPr>
          <p:cNvSpPr>
            <a:spLocks noGrp="1"/>
          </p:cNvSpPr>
          <p:nvPr>
            <p:ph idx="1"/>
          </p:nvPr>
        </p:nvSpPr>
        <p:spPr>
          <a:xfrm>
            <a:off x="838200" y="267851"/>
            <a:ext cx="10515600" cy="6567055"/>
          </a:xfrm>
        </p:spPr>
        <p:txBody>
          <a:bodyPr>
            <a:noAutofit/>
          </a:bodyPr>
          <a:lstStyle/>
          <a:p>
            <a:pPr algn="just">
              <a:lnSpc>
                <a:spcPct val="100000"/>
              </a:lnSpc>
            </a:pPr>
            <a:r>
              <a:rPr lang="en-US" sz="2400" dirty="0"/>
              <a:t>The following array can hold marks for five subjects.</a:t>
            </a:r>
          </a:p>
          <a:p>
            <a:pPr marL="457200" lvl="1" indent="0" algn="just">
              <a:lnSpc>
                <a:spcPct val="100000"/>
              </a:lnSpc>
              <a:buNone/>
            </a:pPr>
            <a:r>
              <a:rPr lang="en-US" sz="2000" dirty="0"/>
              <a:t>int marks[5];			// array of 5 integers</a:t>
            </a:r>
          </a:p>
          <a:p>
            <a:pPr marL="457200" lvl="1" indent="0" algn="just">
              <a:lnSpc>
                <a:spcPct val="100000"/>
              </a:lnSpc>
              <a:buNone/>
            </a:pPr>
            <a:r>
              <a:rPr lang="en-US" sz="2000" dirty="0"/>
              <a:t>char color[3]={‘R’,’E’,’D’};	//array of character</a:t>
            </a:r>
          </a:p>
          <a:p>
            <a:pPr algn="just">
              <a:lnSpc>
                <a:spcPct val="100000"/>
              </a:lnSpc>
            </a:pPr>
            <a:r>
              <a:rPr lang="en-US" sz="2400" dirty="0"/>
              <a:t>The elements of an array can be initialized in two ways. In the first approach, the value of each element of the array is listed within two curly brackets { } and a comma (,) is used to separate one value from another.</a:t>
            </a:r>
          </a:p>
          <a:p>
            <a:pPr marL="0" indent="0" algn="just">
              <a:lnSpc>
                <a:spcPct val="100000"/>
              </a:lnSpc>
              <a:buNone/>
            </a:pPr>
            <a:r>
              <a:rPr lang="en-US" sz="2400" b="1" dirty="0"/>
              <a:t>Example:</a:t>
            </a:r>
          </a:p>
          <a:p>
            <a:pPr marL="457200" lvl="1" indent="0" algn="just">
              <a:lnSpc>
                <a:spcPct val="100000"/>
              </a:lnSpc>
              <a:buNone/>
            </a:pPr>
            <a:r>
              <a:rPr lang="en-US" sz="2000" dirty="0"/>
              <a:t>marks[5]={45, 3, 65, 88, 60};</a:t>
            </a:r>
          </a:p>
          <a:p>
            <a:pPr marL="457200" lvl="1" indent="0" algn="just">
              <a:lnSpc>
                <a:spcPct val="100000"/>
              </a:lnSpc>
              <a:buNone/>
            </a:pPr>
            <a:r>
              <a:rPr lang="en-US" sz="2000" dirty="0"/>
              <a:t>or</a:t>
            </a:r>
          </a:p>
          <a:p>
            <a:pPr marL="457200" lvl="1" indent="0" algn="just">
              <a:lnSpc>
                <a:spcPct val="100000"/>
              </a:lnSpc>
              <a:buNone/>
            </a:pPr>
            <a:r>
              <a:rPr lang="en-US" sz="2000" dirty="0"/>
              <a:t>marks[]={45, 3, 65, 88, 60};</a:t>
            </a:r>
          </a:p>
          <a:p>
            <a:pPr algn="just">
              <a:lnSpc>
                <a:spcPct val="100000"/>
              </a:lnSpc>
            </a:pPr>
            <a:r>
              <a:rPr lang="en-US" sz="2400" dirty="0"/>
              <a:t>In the second approach elements of the array can be initialized one at a time.</a:t>
            </a:r>
          </a:p>
          <a:p>
            <a:pPr marL="457200" lvl="1" indent="0" algn="just">
              <a:lnSpc>
                <a:spcPct val="100000"/>
              </a:lnSpc>
              <a:buNone/>
            </a:pPr>
            <a:r>
              <a:rPr lang="en-US" sz="2000" dirty="0"/>
              <a:t>marks[0]=45;</a:t>
            </a:r>
          </a:p>
          <a:p>
            <a:pPr marL="457200" lvl="1" indent="0" algn="just">
              <a:lnSpc>
                <a:spcPct val="100000"/>
              </a:lnSpc>
              <a:buNone/>
            </a:pPr>
            <a:r>
              <a:rPr lang="en-US" sz="2000" dirty="0"/>
              <a:t>marks[1]=3;</a:t>
            </a:r>
          </a:p>
          <a:p>
            <a:pPr marL="457200" lvl="1" indent="0" algn="just">
              <a:lnSpc>
                <a:spcPct val="100000"/>
              </a:lnSpc>
              <a:buNone/>
            </a:pPr>
            <a:r>
              <a:rPr lang="en-US" sz="2000" dirty="0"/>
              <a:t>marks[2]=65;</a:t>
            </a:r>
          </a:p>
          <a:p>
            <a:pPr marL="457200" lvl="1" indent="0" algn="just">
              <a:lnSpc>
                <a:spcPct val="100000"/>
              </a:lnSpc>
              <a:buNone/>
            </a:pPr>
            <a:r>
              <a:rPr lang="en-US" sz="2000" dirty="0"/>
              <a:t>marks[3]=88;</a:t>
            </a:r>
          </a:p>
          <a:p>
            <a:pPr marL="457200" lvl="1" indent="0" algn="just">
              <a:lnSpc>
                <a:spcPct val="100000"/>
              </a:lnSpc>
              <a:buNone/>
            </a:pPr>
            <a:r>
              <a:rPr lang="en-US" sz="2000" dirty="0"/>
              <a:t>marks[4]=60;</a:t>
            </a:r>
          </a:p>
        </p:txBody>
      </p:sp>
    </p:spTree>
    <p:extLst>
      <p:ext uri="{BB962C8B-B14F-4D97-AF65-F5344CB8AC3E}">
        <p14:creationId xmlns:p14="http://schemas.microsoft.com/office/powerpoint/2010/main" val="42861508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250</TotalTime>
  <Words>2266</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UNIT 6 ARRAY LH – 6HRS</vt:lpstr>
      <vt:lpstr>CONTENTS (LH – 6HRS)</vt:lpstr>
      <vt:lpstr>6.1 Introduction</vt:lpstr>
      <vt:lpstr>PowerPoint Presentation</vt:lpstr>
      <vt:lpstr>PowerPoint Presentation</vt:lpstr>
      <vt:lpstr>6.2 Declaration, Initialization</vt:lpstr>
      <vt:lpstr>PowerPoint Presentation</vt:lpstr>
      <vt:lpstr>PowerPoint Presentation</vt:lpstr>
      <vt:lpstr>PowerPoint Presentation</vt:lpstr>
      <vt:lpstr>6.3 One Dimensional Array</vt:lpstr>
      <vt:lpstr>6.4 Multi Dimensional Array</vt:lpstr>
      <vt:lpstr>PowerPoint Presentation</vt:lpstr>
      <vt:lpstr>PowerPoint Presentation</vt:lpstr>
      <vt:lpstr>PowerPoint Presentation</vt:lpstr>
      <vt:lpstr>2-D ARRAY PRACTICAL IN LAB</vt:lpstr>
      <vt:lpstr>6.5 String Handling</vt:lpstr>
      <vt:lpstr>PowerPoint Presentation</vt:lpstr>
      <vt:lpstr>PowerPoint Presentation</vt:lpstr>
      <vt:lpstr>PowerPoint Presentation</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ARRAY LH – 6HRS</dc:title>
  <dc:creator>Sharat Maharjan</dc:creator>
  <cp:lastModifiedBy>Sharat Maharjan</cp:lastModifiedBy>
  <cp:revision>40</cp:revision>
  <dcterms:created xsi:type="dcterms:W3CDTF">2021-10-12T05:20:06Z</dcterms:created>
  <dcterms:modified xsi:type="dcterms:W3CDTF">2022-06-19T14:36:44Z</dcterms:modified>
</cp:coreProperties>
</file>