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81" r:id="rId19"/>
    <p:sldId id="275" r:id="rId20"/>
    <p:sldId id="276" r:id="rId21"/>
    <p:sldId id="277" r:id="rId22"/>
    <p:sldId id="282" r:id="rId23"/>
    <p:sldId id="278" r:id="rId24"/>
    <p:sldId id="283" r:id="rId25"/>
    <p:sldId id="279" r:id="rId26"/>
    <p:sldId id="280" r:id="rId27"/>
    <p:sldId id="284" r:id="rId28"/>
    <p:sldId id="285" r:id="rId29"/>
    <p:sldId id="286" r:id="rId30"/>
    <p:sldId id="28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E75B5-06B7-46C5-AC9D-44211FD0F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78A482-7607-4CC9-9154-BCF1216AC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4F761-C2C0-471A-A95B-5A217B5CA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886B-2DAF-4403-B706-F96090EB53CA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C8B25-B05A-40C5-BBB1-2C00C68C1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C8157-6930-41AF-A337-4CC87AAC2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FF18-6FBB-4E41-AFF5-124F5B01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9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00918-C632-4B5C-BEA8-07D00E3FD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366CCF-FF40-4E73-BB85-EF5CE4AEE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01F92-C794-4016-A882-B81495E89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886B-2DAF-4403-B706-F96090EB53CA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BB7E4-5C38-40E9-905A-372ECFFED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F1D1B-75BB-4C7D-8DAE-E93F2F3B6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FF18-6FBB-4E41-AFF5-124F5B01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97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D8226C-DA29-4DCE-9970-4B42291BCF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75056A-D23B-44D6-B8E5-D9047A358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95AEE-00E3-459A-A17C-6FB04A7AF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886B-2DAF-4403-B706-F96090EB53CA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2EEE3-8E7E-41E6-A17E-F7334E3E3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31F39-ECC0-4EC5-8F98-3377792FC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FF18-6FBB-4E41-AFF5-124F5B01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74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FFE23-DC38-4806-A9DD-250B2FC89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37802-E73C-428C-9E81-A59A1EA77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E8937-2B2B-4FBF-80B3-A9DF3E37B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886B-2DAF-4403-B706-F96090EB53CA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EA63A-FE04-4584-B6F9-6AE9BA1A3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F94E7-D40A-4A5D-826D-FA604504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FF18-6FBB-4E41-AFF5-124F5B01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57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4132C-5AA0-4D89-B05F-88E7A40BF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76282-51A3-4D40-A7D8-CD5FC6634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6AE56-0A2A-4BD1-98F4-90AF6EB87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886B-2DAF-4403-B706-F96090EB53CA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8C33F-5A35-4721-A15D-BA1B948A7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A8FFA-8B81-436A-BD34-8BBC0516F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FF18-6FBB-4E41-AFF5-124F5B01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D4544-86D3-4B1D-A40D-C3B7C5F33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577C8-CCD7-457A-BB1C-C60D5B5345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2D54FC-FB9B-452C-8A92-01973E18F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844E61-3BBF-4957-B8A0-912A412A4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886B-2DAF-4403-B706-F96090EB53CA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7FF30-1AA2-4F95-B629-D0D27F289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30A71-2BEF-45B2-9454-FE286425B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FF18-6FBB-4E41-AFF5-124F5B01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9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0B022-39E4-4795-B132-61521F10E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8145-D398-4207-9A20-FE98E31CB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39B648-63CD-44B8-886B-7FF76669A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303B0B-A006-42C0-B86D-52848D1A50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2C2E11-3D72-4EBD-AFE5-5342D23F9A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4713A5-15D3-410A-A57C-565DDDBE3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886B-2DAF-4403-B706-F96090EB53CA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A3B6F6-BF8E-488E-AC5A-1F374408D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73A6ED-F85D-4C5A-B11E-C3C2EE1C4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FF18-6FBB-4E41-AFF5-124F5B01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90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FB9DC-1BCD-47F0-B66C-9DA04CB39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B847D0-496D-4951-BBAB-891569431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886B-2DAF-4403-B706-F96090EB53CA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055F0-C1F0-40C1-9A86-9FFA10A17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32F779-1CDF-4716-BB8F-332A069CF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FF18-6FBB-4E41-AFF5-124F5B01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29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126E3D-AE84-4597-BBDC-B7D78F475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886B-2DAF-4403-B706-F96090EB53CA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694C18-E0E7-4900-A599-04F8704C5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8E9FC-2A98-4ECA-86B1-2821FCCD0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FF18-6FBB-4E41-AFF5-124F5B01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85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A2EE9-C52A-4B12-A1D3-32784F457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29E0C-0F8F-43E0-8847-5BF9C13CE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05B8B-8DC6-49FF-ACFF-D41974C44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B50F6-7528-473D-8208-AE37D9CE7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886B-2DAF-4403-B706-F96090EB53CA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9F0E6-451F-4688-9EF4-179FD7AA9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BE861-F98B-40A7-A317-BD0511EE1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FF18-6FBB-4E41-AFF5-124F5B01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2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3818B-216C-4427-8621-D5E092408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216571-740A-415E-A45C-997854D9D4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4804F7-4875-4A59-ADB9-B892AF5D6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5A7A1-CC77-4A90-9DD2-1814B9A7F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886B-2DAF-4403-B706-F96090EB53CA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04C81-E7D5-4F11-8590-E2F7B07B3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32D5D-D21C-45E4-B716-663750BDF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FF18-6FBB-4E41-AFF5-124F5B01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56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05C012-0F6B-4EB3-A9EB-752CA46A3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26725-04D6-4E37-AC6A-49DD411F3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05470-B0BD-416A-8532-9C6A107D92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7886B-2DAF-4403-B706-F96090EB53CA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94874-D60A-45A3-86FA-2C38B7661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459D7-F67A-4254-AB33-038B8A783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AFF18-6FBB-4E41-AFF5-124F5B01E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27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0D3EF-A663-476B-912F-51C8270A6F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UNIT 7</a:t>
            </a:r>
            <a:br>
              <a:rPr lang="en-US" b="1" dirty="0"/>
            </a:br>
            <a:r>
              <a:rPr lang="en-US" b="1" dirty="0"/>
              <a:t>FUNCTION</a:t>
            </a:r>
            <a:br>
              <a:rPr lang="en-US" b="1" dirty="0"/>
            </a:br>
            <a:r>
              <a:rPr lang="en-US" sz="3200" b="1" dirty="0"/>
              <a:t>LH – 5HRS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A22577-CFEE-4527-92E7-529D45924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14531"/>
            <a:ext cx="9144000" cy="1655762"/>
          </a:xfrm>
        </p:spPr>
        <p:txBody>
          <a:bodyPr/>
          <a:lstStyle/>
          <a:p>
            <a:r>
              <a:rPr lang="en-US" dirty="0"/>
              <a:t>PRESENTED BY:</a:t>
            </a:r>
          </a:p>
          <a:p>
            <a:r>
              <a:rPr lang="en-US" sz="2800" b="1" dirty="0"/>
              <a:t>ER. SHARAT MAHARJAN</a:t>
            </a:r>
          </a:p>
          <a:p>
            <a:r>
              <a:rPr lang="en-US" dirty="0"/>
              <a:t>C PROGRAMMING</a:t>
            </a:r>
          </a:p>
        </p:txBody>
      </p:sp>
    </p:spTree>
    <p:extLst>
      <p:ext uri="{BB962C8B-B14F-4D97-AF65-F5344CB8AC3E}">
        <p14:creationId xmlns:p14="http://schemas.microsoft.com/office/powerpoint/2010/main" val="1012869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00A5E-DEFF-4145-9B9F-496E603D2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9818"/>
            <a:ext cx="10515600" cy="1325563"/>
          </a:xfrm>
        </p:spPr>
        <p:txBody>
          <a:bodyPr/>
          <a:lstStyle/>
          <a:p>
            <a:r>
              <a:rPr lang="en-US" b="1" dirty="0"/>
              <a:t>7.3 Library Function vs User Defined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81BAE-8537-4AB4-A622-1C6107F93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602210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effectLst/>
              </a:rPr>
              <a:t>C Programming Language has </a:t>
            </a:r>
            <a:r>
              <a:rPr lang="en-US" b="1" dirty="0">
                <a:effectLst/>
              </a:rPr>
              <a:t>two types of functions</a:t>
            </a:r>
            <a:r>
              <a:rPr lang="en-US" dirty="0">
                <a:effectLst/>
              </a:rPr>
              <a:t>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b="1" dirty="0">
                <a:effectLst/>
              </a:rPr>
              <a:t>Built-in Functions/library Functions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b="1" dirty="0">
                <a:effectLst/>
              </a:rPr>
              <a:t>User-defined Functions</a:t>
            </a:r>
          </a:p>
          <a:p>
            <a:pPr marL="0" indent="0" algn="l">
              <a:buNone/>
            </a:pPr>
            <a:r>
              <a:rPr lang="en-US" b="1" dirty="0">
                <a:effectLst/>
              </a:rPr>
              <a:t>1. </a:t>
            </a:r>
            <a:r>
              <a:rPr lang="en-US" b="1" u="sng" dirty="0">
                <a:effectLst/>
              </a:rPr>
              <a:t>Library Functions</a:t>
            </a:r>
          </a:p>
          <a:p>
            <a:r>
              <a:rPr lang="en-US" dirty="0">
                <a:effectLst/>
              </a:rPr>
              <a:t>There functions are already defined in the C compilers. They are used for String handling, I/O operations, etc. These functions are defined in the header file. To use these functions we need to import the specific header files.</a:t>
            </a:r>
          </a:p>
          <a:p>
            <a:pPr marL="0" indent="0" algn="l">
              <a:buNone/>
            </a:pPr>
            <a:r>
              <a:rPr lang="en-US" dirty="0">
                <a:effectLst/>
              </a:rPr>
              <a:t>E.g.:</a:t>
            </a:r>
          </a:p>
          <a:p>
            <a:r>
              <a:rPr lang="en-US" dirty="0">
                <a:effectLst/>
              </a:rPr>
              <a:t>The library function &lt;stdio.h&gt; includes these common functions(there are many other functions too):</a:t>
            </a:r>
          </a:p>
          <a:p>
            <a:pPr lvl="1"/>
            <a:r>
              <a:rPr lang="en-US" dirty="0">
                <a:effectLst/>
              </a:rPr>
              <a:t>printf() shows the output in the user’s format.</a:t>
            </a:r>
          </a:p>
          <a:p>
            <a:pPr lvl="1"/>
            <a:r>
              <a:rPr lang="en-US" dirty="0">
                <a:effectLst/>
              </a:rPr>
              <a:t>scanf() used to take the user’s input which can be a character, numeric value, string, etc.</a:t>
            </a:r>
          </a:p>
          <a:p>
            <a:r>
              <a:rPr lang="en-US" dirty="0">
                <a:effectLst/>
              </a:rPr>
              <a:t>The library function &lt;math.h&gt; includes these common functions(there are many other functions too):</a:t>
            </a:r>
          </a:p>
          <a:p>
            <a:pPr lvl="1"/>
            <a:r>
              <a:rPr lang="en-US" dirty="0">
                <a:effectLst/>
              </a:rPr>
              <a:t>pow() finds the power of the given number.</a:t>
            </a:r>
          </a:p>
          <a:p>
            <a:pPr lvl="1"/>
            <a:r>
              <a:rPr lang="en-US" dirty="0">
                <a:effectLst/>
              </a:rPr>
              <a:t>sin() finds the sine of the given number.</a:t>
            </a:r>
          </a:p>
          <a:p>
            <a:pPr lvl="1"/>
            <a:r>
              <a:rPr lang="en-US" dirty="0">
                <a:effectLst/>
              </a:rPr>
              <a:t>sqrt() finds the square root of the number..</a:t>
            </a:r>
          </a:p>
          <a:p>
            <a:r>
              <a:rPr lang="en-US" dirty="0">
                <a:effectLst/>
              </a:rPr>
              <a:t>Apart from &lt;stdio.h&gt; and &lt;math.h&gt; there are many other header files that contain library functions such as &lt;conio.h&gt; that contains clrscr() and getch().</a:t>
            </a:r>
          </a:p>
          <a:p>
            <a:pPr marL="0" indent="0" algn="l">
              <a:buNone/>
            </a:pP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8817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81BAE-8537-4AB4-A622-1C6107F93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3563"/>
            <a:ext cx="10515600" cy="544729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2. </a:t>
            </a:r>
            <a:r>
              <a:rPr lang="en-US" b="1" u="sng" dirty="0"/>
              <a:t>User Defined Functions</a:t>
            </a:r>
          </a:p>
          <a:p>
            <a:pPr algn="just"/>
            <a:r>
              <a:rPr lang="en-US" dirty="0"/>
              <a:t>User-defined functions are the ones created by the user. The user can program it to perform any desired function. </a:t>
            </a:r>
          </a:p>
          <a:p>
            <a:pPr algn="just"/>
            <a:r>
              <a:rPr lang="en-US" dirty="0"/>
              <a:t>It is like customizing the functions that we need in a program. A program can have more than one user-defined functions. </a:t>
            </a:r>
          </a:p>
          <a:p>
            <a:pPr algn="just"/>
            <a:r>
              <a:rPr lang="en-US" dirty="0"/>
              <a:t>All the user-defined functions need to be called inside the main() function in order to be executed.</a:t>
            </a:r>
          </a:p>
          <a:p>
            <a:pPr algn="just"/>
            <a:r>
              <a:rPr lang="en-US" dirty="0"/>
              <a:t>Any function has 4 building blocks to be declared –</a:t>
            </a:r>
          </a:p>
          <a:p>
            <a:pPr lvl="1" algn="just"/>
            <a:r>
              <a:rPr lang="en-US" dirty="0"/>
              <a:t>Function name</a:t>
            </a:r>
          </a:p>
          <a:p>
            <a:pPr lvl="1" algn="just"/>
            <a:r>
              <a:rPr lang="en-US" dirty="0"/>
              <a:t>Function Parameters</a:t>
            </a:r>
          </a:p>
          <a:p>
            <a:pPr lvl="1" algn="just"/>
            <a:r>
              <a:rPr lang="en-US" dirty="0"/>
              <a:t>Return type</a:t>
            </a:r>
          </a:p>
          <a:p>
            <a:pPr lvl="1" algn="just"/>
            <a:r>
              <a:rPr lang="en-US" dirty="0"/>
              <a:t>Statements to be executed</a:t>
            </a:r>
          </a:p>
        </p:txBody>
      </p:sp>
    </p:spTree>
    <p:extLst>
      <p:ext uri="{BB962C8B-B14F-4D97-AF65-F5344CB8AC3E}">
        <p14:creationId xmlns:p14="http://schemas.microsoft.com/office/powerpoint/2010/main" val="3700346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00A5E-DEFF-4145-9B9F-496E603D2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7.4 Different forms of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81BAE-8537-4AB4-A622-1C6107F93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According to the arguments and return values present in functions, we can categorize the function in four categories: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b="1" dirty="0"/>
              <a:t>Function with no arguments and no return value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b="1" dirty="0"/>
              <a:t>Function with no arguments but return value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b="1" dirty="0"/>
              <a:t>Function with arguments but no return type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b="1" dirty="0"/>
              <a:t>Function with arguments and return type</a:t>
            </a:r>
          </a:p>
        </p:txBody>
      </p:sp>
    </p:spTree>
    <p:extLst>
      <p:ext uri="{BB962C8B-B14F-4D97-AF65-F5344CB8AC3E}">
        <p14:creationId xmlns:p14="http://schemas.microsoft.com/office/powerpoint/2010/main" val="3611472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81BAE-8537-4AB4-A622-1C6107F93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0727"/>
            <a:ext cx="10515600" cy="4976236"/>
          </a:xfrm>
        </p:spPr>
        <p:txBody>
          <a:bodyPr>
            <a:normAutofit lnSpcReduction="1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b="1" dirty="0"/>
              <a:t>Function with no arguments and no return value </a:t>
            </a:r>
          </a:p>
          <a:p>
            <a:pPr algn="just"/>
            <a:r>
              <a:rPr lang="en-US" dirty="0"/>
              <a:t>When a function has no arguments, it does not receive any data from the calling function.</a:t>
            </a:r>
          </a:p>
          <a:p>
            <a:pPr algn="just"/>
            <a:r>
              <a:rPr lang="en-US" dirty="0"/>
              <a:t>When a function does not return a value, the calling function does not receive any data from the called function.</a:t>
            </a:r>
          </a:p>
          <a:p>
            <a:pPr algn="just"/>
            <a:r>
              <a:rPr lang="en-US" dirty="0"/>
              <a:t>Thus, there is no data transfer between the calling function and called function.</a:t>
            </a:r>
          </a:p>
          <a:p>
            <a:pPr marL="0" indent="0" algn="just">
              <a:buNone/>
            </a:pPr>
            <a:r>
              <a:rPr lang="en-US" b="1" dirty="0"/>
              <a:t>Syntax:</a:t>
            </a:r>
            <a:r>
              <a:rPr lang="en-US" dirty="0"/>
              <a:t>	void function_name()</a:t>
            </a:r>
          </a:p>
          <a:p>
            <a:pPr marL="0" indent="0" algn="just">
              <a:buNone/>
            </a:pPr>
            <a:r>
              <a:rPr lang="en-US" dirty="0"/>
              <a:t>		{</a:t>
            </a:r>
          </a:p>
          <a:p>
            <a:pPr marL="0" indent="0" algn="just">
              <a:buNone/>
            </a:pPr>
            <a:r>
              <a:rPr lang="en-US" dirty="0"/>
              <a:t>		//body of function</a:t>
            </a:r>
          </a:p>
          <a:p>
            <a:pPr marL="0" indent="0" algn="just">
              <a:buNone/>
            </a:pPr>
            <a:r>
              <a:rPr lang="en-US" dirty="0"/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1965305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81BAE-8537-4AB4-A622-1C6107F93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6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514350" indent="-514350" algn="just">
              <a:buFont typeface="+mj-lt"/>
              <a:buAutoNum type="arabicPeriod" startAt="2"/>
            </a:pPr>
            <a:r>
              <a:rPr lang="en-US" b="1" dirty="0"/>
              <a:t>Function with no arguments but return value </a:t>
            </a:r>
          </a:p>
          <a:p>
            <a:pPr algn="just"/>
            <a:r>
              <a:rPr lang="en-US" dirty="0"/>
              <a:t>The data cannot be passed from calling function to called function.</a:t>
            </a:r>
          </a:p>
          <a:p>
            <a:pPr algn="just"/>
            <a:r>
              <a:rPr lang="en-US" dirty="0"/>
              <a:t>Therefore the required data should be defined within user defined functions as per required.</a:t>
            </a:r>
          </a:p>
          <a:p>
            <a:pPr algn="just"/>
            <a:r>
              <a:rPr lang="en-US" dirty="0"/>
              <a:t>Then after manipulating these data, the result is returned to the calling function.</a:t>
            </a:r>
          </a:p>
          <a:p>
            <a:pPr marL="0" indent="0" algn="just">
              <a:buNone/>
            </a:pPr>
            <a:r>
              <a:rPr lang="en-US" b="1" dirty="0"/>
              <a:t>Syntax:</a:t>
            </a:r>
            <a:r>
              <a:rPr lang="en-US" dirty="0"/>
              <a:t>	return_type function_name()</a:t>
            </a:r>
          </a:p>
          <a:p>
            <a:pPr marL="0" indent="0" algn="just">
              <a:buNone/>
            </a:pPr>
            <a:r>
              <a:rPr lang="en-US" dirty="0"/>
              <a:t>		{</a:t>
            </a:r>
          </a:p>
          <a:p>
            <a:pPr marL="0" indent="0" algn="just">
              <a:buNone/>
            </a:pPr>
            <a:r>
              <a:rPr lang="en-US" dirty="0"/>
              <a:t>		/*body of function</a:t>
            </a:r>
          </a:p>
          <a:p>
            <a:pPr marL="0" indent="0" algn="just">
              <a:buNone/>
            </a:pPr>
            <a:r>
              <a:rPr lang="en-US" dirty="0"/>
              <a:t>		return return_type_data;*/</a:t>
            </a:r>
          </a:p>
          <a:p>
            <a:pPr marL="0" indent="0" algn="just">
              <a:buNone/>
            </a:pPr>
            <a:r>
              <a:rPr lang="en-US" dirty="0"/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3745200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81BAE-8537-4AB4-A622-1C6107F93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9371"/>
            <a:ext cx="10515600" cy="4351338"/>
          </a:xfrm>
        </p:spPr>
        <p:txBody>
          <a:bodyPr/>
          <a:lstStyle/>
          <a:p>
            <a:pPr marL="514350" indent="-514350" algn="just">
              <a:buFont typeface="+mj-lt"/>
              <a:buAutoNum type="arabicPeriod" startAt="3"/>
            </a:pPr>
            <a:r>
              <a:rPr lang="en-US" b="1" dirty="0"/>
              <a:t>Function with arguments but no return type</a:t>
            </a:r>
          </a:p>
          <a:p>
            <a:pPr algn="just"/>
            <a:r>
              <a:rPr lang="en-US" dirty="0"/>
              <a:t>This type of function has arguments and receives the data from the calling function.</a:t>
            </a:r>
          </a:p>
          <a:p>
            <a:pPr algn="just"/>
            <a:r>
              <a:rPr lang="en-US" dirty="0"/>
              <a:t>But after the function completes its task, it does not return any values to the calling function.</a:t>
            </a:r>
          </a:p>
          <a:p>
            <a:pPr marL="0" indent="0" algn="just">
              <a:buNone/>
            </a:pPr>
            <a:r>
              <a:rPr lang="en-US" dirty="0"/>
              <a:t>Syntax:	void function_name(argument_list){</a:t>
            </a:r>
          </a:p>
          <a:p>
            <a:pPr marL="0" indent="0" algn="just">
              <a:buNone/>
            </a:pPr>
            <a:r>
              <a:rPr lang="en-US" dirty="0"/>
              <a:t>		//body of function</a:t>
            </a:r>
          </a:p>
          <a:p>
            <a:pPr marL="0" indent="0" algn="just">
              <a:buNone/>
            </a:pPr>
            <a:r>
              <a:rPr lang="en-US" dirty="0"/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2462193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81BAE-8537-4AB4-A622-1C6107F93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013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514350" indent="-514350" algn="just">
              <a:buFont typeface="+mj-lt"/>
              <a:buAutoNum type="arabicPeriod" startAt="4"/>
            </a:pPr>
            <a:r>
              <a:rPr lang="en-US" b="1" dirty="0"/>
              <a:t>Function with arguments and return type</a:t>
            </a:r>
          </a:p>
          <a:p>
            <a:pPr algn="just"/>
            <a:r>
              <a:rPr lang="en-US" dirty="0"/>
              <a:t>This type of function has arguments and receives the data from the calling function.</a:t>
            </a:r>
          </a:p>
          <a:p>
            <a:pPr algn="just"/>
            <a:r>
              <a:rPr lang="en-US" dirty="0"/>
              <a:t>After the task of the function is complete, it returns the result to the calling function via return statement.</a:t>
            </a:r>
          </a:p>
          <a:p>
            <a:pPr algn="just"/>
            <a:r>
              <a:rPr lang="en-US" dirty="0"/>
              <a:t>So, there is data transfer between called function and calling function using return values and arguments.</a:t>
            </a:r>
          </a:p>
          <a:p>
            <a:pPr marL="0" indent="0" algn="just">
              <a:buNone/>
            </a:pPr>
            <a:r>
              <a:rPr lang="en-US" b="1" dirty="0"/>
              <a:t>Syntax:</a:t>
            </a:r>
            <a:r>
              <a:rPr lang="en-US" dirty="0"/>
              <a:t>	return_type function_name(argument_list){</a:t>
            </a:r>
          </a:p>
          <a:p>
            <a:pPr marL="0" indent="0" algn="just">
              <a:buNone/>
            </a:pPr>
            <a:r>
              <a:rPr lang="en-US" dirty="0"/>
              <a:t>		/*body of function</a:t>
            </a:r>
          </a:p>
          <a:p>
            <a:pPr marL="0" indent="0" algn="just">
              <a:buNone/>
            </a:pPr>
            <a:r>
              <a:rPr lang="en-US" dirty="0"/>
              <a:t>		return return_type_data;</a:t>
            </a:r>
          </a:p>
          <a:p>
            <a:pPr marL="0" indent="0" algn="just">
              <a:buNone/>
            </a:pPr>
            <a:r>
              <a:rPr lang="en-US" dirty="0"/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2482037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00A5E-DEFF-4145-9B9F-496E603D2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7.5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81BAE-8537-4AB4-A622-1C6107F93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A function that calls itself is known as recursive function and this technique is known as recursion in C programming.</a:t>
            </a:r>
          </a:p>
          <a:p>
            <a:pPr marL="457200" lvl="1" indent="0" algn="just">
              <a:buNone/>
            </a:pPr>
            <a:r>
              <a:rPr lang="en-US" dirty="0"/>
              <a:t>void recursion() {</a:t>
            </a:r>
          </a:p>
          <a:p>
            <a:pPr marL="457200" lvl="1" indent="0" algn="just">
              <a:buNone/>
            </a:pPr>
            <a:r>
              <a:rPr lang="en-US" dirty="0"/>
              <a:t>   recursion(); /* function calls itself */</a:t>
            </a:r>
          </a:p>
          <a:p>
            <a:pPr marL="457200" lvl="1" indent="0" algn="just">
              <a:buNone/>
            </a:pPr>
            <a:r>
              <a:rPr lang="en-US" dirty="0"/>
              <a:t>}</a:t>
            </a:r>
          </a:p>
          <a:p>
            <a:pPr marL="457200" lvl="1" indent="0" algn="just">
              <a:buNone/>
            </a:pPr>
            <a:r>
              <a:rPr lang="en-US" dirty="0"/>
              <a:t>int main() {</a:t>
            </a:r>
          </a:p>
          <a:p>
            <a:pPr marL="457200" lvl="1" indent="0" algn="just">
              <a:buNone/>
            </a:pPr>
            <a:r>
              <a:rPr lang="en-US" dirty="0"/>
              <a:t>   recursion();</a:t>
            </a:r>
          </a:p>
          <a:p>
            <a:pPr marL="457200" lvl="1" indent="0" algn="just">
              <a:buNone/>
            </a:pPr>
            <a:r>
              <a:rPr lang="en-US" dirty="0"/>
              <a:t>}</a:t>
            </a:r>
          </a:p>
          <a:p>
            <a:pPr algn="just"/>
            <a:r>
              <a:rPr lang="en-US" dirty="0"/>
              <a:t>The C programming language supports recursion, i.e., a function to call itself. But while using recursion, programmers need to be careful to define an exit condition from the function, otherwise it will go into an infinite loop.</a:t>
            </a:r>
          </a:p>
          <a:p>
            <a:pPr algn="just"/>
            <a:r>
              <a:rPr lang="en-US" dirty="0"/>
              <a:t>Recursive functions are very useful to solve many mathematical problems, such as calculating the factorial of a number, generating Fibonacci series, etc.</a:t>
            </a:r>
          </a:p>
        </p:txBody>
      </p:sp>
    </p:spTree>
    <p:extLst>
      <p:ext uri="{BB962C8B-B14F-4D97-AF65-F5344CB8AC3E}">
        <p14:creationId xmlns:p14="http://schemas.microsoft.com/office/powerpoint/2010/main" val="896118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BA44A-CA5E-4A22-9F24-2BAC7DF4F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370"/>
            <a:ext cx="10515600" cy="669263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b="1" u="sng" dirty="0"/>
              <a:t>LAB 1: WAP to compute the factorial of a  number using recursion.</a:t>
            </a:r>
          </a:p>
          <a:p>
            <a:pPr marL="0" indent="0">
              <a:buNone/>
            </a:pPr>
            <a:r>
              <a:rPr lang="en-US" sz="2400" dirty="0"/>
              <a:t>#include&lt;stdio.h&gt;</a:t>
            </a:r>
          </a:p>
          <a:p>
            <a:pPr marL="0" indent="0">
              <a:buNone/>
            </a:pPr>
            <a:r>
              <a:rPr lang="en-US" sz="2400" dirty="0"/>
              <a:t>int fact(int);//declaring a function</a:t>
            </a:r>
          </a:p>
          <a:p>
            <a:pPr marL="0" indent="0">
              <a:buNone/>
            </a:pPr>
            <a:r>
              <a:rPr lang="en-US" sz="2400" dirty="0"/>
              <a:t>int main(){</a:t>
            </a:r>
          </a:p>
          <a:p>
            <a:pPr marL="0" indent="0">
              <a:buNone/>
            </a:pPr>
            <a:r>
              <a:rPr lang="en-US" sz="2400" dirty="0"/>
              <a:t>	int a;</a:t>
            </a:r>
          </a:p>
          <a:p>
            <a:pPr marL="0" indent="0">
              <a:buNone/>
            </a:pPr>
            <a:r>
              <a:rPr lang="en-US" sz="2400" dirty="0"/>
              <a:t>	printf("Enter a number:");</a:t>
            </a:r>
          </a:p>
          <a:p>
            <a:pPr marL="0" indent="0">
              <a:buNone/>
            </a:pPr>
            <a:r>
              <a:rPr lang="en-US" sz="2400" dirty="0"/>
              <a:t>	scanf("%d",&amp;a);</a:t>
            </a:r>
          </a:p>
          <a:p>
            <a:pPr marL="0" indent="0">
              <a:buNone/>
            </a:pPr>
            <a:r>
              <a:rPr lang="en-US" sz="2400" dirty="0"/>
              <a:t>	printf("The factorial of given number = %d",fact(a));//function call from inside main.</a:t>
            </a:r>
          </a:p>
          <a:p>
            <a:pPr marL="0" indent="0">
              <a:buNone/>
            </a:pPr>
            <a:r>
              <a:rPr lang="en-US" sz="2400" dirty="0"/>
              <a:t>	return 0;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/>
              <a:t>int fact(int n){//defining  a function</a:t>
            </a:r>
          </a:p>
          <a:p>
            <a:pPr marL="0" indent="0">
              <a:buNone/>
            </a:pPr>
            <a:r>
              <a:rPr lang="en-US" sz="2400" dirty="0"/>
              <a:t>	if(n==0){</a:t>
            </a:r>
          </a:p>
          <a:p>
            <a:pPr marL="0" indent="0">
              <a:buNone/>
            </a:pPr>
            <a:r>
              <a:rPr lang="en-US" sz="2400" dirty="0"/>
              <a:t>		return 1;	//recursion breaker</a:t>
            </a:r>
          </a:p>
          <a:p>
            <a:pPr marL="0" indent="0">
              <a:buNone/>
            </a:pPr>
            <a:r>
              <a:rPr lang="en-US" sz="2400" dirty="0"/>
              <a:t>	}</a:t>
            </a:r>
          </a:p>
          <a:p>
            <a:pPr marL="0" indent="0">
              <a:buNone/>
            </a:pPr>
            <a:r>
              <a:rPr lang="en-US" sz="2400" dirty="0"/>
              <a:t>	else{</a:t>
            </a:r>
          </a:p>
          <a:p>
            <a:pPr marL="0" indent="0">
              <a:buNone/>
            </a:pPr>
            <a:r>
              <a:rPr lang="en-US" sz="2400" dirty="0"/>
              <a:t>		return n*fact(n-1);//recursion 3*fact(2) 3*2*fact(1) 3*2*1*fact(0) 3*2*1*1=6</a:t>
            </a:r>
          </a:p>
          <a:p>
            <a:pPr marL="0" indent="0">
              <a:buNone/>
            </a:pPr>
            <a:r>
              <a:rPr lang="en-US" sz="2400" dirty="0"/>
              <a:t>	}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1194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00A5E-DEFF-4145-9B9F-496E603D2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7.6 Passing Array to Function, Passing String to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81BAE-8537-4AB4-A622-1C6107F93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US" b="1" dirty="0"/>
              <a:t>Passing Array to Function</a:t>
            </a:r>
          </a:p>
          <a:p>
            <a:pPr algn="just"/>
            <a:r>
              <a:rPr lang="en-US" dirty="0"/>
              <a:t>Like any other variables, we can also pass entire array to a function.</a:t>
            </a:r>
          </a:p>
          <a:p>
            <a:pPr algn="just"/>
            <a:r>
              <a:rPr lang="en-US" dirty="0"/>
              <a:t>An array name can be named as an argument for the prototype declaration and in function header.</a:t>
            </a:r>
          </a:p>
          <a:p>
            <a:pPr algn="just"/>
            <a:r>
              <a:rPr lang="en-US" dirty="0"/>
              <a:t>When we call the function no need to subscript or square brackets.</a:t>
            </a:r>
          </a:p>
          <a:p>
            <a:pPr algn="just"/>
            <a:r>
              <a:rPr lang="en-US" dirty="0"/>
              <a:t>When we pass array that pass as a call by reference(address) because the array name is address for that array. The array elements themselves are not copied.</a:t>
            </a:r>
          </a:p>
        </p:txBody>
      </p:sp>
    </p:spTree>
    <p:extLst>
      <p:ext uri="{BB962C8B-B14F-4D97-AF65-F5344CB8AC3E}">
        <p14:creationId xmlns:p14="http://schemas.microsoft.com/office/powerpoint/2010/main" val="1247169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D4861-45AE-466B-AF0A-C7086D86D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CONTENTS (LH – 5HRS)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13292-4C45-4D13-B54A-89BF7D6A9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7.1 Introduction, Components,</a:t>
            </a:r>
          </a:p>
          <a:p>
            <a:pPr marL="0" indent="0">
              <a:buNone/>
            </a:pPr>
            <a:r>
              <a:rPr lang="en-US" dirty="0"/>
              <a:t>7.2 Function Parameters,</a:t>
            </a:r>
          </a:p>
          <a:p>
            <a:pPr marL="0" indent="0">
              <a:buNone/>
            </a:pPr>
            <a:r>
              <a:rPr lang="en-US" dirty="0"/>
              <a:t>7.3 Library Function vs User Defined Function,</a:t>
            </a:r>
          </a:p>
          <a:p>
            <a:pPr marL="0" indent="0">
              <a:buNone/>
            </a:pPr>
            <a:r>
              <a:rPr lang="en-US" dirty="0"/>
              <a:t>7.4 Different forms of functions,</a:t>
            </a:r>
          </a:p>
          <a:p>
            <a:pPr marL="0" indent="0">
              <a:buNone/>
            </a:pPr>
            <a:r>
              <a:rPr lang="en-US" dirty="0"/>
              <a:t>7.5 Recursion,</a:t>
            </a:r>
          </a:p>
          <a:p>
            <a:pPr marL="0" indent="0">
              <a:buNone/>
            </a:pPr>
            <a:r>
              <a:rPr lang="en-US" dirty="0"/>
              <a:t>7.6 Passing Array to Function, Passing String to Function,</a:t>
            </a:r>
          </a:p>
          <a:p>
            <a:pPr marL="0" indent="0">
              <a:buNone/>
            </a:pPr>
            <a:r>
              <a:rPr lang="en-US" dirty="0"/>
              <a:t>7.7 Accessing a function (Call by Value and Call by Reference), </a:t>
            </a:r>
          </a:p>
          <a:p>
            <a:pPr marL="0" indent="0">
              <a:buNone/>
            </a:pPr>
            <a:r>
              <a:rPr lang="en-US" dirty="0"/>
              <a:t>7.8 Macros, Storage Class.</a:t>
            </a:r>
          </a:p>
        </p:txBody>
      </p:sp>
    </p:spTree>
    <p:extLst>
      <p:ext uri="{BB962C8B-B14F-4D97-AF65-F5344CB8AC3E}">
        <p14:creationId xmlns:p14="http://schemas.microsoft.com/office/powerpoint/2010/main" val="580585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81BAE-8537-4AB4-A622-1C6107F93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3018"/>
            <a:ext cx="10515600" cy="5003945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 startAt="2"/>
            </a:pPr>
            <a:r>
              <a:rPr lang="en-US" b="1" dirty="0"/>
              <a:t>Passing String to Function</a:t>
            </a:r>
          </a:p>
          <a:p>
            <a:pPr algn="just"/>
            <a:r>
              <a:rPr lang="en-US" dirty="0"/>
              <a:t>void Strfun(char *ptr)	//(*x=&amp;a)</a:t>
            </a:r>
          </a:p>
          <a:p>
            <a:pPr marL="457200" lvl="1" indent="0" algn="just">
              <a:buNone/>
            </a:pPr>
            <a:r>
              <a:rPr lang="en-US" dirty="0"/>
              <a:t>Here,</a:t>
            </a:r>
          </a:p>
          <a:p>
            <a:pPr lvl="1" algn="just"/>
            <a:r>
              <a:rPr lang="en-US" dirty="0"/>
              <a:t>void is the return type of the function i.e. it will return nothing.</a:t>
            </a:r>
          </a:p>
          <a:p>
            <a:pPr lvl="1" algn="just"/>
            <a:r>
              <a:rPr lang="en-US" dirty="0"/>
              <a:t>Strfun is the name of the function.</a:t>
            </a:r>
          </a:p>
          <a:p>
            <a:pPr lvl="1" algn="just"/>
            <a:r>
              <a:rPr lang="en-US" dirty="0"/>
              <a:t>char *ptr is the character pointer that will store the base address of the character array (string) which is going to be passed through main() function.</a:t>
            </a:r>
          </a:p>
          <a:p>
            <a:pPr algn="just"/>
            <a:r>
              <a:rPr lang="en-US" dirty="0"/>
              <a:t>Function calling statement,</a:t>
            </a:r>
          </a:p>
          <a:p>
            <a:pPr marL="457200" lvl="1" indent="0" algn="just">
              <a:buNone/>
            </a:pPr>
            <a:r>
              <a:rPr lang="en-US" dirty="0"/>
              <a:t>char buff[20]="Hello Function";</a:t>
            </a:r>
          </a:p>
          <a:p>
            <a:pPr marL="457200" lvl="1" indent="0" algn="just">
              <a:buNone/>
            </a:pPr>
            <a:r>
              <a:rPr lang="en-US" b="1" dirty="0"/>
              <a:t>Strfun(buff);</a:t>
            </a:r>
          </a:p>
          <a:p>
            <a:pPr marL="457200" lvl="1" indent="0" algn="just">
              <a:buNone/>
            </a:pPr>
            <a:r>
              <a:rPr lang="en-US" dirty="0"/>
              <a:t>Here,</a:t>
            </a:r>
          </a:p>
          <a:p>
            <a:pPr lvl="1" algn="just"/>
            <a:r>
              <a:rPr lang="en-US" dirty="0"/>
              <a:t>buff is the character array (string).</a:t>
            </a:r>
          </a:p>
        </p:txBody>
      </p:sp>
    </p:spTree>
    <p:extLst>
      <p:ext uri="{BB962C8B-B14F-4D97-AF65-F5344CB8AC3E}">
        <p14:creationId xmlns:p14="http://schemas.microsoft.com/office/powerpoint/2010/main" val="988310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00A5E-DEFF-4145-9B9F-496E603D2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7.7 Accessing a function (Call by Value and Call by Reference),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81BAE-8537-4AB4-A622-1C6107F93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The arguments in function can be passed in two ways: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en-US" dirty="0"/>
              <a:t>Pass arguments by value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en-US" dirty="0"/>
              <a:t>Pas arguments by address or reference or pointers.</a:t>
            </a:r>
          </a:p>
          <a:p>
            <a:pPr marL="0" indent="0" algn="just">
              <a:buNone/>
            </a:pPr>
            <a:endParaRPr lang="en-US" dirty="0"/>
          </a:p>
          <a:p>
            <a:pPr marL="514350" indent="-514350" algn="just">
              <a:buFont typeface="+mj-lt"/>
              <a:buAutoNum type="alphaLcPeriod"/>
            </a:pPr>
            <a:r>
              <a:rPr lang="en-US" b="1" dirty="0"/>
              <a:t>Function Call by Value (or Pass arguments by value)</a:t>
            </a:r>
          </a:p>
          <a:p>
            <a:pPr algn="just"/>
            <a:r>
              <a:rPr lang="en-US" dirty="0"/>
              <a:t>When values of actual arguments are passed to the function as arguments, it is known as function call by value.</a:t>
            </a:r>
          </a:p>
          <a:p>
            <a:pPr algn="just"/>
            <a:r>
              <a:rPr lang="en-US" dirty="0"/>
              <a:t>In this call, the value of each actual arguments is copied into corresponding formal argument of the function definition.</a:t>
            </a:r>
          </a:p>
          <a:p>
            <a:pPr algn="just"/>
            <a:r>
              <a:rPr lang="en-US" dirty="0"/>
              <a:t>The content of the arguments in the calling function are not altered, even if they are changed in the called function.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610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D509F-0E76-4784-A1CC-FAB914BBA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9310"/>
            <a:ext cx="10827327" cy="658552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u="sng" dirty="0"/>
              <a:t>LAB 2: WAP  to illustrate function call by value.</a:t>
            </a:r>
            <a:r>
              <a:rPr lang="en-US" dirty="0"/>
              <a:t> </a:t>
            </a:r>
            <a:r>
              <a:rPr lang="en-US" b="1" dirty="0"/>
              <a:t>(Note: Example below should be written in exam for call by value question.)</a:t>
            </a:r>
            <a:endParaRPr lang="en-US" b="1" u="sng" dirty="0"/>
          </a:p>
          <a:p>
            <a:pPr marL="0" indent="0">
              <a:buNone/>
            </a:pPr>
            <a:r>
              <a:rPr lang="en-US" dirty="0"/>
              <a:t>#include&lt;stdio.h&gt;</a:t>
            </a:r>
          </a:p>
          <a:p>
            <a:pPr marL="0" indent="0">
              <a:buNone/>
            </a:pPr>
            <a:r>
              <a:rPr lang="en-US" dirty="0"/>
              <a:t>void swap(int, int);</a:t>
            </a:r>
          </a:p>
          <a:p>
            <a:pPr marL="0" indent="0">
              <a:buNone/>
            </a:pPr>
            <a:r>
              <a:rPr lang="en-US" dirty="0"/>
              <a:t>int main(){</a:t>
            </a:r>
          </a:p>
          <a:p>
            <a:pPr marL="0" indent="0">
              <a:buNone/>
            </a:pPr>
            <a:r>
              <a:rPr lang="en-US" dirty="0"/>
              <a:t>	int a=10,b=20;</a:t>
            </a:r>
          </a:p>
          <a:p>
            <a:pPr marL="0" indent="0">
              <a:buNone/>
            </a:pPr>
            <a:r>
              <a:rPr lang="en-US" dirty="0"/>
              <a:t>	printf("Before swapping: \na=%d \t b=%</a:t>
            </a:r>
            <a:r>
              <a:rPr lang="en-US" dirty="0" err="1"/>
              <a:t>d",a,b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swap(a,b);//only values of a and b are copied to x and y. so whatever 			     //changes we make in function below with x and </a:t>
            </a:r>
            <a:r>
              <a:rPr lang="en-US" dirty="0" err="1"/>
              <a:t>y,it</a:t>
            </a:r>
            <a:r>
              <a:rPr lang="en-US" dirty="0"/>
              <a:t> doesn’t 			     //affect the a b variables.</a:t>
            </a:r>
          </a:p>
          <a:p>
            <a:pPr marL="0" indent="0">
              <a:buNone/>
            </a:pPr>
            <a:r>
              <a:rPr lang="en-US" dirty="0"/>
              <a:t>	printf("\nAfter swapping: \na=%d \t b=%d",a,b);</a:t>
            </a:r>
          </a:p>
          <a:p>
            <a:pPr marL="0" indent="0">
              <a:buNone/>
            </a:pPr>
            <a:r>
              <a:rPr lang="en-US" dirty="0"/>
              <a:t>	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void swap(int x, int y){//x=10 	y=20only values of x and y are swapped but not a and b.</a:t>
            </a:r>
          </a:p>
          <a:p>
            <a:pPr marL="0" indent="0">
              <a:buNone/>
            </a:pPr>
            <a:r>
              <a:rPr lang="en-US" dirty="0"/>
              <a:t>	int temp;</a:t>
            </a:r>
          </a:p>
          <a:p>
            <a:pPr marL="0" indent="0">
              <a:buNone/>
            </a:pPr>
            <a:r>
              <a:rPr lang="en-US" dirty="0"/>
              <a:t>	temp=x;</a:t>
            </a:r>
          </a:p>
          <a:p>
            <a:pPr marL="0" indent="0">
              <a:buNone/>
            </a:pPr>
            <a:r>
              <a:rPr lang="en-US" dirty="0"/>
              <a:t>	x=y;</a:t>
            </a:r>
          </a:p>
          <a:p>
            <a:pPr marL="0" indent="0">
              <a:buNone/>
            </a:pPr>
            <a:r>
              <a:rPr lang="en-US" dirty="0"/>
              <a:t>	y=temp;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3973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81BAE-8537-4AB4-A622-1C6107F93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0182"/>
            <a:ext cx="10515600" cy="4606781"/>
          </a:xfrm>
        </p:spPr>
        <p:txBody>
          <a:bodyPr/>
          <a:lstStyle/>
          <a:p>
            <a:pPr marL="514350" indent="-514350" algn="just">
              <a:buFont typeface="+mj-lt"/>
              <a:buAutoNum type="alphaLcPeriod" startAt="2"/>
            </a:pPr>
            <a:r>
              <a:rPr lang="en-US" b="1" dirty="0"/>
              <a:t>Function Call by Reference (Pass argument by address)</a:t>
            </a:r>
          </a:p>
          <a:p>
            <a:pPr algn="just"/>
            <a:r>
              <a:rPr lang="en-US" dirty="0"/>
              <a:t>In call by reference method, the address of actual arguments in calling function are copied into formal arguments of called function.</a:t>
            </a:r>
          </a:p>
          <a:p>
            <a:pPr algn="just"/>
            <a:r>
              <a:rPr lang="en-US" dirty="0"/>
              <a:t>Using these addresses we can access the actual arguments and use for further processing.</a:t>
            </a:r>
          </a:p>
          <a:p>
            <a:pPr algn="just"/>
            <a:r>
              <a:rPr lang="en-US" dirty="0"/>
              <a:t>Since the references of arguments are used, the values of actual arguments change with change in values of corresponding formal arguments.</a:t>
            </a:r>
          </a:p>
        </p:txBody>
      </p:sp>
    </p:spTree>
    <p:extLst>
      <p:ext uri="{BB962C8B-B14F-4D97-AF65-F5344CB8AC3E}">
        <p14:creationId xmlns:p14="http://schemas.microsoft.com/office/powerpoint/2010/main" val="1439318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EB26A-F9B0-49D2-B495-A4AED8A3A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648392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u="sng" dirty="0"/>
              <a:t>LAB 3: WAP to swap two numbers using call by address/reference method</a:t>
            </a:r>
          </a:p>
          <a:p>
            <a:pPr marL="0" indent="0">
              <a:buNone/>
            </a:pPr>
            <a:r>
              <a:rPr lang="en-US" dirty="0"/>
              <a:t>#include&lt;stdio.h&gt;</a:t>
            </a:r>
          </a:p>
          <a:p>
            <a:pPr marL="0" indent="0">
              <a:buNone/>
            </a:pPr>
            <a:r>
              <a:rPr lang="en-US" dirty="0"/>
              <a:t>void swap(int*, int*);</a:t>
            </a:r>
          </a:p>
          <a:p>
            <a:pPr marL="0" indent="0">
              <a:buNone/>
            </a:pPr>
            <a:r>
              <a:rPr lang="en-US" dirty="0"/>
              <a:t>int main(){</a:t>
            </a:r>
          </a:p>
          <a:p>
            <a:pPr marL="0" indent="0">
              <a:buNone/>
            </a:pPr>
            <a:r>
              <a:rPr lang="en-US" dirty="0"/>
              <a:t>	int a=10,b=20;</a:t>
            </a:r>
          </a:p>
          <a:p>
            <a:pPr marL="0" indent="0">
              <a:buNone/>
            </a:pPr>
            <a:r>
              <a:rPr lang="en-US" dirty="0"/>
              <a:t>	printf("Before swapping: \na=%d \t b=%d",a,b);</a:t>
            </a:r>
          </a:p>
          <a:p>
            <a:pPr marL="0" indent="0">
              <a:buNone/>
            </a:pPr>
            <a:r>
              <a:rPr lang="en-US" dirty="0"/>
              <a:t>	swap(&amp;</a:t>
            </a:r>
            <a:r>
              <a:rPr lang="en-US" dirty="0" err="1"/>
              <a:t>a,&amp;b</a:t>
            </a:r>
            <a:r>
              <a:rPr lang="en-US" dirty="0"/>
              <a:t>);//passing memory addresses of a and b to swap function.</a:t>
            </a:r>
          </a:p>
          <a:p>
            <a:pPr marL="0" indent="0">
              <a:buNone/>
            </a:pPr>
            <a:r>
              <a:rPr lang="en-US" dirty="0"/>
              <a:t>	printf("\nAfter swapping: \na=%d \t b=%d",a,b);</a:t>
            </a:r>
          </a:p>
          <a:p>
            <a:pPr marL="0" indent="0">
              <a:buNone/>
            </a:pPr>
            <a:r>
              <a:rPr lang="en-US" dirty="0"/>
              <a:t>	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void swap(int *x, int *y){//*x=&amp;a	* is dereference operator which gives value stored in that memory address.</a:t>
            </a:r>
          </a:p>
          <a:p>
            <a:pPr marL="0" indent="0">
              <a:buNone/>
            </a:pPr>
            <a:r>
              <a:rPr lang="en-US" dirty="0"/>
              <a:t>	int temp;</a:t>
            </a:r>
          </a:p>
          <a:p>
            <a:pPr marL="0" indent="0">
              <a:buNone/>
            </a:pPr>
            <a:r>
              <a:rPr lang="en-US" dirty="0"/>
              <a:t>	temp=*x;	//x=memory address *x=value pointed by that MA. We are swapping values not addresses.</a:t>
            </a:r>
          </a:p>
          <a:p>
            <a:pPr marL="0" indent="0">
              <a:buNone/>
            </a:pPr>
            <a:r>
              <a:rPr lang="en-US" dirty="0"/>
              <a:t>	*x=*y;</a:t>
            </a:r>
          </a:p>
          <a:p>
            <a:pPr marL="0" indent="0">
              <a:buNone/>
            </a:pPr>
            <a:r>
              <a:rPr lang="en-US" dirty="0"/>
              <a:t>	*y=temp;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92028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00A5E-DEFF-4145-9B9F-496E603D2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7.7 Macros, Storage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81BAE-8537-4AB4-A622-1C6107F93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macro is a fragment of code that is given a name. We can define a macro in C using the </a:t>
            </a:r>
            <a:r>
              <a:rPr lang="en-US" b="1" dirty="0"/>
              <a:t>#define preprocessor directive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Here's an example.</a:t>
            </a:r>
          </a:p>
          <a:p>
            <a:pPr marL="0" indent="0" algn="just">
              <a:buNone/>
            </a:pPr>
            <a:r>
              <a:rPr lang="en-US" b="1" dirty="0"/>
              <a:t>#define c 299792457  </a:t>
            </a:r>
            <a:r>
              <a:rPr lang="en-US" dirty="0"/>
              <a:t>// speed of light</a:t>
            </a:r>
          </a:p>
          <a:p>
            <a:pPr algn="just"/>
            <a:r>
              <a:rPr lang="en-US" dirty="0"/>
              <a:t>Here, when we use </a:t>
            </a:r>
            <a:r>
              <a:rPr lang="en-US" b="1" dirty="0"/>
              <a:t>c</a:t>
            </a:r>
            <a:r>
              <a:rPr lang="en-US" dirty="0"/>
              <a:t> in our program, it is </a:t>
            </a:r>
            <a:r>
              <a:rPr lang="en-US" b="1" dirty="0"/>
              <a:t>replaced with 299792457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9821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81BAE-8537-4AB4-A622-1C6107F93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508"/>
            <a:ext cx="10515600" cy="5003945"/>
          </a:xfrm>
        </p:spPr>
        <p:txBody>
          <a:bodyPr/>
          <a:lstStyle/>
          <a:p>
            <a:pPr algn="just"/>
            <a:r>
              <a:rPr lang="en-US" dirty="0"/>
              <a:t>Storage Classes are used to describe the </a:t>
            </a:r>
            <a:r>
              <a:rPr lang="en-US" b="1" dirty="0"/>
              <a:t>features of a variable</a:t>
            </a:r>
            <a:r>
              <a:rPr lang="en-US" dirty="0"/>
              <a:t>. These features basically include the scope, visibility and life-time which help us to trace the existence of a particular variable during the runtime of a program.</a:t>
            </a:r>
          </a:p>
          <a:p>
            <a:pPr algn="just"/>
            <a:r>
              <a:rPr lang="en-US" dirty="0"/>
              <a:t>C language uses </a:t>
            </a:r>
            <a:r>
              <a:rPr lang="en-US" b="1" dirty="0"/>
              <a:t>4 storage classes</a:t>
            </a:r>
            <a:r>
              <a:rPr lang="en-US" dirty="0"/>
              <a:t>, namely: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Automatic storage class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External storage class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Static storage class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Register storage class</a:t>
            </a:r>
          </a:p>
        </p:txBody>
      </p:sp>
    </p:spTree>
    <p:extLst>
      <p:ext uri="{BB962C8B-B14F-4D97-AF65-F5344CB8AC3E}">
        <p14:creationId xmlns:p14="http://schemas.microsoft.com/office/powerpoint/2010/main" val="3545914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81BAE-8537-4AB4-A622-1C6107F93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5232"/>
            <a:ext cx="10515600" cy="5262563"/>
          </a:xfrm>
        </p:spPr>
        <p:txBody>
          <a:bodyPr>
            <a:normAutofit lnSpcReduction="10000"/>
          </a:bodyPr>
          <a:lstStyle/>
          <a:p>
            <a:pPr marL="514350" indent="-514350" algn="just">
              <a:buAutoNum type="arabicPeriod"/>
            </a:pPr>
            <a:r>
              <a:rPr lang="en-US" b="1" u="sng" dirty="0"/>
              <a:t>Automatic Storage Class:</a:t>
            </a:r>
          </a:p>
          <a:p>
            <a:pPr marL="0" indent="0" algn="just">
              <a:buNone/>
            </a:pPr>
            <a:r>
              <a:rPr lang="en-US" dirty="0"/>
              <a:t>This is the </a:t>
            </a:r>
            <a:r>
              <a:rPr lang="en-US" b="1" dirty="0"/>
              <a:t>default storage class </a:t>
            </a:r>
            <a:r>
              <a:rPr lang="en-US" dirty="0"/>
              <a:t>for all the variables declared inside a function or a block. Hence, the </a:t>
            </a:r>
            <a:r>
              <a:rPr lang="en-US" b="1" dirty="0"/>
              <a:t>keyword auto </a:t>
            </a:r>
            <a:r>
              <a:rPr lang="en-US" dirty="0"/>
              <a:t>is rarely used while writing programs in C language. Auto variables can be only </a:t>
            </a:r>
            <a:r>
              <a:rPr lang="en-US" b="1" dirty="0"/>
              <a:t>accessed within the block/function</a:t>
            </a:r>
            <a:r>
              <a:rPr lang="en-US" dirty="0"/>
              <a:t> they have been declared and not outside them (which defines their scope).</a:t>
            </a:r>
          </a:p>
          <a:p>
            <a:pPr marL="514350" indent="-514350" algn="just">
              <a:buFont typeface="+mj-lt"/>
              <a:buAutoNum type="arabicPeriod" startAt="2"/>
            </a:pPr>
            <a:r>
              <a:rPr lang="en-US" b="1" u="sng" dirty="0"/>
              <a:t>External Storage Class:</a:t>
            </a:r>
          </a:p>
          <a:p>
            <a:pPr marL="0" indent="0" algn="just">
              <a:buNone/>
            </a:pPr>
            <a:r>
              <a:rPr lang="en-US" dirty="0"/>
              <a:t>Extern storage class simply tells us that the variable is </a:t>
            </a:r>
            <a:r>
              <a:rPr lang="en-US" b="1" dirty="0"/>
              <a:t>defined elsewhere and not within the same block </a:t>
            </a:r>
            <a:r>
              <a:rPr lang="en-US" dirty="0"/>
              <a:t>where it is used. Basically, the value is assigned to it in a different block and this can be overwritten/changed in a different block as well. So an </a:t>
            </a:r>
            <a:r>
              <a:rPr lang="en-US" b="1" dirty="0"/>
              <a:t>extern variable is nothing but a global variable</a:t>
            </a:r>
            <a:r>
              <a:rPr lang="en-US" dirty="0"/>
              <a:t> initialized with a legal value where it is declared in order to be used elsewhere.</a:t>
            </a:r>
          </a:p>
        </p:txBody>
      </p:sp>
    </p:spTree>
    <p:extLst>
      <p:ext uri="{BB962C8B-B14F-4D97-AF65-F5344CB8AC3E}">
        <p14:creationId xmlns:p14="http://schemas.microsoft.com/office/powerpoint/2010/main" val="31200460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81BAE-8537-4AB4-A622-1C6107F93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2033"/>
            <a:ext cx="10515600" cy="5892800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 startAt="3"/>
            </a:pPr>
            <a:r>
              <a:rPr lang="en-US" b="1" u="sng" dirty="0"/>
              <a:t>Static Storage Class:</a:t>
            </a:r>
          </a:p>
          <a:p>
            <a:pPr marL="0" indent="0" algn="just">
              <a:buNone/>
            </a:pPr>
            <a:r>
              <a:rPr lang="en-US" dirty="0"/>
              <a:t>This storage class is used to declare static variables which are popularly used while writing programs in C language. </a:t>
            </a:r>
            <a:r>
              <a:rPr lang="en-US" b="1" dirty="0"/>
              <a:t>Static variables have a property of preserving their value </a:t>
            </a:r>
            <a:r>
              <a:rPr lang="en-US" dirty="0"/>
              <a:t>even after they are out of their scope! Hence, static variables </a:t>
            </a:r>
            <a:r>
              <a:rPr lang="en-US" b="1" dirty="0"/>
              <a:t>preserve the value of their last use in their scope.</a:t>
            </a:r>
          </a:p>
          <a:p>
            <a:pPr marL="514350" indent="-514350" algn="just">
              <a:buFont typeface="+mj-lt"/>
              <a:buAutoNum type="arabicPeriod" startAt="4"/>
            </a:pPr>
            <a:r>
              <a:rPr lang="en-US" b="1" u="sng" dirty="0"/>
              <a:t>Register Storage Class: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This storage class 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declares register variables 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which have the 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same functionality as that of the auto variables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. The only difference is that the compiler tries to 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store these variables in the register of the microprocessor 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if a free register is available. This makes the 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use of register variables to be much faster 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than that of the variables stored in the memory during the runtime of the program.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6504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01DB6BA-DD52-448E-97EB-B83D924FD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855" y="1809514"/>
            <a:ext cx="7304290" cy="361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080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4F1D4-ADA3-4E4A-98DF-01FDE83B7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7.1 Introduction,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89768-411A-4F2E-953B-2D259F5D7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</a:rPr>
              <a:t>A function is a block of code that performs a specific task. C allows us to define functions according to our need. These functions are known as </a:t>
            </a:r>
            <a:r>
              <a:rPr lang="en-US" b="1" i="0" dirty="0">
                <a:effectLst/>
              </a:rPr>
              <a:t>user-defined functions</a:t>
            </a:r>
            <a:r>
              <a:rPr lang="en-US" b="0" i="0" dirty="0">
                <a:effectLst/>
              </a:rPr>
              <a:t>. </a:t>
            </a:r>
          </a:p>
          <a:p>
            <a:r>
              <a:rPr lang="en-US" dirty="0"/>
              <a:t>It can be accessed from any location within a C-program.</a:t>
            </a:r>
          </a:p>
          <a:p>
            <a:r>
              <a:rPr lang="en-US" b="0" i="0" dirty="0">
                <a:effectLst/>
              </a:rPr>
              <a:t>The function main() is always </a:t>
            </a:r>
            <a:r>
              <a:rPr lang="en-US" dirty="0"/>
              <a:t>present in every C program which is executed first and other functions are optional.</a:t>
            </a:r>
            <a:endParaRPr lang="en-US" b="0" i="0" dirty="0">
              <a:effectLst/>
            </a:endParaRP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3BA54F-0589-437E-A188-9669F7777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414" y="4413882"/>
            <a:ext cx="3648363" cy="24441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9AE26E-7040-4C30-923C-4A06599E3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336" y="4407952"/>
            <a:ext cx="2981308" cy="245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8765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00A5E-DEFF-4145-9B9F-496E603D2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5816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1024638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81BAE-8537-4AB4-A622-1C6107F93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u="sng" dirty="0"/>
              <a:t>Advantages of Function: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Avoid repetition of codes.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Increases program readability.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Divide a complex problem into simpler ones.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Reduces chances of error.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Modifying a program becomes easier by using function.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528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81BAE-8537-4AB4-A622-1C6107F93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6547"/>
            <a:ext cx="10515600" cy="6003636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3000" b="1" u="sng" dirty="0"/>
              <a:t>Components of Function</a:t>
            </a:r>
          </a:p>
          <a:p>
            <a:pPr marL="0" indent="0" algn="just">
              <a:buNone/>
            </a:pPr>
            <a:r>
              <a:rPr lang="en-US" dirty="0"/>
              <a:t>A function has four components. They are: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Function Prototype/Declaration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Function Definition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Function Call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The return and void statement</a:t>
            </a:r>
          </a:p>
          <a:p>
            <a:pPr marL="0" indent="0" algn="just">
              <a:buNone/>
            </a:pPr>
            <a:endParaRPr lang="en-US" b="1" dirty="0"/>
          </a:p>
          <a:p>
            <a:pPr marL="514350" indent="-514350" algn="just">
              <a:buFont typeface="+mj-lt"/>
              <a:buAutoNum type="arabicPeriod"/>
            </a:pPr>
            <a:r>
              <a:rPr lang="en-US" b="1" dirty="0"/>
              <a:t> </a:t>
            </a:r>
            <a:r>
              <a:rPr lang="en-US" b="1" u="sng" dirty="0"/>
              <a:t>Function Prototype or Declaration</a:t>
            </a:r>
          </a:p>
          <a:p>
            <a:pPr algn="just"/>
            <a:r>
              <a:rPr lang="en-US" dirty="0"/>
              <a:t>Function declaration is a statement that informs the compiler about</a:t>
            </a:r>
          </a:p>
          <a:p>
            <a:pPr marL="971550" lvl="1" indent="-514350" algn="just">
              <a:buFont typeface="+mj-lt"/>
              <a:buAutoNum type="alphaLcPeriod"/>
            </a:pPr>
            <a:r>
              <a:rPr lang="en-US" dirty="0"/>
              <a:t>Name of the function</a:t>
            </a:r>
          </a:p>
          <a:p>
            <a:pPr marL="971550" lvl="1" indent="-514350" algn="just">
              <a:buFont typeface="+mj-lt"/>
              <a:buAutoNum type="alphaLcPeriod"/>
            </a:pPr>
            <a:r>
              <a:rPr lang="en-US" dirty="0"/>
              <a:t>Type of arguments</a:t>
            </a:r>
          </a:p>
          <a:p>
            <a:pPr marL="971550" lvl="1" indent="-514350" algn="just">
              <a:buFont typeface="+mj-lt"/>
              <a:buAutoNum type="alphaLcPeriod"/>
            </a:pPr>
            <a:r>
              <a:rPr lang="en-US" dirty="0"/>
              <a:t>Number of arguments</a:t>
            </a:r>
          </a:p>
          <a:p>
            <a:pPr marL="971550" lvl="1" indent="-514350" algn="just">
              <a:buFont typeface="+mj-lt"/>
              <a:buAutoNum type="alphaLcPeriod"/>
            </a:pPr>
            <a:r>
              <a:rPr lang="en-US" dirty="0"/>
              <a:t>Type of Return value</a:t>
            </a:r>
          </a:p>
          <a:p>
            <a:pPr algn="just"/>
            <a:r>
              <a:rPr lang="en-US" b="1" dirty="0"/>
              <a:t>Syntax: return_type function_name(type1, type2,……, typen);</a:t>
            </a:r>
          </a:p>
          <a:p>
            <a:pPr marL="457200" lvl="1" indent="0" algn="just">
              <a:buNone/>
            </a:pPr>
            <a:r>
              <a:rPr lang="en-US" dirty="0"/>
              <a:t>e.g.; int add(int a, int b);	//the name of arguments is not mandatory but type is 					//mandatory</a:t>
            </a:r>
          </a:p>
        </p:txBody>
      </p:sp>
    </p:spTree>
    <p:extLst>
      <p:ext uri="{BB962C8B-B14F-4D97-AF65-F5344CB8AC3E}">
        <p14:creationId xmlns:p14="http://schemas.microsoft.com/office/powerpoint/2010/main" val="4199202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81BAE-8537-4AB4-A622-1C6107F93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0506"/>
            <a:ext cx="10515600" cy="5717309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 startAt="2"/>
            </a:pPr>
            <a:r>
              <a:rPr lang="en-US" b="1" u="sng" dirty="0"/>
              <a:t>Function Definition</a:t>
            </a:r>
          </a:p>
          <a:p>
            <a:pPr algn="just"/>
            <a:r>
              <a:rPr lang="en-US" dirty="0"/>
              <a:t>Function definition consists of the body of function. The body consists of block of statements that specify what task is to be performed. </a:t>
            </a:r>
          </a:p>
          <a:p>
            <a:pPr algn="just"/>
            <a:r>
              <a:rPr lang="en-US" dirty="0"/>
              <a:t>When a function is called, the control is transferred to the function definition.</a:t>
            </a:r>
          </a:p>
          <a:p>
            <a:pPr algn="just"/>
            <a:r>
              <a:rPr lang="en-US" b="1" dirty="0"/>
              <a:t>Syntax: return_type function_name(data_type variable1, data_type 			     variable2,….., data_type variablen)</a:t>
            </a:r>
          </a:p>
          <a:p>
            <a:pPr marL="0" indent="0" algn="just">
              <a:buNone/>
            </a:pPr>
            <a:r>
              <a:rPr lang="en-US" dirty="0"/>
              <a:t>		</a:t>
            </a:r>
            <a:r>
              <a:rPr lang="en-US" b="1" dirty="0"/>
              <a:t>{</a:t>
            </a:r>
          </a:p>
          <a:p>
            <a:pPr marL="0" indent="0" algn="just">
              <a:buNone/>
            </a:pPr>
            <a:r>
              <a:rPr lang="en-US" b="1" dirty="0"/>
              <a:t>		………</a:t>
            </a:r>
          </a:p>
          <a:p>
            <a:pPr marL="0" indent="0" algn="just">
              <a:buNone/>
            </a:pPr>
            <a:r>
              <a:rPr lang="en-US" b="1" dirty="0"/>
              <a:t>		statements;</a:t>
            </a:r>
          </a:p>
          <a:p>
            <a:pPr marL="0" indent="0" algn="just">
              <a:buNone/>
            </a:pPr>
            <a:r>
              <a:rPr lang="en-US" b="1" dirty="0"/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2510162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81BAE-8537-4AB4-A622-1C6107F93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9454"/>
            <a:ext cx="10515600" cy="6336145"/>
          </a:xfrm>
        </p:spPr>
        <p:txBody>
          <a:bodyPr>
            <a:normAutofit fontScale="92500"/>
          </a:bodyPr>
          <a:lstStyle/>
          <a:p>
            <a:pPr marL="514350" indent="-514350" algn="just">
              <a:buFont typeface="+mj-lt"/>
              <a:buAutoNum type="arabicPeriod" startAt="3"/>
            </a:pPr>
            <a:r>
              <a:rPr lang="en-US" b="1" u="sng" dirty="0"/>
              <a:t>Function Call</a:t>
            </a:r>
          </a:p>
          <a:p>
            <a:pPr algn="just"/>
            <a:r>
              <a:rPr lang="en-US" dirty="0"/>
              <a:t>A function can be called by specifying the function’s name, followed by a list of arguments enclosed in parenthesis and separated by commas.</a:t>
            </a:r>
          </a:p>
          <a:p>
            <a:pPr algn="just"/>
            <a:r>
              <a:rPr lang="en-US" dirty="0"/>
              <a:t>For example, the function add() can be called with two arguments from main() function as: add(a,b);. These arguments appearing in the function call are called </a:t>
            </a:r>
            <a:r>
              <a:rPr lang="en-US" b="1" dirty="0"/>
              <a:t>actual arguments or actual parameters</a:t>
            </a:r>
            <a:r>
              <a:rPr lang="en-US" dirty="0"/>
              <a:t>. In this case, </a:t>
            </a:r>
            <a:r>
              <a:rPr lang="en-US" b="1" dirty="0"/>
              <a:t>main() is calling function</a:t>
            </a:r>
            <a:r>
              <a:rPr lang="en-US" dirty="0"/>
              <a:t> and </a:t>
            </a:r>
            <a:r>
              <a:rPr lang="en-US" b="1" dirty="0"/>
              <a:t>add() is called function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The general form of the function call statements are:</a:t>
            </a:r>
          </a:p>
          <a:p>
            <a:pPr lvl="1" algn="just"/>
            <a:r>
              <a:rPr lang="en-US" dirty="0"/>
              <a:t>If function has parameters but it does not return value</a:t>
            </a:r>
          </a:p>
          <a:p>
            <a:pPr marL="457200" lvl="1" indent="0" algn="just">
              <a:buNone/>
            </a:pPr>
            <a:r>
              <a:rPr lang="en-US" b="1" dirty="0"/>
              <a:t>function_name(variable1, variable2,……);</a:t>
            </a:r>
          </a:p>
          <a:p>
            <a:pPr lvl="1" algn="just"/>
            <a:r>
              <a:rPr lang="en-US" dirty="0"/>
              <a:t>If function has no arguments and it does not return value</a:t>
            </a:r>
          </a:p>
          <a:p>
            <a:pPr marL="457200" lvl="1" indent="0" algn="just">
              <a:buNone/>
            </a:pPr>
            <a:r>
              <a:rPr lang="en-US" b="1" dirty="0"/>
              <a:t>function_name();</a:t>
            </a:r>
          </a:p>
          <a:p>
            <a:pPr lvl="1" algn="just"/>
            <a:r>
              <a:rPr lang="en-US" dirty="0"/>
              <a:t>If function has parameters and it returns value</a:t>
            </a:r>
          </a:p>
          <a:p>
            <a:pPr marL="457200" lvl="1" indent="0" algn="just">
              <a:buNone/>
            </a:pPr>
            <a:r>
              <a:rPr lang="en-US" b="1" dirty="0"/>
              <a:t>variable_name=function_name(variable1, variable2,…..</a:t>
            </a:r>
            <a:r>
              <a:rPr lang="en-US" dirty="0"/>
              <a:t>);</a:t>
            </a:r>
          </a:p>
          <a:p>
            <a:pPr lvl="1" algn="just"/>
            <a:r>
              <a:rPr lang="en-US" dirty="0"/>
              <a:t>If function has no parameters but returns value</a:t>
            </a:r>
          </a:p>
          <a:p>
            <a:pPr marL="457200" lvl="1" indent="0" algn="just">
              <a:buNone/>
            </a:pPr>
            <a:r>
              <a:rPr lang="en-US" b="1" dirty="0"/>
              <a:t>variable_name=function_name();</a:t>
            </a:r>
          </a:p>
        </p:txBody>
      </p:sp>
    </p:spTree>
    <p:extLst>
      <p:ext uri="{BB962C8B-B14F-4D97-AF65-F5344CB8AC3E}">
        <p14:creationId xmlns:p14="http://schemas.microsoft.com/office/powerpoint/2010/main" val="3020856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81BAE-8537-4AB4-A622-1C6107F93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1418"/>
            <a:ext cx="10515600" cy="5105545"/>
          </a:xfrm>
        </p:spPr>
        <p:txBody>
          <a:bodyPr>
            <a:normAutofit fontScale="92500"/>
          </a:bodyPr>
          <a:lstStyle/>
          <a:p>
            <a:pPr marL="514350" indent="-514350" algn="just">
              <a:buFont typeface="+mj-lt"/>
              <a:buAutoNum type="arabicPeriod" startAt="4"/>
            </a:pPr>
            <a:r>
              <a:rPr lang="en-US" b="1" u="sng" dirty="0"/>
              <a:t>The return and void statements</a:t>
            </a:r>
          </a:p>
          <a:p>
            <a:pPr marL="0" indent="0" algn="just">
              <a:buNone/>
            </a:pPr>
            <a:r>
              <a:rPr lang="en-US" dirty="0"/>
              <a:t>The return statement serves two purposes:</a:t>
            </a:r>
          </a:p>
          <a:p>
            <a:pPr algn="just"/>
            <a:r>
              <a:rPr lang="en-US" dirty="0"/>
              <a:t>It immediately transfers the control back to the calling function (i.e. no statements within the function body after the return statement are executed).</a:t>
            </a:r>
          </a:p>
          <a:p>
            <a:pPr algn="just"/>
            <a:r>
              <a:rPr lang="en-US" dirty="0"/>
              <a:t>It returns the value to the calling function.</a:t>
            </a:r>
          </a:p>
          <a:p>
            <a:pPr marL="0" indent="0" algn="just">
              <a:buNone/>
            </a:pPr>
            <a:r>
              <a:rPr lang="en-US" b="1" dirty="0"/>
              <a:t>Syntax: return (expression);</a:t>
            </a:r>
          </a:p>
          <a:p>
            <a:pPr marL="457200" lvl="1" indent="0" algn="just">
              <a:buNone/>
            </a:pPr>
            <a:r>
              <a:rPr lang="en-US" dirty="0"/>
              <a:t>where expression is optional and if present, it must evaluate to a value of the data type specified in the function header for the return_type.</a:t>
            </a:r>
          </a:p>
          <a:p>
            <a:pPr algn="just"/>
            <a:r>
              <a:rPr lang="en-US" dirty="0"/>
              <a:t>A function may or may not return any value. If a function does not return a value, the return type in the function definition and declaration is specified as void. For void return_type, return statement is optional.</a:t>
            </a:r>
          </a:p>
        </p:txBody>
      </p:sp>
    </p:spTree>
    <p:extLst>
      <p:ext uri="{BB962C8B-B14F-4D97-AF65-F5344CB8AC3E}">
        <p14:creationId xmlns:p14="http://schemas.microsoft.com/office/powerpoint/2010/main" val="3794545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00A5E-DEFF-4145-9B9F-496E603D2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1344"/>
            <a:ext cx="10515600" cy="1325563"/>
          </a:xfrm>
        </p:spPr>
        <p:txBody>
          <a:bodyPr/>
          <a:lstStyle/>
          <a:p>
            <a:r>
              <a:rPr lang="en-US" b="1" dirty="0"/>
              <a:t>7.2 Function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81BAE-8537-4AB4-A622-1C6107F93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0545"/>
            <a:ext cx="10515600" cy="595745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They are the means for communication between the calling and the called functions.</a:t>
            </a:r>
          </a:p>
          <a:p>
            <a:pPr marL="0" indent="0" algn="just">
              <a:buNone/>
            </a:pPr>
            <a:r>
              <a:rPr lang="en-US" dirty="0"/>
              <a:t>Two types: actual parameters and formal parameters.</a:t>
            </a:r>
          </a:p>
          <a:p>
            <a:pPr algn="just"/>
            <a:r>
              <a:rPr lang="en-US" b="1" dirty="0"/>
              <a:t>Actual parameters </a:t>
            </a:r>
            <a:r>
              <a:rPr lang="en-US" dirty="0"/>
              <a:t>are given in the function call while </a:t>
            </a:r>
            <a:r>
              <a:rPr lang="en-US" b="1" dirty="0"/>
              <a:t>formal parameters</a:t>
            </a:r>
            <a:r>
              <a:rPr lang="en-US" dirty="0"/>
              <a:t> are given in the function definition.</a:t>
            </a:r>
          </a:p>
          <a:p>
            <a:pPr algn="just"/>
            <a:r>
              <a:rPr lang="en-US" dirty="0"/>
              <a:t>The </a:t>
            </a:r>
            <a:r>
              <a:rPr lang="en-US" b="1" dirty="0"/>
              <a:t>name</a:t>
            </a:r>
            <a:r>
              <a:rPr lang="en-US" dirty="0"/>
              <a:t> of formal and actual parameters </a:t>
            </a:r>
            <a:r>
              <a:rPr lang="en-US" b="1" dirty="0"/>
              <a:t>need not be same</a:t>
            </a:r>
            <a:r>
              <a:rPr lang="en-US" dirty="0"/>
              <a:t> but </a:t>
            </a:r>
            <a:r>
              <a:rPr lang="en-US" b="1" dirty="0"/>
              <a:t>data types and the number of parameters must match.</a:t>
            </a:r>
          </a:p>
          <a:p>
            <a:pPr algn="just"/>
            <a:r>
              <a:rPr lang="en-US" dirty="0"/>
              <a:t>The variables defined within calling function can not be used in the called function and vice versa. The calling function and called functions are two different worlds.</a:t>
            </a:r>
          </a:p>
          <a:p>
            <a:pPr algn="just"/>
            <a:r>
              <a:rPr lang="en-US" dirty="0"/>
              <a:t>If we have to supply values from calling function to called function, the values are supplied as actual parameters which are copied to formal arguments of called function.</a:t>
            </a:r>
          </a:p>
          <a:p>
            <a:pPr algn="just"/>
            <a:r>
              <a:rPr lang="en-US" dirty="0"/>
              <a:t>Thus, actual parameters act as sender and formal parameters act as receiver for the data values. Actually, the parameters act as communication medium between calling and called function.</a:t>
            </a:r>
          </a:p>
        </p:txBody>
      </p:sp>
    </p:spTree>
    <p:extLst>
      <p:ext uri="{BB962C8B-B14F-4D97-AF65-F5344CB8AC3E}">
        <p14:creationId xmlns:p14="http://schemas.microsoft.com/office/powerpoint/2010/main" val="238838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2892</Words>
  <Application>Microsoft Office PowerPoint</Application>
  <PresentationFormat>Widescreen</PresentationFormat>
  <Paragraphs>244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urw-din</vt:lpstr>
      <vt:lpstr>Office Theme</vt:lpstr>
      <vt:lpstr>UNIT 7 FUNCTION LH – 5HRS</vt:lpstr>
      <vt:lpstr>CONTENTS (LH – 5HRS)</vt:lpstr>
      <vt:lpstr>7.1 Introduction,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7.2 Function Parameters</vt:lpstr>
      <vt:lpstr>7.3 Library Function vs User Defined Function</vt:lpstr>
      <vt:lpstr>PowerPoint Presentation</vt:lpstr>
      <vt:lpstr>7.4 Different forms of functions</vt:lpstr>
      <vt:lpstr>PowerPoint Presentation</vt:lpstr>
      <vt:lpstr>PowerPoint Presentation</vt:lpstr>
      <vt:lpstr>PowerPoint Presentation</vt:lpstr>
      <vt:lpstr>PowerPoint Presentation</vt:lpstr>
      <vt:lpstr>7.5 Recursion</vt:lpstr>
      <vt:lpstr>PowerPoint Presentation</vt:lpstr>
      <vt:lpstr>7.6 Passing Array to Function, Passing String to Function</vt:lpstr>
      <vt:lpstr>PowerPoint Presentation</vt:lpstr>
      <vt:lpstr>7.7 Accessing a function (Call by Value and Call by Reference), </vt:lpstr>
      <vt:lpstr>PowerPoint Presentation</vt:lpstr>
      <vt:lpstr>PowerPoint Presentation</vt:lpstr>
      <vt:lpstr>PowerPoint Presentation</vt:lpstr>
      <vt:lpstr>7.7 Macros, Storage Class</vt:lpstr>
      <vt:lpstr>PowerPoint Presentation</vt:lpstr>
      <vt:lpstr>PowerPoint Presentation</vt:lpstr>
      <vt:lpstr>PowerPoint Presentation</vt:lpstr>
      <vt:lpstr>PowerPoint Presentation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8 USER DEFINED FUNCTION LH – 5HRS</dc:title>
  <dc:creator>Sharat Maharjan</dc:creator>
  <cp:lastModifiedBy>Sharat Maharjan</cp:lastModifiedBy>
  <cp:revision>81</cp:revision>
  <dcterms:created xsi:type="dcterms:W3CDTF">2021-10-12T05:24:35Z</dcterms:created>
  <dcterms:modified xsi:type="dcterms:W3CDTF">2022-06-26T15:09:31Z</dcterms:modified>
</cp:coreProperties>
</file>