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5" r:id="rId4"/>
  </p:sldMasterIdLst>
  <p:notesMasterIdLst>
    <p:notesMasterId r:id="rId13"/>
  </p:notesMasterIdLst>
  <p:handoutMasterIdLst>
    <p:handoutMasterId r:id="rId14"/>
  </p:handoutMasterIdLst>
  <p:sldIdLst>
    <p:sldId id="298" r:id="rId5"/>
    <p:sldId id="283" r:id="rId6"/>
    <p:sldId id="297" r:id="rId7"/>
    <p:sldId id="299" r:id="rId8"/>
    <p:sldId id="301" r:id="rId9"/>
    <p:sldId id="300" r:id="rId10"/>
    <p:sldId id="28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p:scale>
          <a:sx n="75" d="100"/>
          <a:sy n="75" d="100"/>
        </p:scale>
        <p:origin x="974" y="336"/>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12/7/2024</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8" name="Rectangle 17">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9452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2555560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98272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69631929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573940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837019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7281368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6614823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07228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9277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18262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63350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11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123840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xmlns=""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xmlns=""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8" name="Rectangle 7">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2745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12/7/2024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6522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61411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777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9278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12/7/2024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7677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12/7/2024</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1097027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B51A1E-902D-48AF-9020-955120F399B6}" type="slidenum">
              <a:rPr lang="en-US" noProof="0" smtClean="0"/>
              <a:pPr/>
              <a:t>‹#›</a:t>
            </a:fld>
            <a:endParaRPr lang="en-US" noProof="0" dirty="0"/>
          </a:p>
        </p:txBody>
      </p:sp>
      <p:sp>
        <p:nvSpPr>
          <p:cNvPr id="18" name="Rectangle 17">
            <a:extLst>
              <a:ext uri="{FF2B5EF4-FFF2-40B4-BE49-F238E27FC236}">
                <a16:creationId xmlns:a16="http://schemas.microsoft.com/office/drawing/2014/main" xmlns=""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xmlns=""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30">
            <a:extLst>
              <a:ext uri="{FF2B5EF4-FFF2-40B4-BE49-F238E27FC236}">
                <a16:creationId xmlns:a16="http://schemas.microsoft.com/office/drawing/2014/main" xmlns=""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Box 30">
            <a:extLst>
              <a:ext uri="{FF2B5EF4-FFF2-40B4-BE49-F238E27FC236}">
                <a16:creationId xmlns:a16="http://schemas.microsoft.com/office/drawing/2014/main" xmlns=""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32" name="Rectangle 31">
            <a:extLst>
              <a:ext uri="{FF2B5EF4-FFF2-40B4-BE49-F238E27FC236}">
                <a16:creationId xmlns:a16="http://schemas.microsoft.com/office/drawing/2014/main" xmlns=""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xmlns=""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xmlns=""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828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662" r:id="rId22"/>
    <p:sldLayoutId id="2147483663" r:id="rId23"/>
    <p:sldLayoutId id="2147483659" r:id="rId24"/>
    <p:sldLayoutId id="2147483650" r:id="rId25"/>
    <p:sldLayoutId id="2147483652" r:id="rId26"/>
    <p:sldLayoutId id="2147483656" r:id="rId27"/>
    <p:sldLayoutId id="2147483657" r:id="rId28"/>
    <p:sldLayoutId id="2147483667" r:id="rId29"/>
    <p:sldLayoutId id="2147483668" r:id="rId30"/>
    <p:sldLayoutId id="2147483669" r:id="rId31"/>
    <p:sldLayoutId id="2147483670" r:id="rId32"/>
    <p:sldLayoutId id="2147483671" r:id="rId33"/>
    <p:sldLayoutId id="2147483673" r:id="rId34"/>
    <p:sldLayoutId id="2147483674" r:id="rId35"/>
    <p:sldLayoutId id="2147483654" r:id="rId36"/>
    <p:sldLayoutId id="2147483655" r:id="rId37"/>
    <p:sldLayoutId id="2147483675" r:id="rId38"/>
    <p:sldLayoutId id="2147483672" r:id="rId3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6.jpe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0.xml"/><Relationship Id="rId6" Type="http://schemas.openxmlformats.org/officeDocument/2006/relationships/image" Target="../media/image11.svg"/><Relationship Id="rId5" Type="http://schemas.openxmlformats.org/officeDocument/2006/relationships/image" Target="../media/image9.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22303"/>
            <a:ext cx="9780588" cy="6804025"/>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p:txBody>
          <a:bodyPr/>
          <a:lstStyle/>
          <a:p>
            <a:r>
              <a:rPr lang="en-US" dirty="0" smtClean="0"/>
              <a:t>Concept of  Big data </a:t>
            </a:r>
            <a:endParaRPr lang="en-US"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p:txBody>
          <a:bodyPr/>
          <a:lstStyle/>
          <a:p>
            <a:r>
              <a:rPr lang="en-US" dirty="0" smtClean="0"/>
              <a:t>.</a:t>
            </a:r>
            <a:endParaRPr lang="en-US" dirty="0"/>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0066" r="20066"/>
          <a:stretch>
            <a:fillRect/>
          </a:stretch>
        </p:blipFill>
        <p:spPr/>
      </p:pic>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p:txBody>
          <a:bodyPr>
            <a:normAutofit fontScale="90000"/>
          </a:bodyPr>
          <a:lstStyle/>
          <a:p>
            <a:r>
              <a:rPr lang="en-US" dirty="0"/>
              <a:t>About Us</a:t>
            </a:r>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p:txBody>
          <a:bodyPr/>
          <a:lstStyle/>
          <a:p>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p:txBody>
          <a:bodyPr>
            <a:normAutofit fontScale="32500" lnSpcReduction="20000"/>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smtClean="0"/>
              <a:t>Big data is a term that describe the large volume of data. It is a collection of data that is huge in volume. example Facebook data center, Microsoft data  center, Google data center etc. </a:t>
            </a:r>
            <a:endParaRPr lang="en-US" sz="2800"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barn(inVertical)">
                                      <p:cBhvr>
                                        <p:cTn id="7" dur="500"/>
                                        <p:tgtEl>
                                          <p:spTgt spid="4">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0066" r="20066"/>
          <a:stretch>
            <a:fillRect/>
          </a:stretch>
        </p:blipFill>
        <p:spPr>
          <a:xfrm>
            <a:off x="0" y="-1"/>
            <a:ext cx="5212080" cy="6803351"/>
          </a:xfrm>
        </p:spPr>
      </p:pic>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118334" y="276046"/>
            <a:ext cx="6641900" cy="999376"/>
          </a:xfrm>
        </p:spPr>
        <p:txBody>
          <a:bodyPr>
            <a:normAutofit fontScale="90000"/>
          </a:bodyPr>
          <a:lstStyle/>
          <a:p>
            <a:r>
              <a:rPr lang="en-US" dirty="0" smtClean="0"/>
              <a:t>Types of data </a:t>
            </a:r>
            <a:endParaRPr lang="en-US"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a:xfrm rot="5400000">
            <a:off x="-3724080" y="3133919"/>
            <a:ext cx="6858000" cy="590155"/>
          </a:xfrm>
        </p:spPr>
        <p:txBody>
          <a:bodyPr>
            <a:normAutofit fontScale="92500" lnSpcReduction="20000"/>
          </a:bodyPr>
          <a:lstStyle/>
          <a:p>
            <a:r>
              <a:rPr lang="en-US" dirty="0" smtClean="0"/>
              <a:t>.</a:t>
            </a:r>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6288000" y="1613140"/>
            <a:ext cx="5472000" cy="4578859"/>
          </a:xfrm>
        </p:spPr>
        <p:txBody>
          <a:bodyPr>
            <a:normAutofit fontScale="92500" lnSpcReduction="20000"/>
          </a:bodyPr>
          <a:lstStyle/>
          <a:p>
            <a:pPr marL="0" indent="0">
              <a:buNone/>
            </a:pPr>
            <a:r>
              <a:rPr lang="en-US" dirty="0" smtClean="0"/>
              <a:t>Structure</a:t>
            </a:r>
          </a:p>
          <a:p>
            <a:pPr marL="0" indent="0">
              <a:buNone/>
            </a:pPr>
            <a:r>
              <a:rPr lang="en-US" dirty="0" smtClean="0"/>
              <a:t> Structure data is organized and the easiest to work. For example spreadsheet with every piece of information is groups into row and Colum</a:t>
            </a:r>
          </a:p>
          <a:p>
            <a:pPr marL="0" indent="0">
              <a:buNone/>
            </a:pPr>
            <a:endParaRPr lang="en-US" dirty="0" smtClean="0"/>
          </a:p>
          <a:p>
            <a:pPr marL="0" indent="0">
              <a:buNone/>
            </a:pPr>
            <a:r>
              <a:rPr lang="en-US" dirty="0" smtClean="0"/>
              <a:t>Unstructured</a:t>
            </a:r>
          </a:p>
          <a:p>
            <a:pPr marL="0" indent="0">
              <a:buNone/>
            </a:pPr>
            <a:r>
              <a:rPr lang="en-US" dirty="0" smtClean="0"/>
              <a:t>Unstructured data is all your unorganized data. For example combination of text, audio,  video, email.</a:t>
            </a:r>
          </a:p>
          <a:p>
            <a:pPr marL="0" indent="0">
              <a:buNone/>
            </a:pPr>
            <a:endParaRPr lang="en-US" dirty="0"/>
          </a:p>
          <a:p>
            <a:pPr marL="0" indent="0">
              <a:buNone/>
            </a:pPr>
            <a:r>
              <a:rPr lang="en-US" dirty="0" smtClean="0"/>
              <a:t>Semi-structure </a:t>
            </a:r>
          </a:p>
          <a:p>
            <a:pPr marL="0" indent="0">
              <a:buNone/>
            </a:pPr>
            <a:r>
              <a:rPr lang="en-US" dirty="0" smtClean="0"/>
              <a:t>Semi-structure data is contained both structure and unstructured data. For example when we send an email then it also sends time, email address to and from, IP address if the device and other piece of information are linked to the actual content of the email.</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p:cTn id="23"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p:cTn id="39"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p:cTn id="47"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8"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49"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50"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118" r="11118"/>
          <a:stretch>
            <a:fillRect/>
          </a:stretch>
        </p:blipFill>
        <p:spPr>
          <a:xfrm>
            <a:off x="35594" y="942730"/>
            <a:ext cx="7147526" cy="4972539"/>
          </a:xfrm>
        </p:spPr>
      </p:pic>
      <p:sp>
        <p:nvSpPr>
          <p:cNvPr id="3" name="Title 2"/>
          <p:cNvSpPr>
            <a:spLocks noGrp="1"/>
          </p:cNvSpPr>
          <p:nvPr>
            <p:ph type="ctrTitle"/>
          </p:nvPr>
        </p:nvSpPr>
        <p:spPr/>
        <p:txBody>
          <a:bodyPr/>
          <a:lstStyle/>
          <a:p>
            <a:endParaRPr lang="en-US" dirty="0"/>
          </a:p>
        </p:txBody>
      </p:sp>
      <p:sp>
        <p:nvSpPr>
          <p:cNvPr id="4" name="Text Placeholder 3"/>
          <p:cNvSpPr>
            <a:spLocks noGrp="1"/>
          </p:cNvSpPr>
          <p:nvPr>
            <p:ph type="body" sz="quarter" idx="15"/>
          </p:nvPr>
        </p:nvSpPr>
        <p:spPr/>
        <p:txBody>
          <a:bodyPr>
            <a:normAutofit fontScale="92500" lnSpcReduction="20000"/>
          </a:bodyPr>
          <a:lstStyle/>
          <a:p>
            <a:endParaRPr lang="en-US" dirty="0"/>
          </a:p>
        </p:txBody>
      </p:sp>
      <p:sp>
        <p:nvSpPr>
          <p:cNvPr id="5" name="Text Placeholder 4"/>
          <p:cNvSpPr>
            <a:spLocks noGrp="1"/>
          </p:cNvSpPr>
          <p:nvPr>
            <p:ph type="body" sz="quarter" idx="16"/>
          </p:nvPr>
        </p:nvSpPr>
        <p:spPr/>
        <p:txBody>
          <a:bodyPr>
            <a:normAutofit fontScale="92500" lnSpcReduction="20000"/>
          </a:bodyPr>
          <a:lstStyle/>
          <a:p>
            <a:endParaRPr lang="en-US" dirty="0"/>
          </a:p>
        </p:txBody>
      </p:sp>
      <p:sp>
        <p:nvSpPr>
          <p:cNvPr id="6" name="Text Placeholder 5"/>
          <p:cNvSpPr>
            <a:spLocks noGrp="1"/>
          </p:cNvSpPr>
          <p:nvPr>
            <p:ph type="body" sz="quarter" idx="17"/>
          </p:nvPr>
        </p:nvSpPr>
        <p:spPr/>
        <p:txBody>
          <a:bodyPr>
            <a:normAutofit fontScale="92500" lnSpcReduction="20000"/>
          </a:bodyPr>
          <a:lstStyle/>
          <a:p>
            <a:endParaRPr lang="en-US" dirty="0"/>
          </a:p>
        </p:txBody>
      </p:sp>
      <p:sp>
        <p:nvSpPr>
          <p:cNvPr id="7" name="Text Placeholder 6"/>
          <p:cNvSpPr>
            <a:spLocks noGrp="1"/>
          </p:cNvSpPr>
          <p:nvPr>
            <p:ph type="body" sz="quarter" idx="18"/>
          </p:nvPr>
        </p:nvSpPr>
        <p:spPr/>
        <p:txBody>
          <a:bodyPr>
            <a:normAutofit fontScale="92500" lnSpcReduction="20000"/>
          </a:bodyPr>
          <a:lstStyle/>
          <a:p>
            <a:endParaRPr lang="en-US" dirty="0"/>
          </a:p>
        </p:txBody>
      </p:sp>
      <p:sp>
        <p:nvSpPr>
          <p:cNvPr id="8" name="Slide Number Placeholder 7"/>
          <p:cNvSpPr>
            <a:spLocks noGrp="1"/>
          </p:cNvSpPr>
          <p:nvPr>
            <p:ph type="sldNum" sz="quarter" idx="20"/>
          </p:nvPr>
        </p:nvSpPr>
        <p:spPr/>
        <p:txBody>
          <a:bodyPr/>
          <a:lstStyle/>
          <a:p>
            <a:fld id="{19B51A1E-902D-48AF-9020-955120F399B6}" type="slidenum">
              <a:rPr lang="en-US" noProof="0" smtClean="0"/>
              <a:pPr/>
              <a:t>4</a:t>
            </a:fld>
            <a:endParaRPr lang="en-US" noProof="0" dirty="0"/>
          </a:p>
        </p:txBody>
      </p:sp>
      <p:sp>
        <p:nvSpPr>
          <p:cNvPr id="18" name="Rectangle 17"/>
          <p:cNvSpPr/>
          <p:nvPr/>
        </p:nvSpPr>
        <p:spPr>
          <a:xfrm>
            <a:off x="7183120" y="0"/>
            <a:ext cx="500888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u="sng" dirty="0"/>
          </a:p>
        </p:txBody>
      </p:sp>
      <p:sp>
        <p:nvSpPr>
          <p:cNvPr id="21" name="TextBox 20"/>
          <p:cNvSpPr txBox="1"/>
          <p:nvPr/>
        </p:nvSpPr>
        <p:spPr>
          <a:xfrm flipH="1">
            <a:off x="7183120" y="210590"/>
            <a:ext cx="5008880" cy="2862322"/>
          </a:xfrm>
          <a:prstGeom prst="rect">
            <a:avLst/>
          </a:prstGeom>
          <a:noFill/>
        </p:spPr>
        <p:txBody>
          <a:bodyPr wrap="square" rtlCol="0">
            <a:spAutoFit/>
          </a:bodyPr>
          <a:lstStyle/>
          <a:p>
            <a:r>
              <a:rPr lang="en-US" dirty="0" smtClean="0"/>
              <a:t>volume</a:t>
            </a:r>
            <a:endParaRPr lang="en-US" dirty="0"/>
          </a:p>
          <a:p>
            <a:r>
              <a:rPr lang="en-US" dirty="0" smtClean="0"/>
              <a:t>For example Facebook alone can generate about billions messages, 4.5 billions time that the like button is record and over 350 millions new post are upload </a:t>
            </a:r>
          </a:p>
          <a:p>
            <a:endParaRPr lang="en-US" dirty="0" smtClean="0"/>
          </a:p>
          <a:p>
            <a:r>
              <a:rPr lang="en-US" dirty="0" smtClean="0"/>
              <a:t>velocity</a:t>
            </a:r>
            <a:endParaRPr lang="en-US" dirty="0"/>
          </a:p>
          <a:p>
            <a:r>
              <a:rPr lang="en-US" dirty="0" smtClean="0"/>
              <a:t>For example </a:t>
            </a:r>
            <a:r>
              <a:rPr lang="en-US" dirty="0"/>
              <a:t>of a data that is generated with high velocity would be Twitter messages or Facebook posts.</a:t>
            </a:r>
            <a:endParaRPr lang="en-US" dirty="0" smtClean="0"/>
          </a:p>
        </p:txBody>
      </p:sp>
    </p:spTree>
    <p:extLst>
      <p:ext uri="{BB962C8B-B14F-4D97-AF65-F5344CB8AC3E}">
        <p14:creationId xmlns:p14="http://schemas.microsoft.com/office/powerpoint/2010/main" val="383211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3"/>
          </p:nvPr>
        </p:nvSpPr>
        <p:spPr/>
        <p:txBody>
          <a:bodyPr/>
          <a:lstStyle/>
          <a:p>
            <a:fld id="{19B51A1E-902D-48AF-9020-955120F399B6}" type="slidenum">
              <a:rPr lang="en-US" noProof="0" smtClean="0"/>
              <a:pPr/>
              <a:t>5</a:t>
            </a:fld>
            <a:endParaRPr lang="en-US" noProof="0" dirty="0"/>
          </a:p>
        </p:txBody>
      </p:sp>
      <p:sp>
        <p:nvSpPr>
          <p:cNvPr id="4" name="Title 3"/>
          <p:cNvSpPr>
            <a:spLocks noGrp="1"/>
          </p:cNvSpPr>
          <p:nvPr>
            <p:ph type="title"/>
          </p:nvPr>
        </p:nvSpPr>
        <p:spPr>
          <a:xfrm>
            <a:off x="132080" y="0"/>
            <a:ext cx="7447280" cy="6258560"/>
          </a:xfrm>
        </p:spPr>
        <p:txBody>
          <a:bodyPr>
            <a:noAutofit/>
          </a:bodyPr>
          <a:lstStyle/>
          <a:p>
            <a:r>
              <a:rPr lang="en-US" sz="2000" b="1" dirty="0"/>
              <a:t>Volume:</a:t>
            </a:r>
            <a:r>
              <a:rPr lang="en-US" sz="2000" dirty="0"/>
              <a:t> The sheer amount of data being generated and collected is enormous. This includes data from social media, sensors, transactions, and more</a:t>
            </a:r>
            <a:r>
              <a:rPr lang="en-US" sz="2000" dirty="0" smtClean="0"/>
              <a:t>.</a:t>
            </a:r>
            <a:br>
              <a:rPr lang="en-US" sz="2000" dirty="0" smtClean="0"/>
            </a:br>
            <a:r>
              <a:rPr lang="en-US" sz="2000" dirty="0"/>
              <a:t/>
            </a:r>
            <a:br>
              <a:rPr lang="en-US" sz="2000" dirty="0"/>
            </a:br>
            <a:r>
              <a:rPr lang="en-US" sz="2000" b="1" dirty="0"/>
              <a:t>Velocity:</a:t>
            </a:r>
            <a:r>
              <a:rPr lang="en-US" sz="2000" dirty="0"/>
              <a:t> The speed at which data is generated, processed, and analyzed. Modern systems need to handle real-time or near-real-time data streams</a:t>
            </a:r>
            <a:r>
              <a:rPr lang="en-US" sz="2000" dirty="0" smtClean="0"/>
              <a:t>.</a:t>
            </a:r>
            <a:br>
              <a:rPr lang="en-US" sz="2000" dirty="0" smtClean="0"/>
            </a:br>
            <a:r>
              <a:rPr lang="en-US" sz="2000" dirty="0"/>
              <a:t/>
            </a:r>
            <a:br>
              <a:rPr lang="en-US" sz="2000" dirty="0"/>
            </a:br>
            <a:r>
              <a:rPr lang="en-US" sz="2000" b="1" dirty="0"/>
              <a:t>Variety:</a:t>
            </a:r>
            <a:r>
              <a:rPr lang="en-US" sz="2000" dirty="0"/>
              <a:t> The different types of data (structured, unstructured, semi-structured) and sources, such as text, images, videos, and log files</a:t>
            </a:r>
            <a:r>
              <a:rPr lang="en-US" sz="2000" dirty="0" smtClean="0"/>
              <a:t>.</a:t>
            </a:r>
            <a:br>
              <a:rPr lang="en-US" sz="2000" dirty="0" smtClean="0"/>
            </a:br>
            <a:r>
              <a:rPr lang="en-US" sz="2000" dirty="0"/>
              <a:t/>
            </a:r>
            <a:br>
              <a:rPr lang="en-US" sz="2000" dirty="0"/>
            </a:br>
            <a:r>
              <a:rPr lang="en-US" sz="2000" b="1" dirty="0"/>
              <a:t>Veracity:</a:t>
            </a:r>
            <a:r>
              <a:rPr lang="en-US" sz="2000" dirty="0"/>
              <a:t> The trustworthiness and quality of the data. Ensuring data accuracy and reliability is crucial for meaningful analysis</a:t>
            </a:r>
            <a:r>
              <a:rPr lang="en-US" sz="2000" dirty="0" smtClean="0"/>
              <a:t>.</a:t>
            </a:r>
            <a:br>
              <a:rPr lang="en-US" sz="2000" dirty="0" smtClean="0"/>
            </a:br>
            <a:r>
              <a:rPr lang="en-US" sz="2000" dirty="0"/>
              <a:t/>
            </a:r>
            <a:br>
              <a:rPr lang="en-US" sz="2000" dirty="0"/>
            </a:br>
            <a:r>
              <a:rPr lang="en-US" sz="2000" b="1" dirty="0"/>
              <a:t>Value:</a:t>
            </a:r>
            <a:r>
              <a:rPr lang="en-US" sz="2000" dirty="0"/>
              <a:t> The potential insights and benefits that can be derived from analyzing the data. Big Data aims to provide valuable information that can drive decision-making and innovation.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220" y="0"/>
            <a:ext cx="2369780" cy="6858000"/>
          </a:xfrm>
          <a:prstGeom prst="rect">
            <a:avLst/>
          </a:prstGeom>
        </p:spPr>
      </p:pic>
    </p:spTree>
    <p:extLst>
      <p:ext uri="{BB962C8B-B14F-4D97-AF65-F5344CB8AC3E}">
        <p14:creationId xmlns:p14="http://schemas.microsoft.com/office/powerpoint/2010/main" val="386049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9571" r="9571"/>
          <a:stretch>
            <a:fillRect/>
          </a:stretch>
        </p:blipFill>
        <p:spPr>
          <a:xfrm>
            <a:off x="0" y="53975"/>
            <a:ext cx="8458200" cy="6804025"/>
          </a:xfrm>
        </p:spPr>
      </p:pic>
      <p:sp>
        <p:nvSpPr>
          <p:cNvPr id="3" name="Title 2"/>
          <p:cNvSpPr>
            <a:spLocks noGrp="1"/>
          </p:cNvSpPr>
          <p:nvPr>
            <p:ph type="ctrTitle"/>
          </p:nvPr>
        </p:nvSpPr>
        <p:spPr>
          <a:xfrm>
            <a:off x="9987280" y="2798354"/>
            <a:ext cx="2204720" cy="320941"/>
          </a:xfrm>
        </p:spPr>
        <p:txBody>
          <a:bodyPr/>
          <a:lstStyle/>
          <a:p>
            <a:endParaRPr lang="en-US" dirty="0"/>
          </a:p>
        </p:txBody>
      </p:sp>
      <p:sp>
        <p:nvSpPr>
          <p:cNvPr id="4" name="Text Placeholder 3"/>
          <p:cNvSpPr>
            <a:spLocks noGrp="1"/>
          </p:cNvSpPr>
          <p:nvPr>
            <p:ph type="body" sz="quarter" idx="15"/>
          </p:nvPr>
        </p:nvSpPr>
        <p:spPr>
          <a:xfrm>
            <a:off x="10403840" y="4099561"/>
            <a:ext cx="964702" cy="45719"/>
          </a:xfrm>
        </p:spPr>
        <p:txBody>
          <a:bodyPr>
            <a:normAutofit fontScale="25000" lnSpcReduction="20000"/>
          </a:bodyPr>
          <a:lstStyle/>
          <a:p>
            <a:endParaRPr lang="en-US" dirty="0"/>
          </a:p>
        </p:txBody>
      </p:sp>
      <p:sp>
        <p:nvSpPr>
          <p:cNvPr id="5" name="Text Placeholder 4"/>
          <p:cNvSpPr>
            <a:spLocks noGrp="1"/>
          </p:cNvSpPr>
          <p:nvPr>
            <p:ph type="body" sz="quarter" idx="16"/>
          </p:nvPr>
        </p:nvSpPr>
        <p:spPr>
          <a:xfrm flipV="1">
            <a:off x="10668000" y="4261002"/>
            <a:ext cx="700542" cy="52873"/>
          </a:xfrm>
        </p:spPr>
        <p:txBody>
          <a:bodyPr>
            <a:normAutofit fontScale="25000" lnSpcReduction="20000"/>
          </a:bodyPr>
          <a:lstStyle/>
          <a:p>
            <a:endParaRPr lang="en-US" dirty="0"/>
          </a:p>
        </p:txBody>
      </p:sp>
      <p:sp>
        <p:nvSpPr>
          <p:cNvPr id="6" name="Text Placeholder 5"/>
          <p:cNvSpPr>
            <a:spLocks noGrp="1"/>
          </p:cNvSpPr>
          <p:nvPr>
            <p:ph type="body" sz="quarter" idx="17"/>
          </p:nvPr>
        </p:nvSpPr>
        <p:spPr>
          <a:xfrm>
            <a:off x="11033760" y="4511041"/>
            <a:ext cx="334782" cy="233680"/>
          </a:xfrm>
        </p:spPr>
        <p:txBody>
          <a:bodyPr>
            <a:normAutofit fontScale="62500" lnSpcReduction="20000"/>
          </a:bodyPr>
          <a:lstStyle/>
          <a:p>
            <a:endParaRPr lang="en-US" dirty="0"/>
          </a:p>
        </p:txBody>
      </p:sp>
      <p:sp>
        <p:nvSpPr>
          <p:cNvPr id="7" name="Text Placeholder 6"/>
          <p:cNvSpPr>
            <a:spLocks noGrp="1"/>
          </p:cNvSpPr>
          <p:nvPr>
            <p:ph type="body" sz="quarter" idx="18"/>
          </p:nvPr>
        </p:nvSpPr>
        <p:spPr>
          <a:xfrm>
            <a:off x="10403840" y="4913317"/>
            <a:ext cx="964702" cy="45719"/>
          </a:xfrm>
        </p:spPr>
        <p:txBody>
          <a:bodyPr>
            <a:normAutofit fontScale="25000" lnSpcReduction="20000"/>
          </a:bodyPr>
          <a:lstStyle/>
          <a:p>
            <a:endParaRPr lang="en-US" dirty="0"/>
          </a:p>
        </p:txBody>
      </p:sp>
      <p:sp>
        <p:nvSpPr>
          <p:cNvPr id="8" name="Slide Number Placeholder 7"/>
          <p:cNvSpPr>
            <a:spLocks noGrp="1"/>
          </p:cNvSpPr>
          <p:nvPr>
            <p:ph type="sldNum" sz="quarter" idx="20"/>
          </p:nvPr>
        </p:nvSpPr>
        <p:spPr/>
        <p:txBody>
          <a:bodyPr/>
          <a:lstStyle/>
          <a:p>
            <a:fld id="{19B51A1E-902D-48AF-9020-955120F399B6}" type="slidenum">
              <a:rPr lang="en-US" noProof="0" smtClean="0"/>
              <a:pPr/>
              <a:t>6</a:t>
            </a:fld>
            <a:endParaRPr lang="en-US" noProof="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160" y="-20850"/>
            <a:ext cx="2402840" cy="6953673"/>
          </a:xfrm>
          <a:prstGeom prst="rect">
            <a:avLst/>
          </a:prstGeom>
        </p:spPr>
      </p:pic>
    </p:spTree>
    <p:extLst>
      <p:ext uri="{BB962C8B-B14F-4D97-AF65-F5344CB8AC3E}">
        <p14:creationId xmlns:p14="http://schemas.microsoft.com/office/powerpoint/2010/main" val="408321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xmlns=""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a:xfrm>
            <a:off x="-216000" y="0"/>
            <a:ext cx="12192000" cy="6371350"/>
          </a:xfrm>
        </p:spPr>
      </p:pic>
      <p:sp>
        <p:nvSpPr>
          <p:cNvPr id="4" name="Content Placeholder 3">
            <a:extLst>
              <a:ext uri="{FF2B5EF4-FFF2-40B4-BE49-F238E27FC236}">
                <a16:creationId xmlns:a16="http://schemas.microsoft.com/office/drawing/2014/main" xmlns="" id="{3B86E961-B76E-423F-995E-11B31E921437}"/>
              </a:ext>
            </a:extLst>
          </p:cNvPr>
          <p:cNvSpPr>
            <a:spLocks noGrp="1"/>
          </p:cNvSpPr>
          <p:nvPr>
            <p:ph sz="half" idx="1"/>
          </p:nvPr>
        </p:nvSpPr>
        <p:spPr>
          <a:xfrm>
            <a:off x="4409440" y="1270515"/>
            <a:ext cx="3245920" cy="3830319"/>
          </a:xfrm>
          <a:solidFill>
            <a:schemeClr val="tx1">
              <a:lumMod val="95000"/>
              <a:lumOff val="5000"/>
            </a:schemeClr>
          </a:solidFill>
        </p:spPr>
        <p:txBody>
          <a:bodyPr/>
          <a:lstStyle/>
          <a:p>
            <a:r>
              <a:rPr lang="en-US" dirty="0"/>
              <a:t>Full screen image with caption lorem ipsum dolor sit amet </a:t>
            </a:r>
          </a:p>
        </p:txBody>
      </p:sp>
      <p:sp>
        <p:nvSpPr>
          <p:cNvPr id="6" name="Slide Number Placeholder 5">
            <a:extLst>
              <a:ext uri="{FF2B5EF4-FFF2-40B4-BE49-F238E27FC236}">
                <a16:creationId xmlns:a16="http://schemas.microsoft.com/office/drawing/2014/main" xmlns="" id="{70202D98-AA1E-41BB-B94E-180311759C13}"/>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
        <p:nvSpPr>
          <p:cNvPr id="11" name="Title 10" hidden="1">
            <a:extLst>
              <a:ext uri="{FF2B5EF4-FFF2-40B4-BE49-F238E27FC236}">
                <a16:creationId xmlns:a16="http://schemas.microsoft.com/office/drawing/2014/main" xmlns="" id="{C5462610-1D7E-437B-B516-F30D9A789B9B}"/>
              </a:ext>
            </a:extLst>
          </p:cNvPr>
          <p:cNvSpPr>
            <a:spLocks noGrp="1"/>
          </p:cNvSpPr>
          <p:nvPr>
            <p:ph type="title"/>
          </p:nvPr>
        </p:nvSpPr>
        <p:spPr/>
        <p:txBody>
          <a:bodyPr/>
          <a:lstStyle/>
          <a:p>
            <a:r>
              <a:rPr lang="en-US" dirty="0"/>
              <a:t>Large image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439" y="0"/>
            <a:ext cx="7905099" cy="6858000"/>
          </a:xfrm>
          <a:prstGeom prst="rect">
            <a:avLst/>
          </a:prstGeom>
        </p:spPr>
      </p:pic>
      <p:sp>
        <p:nvSpPr>
          <p:cNvPr id="3" name="Rectangle 2"/>
          <p:cNvSpPr/>
          <p:nvPr/>
        </p:nvSpPr>
        <p:spPr>
          <a:xfrm>
            <a:off x="-142240" y="-54649"/>
            <a:ext cx="46227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161" y="487680"/>
            <a:ext cx="4254399" cy="4524315"/>
          </a:xfrm>
          <a:prstGeom prst="rect">
            <a:avLst/>
          </a:prstGeom>
          <a:noFill/>
        </p:spPr>
        <p:txBody>
          <a:bodyPr wrap="square" rtlCol="0">
            <a:spAutoFit/>
          </a:bodyPr>
          <a:lstStyle/>
          <a:p>
            <a:r>
              <a:rPr lang="en-US" dirty="0" smtClean="0"/>
              <a:t>Advantage </a:t>
            </a:r>
          </a:p>
          <a:p>
            <a:pPr marL="285750" indent="-285750">
              <a:buFont typeface="Arial" panose="020B0604020202020204" pitchFamily="34" charset="0"/>
              <a:buChar char="•"/>
            </a:pPr>
            <a:r>
              <a:rPr lang="en-US" dirty="0" smtClean="0"/>
              <a:t>It help to improve in healthcare, science and research </a:t>
            </a:r>
          </a:p>
          <a:p>
            <a:pPr marL="285750" indent="-285750">
              <a:buFont typeface="Arial" panose="020B0604020202020204" pitchFamily="34" charset="0"/>
              <a:buChar char="•"/>
            </a:pPr>
            <a:r>
              <a:rPr lang="en-US" dirty="0" smtClean="0"/>
              <a:t>It help in financial trading </a:t>
            </a:r>
          </a:p>
          <a:p>
            <a:pPr marL="285750" indent="-285750">
              <a:buFont typeface="Arial" panose="020B0604020202020204" pitchFamily="34" charset="0"/>
              <a:buChar char="•"/>
            </a:pPr>
            <a:r>
              <a:rPr lang="en-US" dirty="0" smtClean="0"/>
              <a:t>It help to improve customer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Disadvantage </a:t>
            </a:r>
          </a:p>
          <a:p>
            <a:pPr marL="285750" indent="-285750">
              <a:buFont typeface="Arial" panose="020B0604020202020204" pitchFamily="34" charset="0"/>
              <a:buChar char="•"/>
            </a:pPr>
            <a:r>
              <a:rPr lang="en-US" dirty="0" smtClean="0"/>
              <a:t>It is cost effective </a:t>
            </a:r>
          </a:p>
          <a:p>
            <a:pPr marL="285750" indent="-285750">
              <a:buFont typeface="Arial" panose="020B0604020202020204" pitchFamily="34" charset="0"/>
              <a:buChar char="•"/>
            </a:pPr>
            <a:r>
              <a:rPr lang="en-US" dirty="0" smtClean="0"/>
              <a:t>There will be security issue </a:t>
            </a:r>
          </a:p>
          <a:p>
            <a:pPr marL="285750" indent="-285750">
              <a:buFont typeface="Arial" panose="020B0604020202020204" pitchFamily="34" charset="0"/>
              <a:buChar char="•"/>
            </a:pPr>
            <a:r>
              <a:rPr lang="en-US" dirty="0" smtClean="0"/>
              <a:t>It need large amount of storage capacity</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66521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05" r="2605"/>
          <a:stretch>
            <a:fillRect/>
          </a:stretch>
        </p:blipFill>
        <p:spPr>
          <a:xfrm>
            <a:off x="-1" y="0"/>
            <a:ext cx="8437879" cy="6804025"/>
          </a:xfrm>
        </p:spPr>
      </p:pic>
      <p:sp>
        <p:nvSpPr>
          <p:cNvPr id="14" name="Title 13">
            <a:extLst>
              <a:ext uri="{FF2B5EF4-FFF2-40B4-BE49-F238E27FC236}">
                <a16:creationId xmlns:a16="http://schemas.microsoft.com/office/drawing/2014/main" xmlns=""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xmlns="" id="{60828E04-9C2A-4859-8050-C2DF67A249CB}"/>
              </a:ext>
            </a:extLst>
          </p:cNvPr>
          <p:cNvSpPr>
            <a:spLocks noGrp="1"/>
          </p:cNvSpPr>
          <p:nvPr>
            <p:ph type="body" sz="quarter" idx="15"/>
          </p:nvPr>
        </p:nvSpPr>
        <p:spPr>
          <a:solidFill>
            <a:schemeClr val="tx1">
              <a:lumMod val="75000"/>
              <a:lumOff val="25000"/>
            </a:schemeClr>
          </a:solidFill>
        </p:spPr>
        <p:txBody>
          <a:bodyPr>
            <a:normAutofit fontScale="92500" lnSpcReduction="20000"/>
          </a:bodyPr>
          <a:lstStyle/>
          <a:p>
            <a:r>
              <a:rPr lang="en-US" dirty="0" smtClean="0"/>
              <a:t>Kush Kumar Sharma</a:t>
            </a:r>
            <a:endParaRPr lang="en-US" dirty="0"/>
          </a:p>
        </p:txBody>
      </p:sp>
      <p:sp>
        <p:nvSpPr>
          <p:cNvPr id="5" name="Text Placeholder 4">
            <a:extLst>
              <a:ext uri="{FF2B5EF4-FFF2-40B4-BE49-F238E27FC236}">
                <a16:creationId xmlns:a16="http://schemas.microsoft.com/office/drawing/2014/main" xmlns="" id="{11265965-2271-4C1C-BD0A-6F85F80FF9A6}"/>
              </a:ext>
            </a:extLst>
          </p:cNvPr>
          <p:cNvSpPr>
            <a:spLocks noGrp="1"/>
          </p:cNvSpPr>
          <p:nvPr>
            <p:ph type="body" sz="quarter" idx="16"/>
          </p:nvPr>
        </p:nvSpPr>
        <p:spPr>
          <a:solidFill>
            <a:schemeClr val="tx1">
              <a:lumMod val="75000"/>
              <a:lumOff val="25000"/>
            </a:schemeClr>
          </a:solidFill>
        </p:spPr>
        <p:txBody>
          <a:bodyPr>
            <a:normAutofit fontScale="92500" lnSpcReduction="20000"/>
          </a:bodyPr>
          <a:lstStyle/>
          <a:p>
            <a:r>
              <a:rPr lang="en-US" dirty="0" smtClean="0"/>
              <a:t>9818622955</a:t>
            </a:r>
            <a:endParaRPr lang="en-US" dirty="0"/>
          </a:p>
        </p:txBody>
      </p:sp>
      <p:sp>
        <p:nvSpPr>
          <p:cNvPr id="6" name="Text Placeholder 5">
            <a:extLst>
              <a:ext uri="{FF2B5EF4-FFF2-40B4-BE49-F238E27FC236}">
                <a16:creationId xmlns:a16="http://schemas.microsoft.com/office/drawing/2014/main" xmlns="" id="{50A3BCC3-A277-4C0B-9EBA-EB53990D8EBD}"/>
              </a:ext>
            </a:extLst>
          </p:cNvPr>
          <p:cNvSpPr>
            <a:spLocks noGrp="1"/>
          </p:cNvSpPr>
          <p:nvPr>
            <p:ph type="body" sz="quarter" idx="17"/>
          </p:nvPr>
        </p:nvSpPr>
        <p:spPr>
          <a:solidFill>
            <a:schemeClr val="tx1">
              <a:lumMod val="75000"/>
              <a:lumOff val="25000"/>
            </a:schemeClr>
          </a:solidFill>
        </p:spPr>
        <p:txBody>
          <a:bodyPr>
            <a:normAutofit fontScale="92500" lnSpcReduction="20000"/>
          </a:bodyPr>
          <a:lstStyle/>
          <a:p>
            <a:r>
              <a:rPr lang="en-US" dirty="0" smtClean="0"/>
              <a:t>Kushkumar89@gmail.com</a:t>
            </a:r>
            <a:endParaRPr lang="en-US" dirty="0"/>
          </a:p>
        </p:txBody>
      </p:sp>
      <p:sp>
        <p:nvSpPr>
          <p:cNvPr id="16" name="Text Placeholder 15">
            <a:extLst>
              <a:ext uri="{FF2B5EF4-FFF2-40B4-BE49-F238E27FC236}">
                <a16:creationId xmlns:a16="http://schemas.microsoft.com/office/drawing/2014/main" xmlns="" id="{FD8A1232-50A8-4535-AAF9-7F4180EAA0DD}"/>
              </a:ext>
            </a:extLst>
          </p:cNvPr>
          <p:cNvSpPr>
            <a:spLocks noGrp="1"/>
          </p:cNvSpPr>
          <p:nvPr>
            <p:ph type="body" sz="quarter" idx="18"/>
          </p:nvPr>
        </p:nvSpPr>
        <p:spPr>
          <a:xfrm flipH="1">
            <a:off x="8458199" y="4995080"/>
            <a:ext cx="2910341" cy="344564"/>
          </a:xfrm>
          <a:solidFill>
            <a:schemeClr val="tx1">
              <a:lumMod val="75000"/>
              <a:lumOff val="25000"/>
            </a:schemeClr>
          </a:solidFill>
        </p:spPr>
        <p:txBody>
          <a:bodyPr>
            <a:normAutofit fontScale="92500" lnSpcReduction="10000"/>
          </a:bodyPr>
          <a:lstStyle/>
          <a:p>
            <a:r>
              <a:rPr lang="en-US" dirty="0" smtClean="0"/>
              <a:t>book</a:t>
            </a:r>
            <a:endParaRPr lang="en-US" dirty="0"/>
          </a:p>
        </p:txBody>
      </p:sp>
      <p:sp>
        <p:nvSpPr>
          <p:cNvPr id="12" name="Slide Number Placeholder 11">
            <a:extLst>
              <a:ext uri="{FF2B5EF4-FFF2-40B4-BE49-F238E27FC236}">
                <a16:creationId xmlns:a16="http://schemas.microsoft.com/office/drawing/2014/main" xmlns=""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8</a:t>
            </a:fld>
            <a:endParaRPr lang="en-US" dirty="0"/>
          </a:p>
        </p:txBody>
      </p:sp>
      <p:pic>
        <p:nvPicPr>
          <p:cNvPr id="8" name="Graphic 7" descr="User" title="Icon - Presenter Name">
            <a:extLst>
              <a:ext uri="{FF2B5EF4-FFF2-40B4-BE49-F238E27FC236}">
                <a16:creationId xmlns:a16="http://schemas.microsoft.com/office/drawing/2014/main" xmlns=""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485495" y="4006655"/>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xmlns=""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11485495" y="4355103"/>
            <a:ext cx="218900" cy="218900"/>
          </a:xfrm>
          <a:prstGeom prst="rect">
            <a:avLst/>
          </a:prstGeom>
        </p:spPr>
      </p:pic>
      <p:pic>
        <p:nvPicPr>
          <p:cNvPr id="9" name="Graphic 8" descr="Envelope" title="Icon Presenter Email">
            <a:extLst>
              <a:ext uri="{FF2B5EF4-FFF2-40B4-BE49-F238E27FC236}">
                <a16:creationId xmlns:a16="http://schemas.microsoft.com/office/drawing/2014/main" xmlns=""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11485495" y="4703551"/>
            <a:ext cx="218900" cy="218900"/>
          </a:xfrm>
          <a:prstGeom prst="rect">
            <a:avLst/>
          </a:prstGeom>
        </p:spPr>
      </p:pic>
      <p:pic>
        <p:nvPicPr>
          <p:cNvPr id="11" name="Graphic 10" descr="Link">
            <a:extLst>
              <a:ext uri="{FF2B5EF4-FFF2-40B4-BE49-F238E27FC236}">
                <a16:creationId xmlns:a16="http://schemas.microsoft.com/office/drawing/2014/main" xmlns=""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1485495" y="5094858"/>
            <a:ext cx="244786" cy="244786"/>
          </a:xfrm>
          <a:prstGeom prst="rect">
            <a:avLst/>
          </a:prstGeom>
        </p:spPr>
      </p:pic>
      <p:sp>
        <p:nvSpPr>
          <p:cNvPr id="2" name="Horizontal Scroll 1"/>
          <p:cNvSpPr/>
          <p:nvPr/>
        </p:nvSpPr>
        <p:spPr>
          <a:xfrm>
            <a:off x="9621520" y="5864494"/>
            <a:ext cx="2590800" cy="1137920"/>
          </a:xfrm>
          <a:prstGeom prst="horizontalScroll">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845040" y="6371351"/>
            <a:ext cx="2143760" cy="369332"/>
          </a:xfrm>
          <a:prstGeom prst="rect">
            <a:avLst/>
          </a:prstGeom>
          <a:solidFill>
            <a:schemeClr val="bg2">
              <a:lumMod val="90000"/>
            </a:schemeClr>
          </a:solidFill>
        </p:spPr>
        <p:txBody>
          <a:bodyPr wrap="square" rtlCol="0">
            <a:spAutoFit/>
          </a:bodyPr>
          <a:lstStyle/>
          <a:p>
            <a:r>
              <a:rPr lang="en-US" dirty="0" smtClean="0"/>
              <a:t>Again thank you</a:t>
            </a:r>
            <a:endParaRPr lang="en-US" dirty="0"/>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additive="base">
                                        <p:cTn id="19"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bg/>
                                          </p:spTgt>
                                        </p:tgtEl>
                                        <p:attrNameLst>
                                          <p:attrName>style.visibility</p:attrName>
                                        </p:attrNameLst>
                                      </p:cBhvr>
                                      <p:to>
                                        <p:strVal val="visible"/>
                                      </p:to>
                                    </p:set>
                                    <p:anim calcmode="lin" valueType="num">
                                      <p:cBhvr additive="base">
                                        <p:cTn id="31" dur="500" fill="hold"/>
                                        <p:tgtEl>
                                          <p:spTgt spid="5">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 calcmode="lin" valueType="num">
                                      <p:cBhvr additive="base">
                                        <p:cTn id="4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bg/>
                                          </p:spTgt>
                                        </p:tgtEl>
                                        <p:attrNameLst>
                                          <p:attrName>style.visibility</p:attrName>
                                        </p:attrNameLst>
                                      </p:cBhvr>
                                      <p:to>
                                        <p:strVal val="visible"/>
                                      </p:to>
                                    </p:set>
                                    <p:anim calcmode="lin" valueType="num">
                                      <p:cBhvr additive="base">
                                        <p:cTn id="55"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56"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 calcmode="lin" valueType="num">
                                      <p:cBhvr additive="base">
                                        <p:cTn id="6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build="p" animBg="1"/>
      <p:bldP spid="5" grpId="0" build="p" animBg="1"/>
      <p:bldP spid="6" grpId="0" build="p" animBg="1"/>
      <p:bldP spid="16" grpId="0" build="p"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268</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Concept of  Big data </vt:lpstr>
      <vt:lpstr>About Us</vt:lpstr>
      <vt:lpstr>Types of data </vt:lpstr>
      <vt:lpstr>PowerPoint Presentation</vt:lpstr>
      <vt:lpstr>Volume: The sheer amount of data being generated and collected is enormous. This includes data from social media, sensors, transactions, and more.  Velocity: The speed at which data is generated, processed, and analyzed. Modern systems need to handle real-time or near-real-time data streams.  Variety: The different types of data (structured, unstructured, semi-structured) and sources, such as text, images, videos, and log files.  Veracity: The trustworthiness and quality of the data. Ensuring data accuracy and reliability is crucial for meaningful analysis.  Value: The potential insights and benefits that can be derived from analyzing the data. Big Data aims to provide valuable information that can drive decision-making and innovation.</vt:lpstr>
      <vt:lpstr>PowerPoint Presentation</vt:lpstr>
      <vt:lpstr>Large image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2024-12-01T04:15:41Z</dcterms:created>
  <dcterms:modified xsi:type="dcterms:W3CDTF">2024-12-07T03:42:32Z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