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a7db7018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a7db7018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a7db701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a7db701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a7db7018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a7db7018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a7db7018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a7db7018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a7db70182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a7db70182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a7db70182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a7db70182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7db70182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7db70182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5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70450"/>
            <a:ext cx="8520600" cy="9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System Design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3900" y="944125"/>
            <a:ext cx="8620800" cy="3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by:sachin simkhada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12 computer chapter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Date :2081/08/19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 international collage khushibu kathmandu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00" y="2754325"/>
            <a:ext cx="4937125" cy="23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7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System Design?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37075" y="421500"/>
            <a:ext cx="8520600" cy="4722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-</a:t>
            </a:r>
            <a:r>
              <a:rPr lang="en" sz="2000">
                <a:solidFill>
                  <a:schemeClr val="dk1"/>
                </a:solidFill>
              </a:rPr>
              <a:t>Definition</a:t>
            </a:r>
            <a:endParaRPr sz="20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" sz="1700">
                <a:solidFill>
                  <a:schemeClr val="dk1"/>
                </a:solidFill>
              </a:rPr>
              <a:t>System Design</a:t>
            </a:r>
            <a:r>
              <a:rPr lang="en" sz="1700">
                <a:solidFill>
                  <a:schemeClr val="dk1"/>
                </a:solidFill>
              </a:rPr>
              <a:t> is the process of planning and creating the architecture of a system.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It involves defining </a:t>
            </a:r>
            <a:r>
              <a:rPr b="1" lang="en" sz="1700">
                <a:solidFill>
                  <a:schemeClr val="dk1"/>
                </a:solidFill>
              </a:rPr>
              <a:t>components</a:t>
            </a:r>
            <a:r>
              <a:rPr lang="en" sz="1700">
                <a:solidFill>
                  <a:schemeClr val="dk1"/>
                </a:solidFill>
              </a:rPr>
              <a:t>, their interactions, and the flow of data.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The goal is to meet </a:t>
            </a:r>
            <a:r>
              <a:rPr b="1" lang="en" sz="1700">
                <a:solidFill>
                  <a:schemeClr val="dk1"/>
                </a:solidFill>
              </a:rPr>
              <a:t>functional</a:t>
            </a:r>
            <a:r>
              <a:rPr lang="en" sz="1700">
                <a:solidFill>
                  <a:schemeClr val="dk1"/>
                </a:solidFill>
              </a:rPr>
              <a:t> (what the system does) and </a:t>
            </a:r>
            <a:r>
              <a:rPr b="1" lang="en" sz="1700">
                <a:solidFill>
                  <a:schemeClr val="dk1"/>
                </a:solidFill>
              </a:rPr>
              <a:t>non-functional</a:t>
            </a:r>
            <a:r>
              <a:rPr lang="en" sz="1700">
                <a:solidFill>
                  <a:schemeClr val="dk1"/>
                </a:solidFill>
              </a:rPr>
              <a:t> (how it performs) requirements.</a:t>
            </a:r>
            <a:endParaRPr sz="17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1700">
                <a:solidFill>
                  <a:schemeClr val="dk1"/>
                </a:solidFill>
              </a:rPr>
              <a:t>Focuses on building </a:t>
            </a:r>
            <a:r>
              <a:rPr b="1" lang="en" sz="1700">
                <a:solidFill>
                  <a:schemeClr val="dk1"/>
                </a:solidFill>
              </a:rPr>
              <a:t>scalable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b="1" lang="en" sz="1700">
                <a:solidFill>
                  <a:schemeClr val="dk1"/>
                </a:solidFill>
              </a:rPr>
              <a:t>efficient</a:t>
            </a:r>
            <a:r>
              <a:rPr lang="en" sz="1700">
                <a:solidFill>
                  <a:schemeClr val="dk1"/>
                </a:solidFill>
              </a:rPr>
              <a:t>, and </a:t>
            </a:r>
            <a:r>
              <a:rPr b="1" lang="en" sz="1700">
                <a:solidFill>
                  <a:schemeClr val="dk1"/>
                </a:solidFill>
              </a:rPr>
              <a:t>maintainable</a:t>
            </a:r>
            <a:r>
              <a:rPr lang="en" sz="1700">
                <a:solidFill>
                  <a:schemeClr val="dk1"/>
                </a:solidFill>
              </a:rPr>
              <a:t> systems.</a:t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700">
                <a:solidFill>
                  <a:schemeClr val="dk1"/>
                </a:solidFill>
              </a:rPr>
              <a:t>Includes both </a:t>
            </a:r>
            <a:r>
              <a:rPr b="1" lang="en" sz="1700">
                <a:solidFill>
                  <a:schemeClr val="dk1"/>
                </a:solidFill>
              </a:rPr>
              <a:t>high-level design</a:t>
            </a:r>
            <a:r>
              <a:rPr lang="en" sz="1700">
                <a:solidFill>
                  <a:schemeClr val="dk1"/>
                </a:solidFill>
              </a:rPr>
              <a:t> (overall architecture) and </a:t>
            </a:r>
            <a:r>
              <a:rPr b="1" lang="en" sz="1700">
                <a:solidFill>
                  <a:schemeClr val="dk1"/>
                </a:solidFill>
              </a:rPr>
              <a:t>low-level design</a:t>
            </a:r>
            <a:r>
              <a:rPr lang="en" sz="1700">
                <a:solidFill>
                  <a:schemeClr val="dk1"/>
                </a:solidFill>
              </a:rPr>
              <a:t> (detailed components).</a:t>
            </a:r>
            <a:endParaRPr sz="17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1700">
                <a:solidFill>
                  <a:schemeClr val="dk1"/>
                </a:solidFill>
              </a:rPr>
              <a:t>Ensures the system is </a:t>
            </a:r>
            <a:r>
              <a:rPr b="1" lang="en" sz="1700">
                <a:solidFill>
                  <a:schemeClr val="dk1"/>
                </a:solidFill>
              </a:rPr>
              <a:t>reliable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b="1" lang="en" sz="1700">
                <a:solidFill>
                  <a:schemeClr val="dk1"/>
                </a:solidFill>
              </a:rPr>
              <a:t>secure</a:t>
            </a:r>
            <a:r>
              <a:rPr lang="en" sz="1700">
                <a:solidFill>
                  <a:schemeClr val="dk1"/>
                </a:solidFill>
              </a:rPr>
              <a:t>, and can handle growth or increased usage.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2975" y="24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in System Design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52975" y="936625"/>
            <a:ext cx="8520600" cy="45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Scalability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Ability of a system to handle increasing amounts of work or users.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Ensures the system can grow and adapt over time (e.g., handling more traffic).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Availability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system’s ability to remain operational and accessible with minimal downtime.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Often measured as </a:t>
            </a:r>
            <a:r>
              <a:rPr b="1" lang="en" sz="1500">
                <a:solidFill>
                  <a:schemeClr val="dk1"/>
                </a:solidFill>
              </a:rPr>
              <a:t>uptime percentage</a:t>
            </a:r>
            <a:r>
              <a:rPr lang="en" sz="1500">
                <a:solidFill>
                  <a:schemeClr val="dk1"/>
                </a:solidFill>
              </a:rPr>
              <a:t> (e.g., 99.9% availability).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Maintainability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ease with which a system can be updated, modified, or fixed.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Involves modularity and clear documentation for easier upgrades and repairs.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32325" y="17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Concepts in System Design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232325" y="244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Performance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How well a system performs under load, such as processing speed and response time.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Critical for user experience, especially for high-traffic applications.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Security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Protecting the system from unauthorized access, data breaches, and attacks.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Involves encryption, authentication, and secure data handling.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150" y="127000"/>
            <a:ext cx="4040175" cy="26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92625" y="12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System Design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92625" y="700225"/>
            <a:ext cx="8520600" cy="4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Requirements Gathering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Understand the problem the system needs to solve and what features it should have.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High-Level Design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Define the system’s overall architecture and major components.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Identify how components will interact and the technology stack to be used (e.g., client-server model, cloud infrastructure).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Low-Level Design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Break down each component into smaller modules and define their internal workings.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Design data structures, algorithms, database schemas, and APIs for individual components.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Prototyping &amp; Testing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Build prototypes or mock-ups to test ideas and concepts.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Conduct initial tests to check functionality, performance, and usability.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84700" y="10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Steps in System Design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635000"/>
            <a:ext cx="9144000" cy="26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Implementation &amp; Deployment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Develop the system based on the design and deploy it for use.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Ensure the system is fully functional and meets user requirement.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Maintenance &amp; Upgrades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Continuously monitor the system’s performance, fix bugs, and update features.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Scale the system as needed and adapt to changing requirements or technologies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30200" y="3238500"/>
            <a:ext cx="89139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[Requirements Gathering] → [High-Level Design] → [Low-Level Design]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        ↓                     ↓                       ↓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 [Prototyping &amp; Testing] → [Implementation &amp; Deployment] → [Maintenance &amp; Upgrades]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40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Example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572700"/>
            <a:ext cx="85206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System Design</a:t>
            </a:r>
            <a:r>
              <a:rPr lang="en" sz="1700">
                <a:solidFill>
                  <a:schemeClr val="dk1"/>
                </a:solidFill>
              </a:rPr>
              <a:t> is critical for building </a:t>
            </a:r>
            <a:r>
              <a:rPr b="1" lang="en" sz="1700">
                <a:solidFill>
                  <a:schemeClr val="dk1"/>
                </a:solidFill>
              </a:rPr>
              <a:t>scalable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b="1" lang="en" sz="1700">
                <a:solidFill>
                  <a:schemeClr val="dk1"/>
                </a:solidFill>
              </a:rPr>
              <a:t>reliable</a:t>
            </a:r>
            <a:r>
              <a:rPr lang="en" sz="1700">
                <a:solidFill>
                  <a:schemeClr val="dk1"/>
                </a:solidFill>
              </a:rPr>
              <a:t>, and </a:t>
            </a:r>
            <a:r>
              <a:rPr b="1" lang="en" sz="1700">
                <a:solidFill>
                  <a:schemeClr val="dk1"/>
                </a:solidFill>
              </a:rPr>
              <a:t>maintainable</a:t>
            </a:r>
            <a:r>
              <a:rPr lang="en" sz="1700">
                <a:solidFill>
                  <a:schemeClr val="dk1"/>
                </a:solidFill>
              </a:rPr>
              <a:t> systems.</a:t>
            </a:r>
            <a:endParaRPr sz="17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example : The working system of ATM machine.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Here is the image shows working system of ATM machine.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708225"/>
            <a:ext cx="5572125" cy="343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64100" y="294200"/>
            <a:ext cx="8520600" cy="36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20"/>
              <a:t>The END</a:t>
            </a:r>
            <a:endParaRPr sz="532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32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32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20"/>
              <a:t>Thank you</a:t>
            </a:r>
            <a:endParaRPr sz="532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32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492250" y="4000500"/>
            <a:ext cx="738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25" y="2897200"/>
            <a:ext cx="952525" cy="7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