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302" r:id="rId10"/>
    <p:sldId id="373" r:id="rId11"/>
    <p:sldId id="374"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4" r:id="rId42"/>
    <p:sldId id="295" r:id="rId43"/>
    <p:sldId id="296" r:id="rId44"/>
    <p:sldId id="297" r:id="rId45"/>
    <p:sldId id="298" r:id="rId46"/>
    <p:sldId id="299" r:id="rId47"/>
    <p:sldId id="300" r:id="rId48"/>
    <p:sldId id="301" r:id="rId49"/>
    <p:sldId id="303" r:id="rId50"/>
    <p:sldId id="304" r:id="rId51"/>
    <p:sldId id="305" r:id="rId52"/>
    <p:sldId id="37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57" r:id="rId88"/>
    <p:sldId id="35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D1599-3105-40D1-A9E2-CCBF7FE5506F}"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5CE53-EBFF-4CDE-A2C7-18D90384685E}" type="slidenum">
              <a:rPr lang="en-US" smtClean="0"/>
              <a:t>‹#›</a:t>
            </a:fld>
            <a:endParaRPr lang="en-US"/>
          </a:p>
        </p:txBody>
      </p:sp>
    </p:spTree>
    <p:extLst>
      <p:ext uri="{BB962C8B-B14F-4D97-AF65-F5344CB8AC3E}">
        <p14:creationId xmlns:p14="http://schemas.microsoft.com/office/powerpoint/2010/main" val="232621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75CE53-EBFF-4CDE-A2C7-18D90384685E}" type="slidenum">
              <a:rPr lang="en-US" smtClean="0"/>
              <a:t>87</a:t>
            </a:fld>
            <a:endParaRPr lang="en-US"/>
          </a:p>
        </p:txBody>
      </p:sp>
    </p:spTree>
    <p:extLst>
      <p:ext uri="{BB962C8B-B14F-4D97-AF65-F5344CB8AC3E}">
        <p14:creationId xmlns:p14="http://schemas.microsoft.com/office/powerpoint/2010/main" val="3857941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F238-E612-D8F4-2200-1E30759AD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4C8D8-B9FD-50AB-4DE9-594179F45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E3E1-A9E6-7F19-D2AF-CBED675130F6}"/>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5" name="Footer Placeholder 4">
            <a:extLst>
              <a:ext uri="{FF2B5EF4-FFF2-40B4-BE49-F238E27FC236}">
                <a16:creationId xmlns:a16="http://schemas.microsoft.com/office/drawing/2014/main" id="{C9E5268F-84BD-5B9E-F869-B03D6F08C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B701A-E93F-F4CE-844C-DF86C65739E1}"/>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227050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CDF6-8164-E90E-FE3D-8D5DE4F1D3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7B850-958F-4302-DA64-02FED32ED3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A3B0E-C0A7-0CBD-C09E-849F1C024C05}"/>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5" name="Footer Placeholder 4">
            <a:extLst>
              <a:ext uri="{FF2B5EF4-FFF2-40B4-BE49-F238E27FC236}">
                <a16:creationId xmlns:a16="http://schemas.microsoft.com/office/drawing/2014/main" id="{BF37CD6D-F80C-29C7-EF16-57E25FFB6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547D4-D398-6785-5007-2B6BB53179C3}"/>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90284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F2CC31-2DE9-E415-7B4F-0BFFCED969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44D61-7CE6-45AC-FF03-948F7E033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F6737-4ABD-6E71-7FE2-0B1ED07AA6D1}"/>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5" name="Footer Placeholder 4">
            <a:extLst>
              <a:ext uri="{FF2B5EF4-FFF2-40B4-BE49-F238E27FC236}">
                <a16:creationId xmlns:a16="http://schemas.microsoft.com/office/drawing/2014/main" id="{5FE47107-8832-3315-29A0-3F9881BE5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36F09-6398-7AC9-DC05-186FB9CE2AA3}"/>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383592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8297-FBC7-F239-2D7E-DAD8F4998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ED7FB-AB60-69D6-55A3-169307C52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284D7-7FB2-563C-8D43-E52215D5C493}"/>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5" name="Footer Placeholder 4">
            <a:extLst>
              <a:ext uri="{FF2B5EF4-FFF2-40B4-BE49-F238E27FC236}">
                <a16:creationId xmlns:a16="http://schemas.microsoft.com/office/drawing/2014/main" id="{5FA47F96-CCCD-D592-8F55-E951545C0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808B2-A8EC-958A-929C-6AC5A83B0092}"/>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142862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621A-7758-A41C-AA0E-67AA536DA4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69362D-3A9F-BA0F-E455-9191587E87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6684F-7862-D80B-C5A0-8D7C350F7425}"/>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5" name="Footer Placeholder 4">
            <a:extLst>
              <a:ext uri="{FF2B5EF4-FFF2-40B4-BE49-F238E27FC236}">
                <a16:creationId xmlns:a16="http://schemas.microsoft.com/office/drawing/2014/main" id="{078E0DDF-A123-460B-FC37-0F5B1F91F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949CF-794F-2AA7-0BE0-95749BE303DC}"/>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333880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4232-F7D4-1756-256B-A406B4788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2BB6D-0847-C828-8D45-66C7ABF109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FA8DF-99F3-5BF7-BD2E-BD732199B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8DC437-D495-4E53-BF7E-A0A6B2A32855}"/>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6" name="Footer Placeholder 5">
            <a:extLst>
              <a:ext uri="{FF2B5EF4-FFF2-40B4-BE49-F238E27FC236}">
                <a16:creationId xmlns:a16="http://schemas.microsoft.com/office/drawing/2014/main" id="{39AE1C8E-0D85-493E-8658-CC6C52E96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A6FB6-4993-B101-EFCB-99FD0B91E18C}"/>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321942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E3F6-5F32-7B51-27EC-6633344484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B26F4-7A25-1AEE-0661-B349B0CC72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5BE2B-8D4F-C788-1511-E56A201A6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56A568-DDC5-F9EE-2D55-5D9F3E913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779AEF-FD1A-2C45-98B4-10BBB64C8F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F1D1E1-892C-543D-DF88-250100672ABB}"/>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8" name="Footer Placeholder 7">
            <a:extLst>
              <a:ext uri="{FF2B5EF4-FFF2-40B4-BE49-F238E27FC236}">
                <a16:creationId xmlns:a16="http://schemas.microsoft.com/office/drawing/2014/main" id="{58CB931A-7A88-E818-59DF-DD055D9C01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194BC7-89D5-2291-7617-FBA206B04540}"/>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246787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B01D-A0D7-4E6F-4A12-40CF223E79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C894FE-5BDC-FFBD-2A23-908ABADCA23F}"/>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4" name="Footer Placeholder 3">
            <a:extLst>
              <a:ext uri="{FF2B5EF4-FFF2-40B4-BE49-F238E27FC236}">
                <a16:creationId xmlns:a16="http://schemas.microsoft.com/office/drawing/2014/main" id="{88A70168-4A7E-C1F6-4EB6-6A5BEE9CD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9150ED-128D-4C54-365F-EBC5849E282E}"/>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344079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33919-E8B0-F92B-5291-6DFF4F4A8CB0}"/>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3" name="Footer Placeholder 2">
            <a:extLst>
              <a:ext uri="{FF2B5EF4-FFF2-40B4-BE49-F238E27FC236}">
                <a16:creationId xmlns:a16="http://schemas.microsoft.com/office/drawing/2014/main" id="{D72E8E6D-57F1-27A2-BE8F-9382F81FA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1279DE-C085-1207-EF7E-03A71F21EFF1}"/>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164976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ED73-645C-E404-85E2-7A179AAEB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435379-F64F-9975-4A7B-D43601426C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E5C95-3ECE-7091-6C24-D14F8F4B0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3D2B7-1A05-91E1-98DC-3DACA36826DE}"/>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6" name="Footer Placeholder 5">
            <a:extLst>
              <a:ext uri="{FF2B5EF4-FFF2-40B4-BE49-F238E27FC236}">
                <a16:creationId xmlns:a16="http://schemas.microsoft.com/office/drawing/2014/main" id="{F6AA9C4D-1304-E588-24AF-32F15CD77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32968-18F2-C29E-24CD-AACC0676D0B8}"/>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139719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B820-AD56-8239-F611-8FCEC8E91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E511E1-BC93-C827-B231-FE5A9EEF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0DAEAC-C370-2375-4152-99CF6FCB3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9D706-A3A8-096C-A79F-5AA6F8B3364D}"/>
              </a:ext>
            </a:extLst>
          </p:cNvPr>
          <p:cNvSpPr>
            <a:spLocks noGrp="1"/>
          </p:cNvSpPr>
          <p:nvPr>
            <p:ph type="dt" sz="half" idx="10"/>
          </p:nvPr>
        </p:nvSpPr>
        <p:spPr/>
        <p:txBody>
          <a:bodyPr/>
          <a:lstStyle/>
          <a:p>
            <a:fld id="{C9DA1AFF-7D6F-4359-8B2A-A07CBA9042A9}" type="datetimeFigureOut">
              <a:rPr lang="en-US" smtClean="0"/>
              <a:t>7/8/2024</a:t>
            </a:fld>
            <a:endParaRPr lang="en-US"/>
          </a:p>
        </p:txBody>
      </p:sp>
      <p:sp>
        <p:nvSpPr>
          <p:cNvPr id="6" name="Footer Placeholder 5">
            <a:extLst>
              <a:ext uri="{FF2B5EF4-FFF2-40B4-BE49-F238E27FC236}">
                <a16:creationId xmlns:a16="http://schemas.microsoft.com/office/drawing/2014/main" id="{C1CD4523-B544-9446-9891-F9D9C12C4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F9086-33BB-3AEC-8D5B-4CA0250007E4}"/>
              </a:ext>
            </a:extLst>
          </p:cNvPr>
          <p:cNvSpPr>
            <a:spLocks noGrp="1"/>
          </p:cNvSpPr>
          <p:nvPr>
            <p:ph type="sldNum" sz="quarter" idx="12"/>
          </p:nvPr>
        </p:nvSpPr>
        <p:spPr/>
        <p:txBody>
          <a:bodyPr/>
          <a:lstStyle/>
          <a:p>
            <a:fld id="{8E956598-1D59-487E-9616-D8D43C4C2C19}" type="slidenum">
              <a:rPr lang="en-US" smtClean="0"/>
              <a:t>‹#›</a:t>
            </a:fld>
            <a:endParaRPr lang="en-US"/>
          </a:p>
        </p:txBody>
      </p:sp>
    </p:spTree>
    <p:extLst>
      <p:ext uri="{BB962C8B-B14F-4D97-AF65-F5344CB8AC3E}">
        <p14:creationId xmlns:p14="http://schemas.microsoft.com/office/powerpoint/2010/main" val="1088899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DD7E38-7DAD-CC42-AF5F-59539A69F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4103F8-57CA-E6B2-C690-3B35493514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64E89-A481-6811-FBA5-2E3CA863A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A1AFF-7D6F-4359-8B2A-A07CBA9042A9}" type="datetimeFigureOut">
              <a:rPr lang="en-US" smtClean="0"/>
              <a:t>7/8/2024</a:t>
            </a:fld>
            <a:endParaRPr lang="en-US"/>
          </a:p>
        </p:txBody>
      </p:sp>
      <p:sp>
        <p:nvSpPr>
          <p:cNvPr id="5" name="Footer Placeholder 4">
            <a:extLst>
              <a:ext uri="{FF2B5EF4-FFF2-40B4-BE49-F238E27FC236}">
                <a16:creationId xmlns:a16="http://schemas.microsoft.com/office/drawing/2014/main" id="{BAC0A7DE-37F2-8AD8-D9BC-4E4330A458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25385-C20E-1398-2179-F44D28E39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956598-1D59-487E-9616-D8D43C4C2C19}" type="slidenum">
              <a:rPr lang="en-US" smtClean="0"/>
              <a:t>‹#›</a:t>
            </a:fld>
            <a:endParaRPr lang="en-US"/>
          </a:p>
        </p:txBody>
      </p:sp>
    </p:spTree>
    <p:extLst>
      <p:ext uri="{BB962C8B-B14F-4D97-AF65-F5344CB8AC3E}">
        <p14:creationId xmlns:p14="http://schemas.microsoft.com/office/powerpoint/2010/main" val="4208545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1D47-123C-E90B-BBE9-070CFA5FE1FC}"/>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UNIT 4- DATA LINK LAYER</a:t>
            </a:r>
          </a:p>
        </p:txBody>
      </p:sp>
      <p:sp>
        <p:nvSpPr>
          <p:cNvPr id="3" name="Subtitle 2">
            <a:extLst>
              <a:ext uri="{FF2B5EF4-FFF2-40B4-BE49-F238E27FC236}">
                <a16:creationId xmlns:a16="http://schemas.microsoft.com/office/drawing/2014/main" id="{69736594-9AA0-935C-2390-BA309981E720}"/>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LH-5</a:t>
            </a:r>
          </a:p>
          <a:p>
            <a:r>
              <a:rPr lang="en-US" dirty="0">
                <a:latin typeface="Times New Roman" panose="02020603050405020304" pitchFamily="18" charset="0"/>
                <a:cs typeface="Times New Roman" panose="02020603050405020304" pitchFamily="18" charset="0"/>
              </a:rPr>
              <a:t>ROLISHA STHAPIT</a:t>
            </a:r>
          </a:p>
        </p:txBody>
      </p:sp>
    </p:spTree>
    <p:extLst>
      <p:ext uri="{BB962C8B-B14F-4D97-AF65-F5344CB8AC3E}">
        <p14:creationId xmlns:p14="http://schemas.microsoft.com/office/powerpoint/2010/main" val="23003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Parts of a Frame </a:t>
            </a:r>
          </a:p>
          <a:p>
            <a:pPr algn="just"/>
            <a:r>
              <a:rPr lang="en-US" sz="2000" dirty="0">
                <a:latin typeface="Times New Roman" panose="02020603050405020304" pitchFamily="18" charset="0"/>
                <a:cs typeface="Times New Roman" panose="02020603050405020304" pitchFamily="18" charset="0"/>
              </a:rPr>
              <a:t>Frame Header − It contains the source and the destination addresses of the frame. </a:t>
            </a:r>
          </a:p>
          <a:p>
            <a:pPr algn="just"/>
            <a:r>
              <a:rPr lang="en-US" sz="2000" dirty="0">
                <a:latin typeface="Times New Roman" panose="02020603050405020304" pitchFamily="18" charset="0"/>
                <a:cs typeface="Times New Roman" panose="02020603050405020304" pitchFamily="18" charset="0"/>
              </a:rPr>
              <a:t>Payload field − It contains the message to be delivered. </a:t>
            </a:r>
          </a:p>
          <a:p>
            <a:pPr algn="just"/>
            <a:r>
              <a:rPr lang="en-US" sz="2000" dirty="0">
                <a:latin typeface="Times New Roman" panose="02020603050405020304" pitchFamily="18" charset="0"/>
                <a:cs typeface="Times New Roman" panose="02020603050405020304" pitchFamily="18" charset="0"/>
              </a:rPr>
              <a:t>Trailer − It contains the error detection and error correction bits. </a:t>
            </a:r>
          </a:p>
          <a:p>
            <a:pPr algn="just"/>
            <a:r>
              <a:rPr lang="en-US" sz="2000" dirty="0">
                <a:latin typeface="Times New Roman" panose="02020603050405020304" pitchFamily="18" charset="0"/>
                <a:cs typeface="Times New Roman" panose="02020603050405020304" pitchFamily="18" charset="0"/>
              </a:rPr>
              <a:t>Flag − It marks the beginning and end of the frame. </a:t>
            </a: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01CB03-CEC5-1D10-4B46-86A35594B8BC}"/>
              </a:ext>
            </a:extLst>
          </p:cNvPr>
          <p:cNvPicPr>
            <a:picLocks noChangeAspect="1"/>
          </p:cNvPicPr>
          <p:nvPr/>
        </p:nvPicPr>
        <p:blipFill>
          <a:blip r:embed="rId2"/>
          <a:stretch>
            <a:fillRect/>
          </a:stretch>
        </p:blipFill>
        <p:spPr>
          <a:xfrm>
            <a:off x="1489587" y="3648920"/>
            <a:ext cx="8303342" cy="1763738"/>
          </a:xfrm>
          <a:prstGeom prst="rect">
            <a:avLst/>
          </a:prstGeom>
        </p:spPr>
      </p:pic>
    </p:spTree>
    <p:extLst>
      <p:ext uri="{BB962C8B-B14F-4D97-AF65-F5344CB8AC3E}">
        <p14:creationId xmlns:p14="http://schemas.microsoft.com/office/powerpoint/2010/main" val="273496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Types of Framing </a:t>
            </a:r>
          </a:p>
          <a:p>
            <a:pPr algn="just"/>
            <a:r>
              <a:rPr lang="en-US" sz="2400" b="1" dirty="0">
                <a:latin typeface="Times New Roman" panose="02020603050405020304" pitchFamily="18" charset="0"/>
                <a:cs typeface="Times New Roman" panose="02020603050405020304" pitchFamily="18" charset="0"/>
              </a:rPr>
              <a:t>Fixed-sized Framing:</a:t>
            </a:r>
          </a:p>
          <a:p>
            <a:pPr algn="just"/>
            <a:r>
              <a:rPr lang="en-US" sz="2400" dirty="0">
                <a:latin typeface="Times New Roman" panose="02020603050405020304" pitchFamily="18" charset="0"/>
                <a:cs typeface="Times New Roman" panose="02020603050405020304" pitchFamily="18" charset="0"/>
              </a:rPr>
              <a:t>Here the size of the frame is fixed and so the frame length acts as delimiter of the frame. Consequently, it does not require additional boundary bits to identify the start and end of the frame. </a:t>
            </a:r>
          </a:p>
          <a:p>
            <a:pPr algn="just"/>
            <a:r>
              <a:rPr lang="en-US" sz="2400" dirty="0">
                <a:latin typeface="Times New Roman" panose="02020603050405020304" pitchFamily="18" charset="0"/>
                <a:cs typeface="Times New Roman" panose="02020603050405020304" pitchFamily="18" charset="0"/>
              </a:rPr>
              <a:t>Example − ATM cells. </a:t>
            </a:r>
          </a:p>
          <a:p>
            <a:pPr algn="just"/>
            <a:r>
              <a:rPr lang="en-US" sz="2400" b="1" dirty="0">
                <a:latin typeface="Times New Roman" panose="02020603050405020304" pitchFamily="18" charset="0"/>
                <a:cs typeface="Times New Roman" panose="02020603050405020304" pitchFamily="18" charset="0"/>
              </a:rPr>
              <a:t>Variable – Sized Framing: </a:t>
            </a:r>
          </a:p>
          <a:p>
            <a:pPr algn="just"/>
            <a:r>
              <a:rPr lang="en-US" sz="2400" dirty="0">
                <a:latin typeface="Times New Roman" panose="02020603050405020304" pitchFamily="18" charset="0"/>
                <a:cs typeface="Times New Roman" panose="02020603050405020304" pitchFamily="18" charset="0"/>
              </a:rPr>
              <a:t>Here, the size of each frame to be transmitted may be different. So additional mechanisms are kept to mark the end of one frame and the beginning of the next frame. </a:t>
            </a:r>
          </a:p>
          <a:p>
            <a:pPr algn="just"/>
            <a:r>
              <a:rPr lang="en-US" sz="2400" dirty="0">
                <a:latin typeface="Times New Roman" panose="02020603050405020304" pitchFamily="18" charset="0"/>
                <a:cs typeface="Times New Roman" panose="02020603050405020304" pitchFamily="18" charset="0"/>
              </a:rPr>
              <a:t>It is used in local area networks.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88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Media Access Control</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Media access control refers to the need to control when computers transmit. With point-to-point full-duplex configurations, media access control is unnecessary because there are only two computers on the circuit, and fullduplex permits either computer to transmit at any time. </a:t>
            </a:r>
          </a:p>
          <a:p>
            <a:pPr algn="just"/>
            <a:r>
              <a:rPr lang="en-US" sz="2400" dirty="0">
                <a:latin typeface="Times New Roman" panose="02020603050405020304" pitchFamily="18" charset="0"/>
                <a:cs typeface="Times New Roman" panose="02020603050405020304" pitchFamily="18" charset="0"/>
              </a:rPr>
              <a:t>Media access control becomes important when several computers share the same communication circuit, such as a point-to-point configuration with a half-duplex configuration that requires computers to take turns or a multipoint configuration in which several computers share the same circuit. Here, it is critical to ensure that no two computers attempt to transmit data at the same time—but if they do, there must be a way to recover from the problem. </a:t>
            </a:r>
          </a:p>
          <a:p>
            <a:pPr algn="just"/>
            <a:r>
              <a:rPr lang="en-US" sz="2400" dirty="0">
                <a:latin typeface="Times New Roman" panose="02020603050405020304" pitchFamily="18" charset="0"/>
                <a:cs typeface="Times New Roman" panose="02020603050405020304" pitchFamily="18" charset="0"/>
              </a:rPr>
              <a:t>There are two fundamental approaches to media access control: </a:t>
            </a:r>
            <a:r>
              <a:rPr lang="en-US" sz="2400" b="1" dirty="0">
                <a:latin typeface="Times New Roman" panose="02020603050405020304" pitchFamily="18" charset="0"/>
                <a:cs typeface="Times New Roman" panose="02020603050405020304" pitchFamily="18" charset="0"/>
              </a:rPr>
              <a:t>contention and controlled access. </a:t>
            </a:r>
          </a:p>
        </p:txBody>
      </p:sp>
    </p:spTree>
    <p:extLst>
      <p:ext uri="{BB962C8B-B14F-4D97-AF65-F5344CB8AC3E}">
        <p14:creationId xmlns:p14="http://schemas.microsoft.com/office/powerpoint/2010/main" val="2595718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Contention </a:t>
            </a:r>
          </a:p>
          <a:p>
            <a:pPr algn="just"/>
            <a:r>
              <a:rPr lang="en-US" sz="2400" dirty="0">
                <a:latin typeface="Times New Roman" panose="02020603050405020304" pitchFamily="18" charset="0"/>
                <a:cs typeface="Times New Roman" panose="02020603050405020304" pitchFamily="18" charset="0"/>
              </a:rPr>
              <a:t>With contention, computers wait until the circuit is free (i.e., no other computers are transmitting) and then transmit whenever they have data to send. Contention is commonly used in Ethernet—Local Area Networks (LANs). </a:t>
            </a:r>
          </a:p>
          <a:p>
            <a:pPr algn="just"/>
            <a:r>
              <a:rPr lang="en-US" sz="2400" dirty="0">
                <a:latin typeface="Times New Roman" panose="02020603050405020304" pitchFamily="18" charset="0"/>
                <a:cs typeface="Times New Roman" panose="02020603050405020304" pitchFamily="18" charset="0"/>
              </a:rPr>
              <a:t>As an analogy, suppose that you are talking with some friends. People listen, and if no one is talking, they can talk. If you want to say something, you wait until the speaker is done and then you try to talk. </a:t>
            </a:r>
          </a:p>
          <a:p>
            <a:pPr algn="just"/>
            <a:r>
              <a:rPr lang="en-US" sz="2400" dirty="0">
                <a:latin typeface="Times New Roman" panose="02020603050405020304" pitchFamily="18" charset="0"/>
                <a:cs typeface="Times New Roman" panose="02020603050405020304" pitchFamily="18" charset="0"/>
              </a:rPr>
              <a:t>Usually, people yield to the first person who jumps in at the precise moment the previous speaker stops. Sometimes, two people attempt to talk at the same time, so there must be some technique to continue the conversation after such a verbal collision occurs.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14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6"/>
            <a:ext cx="10515600" cy="431288"/>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796414"/>
            <a:ext cx="10515600" cy="5380549"/>
          </a:xfrm>
        </p:spPr>
        <p:txBody>
          <a:bodyPr>
            <a:noAutofit/>
          </a:bodyPr>
          <a:lstStyle/>
          <a:p>
            <a:pPr algn="just"/>
            <a:r>
              <a:rPr lang="en-US" sz="2200" b="1" dirty="0">
                <a:latin typeface="Times New Roman" panose="02020603050405020304" pitchFamily="18" charset="0"/>
                <a:cs typeface="Times New Roman" panose="02020603050405020304" pitchFamily="18" charset="0"/>
              </a:rPr>
              <a:t>Controlled Access</a:t>
            </a:r>
          </a:p>
          <a:p>
            <a:pPr algn="just"/>
            <a:r>
              <a:rPr lang="en-US" sz="2200" dirty="0">
                <a:latin typeface="Times New Roman" panose="02020603050405020304" pitchFamily="18" charset="0"/>
                <a:cs typeface="Times New Roman" panose="02020603050405020304" pitchFamily="18" charset="0"/>
              </a:rPr>
              <a:t>With controlled access, one device controls the circuit and determines which clients can transmit at what time. There are two commonly used controlled access techniques: access requests and polling. </a:t>
            </a:r>
          </a:p>
          <a:p>
            <a:pPr algn="just"/>
            <a:r>
              <a:rPr lang="en-US" sz="2200" dirty="0">
                <a:latin typeface="Times New Roman" panose="02020603050405020304" pitchFamily="18" charset="0"/>
                <a:cs typeface="Times New Roman" panose="02020603050405020304" pitchFamily="18" charset="0"/>
              </a:rPr>
              <a:t>With the </a:t>
            </a:r>
            <a:r>
              <a:rPr lang="en-US" sz="2200" b="1" dirty="0">
                <a:latin typeface="Times New Roman" panose="02020603050405020304" pitchFamily="18" charset="0"/>
                <a:cs typeface="Times New Roman" panose="02020603050405020304" pitchFamily="18" charset="0"/>
              </a:rPr>
              <a:t>access request </a:t>
            </a:r>
            <a:r>
              <a:rPr lang="en-US" sz="2200" dirty="0">
                <a:latin typeface="Times New Roman" panose="02020603050405020304" pitchFamily="18" charset="0"/>
                <a:cs typeface="Times New Roman" panose="02020603050405020304" pitchFamily="18" charset="0"/>
              </a:rPr>
              <a:t>technique, client computers that want to transmit send a request to transmit to the device that is controlling the circuit (e.g., the wireless access point). The controlling device grants permission for one computer at a time to transmit. When one computer has permission to transmit, all other computers wait until that computer has finished, and then, if they have something to transmit, they use a contention technique to send an access request. </a:t>
            </a:r>
          </a:p>
          <a:p>
            <a:pPr algn="just"/>
            <a:r>
              <a:rPr lang="en-US" sz="2200" dirty="0">
                <a:latin typeface="Times New Roman" panose="02020603050405020304" pitchFamily="18" charset="0"/>
                <a:cs typeface="Times New Roman" panose="02020603050405020304" pitchFamily="18" charset="0"/>
              </a:rPr>
              <a:t>The access request technique is like a classroom situation in which the instructor calls on the students who raise their hands. The instructor acts like the controlling access point. When they want to talk, students raise their hands and the instructor recognizes them so they can contribute. When they have finished, the instructor again takes charge and allows someone else to talk. And of course, just like in a classroom, the wireless access point can choose to transmit whenever it likes. </a:t>
            </a:r>
          </a:p>
        </p:txBody>
      </p:sp>
    </p:spTree>
    <p:extLst>
      <p:ext uri="{BB962C8B-B14F-4D97-AF65-F5344CB8AC3E}">
        <p14:creationId xmlns:p14="http://schemas.microsoft.com/office/powerpoint/2010/main" val="1103146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200" b="1" dirty="0">
                <a:latin typeface="Times New Roman" panose="02020603050405020304" pitchFamily="18" charset="0"/>
                <a:cs typeface="Times New Roman" panose="02020603050405020304" pitchFamily="18" charset="0"/>
              </a:rPr>
              <a:t>Polling</a:t>
            </a:r>
            <a:r>
              <a:rPr lang="en-US" sz="2200" dirty="0">
                <a:latin typeface="Times New Roman" panose="02020603050405020304" pitchFamily="18" charset="0"/>
                <a:cs typeface="Times New Roman" panose="02020603050405020304" pitchFamily="18" charset="0"/>
              </a:rPr>
              <a:t> is the process of sending a signal to a client computer that gives it permission to transmit. With polling, the clients store all messages that need to be transmitted. Periodically, the controlling device (e.g., a wireless access point) polls the client to see if it has data to send. If the client has data to send, it does so. If the client has no data to send, it responds negatively, and the controller asks another client if it has data to send. There are several types of polling. </a:t>
            </a:r>
          </a:p>
          <a:p>
            <a:pPr algn="just"/>
            <a:r>
              <a:rPr lang="en-US" sz="2200" dirty="0">
                <a:latin typeface="Times New Roman" panose="02020603050405020304" pitchFamily="18" charset="0"/>
                <a:cs typeface="Times New Roman" panose="02020603050405020304" pitchFamily="18" charset="0"/>
              </a:rPr>
              <a:t>With </a:t>
            </a:r>
            <a:r>
              <a:rPr lang="en-US" sz="2200" b="1" dirty="0">
                <a:latin typeface="Times New Roman" panose="02020603050405020304" pitchFamily="18" charset="0"/>
                <a:cs typeface="Times New Roman" panose="02020603050405020304" pitchFamily="18" charset="0"/>
              </a:rPr>
              <a:t>roll-call polling, </a:t>
            </a:r>
            <a:r>
              <a:rPr lang="en-US" sz="2200" dirty="0">
                <a:latin typeface="Times New Roman" panose="02020603050405020304" pitchFamily="18" charset="0"/>
                <a:cs typeface="Times New Roman" panose="02020603050405020304" pitchFamily="18" charset="0"/>
              </a:rPr>
              <a:t>the controller works consecutively through a list of clients, first polling client 1, then client 2, and so on, until all are polled. Roll-call polling can be modified to select clients in priority so that some get polled more often than others. For example, one could increase the priority of client 1 by using a polling sequence such as 1, 2, 3, 1, 4, 5, 1, 6, 7, 1, 8, 9.</a:t>
            </a:r>
          </a:p>
          <a:p>
            <a:pPr algn="just"/>
            <a:r>
              <a:rPr lang="en-US" sz="2200" dirty="0">
                <a:latin typeface="Times New Roman" panose="02020603050405020304" pitchFamily="18" charset="0"/>
                <a:cs typeface="Times New Roman" panose="02020603050405020304" pitchFamily="18" charset="0"/>
              </a:rPr>
              <a:t>With </a:t>
            </a:r>
            <a:r>
              <a:rPr lang="en-US" sz="2200" b="1" dirty="0">
                <a:latin typeface="Times New Roman" panose="02020603050405020304" pitchFamily="18" charset="0"/>
                <a:cs typeface="Times New Roman" panose="02020603050405020304" pitchFamily="18" charset="0"/>
              </a:rPr>
              <a:t>hub polling </a:t>
            </a:r>
            <a:r>
              <a:rPr lang="en-US" sz="2200" dirty="0">
                <a:latin typeface="Times New Roman" panose="02020603050405020304" pitchFamily="18" charset="0"/>
                <a:cs typeface="Times New Roman" panose="02020603050405020304" pitchFamily="18" charset="0"/>
              </a:rPr>
              <a:t>(often called token passing), one device starts the poll and passes it to the next computer on the multipoint circuit, which sends its message and passes the poll to the next. That computer then passes the poll to the next, and so on, until it reaches the first computer, which restarts the process again.</a:t>
            </a:r>
          </a:p>
        </p:txBody>
      </p:sp>
    </p:spTree>
    <p:extLst>
      <p:ext uri="{BB962C8B-B14F-4D97-AF65-F5344CB8AC3E}">
        <p14:creationId xmlns:p14="http://schemas.microsoft.com/office/powerpoint/2010/main" val="273996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200" b="1" dirty="0">
                <a:latin typeface="Times New Roman" panose="02020603050405020304" pitchFamily="18" charset="0"/>
                <a:cs typeface="Times New Roman" panose="02020603050405020304" pitchFamily="18" charset="0"/>
              </a:rPr>
              <a:t>Relative Performance:</a:t>
            </a:r>
          </a:p>
          <a:p>
            <a:pPr algn="just"/>
            <a:r>
              <a:rPr lang="en-US" sz="2200" dirty="0">
                <a:latin typeface="Times New Roman" panose="02020603050405020304" pitchFamily="18" charset="0"/>
                <a:cs typeface="Times New Roman" panose="02020603050405020304" pitchFamily="18" charset="0"/>
              </a:rPr>
              <a:t>Which media access control approach is best: controlled access or contention? There is no simple answer. The key consideration is throughput —which approach will permit the most amount of user data to be transmitted through the network. </a:t>
            </a:r>
          </a:p>
          <a:p>
            <a:pPr algn="just"/>
            <a:r>
              <a:rPr lang="en-US" sz="2200" dirty="0">
                <a:latin typeface="Times New Roman" panose="02020603050405020304" pitchFamily="18" charset="0"/>
                <a:cs typeface="Times New Roman" panose="02020603050405020304" pitchFamily="18" charset="0"/>
              </a:rPr>
              <a:t>In general, contention approaches work better than controlled approaches for small networks that have low usage. In this case, each computer can transmit when necessary, without waiting for permission. Because usage is low, there is little chance of a collision. In contrast, computers in a controlled access environment must wait for permission, so even if no other computer needs to transmit, they must wait for the poll.</a:t>
            </a:r>
          </a:p>
          <a:p>
            <a:pPr algn="just"/>
            <a:r>
              <a:rPr lang="en-US" sz="2200" dirty="0">
                <a:latin typeface="Times New Roman" panose="02020603050405020304" pitchFamily="18" charset="0"/>
                <a:cs typeface="Times New Roman" panose="02020603050405020304" pitchFamily="18" charset="0"/>
              </a:rPr>
              <a:t>The reverse is true for large networks with high usage: Controlled access works better. In high-volume networks, many computers want to transmit, and the probability of a collision using contention is high. Collisions are very costly in terms of throughput because they waste circuit capacity during the collision and require both computers to retransmit later. Controlled access prevents collisions and makes more efficient use of the circuit, and although response time does increase, it does so more gradually</a:t>
            </a:r>
          </a:p>
        </p:txBody>
      </p:sp>
    </p:spTree>
    <p:extLst>
      <p:ext uri="{BB962C8B-B14F-4D97-AF65-F5344CB8AC3E}">
        <p14:creationId xmlns:p14="http://schemas.microsoft.com/office/powerpoint/2010/main" val="4128348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5842819" cy="5056086"/>
          </a:xfrm>
        </p:spPr>
        <p:txBody>
          <a:bodyPr>
            <a:normAutofit/>
          </a:bodyPr>
          <a:lstStyle/>
          <a:p>
            <a:pPr algn="just"/>
            <a:r>
              <a:rPr lang="en-US" sz="2200" dirty="0">
                <a:latin typeface="Times New Roman" panose="02020603050405020304" pitchFamily="18" charset="0"/>
                <a:cs typeface="Times New Roman" panose="02020603050405020304" pitchFamily="18" charset="0"/>
              </a:rPr>
              <a:t>The key for selecting the best access control technique is to find the crossover point between controlled and contention. Although there is no one correct answer, because it depends on how many messages the computers in the network transmit, most experts believe that the crossover point is often around 20 computers (lower for busy computers, higher for less-busy computers). For this reason, when we build shared multipoint circuits like those often used in LANs or wireless LANs, we try to put no more than 20 computers on any one shared circuit.</a:t>
            </a:r>
          </a:p>
        </p:txBody>
      </p:sp>
      <p:pic>
        <p:nvPicPr>
          <p:cNvPr id="5" name="Picture 4">
            <a:extLst>
              <a:ext uri="{FF2B5EF4-FFF2-40B4-BE49-F238E27FC236}">
                <a16:creationId xmlns:a16="http://schemas.microsoft.com/office/drawing/2014/main" id="{F31F5306-1D14-44E9-E172-158E5DB100C7}"/>
              </a:ext>
            </a:extLst>
          </p:cNvPr>
          <p:cNvPicPr>
            <a:picLocks noChangeAspect="1"/>
          </p:cNvPicPr>
          <p:nvPr/>
        </p:nvPicPr>
        <p:blipFill>
          <a:blip r:embed="rId2"/>
          <a:stretch>
            <a:fillRect/>
          </a:stretch>
        </p:blipFill>
        <p:spPr>
          <a:xfrm>
            <a:off x="6883813" y="1120877"/>
            <a:ext cx="4309445" cy="3666050"/>
          </a:xfrm>
          <a:prstGeom prst="rect">
            <a:avLst/>
          </a:prstGeom>
        </p:spPr>
      </p:pic>
      <p:sp>
        <p:nvSpPr>
          <p:cNvPr id="6" name="TextBox 5">
            <a:extLst>
              <a:ext uri="{FF2B5EF4-FFF2-40B4-BE49-F238E27FC236}">
                <a16:creationId xmlns:a16="http://schemas.microsoft.com/office/drawing/2014/main" id="{041E3FA6-0D7C-5D17-08D4-973888DBA06E}"/>
              </a:ext>
            </a:extLst>
          </p:cNvPr>
          <p:cNvSpPr txBox="1"/>
          <p:nvPr/>
        </p:nvSpPr>
        <p:spPr>
          <a:xfrm>
            <a:off x="7610168" y="4786927"/>
            <a:ext cx="3743632" cy="400110"/>
          </a:xfrm>
          <a:prstGeom prst="rect">
            <a:avLst/>
          </a:prstGeom>
          <a:noFill/>
        </p:spPr>
        <p:txBody>
          <a:bodyPr wrap="square" rtlCol="0">
            <a:spAutoFit/>
          </a:bodyPr>
          <a:lstStyle/>
          <a:p>
            <a:r>
              <a:rPr lang="en-US" sz="2000" b="1" dirty="0"/>
              <a:t>Figure: Relative responses time</a:t>
            </a:r>
          </a:p>
        </p:txBody>
      </p:sp>
    </p:spTree>
    <p:extLst>
      <p:ext uri="{BB962C8B-B14F-4D97-AF65-F5344CB8AC3E}">
        <p14:creationId xmlns:p14="http://schemas.microsoft.com/office/powerpoint/2010/main" val="17029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b="1" dirty="0">
                <a:latin typeface="Times New Roman" panose="02020603050405020304" pitchFamily="18" charset="0"/>
                <a:cs typeface="Times New Roman" panose="02020603050405020304" pitchFamily="18" charset="0"/>
              </a:rPr>
              <a:t>Error Control </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Networks must be able to transfer data from one device to another with acceptable accuracy. For most applications, a system must guarantee that the data received are identical to the data transmitted. Any time data are transmitted from one node to the next, they can become corrupted in passage. </a:t>
            </a:r>
          </a:p>
          <a:p>
            <a:pPr algn="just"/>
            <a:r>
              <a:rPr lang="en-US" sz="2400" dirty="0">
                <a:latin typeface="Times New Roman" panose="02020603050405020304" pitchFamily="18" charset="0"/>
                <a:cs typeface="Times New Roman" panose="02020603050405020304" pitchFamily="18" charset="0"/>
              </a:rPr>
              <a:t>Many factors can alter one or more bits of a message. Some applications require a mechanism for detecting and correcting errors. Some applications can tolerate a small level of error. </a:t>
            </a:r>
          </a:p>
          <a:p>
            <a:pPr algn="just"/>
            <a:r>
              <a:rPr lang="en-US" sz="2400" dirty="0">
                <a:latin typeface="Times New Roman" panose="02020603050405020304" pitchFamily="18" charset="0"/>
                <a:cs typeface="Times New Roman" panose="02020603050405020304" pitchFamily="18" charset="0"/>
              </a:rPr>
              <a:t>For example, random error in audio or video transmissions may be tolerable, but when we transfer text, we expect a very high level of accuracy. At the data-link layer, if a frame is corrupted between the two nodes, it needs to be corrected before it continues its journey to other nodes. </a:t>
            </a:r>
          </a:p>
          <a:p>
            <a:pPr algn="just"/>
            <a:r>
              <a:rPr lang="en-US" sz="2400" dirty="0">
                <a:latin typeface="Times New Roman" panose="02020603050405020304" pitchFamily="18" charset="0"/>
                <a:cs typeface="Times New Roman" panose="02020603050405020304" pitchFamily="18" charset="0"/>
              </a:rPr>
              <a:t>However, most link-layer protocols simply discard the frame and let the upper-layer protocols handle the retransmission of the frame. Some multimedia applications, however, try to correct the corrupted frame.</a:t>
            </a:r>
          </a:p>
        </p:txBody>
      </p:sp>
    </p:spTree>
    <p:extLst>
      <p:ext uri="{BB962C8B-B14F-4D97-AF65-F5344CB8AC3E}">
        <p14:creationId xmlns:p14="http://schemas.microsoft.com/office/powerpoint/2010/main" val="60598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b="1" dirty="0">
                <a:latin typeface="Times New Roman" panose="02020603050405020304" pitchFamily="18" charset="0"/>
                <a:cs typeface="Times New Roman" panose="02020603050405020304" pitchFamily="18" charset="0"/>
              </a:rPr>
              <a:t>Source of Errors</a:t>
            </a:r>
          </a:p>
          <a:p>
            <a:pPr algn="just"/>
            <a:r>
              <a:rPr lang="en-US" sz="2400" dirty="0">
                <a:latin typeface="Times New Roman" panose="02020603050405020304" pitchFamily="18" charset="0"/>
                <a:cs typeface="Times New Roman" panose="02020603050405020304" pitchFamily="18" charset="0"/>
              </a:rPr>
              <a:t>Line noise and distortion can cause data communication errors. The focus in this section is on electrical media such as twisted-pair wire and coaxial cable, because they are more likely to suffer from noise than are optical media such as fiber-optic cable. </a:t>
            </a:r>
          </a:p>
          <a:p>
            <a:pPr algn="just"/>
            <a:r>
              <a:rPr lang="en-US" sz="2400" dirty="0">
                <a:latin typeface="Times New Roman" panose="02020603050405020304" pitchFamily="18" charset="0"/>
                <a:cs typeface="Times New Roman" panose="02020603050405020304" pitchFamily="18" charset="0"/>
              </a:rPr>
              <a:t>Noise is introduced by equipment or natural disturbances, and it degrades the performance of a communication circuit. Noise manifests itself as extra bits, missing bits, or bits that have been "flipped". </a:t>
            </a:r>
          </a:p>
          <a:p>
            <a:pPr algn="just"/>
            <a:r>
              <a:rPr lang="en-US" sz="2400" dirty="0">
                <a:latin typeface="Times New Roman" panose="02020603050405020304" pitchFamily="18" charset="0"/>
                <a:cs typeface="Times New Roman" panose="02020603050405020304" pitchFamily="18" charset="0"/>
              </a:rPr>
              <a:t>Figure below summarizes the major sources of error and ways to prevent them. The first six sources listed there are the most important; the last three are more common in analog rather than digital circuits.</a:t>
            </a:r>
          </a:p>
        </p:txBody>
      </p:sp>
    </p:spTree>
    <p:extLst>
      <p:ext uri="{BB962C8B-B14F-4D97-AF65-F5344CB8AC3E}">
        <p14:creationId xmlns:p14="http://schemas.microsoft.com/office/powerpoint/2010/main" val="405421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000" dirty="0">
                <a:latin typeface="Times New Roman" panose="02020603050405020304" pitchFamily="18" charset="0"/>
                <a:cs typeface="Times New Roman" panose="02020603050405020304" pitchFamily="18" charset="0"/>
              </a:rPr>
              <a:t>Introduction; Media Access Control (Contention, Controlled Access, Relative Performance); Error Control (Sources of Errors, Error Prevention, Error Detection, Error Correction via Retransmission, Forward Error Correction, Error Control in Practice); Data Link Protocols (Asynchronous Transmission, Synchronous Transmission); Transmission Efficiency.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484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EF617B2-347D-937C-EAA5-057724355D0D}"/>
              </a:ext>
            </a:extLst>
          </p:cNvPr>
          <p:cNvPicPr>
            <a:picLocks noGrp="1" noChangeAspect="1"/>
          </p:cNvPicPr>
          <p:nvPr>
            <p:ph idx="1"/>
          </p:nvPr>
        </p:nvPicPr>
        <p:blipFill>
          <a:blip r:embed="rId2"/>
          <a:stretch>
            <a:fillRect/>
          </a:stretch>
        </p:blipFill>
        <p:spPr>
          <a:xfrm>
            <a:off x="1245141" y="1128409"/>
            <a:ext cx="9533106" cy="5038927"/>
          </a:xfrm>
        </p:spPr>
      </p:pic>
    </p:spTree>
    <p:extLst>
      <p:ext uri="{BB962C8B-B14F-4D97-AF65-F5344CB8AC3E}">
        <p14:creationId xmlns:p14="http://schemas.microsoft.com/office/powerpoint/2010/main" val="349267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Line outages </a:t>
            </a:r>
            <a:r>
              <a:rPr lang="en-US" sz="2400" dirty="0">
                <a:latin typeface="Times New Roman" panose="02020603050405020304" pitchFamily="18" charset="0"/>
                <a:cs typeface="Times New Roman" panose="02020603050405020304" pitchFamily="18" charset="0"/>
              </a:rPr>
              <a:t>are a catastrophic cause of errors and incomplete transmission. Occasionally, a communication circuit fails for a brief period. This type of failure may be caused by faulty telephone end office equipment, storms, loss of the carrier signal, and any other failure that causes a short circuit. The most common cause of line outages are storms that cause damage to circuits or facilities.</a:t>
            </a:r>
          </a:p>
          <a:p>
            <a:pPr algn="just"/>
            <a:r>
              <a:rPr lang="en-US" sz="2400" b="1" dirty="0">
                <a:latin typeface="Times New Roman" panose="02020603050405020304" pitchFamily="18" charset="0"/>
                <a:cs typeface="Times New Roman" panose="02020603050405020304" pitchFamily="18" charset="0"/>
              </a:rPr>
              <a:t>White noise or Gaussian noise </a:t>
            </a:r>
            <a:r>
              <a:rPr lang="en-US" sz="2400" dirty="0">
                <a:latin typeface="Times New Roman" panose="02020603050405020304" pitchFamily="18" charset="0"/>
                <a:cs typeface="Times New Roman" panose="02020603050405020304" pitchFamily="18" charset="0"/>
              </a:rPr>
              <a:t>is caused by the thermal agitation of electrons and therefore is inescapable. Even if the equipment were perfect and the wires were perfectly insulated from any and all external interference, there still would be some white noise. White noise usually is not a problem unless it becomes so strong that it obliterates the transmission. In this case, the strength of the electrical signal is increased so it overpowers the white noise; in technical terms, we increase the signal-to- noise ratio.</a:t>
            </a:r>
          </a:p>
          <a:p>
            <a:pPr algn="just"/>
            <a:r>
              <a:rPr lang="en-US" sz="2400" b="1" dirty="0">
                <a:latin typeface="Times New Roman" panose="02020603050405020304" pitchFamily="18" charset="0"/>
                <a:cs typeface="Times New Roman" panose="02020603050405020304" pitchFamily="18" charset="0"/>
              </a:rPr>
              <a:t>Impulse noise </a:t>
            </a:r>
            <a:r>
              <a:rPr lang="en-US" sz="2400" dirty="0">
                <a:latin typeface="Times New Roman" panose="02020603050405020304" pitchFamily="18" charset="0"/>
                <a:cs typeface="Times New Roman" panose="02020603050405020304" pitchFamily="18" charset="0"/>
              </a:rPr>
              <a:t>(sometimes called spikes) is the primary source of errors in data communications. Impulse noise is heard as a click or a crackling noise and can last as long as 1/100 of a second. Some of the sources of impulse noise are voltage changes in adjacent lines, lightning flashes during thunderstorms, fluorescent lights, and poor connections in circuits.</a:t>
            </a:r>
          </a:p>
        </p:txBody>
      </p:sp>
    </p:spTree>
    <p:extLst>
      <p:ext uri="{BB962C8B-B14F-4D97-AF65-F5344CB8AC3E}">
        <p14:creationId xmlns:p14="http://schemas.microsoft.com/office/powerpoint/2010/main" val="2649190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Cross-talk</a:t>
            </a:r>
            <a:r>
              <a:rPr lang="en-US" sz="2400" dirty="0">
                <a:latin typeface="Times New Roman" panose="02020603050405020304" pitchFamily="18" charset="0"/>
                <a:cs typeface="Times New Roman" panose="02020603050405020304" pitchFamily="18" charset="0"/>
              </a:rPr>
              <a:t> occurs when one circuit picks up signals in another. You experience cross- talk during telephone calls when you hear other conversations in the background. It occurs between pairs of wires that are carrying separate signals, in multiplexed links carrying many discrete signals, or in microwave links in which one antenna picks up a minute reflection from another antenna.</a:t>
            </a:r>
          </a:p>
          <a:p>
            <a:pPr algn="just"/>
            <a:r>
              <a:rPr lang="en-US" sz="2400" b="1" dirty="0">
                <a:latin typeface="Times New Roman" panose="02020603050405020304" pitchFamily="18" charset="0"/>
                <a:cs typeface="Times New Roman" panose="02020603050405020304" pitchFamily="18" charset="0"/>
              </a:rPr>
              <a:t>Echoes</a:t>
            </a:r>
            <a:r>
              <a:rPr lang="en-US" sz="2400" dirty="0">
                <a:latin typeface="Times New Roman" panose="02020603050405020304" pitchFamily="18" charset="0"/>
                <a:cs typeface="Times New Roman" panose="02020603050405020304" pitchFamily="18" charset="0"/>
              </a:rPr>
              <a:t> can cause errors. Echoes are caused by poor connections that cause the signal to reflect back to the transmitting equipment. If the strength of the echo is strong enough to be detected, it causes errors.</a:t>
            </a:r>
          </a:p>
          <a:p>
            <a:pPr algn="just"/>
            <a:r>
              <a:rPr lang="en-US" sz="2400" b="1" dirty="0">
                <a:latin typeface="Times New Roman" panose="02020603050405020304" pitchFamily="18" charset="0"/>
                <a:cs typeface="Times New Roman" panose="02020603050405020304" pitchFamily="18" charset="0"/>
              </a:rPr>
              <a:t>Attenuation</a:t>
            </a:r>
            <a:r>
              <a:rPr lang="en-US" sz="2400" dirty="0">
                <a:latin typeface="Times New Roman" panose="02020603050405020304" pitchFamily="18" charset="0"/>
                <a:cs typeface="Times New Roman" panose="02020603050405020304" pitchFamily="18" charset="0"/>
              </a:rPr>
              <a:t> is the loss of power a signal suffers as it travels from the transmitting computer to the receiving computer. Some power is absorbed by the medium or is lost before it reaches the receiver. As the medium absorbs power, the signal becomes weaker, and the receiving equipment has less and less chance of correctly interpreting the data.</a:t>
            </a:r>
          </a:p>
          <a:p>
            <a:pPr algn="just"/>
            <a:r>
              <a:rPr lang="en-US" sz="2400" b="1" dirty="0">
                <a:latin typeface="Times New Roman" panose="02020603050405020304" pitchFamily="18" charset="0"/>
                <a:cs typeface="Times New Roman" panose="02020603050405020304" pitchFamily="18" charset="0"/>
              </a:rPr>
              <a:t>Intermodulation noise </a:t>
            </a:r>
            <a:r>
              <a:rPr lang="en-US" sz="2400" dirty="0">
                <a:latin typeface="Times New Roman" panose="02020603050405020304" pitchFamily="18" charset="0"/>
                <a:cs typeface="Times New Roman" panose="02020603050405020304" pitchFamily="18" charset="0"/>
              </a:rPr>
              <a:t>is a special type of cross-talk. The signals from two circuits combine to form a new signal that falls into a frequency band reserved for another signal. This type of noise is similar to harmonics in music. data being transmitted because minute variations.</a:t>
            </a:r>
          </a:p>
        </p:txBody>
      </p:sp>
    </p:spTree>
    <p:extLst>
      <p:ext uri="{BB962C8B-B14F-4D97-AF65-F5344CB8AC3E}">
        <p14:creationId xmlns:p14="http://schemas.microsoft.com/office/powerpoint/2010/main" val="3278226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Jitter</a:t>
            </a:r>
            <a:r>
              <a:rPr lang="en-US" sz="2400" dirty="0">
                <a:latin typeface="Times New Roman" panose="02020603050405020304" pitchFamily="18" charset="0"/>
                <a:cs typeface="Times New Roman" panose="02020603050405020304" pitchFamily="18" charset="0"/>
              </a:rPr>
              <a:t> may affect the accuracy of the in amplitude, phase, and frequency always occur. This jitter may be random or periodic. Phase jitter during a telephone call causes the voice to fluctuate in volume. </a:t>
            </a:r>
          </a:p>
          <a:p>
            <a:pPr algn="just"/>
            <a:r>
              <a:rPr lang="en-US" sz="2400" b="1" dirty="0">
                <a:latin typeface="Times New Roman" panose="02020603050405020304" pitchFamily="18" charset="0"/>
                <a:cs typeface="Times New Roman" panose="02020603050405020304" pitchFamily="18" charset="0"/>
              </a:rPr>
              <a:t>Harmonic distortion </a:t>
            </a:r>
            <a:r>
              <a:rPr lang="en-US" sz="2400" dirty="0">
                <a:latin typeface="Times New Roman" panose="02020603050405020304" pitchFamily="18" charset="0"/>
                <a:cs typeface="Times New Roman" panose="02020603050405020304" pitchFamily="18" charset="0"/>
              </a:rPr>
              <a:t>usually is caused by an amplifier on a circuit that does not correctly represent its output with what was delivered to it on the input side. Phase hits are short- term shifts "out of phase," with the possibility of a shift back into phase.</a:t>
            </a:r>
          </a:p>
          <a:p>
            <a:pPr algn="just"/>
            <a:r>
              <a:rPr lang="en-US" sz="2400" dirty="0">
                <a:latin typeface="Times New Roman" panose="02020603050405020304" pitchFamily="18" charset="0"/>
                <a:cs typeface="Times New Roman" panose="02020603050405020304" pitchFamily="18" charset="0"/>
              </a:rPr>
              <a:t>In general, errors are more likely to occur in wireless, microwave, or satellite transmission than transmission through cables. Therefore, error detection is more important when using radiated media than guided media.</a:t>
            </a:r>
          </a:p>
        </p:txBody>
      </p:sp>
    </p:spTree>
    <p:extLst>
      <p:ext uri="{BB962C8B-B14F-4D97-AF65-F5344CB8AC3E}">
        <p14:creationId xmlns:p14="http://schemas.microsoft.com/office/powerpoint/2010/main" val="44145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itchFamily="18" charset="0"/>
                <a:cs typeface="Times New Roman" pitchFamily="18" charset="0"/>
              </a:rPr>
              <a:t>Types of Errors</a:t>
            </a:r>
          </a:p>
          <a:p>
            <a:pPr marL="0" indent="0" algn="just">
              <a:buNone/>
            </a:pPr>
            <a:r>
              <a:rPr lang="en-US" sz="2000" b="1" dirty="0">
                <a:latin typeface="Times New Roman" pitchFamily="18" charset="0"/>
                <a:cs typeface="Times New Roman" pitchFamily="18" charset="0"/>
              </a:rPr>
              <a:t>Single-Bit Error : </a:t>
            </a:r>
            <a:r>
              <a:rPr lang="en-US" sz="2000" dirty="0">
                <a:latin typeface="Times New Roman" panose="02020603050405020304" pitchFamily="18" charset="0"/>
                <a:cs typeface="Times New Roman" panose="02020603050405020304" pitchFamily="18" charset="0"/>
              </a:rPr>
              <a:t>In a single-bit error, only one bit in the data unit has changed.</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D6161B0F-2B91-E3CE-F321-17D0765FE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597" y="2105446"/>
            <a:ext cx="5581650" cy="92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7CBCA8B7-19AD-30E1-1184-E3000F35E4F1}"/>
              </a:ext>
            </a:extLst>
          </p:cNvPr>
          <p:cNvSpPr txBox="1"/>
          <p:nvPr/>
        </p:nvSpPr>
        <p:spPr>
          <a:xfrm>
            <a:off x="838200" y="3235254"/>
            <a:ext cx="8863781" cy="923330"/>
          </a:xfrm>
          <a:prstGeom prst="rect">
            <a:avLst/>
          </a:prstGeom>
          <a:noFill/>
        </p:spPr>
        <p:txBody>
          <a:bodyPr wrap="square" rtlCol="0">
            <a:spAutoFit/>
          </a:bodyPr>
          <a:lstStyle/>
          <a:p>
            <a:r>
              <a:rPr lang="en-US" sz="1800" b="1" dirty="0">
                <a:latin typeface="Times New Roman" pitchFamily="18" charset="0"/>
                <a:cs typeface="Times New Roman" pitchFamily="18" charset="0"/>
              </a:rPr>
              <a:t>Burst Error</a:t>
            </a:r>
            <a:r>
              <a:rPr lang="en-US" sz="1800" dirty="0">
                <a:latin typeface="Times New Roman" pitchFamily="18" charset="0"/>
                <a:cs typeface="Times New Roman" pitchFamily="18" charset="0"/>
              </a:rPr>
              <a:t>: A burst error means that 2 or more bits in the data unit have changed.</a:t>
            </a:r>
          </a:p>
          <a:p>
            <a:endParaRPr lang="en-US" sz="1800" dirty="0">
              <a:latin typeface="Times New Roman" pitchFamily="18" charset="0"/>
              <a:cs typeface="Times New Roman" pitchFamily="18" charset="0"/>
            </a:endParaRPr>
          </a:p>
          <a:p>
            <a:endParaRPr lang="en-US" dirty="0"/>
          </a:p>
        </p:txBody>
      </p:sp>
      <p:pic>
        <p:nvPicPr>
          <p:cNvPr id="6" name="Picture 2">
            <a:extLst>
              <a:ext uri="{FF2B5EF4-FFF2-40B4-BE49-F238E27FC236}">
                <a16:creationId xmlns:a16="http://schemas.microsoft.com/office/drawing/2014/main" id="{AC94CB71-CFD1-2834-936A-E9EBAFB8F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694" y="3805740"/>
            <a:ext cx="6451854" cy="2371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531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Autofit/>
          </a:bodyPr>
          <a:lstStyle/>
          <a:p>
            <a:pPr algn="just"/>
            <a:r>
              <a:rPr lang="en-US" sz="2400" b="1" dirty="0">
                <a:latin typeface="Times New Roman" panose="02020603050405020304" pitchFamily="18" charset="0"/>
                <a:cs typeface="Times New Roman" panose="02020603050405020304" pitchFamily="18" charset="0"/>
              </a:rPr>
              <a:t>Error Prevention </a:t>
            </a:r>
          </a:p>
          <a:p>
            <a:pPr algn="just"/>
            <a:r>
              <a:rPr lang="en-US" sz="2000" dirty="0">
                <a:latin typeface="Times New Roman" panose="02020603050405020304" pitchFamily="18" charset="0"/>
                <a:cs typeface="Times New Roman" panose="02020603050405020304" pitchFamily="18" charset="0"/>
              </a:rPr>
              <a:t>Error prevention is very important. There are many techniques to prevent errors (or at least reduce them), depending on the situation. </a:t>
            </a:r>
          </a:p>
          <a:p>
            <a:pPr algn="just"/>
            <a:r>
              <a:rPr lang="en-US" sz="2000" dirty="0">
                <a:latin typeface="Times New Roman" panose="02020603050405020304" pitchFamily="18" charset="0"/>
                <a:cs typeface="Times New Roman" panose="02020603050405020304" pitchFamily="18" charset="0"/>
              </a:rPr>
              <a:t>Shielding (protecting wires by covering them with an insulating coating) is one of the best ways to prevent impulse noise, cross-talk, and intermodulation noise. Many different types of wires and cables are available with different amounts of shielding. In general, the greater the shielding, the more expensive the cable and the more difficult it is to install.</a:t>
            </a:r>
          </a:p>
          <a:p>
            <a:pPr algn="just"/>
            <a:r>
              <a:rPr lang="en-US" sz="2000" dirty="0">
                <a:latin typeface="Times New Roman" panose="02020603050405020304" pitchFamily="18" charset="0"/>
                <a:cs typeface="Times New Roman" panose="02020603050405020304" pitchFamily="18" charset="0"/>
              </a:rPr>
              <a:t> Moving cables away from sources of noise (especially power sources) can also reduce impulse noise, cross-talk, and intermodulation noise. For impulse noise, this means avoiding lights and heavy machinery. Locating communication cables away from power cables is always a good idea. For cross-talk, this means physically separating the cables from other communication cables. </a:t>
            </a:r>
          </a:p>
          <a:p>
            <a:pPr algn="just"/>
            <a:r>
              <a:rPr lang="en-US" sz="2000" dirty="0">
                <a:latin typeface="Times New Roman" panose="02020603050405020304" pitchFamily="18" charset="0"/>
                <a:cs typeface="Times New Roman" panose="02020603050405020304" pitchFamily="18" charset="0"/>
              </a:rPr>
              <a:t>Cross-talk and intermodulation noise is often caused by improper multiplexing. Changing multiplexing techniques (e.g., from FDM [Frequency Division Multiplexing] to TDM [Time Division Multiplexing]) or changing the frequencies or size of the </a:t>
            </a:r>
            <a:r>
              <a:rPr lang="en-US" sz="2000" dirty="0" err="1">
                <a:latin typeface="Times New Roman" panose="02020603050405020304" pitchFamily="18" charset="0"/>
                <a:cs typeface="Times New Roman" panose="02020603050405020304" pitchFamily="18" charset="0"/>
              </a:rPr>
              <a:t>guardbands</a:t>
            </a:r>
            <a:r>
              <a:rPr lang="en-US" sz="2000" dirty="0">
                <a:latin typeface="Times New Roman" panose="02020603050405020304" pitchFamily="18" charset="0"/>
                <a:cs typeface="Times New Roman" panose="02020603050405020304" pitchFamily="18" charset="0"/>
              </a:rPr>
              <a:t> in FDM can help. </a:t>
            </a:r>
          </a:p>
        </p:txBody>
      </p:sp>
    </p:spTree>
    <p:extLst>
      <p:ext uri="{BB962C8B-B14F-4D97-AF65-F5344CB8AC3E}">
        <p14:creationId xmlns:p14="http://schemas.microsoft.com/office/powerpoint/2010/main" val="3168326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Many types of noise (e.g., echoes, white noise) can be caused by poorly maintained equipment or poor connections and splices among cables. This is particularly true for echo in fiber-optic cables, which is almost always caused by poor connections. The solution here is obvious: Tune the transmission equipment and redo the connections. </a:t>
            </a:r>
          </a:p>
          <a:p>
            <a:pPr algn="just"/>
            <a:r>
              <a:rPr lang="en-US" sz="2400" dirty="0">
                <a:latin typeface="Times New Roman" panose="02020603050405020304" pitchFamily="18" charset="0"/>
                <a:cs typeface="Times New Roman" panose="02020603050405020304" pitchFamily="18" charset="0"/>
              </a:rPr>
              <a:t>To avoid attenuation, telephone circuits have repeaters or amplifiers spaced throughout their length. The distance between them depends on the amount of power lost per unit length of the transmission line. </a:t>
            </a:r>
          </a:p>
          <a:p>
            <a:pPr algn="just"/>
            <a:r>
              <a:rPr lang="en-US" sz="2400" dirty="0">
                <a:latin typeface="Times New Roman" panose="02020603050405020304" pitchFamily="18" charset="0"/>
                <a:cs typeface="Times New Roman" panose="02020603050405020304" pitchFamily="18" charset="0"/>
              </a:rPr>
              <a:t>An amplifier takes the incoming signal, increases its strength, and retransmits it on the next section of the circuit. They are typically used on analog circuits such as the telephone company’s voice circuits. </a:t>
            </a:r>
          </a:p>
          <a:p>
            <a:pPr algn="just"/>
            <a:r>
              <a:rPr lang="en-US" sz="2400" dirty="0">
                <a:latin typeface="Times New Roman" panose="02020603050405020304" pitchFamily="18" charset="0"/>
                <a:cs typeface="Times New Roman" panose="02020603050405020304" pitchFamily="18" charset="0"/>
              </a:rPr>
              <a:t>The distance between the amplifiers depends on the amount of attenuation, although 1- to 10-mile intervals are common. On analog circuits, it is important to recognize that the noise and distortion are also amplified, along with the signal. This means some noise from a previous circuit is regenerated and amplified each time the signal is amplified.</a:t>
            </a:r>
          </a:p>
        </p:txBody>
      </p:sp>
    </p:spTree>
    <p:extLst>
      <p:ext uri="{BB962C8B-B14F-4D97-AF65-F5344CB8AC3E}">
        <p14:creationId xmlns:p14="http://schemas.microsoft.com/office/powerpoint/2010/main" val="2059810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Error Detection:</a:t>
            </a:r>
          </a:p>
          <a:p>
            <a:pPr algn="just"/>
            <a:r>
              <a:rPr lang="en-US" sz="2400" dirty="0">
                <a:latin typeface="Times New Roman" panose="02020603050405020304" pitchFamily="18" charset="0"/>
                <a:cs typeface="Times New Roman" panose="02020603050405020304" pitchFamily="18" charset="0"/>
              </a:rPr>
              <a:t>There are many reasons such as noise, cross-talk etc., which may help data to get corrupted during transmission.</a:t>
            </a:r>
          </a:p>
          <a:p>
            <a:pPr algn="just"/>
            <a:r>
              <a:rPr lang="en-US" sz="2400" dirty="0">
                <a:latin typeface="Times New Roman" panose="02020603050405020304" pitchFamily="18" charset="0"/>
                <a:cs typeface="Times New Roman" panose="02020603050405020304" pitchFamily="18" charset="0"/>
              </a:rPr>
              <a:t>Most of the applications would not function expectedly if they receive erroneous data.</a:t>
            </a:r>
          </a:p>
          <a:p>
            <a:pPr algn="just"/>
            <a:r>
              <a:rPr lang="en-US" sz="2400" dirty="0">
                <a:latin typeface="Times New Roman" panose="02020603050405020304" pitchFamily="18" charset="0"/>
                <a:cs typeface="Times New Roman" panose="02020603050405020304" pitchFamily="18" charset="0"/>
              </a:rPr>
              <a:t>Data-link layer uses some error control mechanism to ensure that frames (data bit streams) are transmitted with certain level of accuracy. </a:t>
            </a:r>
          </a:p>
          <a:p>
            <a:pPr algn="just"/>
            <a:r>
              <a:rPr lang="en-US" sz="2400" dirty="0">
                <a:latin typeface="Times New Roman" panose="02020603050405020304" pitchFamily="18" charset="0"/>
                <a:cs typeface="Times New Roman" panose="02020603050405020304" pitchFamily="18" charset="0"/>
              </a:rPr>
              <a:t>Whenever a message is transmitted, it may get scrambled by noise or data may get corrupted.</a:t>
            </a:r>
          </a:p>
          <a:p>
            <a:pPr algn="just"/>
            <a:r>
              <a:rPr lang="en-US" sz="2400" dirty="0">
                <a:latin typeface="Times New Roman" panose="02020603050405020304" pitchFamily="18" charset="0"/>
                <a:cs typeface="Times New Roman" panose="02020603050405020304" pitchFamily="18" charset="0"/>
              </a:rPr>
              <a:t>To avoid this, we use error-detecting codes which are additional data added to a given digital message to help us detect if any error has occurred during transmission of the message.</a:t>
            </a:r>
          </a:p>
          <a:p>
            <a:pPr algn="just"/>
            <a:r>
              <a:rPr lang="en-US" sz="2400" dirty="0">
                <a:latin typeface="Times New Roman" panose="02020603050405020304" pitchFamily="18" charset="0"/>
                <a:cs typeface="Times New Roman" panose="02020603050405020304" pitchFamily="18" charset="0"/>
              </a:rPr>
              <a:t>Basic approach used for error detection is the use of redundancy bits, where additional bits are added to facilitate detection of errors.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850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CE3E8CD-10A4-B3AB-24DD-1FDFB47AD795}"/>
              </a:ext>
            </a:extLst>
          </p:cNvPr>
          <p:cNvPicPr>
            <a:picLocks noGrp="1" noChangeAspect="1"/>
          </p:cNvPicPr>
          <p:nvPr>
            <p:ph idx="1"/>
          </p:nvPr>
        </p:nvPicPr>
        <p:blipFill>
          <a:blip r:embed="rId2">
            <a:lum/>
            <a:alphaModFix/>
          </a:blip>
          <a:srcRect/>
          <a:stretch>
            <a:fillRect/>
          </a:stretch>
        </p:blipFill>
        <p:spPr>
          <a:xfrm>
            <a:off x="2216252" y="1142565"/>
            <a:ext cx="8151864" cy="1885950"/>
          </a:xfrm>
          <a:prstGeom prst="rect">
            <a:avLst/>
          </a:prstGeom>
          <a:noFill/>
          <a:ln cap="flat">
            <a:noFill/>
          </a:ln>
        </p:spPr>
      </p:pic>
      <p:pic>
        <p:nvPicPr>
          <p:cNvPr id="5" name="Picture 2">
            <a:extLst>
              <a:ext uri="{FF2B5EF4-FFF2-40B4-BE49-F238E27FC236}">
                <a16:creationId xmlns:a16="http://schemas.microsoft.com/office/drawing/2014/main" id="{7F764E63-6C96-99DF-A764-BAC2A2425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639" y="3256680"/>
            <a:ext cx="6391853" cy="296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206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The common error detection methods are:</a:t>
            </a:r>
          </a:p>
          <a:p>
            <a:pPr marL="0" indent="0" algn="just">
              <a:buNone/>
            </a:pPr>
            <a:r>
              <a:rPr lang="en-US" sz="2400" dirty="0">
                <a:latin typeface="Times New Roman" panose="02020603050405020304" pitchFamily="18" charset="0"/>
                <a:cs typeface="Times New Roman" panose="02020603050405020304" pitchFamily="18" charset="0"/>
              </a:rPr>
              <a:t>	 Parity Check</a:t>
            </a:r>
          </a:p>
          <a:p>
            <a:pPr marL="0" indent="0" algn="just">
              <a:buNone/>
            </a:pPr>
            <a:r>
              <a:rPr lang="en-US" sz="2400" dirty="0">
                <a:latin typeface="Times New Roman" panose="02020603050405020304" pitchFamily="18" charset="0"/>
                <a:cs typeface="Times New Roman" panose="02020603050405020304" pitchFamily="18" charset="0"/>
              </a:rPr>
              <a:t>	 Checksum</a:t>
            </a:r>
          </a:p>
          <a:p>
            <a:pPr marL="0" indent="0" algn="just">
              <a:buNone/>
            </a:pPr>
            <a:r>
              <a:rPr lang="en-US" sz="2400" dirty="0">
                <a:latin typeface="Times New Roman" panose="02020603050405020304" pitchFamily="18" charset="0"/>
                <a:cs typeface="Times New Roman" panose="02020603050405020304" pitchFamily="18" charset="0"/>
              </a:rPr>
              <a:t>	 Cyclic Redundancy Check (CRC)</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88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The data-link layer is responsible for transferring a datagram across an individual link. </a:t>
            </a:r>
          </a:p>
          <a:p>
            <a:pPr algn="just"/>
            <a:r>
              <a:rPr lang="en-US" sz="2400" dirty="0">
                <a:latin typeface="Times New Roman" panose="02020603050405020304" pitchFamily="18" charset="0"/>
                <a:cs typeface="Times New Roman" panose="02020603050405020304" pitchFamily="18" charset="0"/>
              </a:rPr>
              <a:t>A link is the communication channels that connect two adjacent hosts or routers. </a:t>
            </a:r>
          </a:p>
          <a:p>
            <a:pPr algn="just"/>
            <a:r>
              <a:rPr lang="en-US" sz="2400" dirty="0">
                <a:latin typeface="Times New Roman" panose="02020603050405020304" pitchFamily="18" charset="0"/>
                <a:cs typeface="Times New Roman" panose="02020603050405020304" pitchFamily="18" charset="0"/>
              </a:rPr>
              <a:t>Examples of data link-layer protocols include Ethernet, token ring, FDDI, and PPP. </a:t>
            </a:r>
          </a:p>
          <a:p>
            <a:pPr algn="just"/>
            <a:r>
              <a:rPr lang="en-US" sz="2400" dirty="0">
                <a:latin typeface="Times New Roman" panose="02020603050405020304" pitchFamily="18" charset="0"/>
                <a:cs typeface="Times New Roman" panose="02020603050405020304" pitchFamily="18" charset="0"/>
              </a:rPr>
              <a:t>In order to move a datagram from source host to destination host, the datagram must be moved over each of the individual links in the path. </a:t>
            </a:r>
          </a:p>
          <a:p>
            <a:pPr algn="just"/>
            <a:r>
              <a:rPr lang="en-US" sz="2400" dirty="0">
                <a:latin typeface="Times New Roman" panose="02020603050405020304" pitchFamily="18" charset="0"/>
                <a:cs typeface="Times New Roman" panose="02020603050405020304" pitchFamily="18" charset="0"/>
              </a:rPr>
              <a:t>The data-link layer is responsible for transferring a datagram that comes from the network layer across an individual link.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66BCA2-494D-B917-1CED-E72899B1275D}"/>
              </a:ext>
            </a:extLst>
          </p:cNvPr>
          <p:cNvPicPr>
            <a:picLocks noChangeAspect="1"/>
          </p:cNvPicPr>
          <p:nvPr/>
        </p:nvPicPr>
        <p:blipFill>
          <a:blip r:embed="rId2">
            <a:lum/>
            <a:alphaModFix/>
          </a:blip>
          <a:srcRect/>
          <a:stretch>
            <a:fillRect/>
          </a:stretch>
        </p:blipFill>
        <p:spPr>
          <a:xfrm>
            <a:off x="7256205" y="4465466"/>
            <a:ext cx="3643007" cy="1917974"/>
          </a:xfrm>
          <a:prstGeom prst="rect">
            <a:avLst/>
          </a:prstGeom>
          <a:noFill/>
          <a:ln>
            <a:noFill/>
          </a:ln>
        </p:spPr>
      </p:pic>
    </p:spTree>
    <p:extLst>
      <p:ext uri="{BB962C8B-B14F-4D97-AF65-F5344CB8AC3E}">
        <p14:creationId xmlns:p14="http://schemas.microsoft.com/office/powerpoint/2010/main" val="3237613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20000"/>
          </a:bodyPr>
          <a:lstStyle/>
          <a:p>
            <a:pPr algn="just"/>
            <a:r>
              <a:rPr lang="en-US" sz="3000" b="1" dirty="0">
                <a:latin typeface="Times New Roman" panose="02020603050405020304" pitchFamily="18" charset="0"/>
                <a:cs typeface="Times New Roman" panose="02020603050405020304" pitchFamily="18" charset="0"/>
              </a:rPr>
              <a:t>Parity Check:</a:t>
            </a:r>
          </a:p>
          <a:p>
            <a:pPr algn="just"/>
            <a:r>
              <a:rPr lang="en-US" sz="2400" dirty="0">
                <a:latin typeface="Times New Roman" panose="02020603050405020304" pitchFamily="18" charset="0"/>
                <a:cs typeface="Times New Roman" panose="02020603050405020304" pitchFamily="18" charset="0"/>
              </a:rPr>
              <a:t>In parity check, a parity bit is added to every data unit so that the total number of 1s is even (or odd for odd-parity).</a:t>
            </a:r>
          </a:p>
          <a:p>
            <a:pPr algn="just"/>
            <a:r>
              <a:rPr lang="en-US" sz="2400" dirty="0">
                <a:latin typeface="Times New Roman" panose="02020603050405020304" pitchFamily="18" charset="0"/>
                <a:cs typeface="Times New Roman" panose="02020603050405020304" pitchFamily="18" charset="0"/>
              </a:rPr>
              <a:t>The most common and least expensive mechanism for error- detection is the simple parity check. In this technique, a redundant bit called parity bit, is appended to every data unit so that the number of 1s in the unit (including the parity becomes even).</a:t>
            </a:r>
          </a:p>
          <a:p>
            <a:pPr marL="0" indent="0" algn="just">
              <a:buNone/>
            </a:pPr>
            <a:r>
              <a:rPr lang="en-US" sz="2400" b="1" dirty="0">
                <a:latin typeface="Times New Roman" pitchFamily="18" charset="0"/>
                <a:cs typeface="Times New Roman" pitchFamily="18" charset="0"/>
              </a:rPr>
              <a:t>Simple Parity Check: </a:t>
            </a:r>
          </a:p>
          <a:p>
            <a:pPr algn="just"/>
            <a:r>
              <a:rPr lang="en-US" sz="2400" dirty="0">
                <a:latin typeface="Times New Roman" panose="02020603050405020304" pitchFamily="18" charset="0"/>
                <a:cs typeface="Times New Roman" panose="02020603050405020304" pitchFamily="18" charset="0"/>
              </a:rPr>
              <a:t>In this a redundant bit is added to a string of data so that total number of 1’s in the data becomes even or not.</a:t>
            </a:r>
          </a:p>
          <a:p>
            <a:pPr algn="just"/>
            <a:r>
              <a:rPr lang="en-US" sz="2400" dirty="0">
                <a:latin typeface="Times New Roman" panose="02020603050405020304" pitchFamily="18" charset="0"/>
                <a:cs typeface="Times New Roman" panose="02020603050405020304" pitchFamily="18" charset="0"/>
              </a:rPr>
              <a:t>Blocks of data from the source are subjected to a check bit or Parity bit generator form, where a parity of 1 is added to the block if it contains an odd number of 1‘s (ON bits) and 0 is added if it contains an even number of 1‘s. At the receiving end the parity bit is computed from the received data bits and compared with the received parity bit, as shown in Fig. This scheme makes the total number of 1‘s even, that is why it is called even parity checking.</a:t>
            </a:r>
          </a:p>
          <a:p>
            <a:pPr algn="just"/>
            <a:r>
              <a:rPr lang="en-US" sz="2400" dirty="0">
                <a:latin typeface="Times New Roman" panose="02020603050405020304" pitchFamily="18" charset="0"/>
                <a:cs typeface="Times New Roman" panose="02020603050405020304" pitchFamily="18" charset="0"/>
              </a:rPr>
              <a:t>Simple parity check can detect all single-bit errors. It can detect burst errors only if the total number of errors in each data unit is odd.</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228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679E972A-E25C-8082-8ED0-C85EF3466E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36658" y="1185862"/>
            <a:ext cx="4740992"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54377DAC-61B3-5C38-5968-31852DF94928}"/>
              </a:ext>
            </a:extLst>
          </p:cNvPr>
          <p:cNvSpPr txBox="1"/>
          <p:nvPr/>
        </p:nvSpPr>
        <p:spPr>
          <a:xfrm>
            <a:off x="838200" y="1185862"/>
            <a:ext cx="6098458" cy="3416320"/>
          </a:xfrm>
          <a:prstGeom prst="rect">
            <a:avLst/>
          </a:prstGeom>
          <a:noFill/>
        </p:spPr>
        <p:txBody>
          <a:bodyPr wrap="square">
            <a:spAutoFit/>
          </a:bodyPr>
          <a:lstStyle/>
          <a:p>
            <a:pPr marL="0" indent="0" algn="just">
              <a:buNone/>
            </a:pPr>
            <a:r>
              <a:rPr lang="en-US" sz="2400" dirty="0">
                <a:latin typeface="Times New Roman" pitchFamily="18" charset="0"/>
                <a:cs typeface="Times New Roman" pitchFamily="18" charset="0"/>
              </a:rPr>
              <a:t>Example using even parity concept</a:t>
            </a: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1: data to be transmitted : 10110101	</a:t>
            </a:r>
          </a:p>
          <a:p>
            <a:pPr marL="0" indent="0" algn="just">
              <a:buNone/>
            </a:pPr>
            <a:r>
              <a:rPr lang="en-US" sz="2400" dirty="0">
                <a:latin typeface="Times New Roman" pitchFamily="18" charset="0"/>
                <a:cs typeface="Times New Roman" pitchFamily="18" charset="0"/>
              </a:rPr>
              <a:t>	5 1’s in the data</a:t>
            </a:r>
          </a:p>
          <a:p>
            <a:pPr marL="0" indent="0" algn="just">
              <a:buNone/>
            </a:pPr>
            <a:r>
              <a:rPr lang="en-US" sz="2400" dirty="0">
                <a:latin typeface="Times New Roman" pitchFamily="18" charset="0"/>
                <a:cs typeface="Times New Roman" pitchFamily="18" charset="0"/>
              </a:rPr>
              <a:t> Transmitted word: 101101011</a:t>
            </a:r>
          </a:p>
          <a:p>
            <a:pPr marL="0" indent="0" algn="just">
              <a:buNone/>
            </a:pPr>
            <a:r>
              <a:rPr lang="en-US" sz="2400" dirty="0">
                <a:latin typeface="Times New Roman" pitchFamily="18" charset="0"/>
                <a:cs typeface="Times New Roman" pitchFamily="18" charset="0"/>
              </a:rPr>
              <a:t>If receiver gets 101101011 parity check Ok – accepted</a:t>
            </a: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2: data to be transmitted : 10110001</a:t>
            </a:r>
          </a:p>
          <a:p>
            <a:pPr marL="0" indent="0" algn="just">
              <a:buNone/>
            </a:pPr>
            <a:r>
              <a:rPr lang="en-US" sz="2400" dirty="0">
                <a:latin typeface="Times New Roman" pitchFamily="18" charset="0"/>
                <a:cs typeface="Times New Roman" pitchFamily="18" charset="0"/>
              </a:rPr>
              <a:t>	4 1’s in the data</a:t>
            </a:r>
          </a:p>
          <a:p>
            <a:pPr marL="0" indent="0" algn="just">
              <a:buNone/>
            </a:pPr>
            <a:r>
              <a:rPr lang="en-US" sz="2400" dirty="0">
                <a:latin typeface="Times New Roman" pitchFamily="18" charset="0"/>
                <a:cs typeface="Times New Roman" pitchFamily="18" charset="0"/>
              </a:rPr>
              <a:t> Transmitted word: 101100010</a:t>
            </a:r>
          </a:p>
        </p:txBody>
      </p:sp>
    </p:spTree>
    <p:extLst>
      <p:ext uri="{BB962C8B-B14F-4D97-AF65-F5344CB8AC3E}">
        <p14:creationId xmlns:p14="http://schemas.microsoft.com/office/powerpoint/2010/main" val="1860967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itchFamily="18" charset="0"/>
                <a:cs typeface="Times New Roman" pitchFamily="18" charset="0"/>
              </a:rPr>
              <a:t>Longitudinal (2-D) Parity:</a:t>
            </a:r>
          </a:p>
          <a:p>
            <a:pPr marL="0" indent="0" algn="just">
              <a:buNone/>
            </a:pPr>
            <a:r>
              <a:rPr lang="en-US" sz="2400" dirty="0">
                <a:latin typeface="Times New Roman" panose="02020603050405020304" pitchFamily="18" charset="0"/>
                <a:cs typeface="Times New Roman" panose="02020603050405020304" pitchFamily="18" charset="0"/>
              </a:rPr>
              <a:t>	In two-dimensional parity check, a block of bits is divided into rows and a redundant row of bits is added to the whole block.</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B226BB77-AB9D-014A-1AA1-84D9FE08C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074" y="2555773"/>
            <a:ext cx="6753687" cy="2910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285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ADC5944-3286-11A3-127E-73C5F210363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8443" r="1528"/>
          <a:stretch/>
        </p:blipFill>
        <p:spPr bwMode="auto">
          <a:xfrm>
            <a:off x="966633" y="1430593"/>
            <a:ext cx="9386735" cy="336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79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b="1" dirty="0">
                <a:latin typeface="Times New Roman" pitchFamily="18" charset="0"/>
                <a:cs typeface="Times New Roman" pitchFamily="18" charset="0"/>
              </a:rPr>
              <a:t>Checksum</a:t>
            </a:r>
          </a:p>
          <a:p>
            <a:pPr algn="just"/>
            <a:r>
              <a:rPr lang="en-US" sz="2000" dirty="0">
                <a:latin typeface="Times New Roman" panose="02020603050405020304" pitchFamily="18" charset="0"/>
                <a:cs typeface="Times New Roman" panose="02020603050405020304" pitchFamily="18" charset="0"/>
              </a:rPr>
              <a:t>It is based on the redundancy. Many computer network send a checksum along with each packet to help the receiver detect errors.</a:t>
            </a:r>
          </a:p>
          <a:p>
            <a:pPr algn="just"/>
            <a:r>
              <a:rPr lang="en-US" sz="2000" dirty="0">
                <a:latin typeface="Times New Roman" panose="02020603050405020304" pitchFamily="18" charset="0"/>
                <a:cs typeface="Times New Roman" panose="02020603050405020304" pitchFamily="18" charset="0"/>
              </a:rPr>
              <a:t>To compute a checksum, the sender treats the data as a sequence of binary integers and form the sum of all units in the message which is called checksum.</a:t>
            </a:r>
          </a:p>
          <a:p>
            <a:pPr marL="0" indent="0" algn="just">
              <a:buNone/>
            </a:pPr>
            <a:r>
              <a:rPr lang="en-US" sz="2000" b="1" dirty="0">
                <a:latin typeface="Times New Roman" pitchFamily="18" charset="0"/>
                <a:cs typeface="Times New Roman" pitchFamily="18" charset="0"/>
              </a:rPr>
              <a:t>Checksum Generator:</a:t>
            </a:r>
          </a:p>
          <a:p>
            <a:pPr algn="just"/>
            <a:r>
              <a:rPr lang="en-US" sz="2000" dirty="0">
                <a:latin typeface="Times New Roman" panose="02020603050405020304" pitchFamily="18" charset="0"/>
                <a:cs typeface="Times New Roman" panose="02020603050405020304" pitchFamily="18" charset="0"/>
              </a:rPr>
              <a:t>In the sender side the data unit is divided into equal segment of n bits.</a:t>
            </a:r>
          </a:p>
          <a:p>
            <a:pPr algn="just"/>
            <a:r>
              <a:rPr lang="en-US" sz="2000" dirty="0">
                <a:latin typeface="Times New Roman" panose="02020603050405020304" pitchFamily="18" charset="0"/>
                <a:cs typeface="Times New Roman" panose="02020603050405020304" pitchFamily="18" charset="0"/>
              </a:rPr>
              <a:t>The segments are added.</a:t>
            </a:r>
          </a:p>
          <a:p>
            <a:pPr algn="just"/>
            <a:r>
              <a:rPr lang="en-US" sz="2000" dirty="0">
                <a:latin typeface="Times New Roman" panose="02020603050405020304" pitchFamily="18" charset="0"/>
                <a:cs typeface="Times New Roman" panose="02020603050405020304" pitchFamily="18" charset="0"/>
              </a:rPr>
              <a:t>The total is then complemented and appended to the end of the original data unit as redundancy bit called checksum bit.</a:t>
            </a:r>
          </a:p>
          <a:p>
            <a:pPr algn="just"/>
            <a:r>
              <a:rPr lang="en-US" sz="2000" dirty="0">
                <a:latin typeface="Times New Roman" panose="02020603050405020304" pitchFamily="18" charset="0"/>
                <a:cs typeface="Times New Roman" panose="02020603050405020304" pitchFamily="18" charset="0"/>
              </a:rPr>
              <a:t>The extended data is transmitted across the network.</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40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marL="0" indent="0" algn="just">
              <a:buNone/>
            </a:pPr>
            <a:r>
              <a:rPr lang="en-US" sz="2400" b="1" dirty="0">
                <a:latin typeface="Times New Roman" pitchFamily="18" charset="0"/>
                <a:cs typeface="Times New Roman" pitchFamily="18" charset="0"/>
              </a:rPr>
              <a:t>Checksum Checker:</a:t>
            </a:r>
          </a:p>
          <a:p>
            <a:pPr algn="just"/>
            <a:r>
              <a:rPr lang="en-US" sz="2400" dirty="0">
                <a:latin typeface="Times New Roman" panose="02020603050405020304" pitchFamily="18" charset="0"/>
                <a:cs typeface="Times New Roman" panose="02020603050405020304" pitchFamily="18" charset="0"/>
              </a:rPr>
              <a:t>In the receiver side the data unit is divided into k sections each of n bits.</a:t>
            </a:r>
          </a:p>
          <a:p>
            <a:pPr algn="just"/>
            <a:r>
              <a:rPr lang="en-US" sz="2400" dirty="0">
                <a:latin typeface="Times New Roman" panose="02020603050405020304" pitchFamily="18" charset="0"/>
                <a:cs typeface="Times New Roman" panose="02020603050405020304" pitchFamily="18" charset="0"/>
              </a:rPr>
              <a:t>All sections are added to get the sum.</a:t>
            </a:r>
          </a:p>
          <a:p>
            <a:pPr algn="just"/>
            <a:r>
              <a:rPr lang="en-US" sz="2400" dirty="0">
                <a:latin typeface="Times New Roman" panose="02020603050405020304" pitchFamily="18" charset="0"/>
                <a:cs typeface="Times New Roman" panose="02020603050405020304" pitchFamily="18" charset="0"/>
              </a:rPr>
              <a:t>The total is then complemented (1’s complement).</a:t>
            </a:r>
          </a:p>
          <a:p>
            <a:pPr algn="just"/>
            <a:r>
              <a:rPr lang="en-US" sz="2400" dirty="0">
                <a:latin typeface="Times New Roman" panose="02020603050405020304" pitchFamily="18" charset="0"/>
                <a:cs typeface="Times New Roman" panose="02020603050405020304" pitchFamily="18" charset="0"/>
              </a:rPr>
              <a:t>If the result is zero (0) the data is accepted otherwise they are rejected.</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820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descr="C:\Users\Rolisha Sthapit\Desktop\Untitled.jpg">
            <a:extLst>
              <a:ext uri="{FF2B5EF4-FFF2-40B4-BE49-F238E27FC236}">
                <a16:creationId xmlns:a16="http://schemas.microsoft.com/office/drawing/2014/main" id="{255C97AE-E234-1637-BDCB-D706B7910C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3394" y="1165123"/>
            <a:ext cx="9237406" cy="4748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258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descr="C:\Users\Rolisha Sthapit\Desktop\Untitled.jpg">
            <a:extLst>
              <a:ext uri="{FF2B5EF4-FFF2-40B4-BE49-F238E27FC236}">
                <a16:creationId xmlns:a16="http://schemas.microsoft.com/office/drawing/2014/main" id="{7470B7C7-5B33-B07C-299B-4B9F9DA399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5627" y="1401097"/>
            <a:ext cx="7689286" cy="3864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411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3600" dirty="0">
                <a:latin typeface="Times New Roman" pitchFamily="18" charset="0"/>
                <a:cs typeface="Times New Roman" pitchFamily="18" charset="0"/>
              </a:rPr>
              <a:t>10110011, 10101011, 01011010, 11010101</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2AFEFC65-6B86-D94D-7428-31BF5DC17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612" y="1731024"/>
            <a:ext cx="7426739" cy="444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9850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b="1" dirty="0">
                <a:latin typeface="Times New Roman" pitchFamily="18" charset="0"/>
                <a:cs typeface="Times New Roman" pitchFamily="18" charset="0"/>
              </a:rPr>
              <a:t>Cyclic Redundancy Check (CRC)</a:t>
            </a:r>
          </a:p>
          <a:p>
            <a:pPr algn="just"/>
            <a:r>
              <a:rPr lang="en-US" sz="2000" dirty="0">
                <a:latin typeface="Times New Roman" panose="02020603050405020304" pitchFamily="18" charset="0"/>
                <a:cs typeface="Times New Roman" panose="02020603050405020304" pitchFamily="18" charset="0"/>
              </a:rPr>
              <a:t>This Cyclic Redundancy Check is the most powerful and easy to implement technique. </a:t>
            </a:r>
          </a:p>
          <a:p>
            <a:pPr algn="just"/>
            <a:r>
              <a:rPr lang="en-US" sz="2000" dirty="0">
                <a:latin typeface="Times New Roman" panose="02020603050405020304" pitchFamily="18" charset="0"/>
                <a:cs typeface="Times New Roman" panose="02020603050405020304" pitchFamily="18" charset="0"/>
              </a:rPr>
              <a:t>Unlike checksum scheme, which is based on addition, CRC is based on binary division i.e. modulo 2 division (X-OR) </a:t>
            </a:r>
          </a:p>
          <a:p>
            <a:pPr algn="just"/>
            <a:r>
              <a:rPr lang="en-US" sz="2000" dirty="0">
                <a:latin typeface="Times New Roman" panose="02020603050405020304" pitchFamily="18" charset="0"/>
                <a:cs typeface="Times New Roman" panose="02020603050405020304" pitchFamily="18" charset="0"/>
              </a:rPr>
              <a:t>In CRC, a sequence of redundant bits, called </a:t>
            </a:r>
            <a:r>
              <a:rPr lang="en-US" sz="2000" b="1" dirty="0">
                <a:latin typeface="Times New Roman" pitchFamily="18" charset="0"/>
                <a:cs typeface="Times New Roman" pitchFamily="18" charset="0"/>
              </a:rPr>
              <a:t>cyclic redundancy check bits</a:t>
            </a:r>
            <a:r>
              <a:rPr lang="en-US" sz="2000" dirty="0">
                <a:latin typeface="Times New Roman" panose="02020603050405020304" pitchFamily="18" charset="0"/>
                <a:cs typeface="Times New Roman" panose="02020603050405020304" pitchFamily="18" charset="0"/>
              </a:rPr>
              <a:t>, are appended to the end of data unit so that the resulting data unit becomes exactly divisible by a second, predetermined binary number. </a:t>
            </a:r>
          </a:p>
          <a:p>
            <a:pPr algn="just"/>
            <a:r>
              <a:rPr lang="en-US" sz="2000" dirty="0">
                <a:latin typeface="Times New Roman" panose="02020603050405020304" pitchFamily="18" charset="0"/>
                <a:cs typeface="Times New Roman" panose="02020603050405020304" pitchFamily="18" charset="0"/>
              </a:rPr>
              <a:t>At the destination, the incoming data unit is divided by the same number. If at this step there is no remainder, the data unit is assumed to be correct and is therefore accepted. </a:t>
            </a:r>
          </a:p>
          <a:p>
            <a:pPr algn="just"/>
            <a:r>
              <a:rPr lang="en-US" sz="2000" dirty="0">
                <a:latin typeface="Times New Roman" panose="02020603050405020304" pitchFamily="18" charset="0"/>
                <a:cs typeface="Times New Roman" panose="02020603050405020304" pitchFamily="18" charset="0"/>
              </a:rPr>
              <a:t>A remainder indicates that the data unit has been damaged in transit and therefore must be rejected. </a:t>
            </a:r>
          </a:p>
          <a:p>
            <a:pPr algn="just"/>
            <a:r>
              <a:rPr lang="en-US" sz="2000" dirty="0">
                <a:latin typeface="Times New Roman" panose="02020603050405020304" pitchFamily="18" charset="0"/>
                <a:cs typeface="Times New Roman" panose="02020603050405020304" pitchFamily="18" charset="0"/>
              </a:rPr>
              <a:t>The generalized technique can be explained as follows: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350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Autofit/>
          </a:bodyPr>
          <a:lstStyle/>
          <a:p>
            <a:r>
              <a:rPr lang="en-US" dirty="0">
                <a:latin typeface="Times New Roman" panose="02020603050405020304" pitchFamily="18" charset="0"/>
                <a:cs typeface="Times New Roman" panose="02020603050405020304" pitchFamily="18" charset="0"/>
              </a:rPr>
              <a:t>Functions</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Framing and link access: </a:t>
            </a:r>
            <a:r>
              <a:rPr lang="en-US" sz="2400" dirty="0">
                <a:latin typeface="Times New Roman" panose="02020603050405020304" pitchFamily="18" charset="0"/>
                <a:cs typeface="Times New Roman" panose="02020603050405020304" pitchFamily="18" charset="0"/>
              </a:rPr>
              <a:t>Almost all data link-layer protocols encapsulate each network-layer datagram within a network-layer datagram is inserted, and a number of header fields. A data-link protocol specifies the structure of the frame, as well as a channel access protocol that specifies the rules by which a frame is transmitted onto the link. </a:t>
            </a:r>
          </a:p>
          <a:p>
            <a:pPr algn="just"/>
            <a:r>
              <a:rPr lang="en-US" sz="2400" b="1" dirty="0">
                <a:latin typeface="Times New Roman" panose="02020603050405020304" pitchFamily="18" charset="0"/>
                <a:cs typeface="Times New Roman" panose="02020603050405020304" pitchFamily="18" charset="0"/>
              </a:rPr>
              <a:t>Reliable delivery: </a:t>
            </a:r>
            <a:r>
              <a:rPr lang="en-US" sz="2400" dirty="0">
                <a:latin typeface="Times New Roman" panose="02020603050405020304" pitchFamily="18" charset="0"/>
                <a:cs typeface="Times New Roman" panose="02020603050405020304" pitchFamily="18" charset="0"/>
              </a:rPr>
              <a:t>When a data link-layer protocol provides reliable-delivery service, it guarantees to move each network-layer datagram across the link without error. This is achieved with acknowledgments and retransmissions. </a:t>
            </a:r>
          </a:p>
          <a:p>
            <a:pPr algn="just"/>
            <a:r>
              <a:rPr lang="en-US" sz="2400" b="1" dirty="0">
                <a:latin typeface="Times New Roman" panose="02020603050405020304" pitchFamily="18" charset="0"/>
                <a:cs typeface="Times New Roman" panose="02020603050405020304" pitchFamily="18" charset="0"/>
              </a:rPr>
              <a:t>Flow control: </a:t>
            </a:r>
            <a:r>
              <a:rPr lang="en-US" sz="2400" dirty="0">
                <a:latin typeface="Times New Roman" panose="02020603050405020304" pitchFamily="18" charset="0"/>
                <a:cs typeface="Times New Roman" panose="02020603050405020304" pitchFamily="18" charset="0"/>
              </a:rPr>
              <a:t>A data link-layer protocol can provide flow control in order to prevent the sending node on one side of a link from overwhelming the receiving node on the other side of the link. </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35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6801465" cy="5056086"/>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If a </a:t>
            </a:r>
            <a:r>
              <a:rPr lang="en-US" sz="2400" i="1" dirty="0">
                <a:latin typeface="Times New Roman" pitchFamily="18" charset="0"/>
                <a:cs typeface="Times New Roman" pitchFamily="18" charset="0"/>
              </a:rPr>
              <a:t>k </a:t>
            </a:r>
            <a:r>
              <a:rPr lang="en-US" sz="2400" dirty="0">
                <a:latin typeface="Times New Roman" panose="02020603050405020304" pitchFamily="18" charset="0"/>
                <a:cs typeface="Times New Roman" panose="02020603050405020304" pitchFamily="18" charset="0"/>
              </a:rPr>
              <a:t>bit message is to be transmitted, the transmitter generates an </a:t>
            </a:r>
            <a:r>
              <a:rPr lang="en-US" sz="2400" i="1" dirty="0">
                <a:latin typeface="Times New Roman" pitchFamily="18" charset="0"/>
                <a:cs typeface="Times New Roman" pitchFamily="18" charset="0"/>
              </a:rPr>
              <a:t>r</a:t>
            </a:r>
            <a:r>
              <a:rPr lang="en-US" sz="2400" dirty="0">
                <a:latin typeface="Times New Roman" panose="02020603050405020304" pitchFamily="18" charset="0"/>
                <a:cs typeface="Times New Roman" panose="02020603050405020304" pitchFamily="18" charset="0"/>
              </a:rPr>
              <a:t>-bit sequence, known as </a:t>
            </a:r>
            <a:r>
              <a:rPr lang="en-US" sz="2400" i="1" dirty="0">
                <a:latin typeface="Times New Roman" pitchFamily="18" charset="0"/>
                <a:cs typeface="Times New Roman" pitchFamily="18" charset="0"/>
              </a:rPr>
              <a:t>Frame Check Sequence </a:t>
            </a:r>
            <a:r>
              <a:rPr lang="en-US" sz="2400" dirty="0">
                <a:latin typeface="Times New Roman" panose="02020603050405020304" pitchFamily="18" charset="0"/>
                <a:cs typeface="Times New Roman" panose="02020603050405020304" pitchFamily="18" charset="0"/>
              </a:rPr>
              <a:t>(FCS) so that the (</a:t>
            </a:r>
            <a:r>
              <a:rPr lang="en-US" sz="2400" i="1" dirty="0" err="1">
                <a:latin typeface="Times New Roman" pitchFamily="18" charset="0"/>
                <a:cs typeface="Times New Roman" pitchFamily="18" charset="0"/>
              </a:rPr>
              <a:t>k+r</a:t>
            </a:r>
            <a:r>
              <a:rPr lang="en-US" sz="2400" i="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bits are actually being transmitted. </a:t>
            </a:r>
          </a:p>
          <a:p>
            <a:pPr algn="just"/>
            <a:r>
              <a:rPr lang="en-US" sz="2400" dirty="0">
                <a:latin typeface="Times New Roman" panose="02020603050405020304" pitchFamily="18" charset="0"/>
                <a:cs typeface="Times New Roman" panose="02020603050405020304" pitchFamily="18" charset="0"/>
              </a:rPr>
              <a:t>Now this </a:t>
            </a:r>
            <a:r>
              <a:rPr lang="en-US" sz="2400" i="1" dirty="0">
                <a:latin typeface="Times New Roman" pitchFamily="18" charset="0"/>
                <a:cs typeface="Times New Roman" pitchFamily="18" charset="0"/>
              </a:rPr>
              <a:t>r-</a:t>
            </a:r>
            <a:r>
              <a:rPr lang="en-US" sz="2400" dirty="0">
                <a:latin typeface="Times New Roman" panose="02020603050405020304" pitchFamily="18" charset="0"/>
                <a:cs typeface="Times New Roman" panose="02020603050405020304" pitchFamily="18" charset="0"/>
              </a:rPr>
              <a:t>bit FCS is generated by dividing the original number, appended by </a:t>
            </a:r>
            <a:r>
              <a:rPr lang="en-US" sz="2400" i="1" dirty="0">
                <a:latin typeface="Times New Roman" pitchFamily="18" charset="0"/>
                <a:cs typeface="Times New Roman" pitchFamily="18" charset="0"/>
              </a:rPr>
              <a:t>r </a:t>
            </a:r>
            <a:r>
              <a:rPr lang="en-US" sz="2400" dirty="0">
                <a:latin typeface="Times New Roman" panose="02020603050405020304" pitchFamily="18" charset="0"/>
                <a:cs typeface="Times New Roman" panose="02020603050405020304" pitchFamily="18" charset="0"/>
              </a:rPr>
              <a:t>zeros, by </a:t>
            </a:r>
            <a:r>
              <a:rPr lang="en-US" sz="2400" i="1" dirty="0">
                <a:latin typeface="Times New Roman" pitchFamily="18" charset="0"/>
                <a:cs typeface="Times New Roman" pitchFamily="18" charset="0"/>
              </a:rPr>
              <a:t>a </a:t>
            </a:r>
            <a:r>
              <a:rPr lang="en-US" sz="2400" dirty="0">
                <a:latin typeface="Times New Roman" panose="02020603050405020304" pitchFamily="18" charset="0"/>
                <a:cs typeface="Times New Roman" panose="02020603050405020304" pitchFamily="18" charset="0"/>
              </a:rPr>
              <a:t>predetermined number.</a:t>
            </a:r>
          </a:p>
          <a:p>
            <a:pPr algn="just"/>
            <a:r>
              <a:rPr lang="en-US" sz="2400" dirty="0">
                <a:latin typeface="Times New Roman" panose="02020603050405020304" pitchFamily="18" charset="0"/>
                <a:cs typeface="Times New Roman" panose="02020603050405020304" pitchFamily="18" charset="0"/>
              </a:rPr>
              <a:t> This number, which is </a:t>
            </a:r>
            <a:r>
              <a:rPr lang="en-US" sz="2400" i="1" dirty="0">
                <a:latin typeface="Times New Roman" pitchFamily="18" charset="0"/>
                <a:cs typeface="Times New Roman" pitchFamily="18" charset="0"/>
              </a:rPr>
              <a:t>(r+1</a:t>
            </a:r>
            <a:r>
              <a:rPr lang="en-US" sz="2400" dirty="0">
                <a:latin typeface="Times New Roman" panose="02020603050405020304" pitchFamily="18" charset="0"/>
                <a:cs typeface="Times New Roman" panose="02020603050405020304" pitchFamily="18" charset="0"/>
              </a:rPr>
              <a:t>) bit in length, can also be considered as the coefficients of a polynomial, called G</a:t>
            </a:r>
            <a:r>
              <a:rPr lang="en-US" sz="2400" i="1" dirty="0">
                <a:latin typeface="Times New Roman" pitchFamily="18" charset="0"/>
                <a:cs typeface="Times New Roman" pitchFamily="18" charset="0"/>
              </a:rPr>
              <a:t>enerator Polynomial. </a:t>
            </a:r>
          </a:p>
          <a:p>
            <a:pPr algn="just"/>
            <a:r>
              <a:rPr lang="en-US" sz="2400" dirty="0">
                <a:latin typeface="Times New Roman" panose="02020603050405020304" pitchFamily="18" charset="0"/>
                <a:cs typeface="Times New Roman" panose="02020603050405020304" pitchFamily="18" charset="0"/>
              </a:rPr>
              <a:t>The remainder of this division process generates the </a:t>
            </a:r>
            <a:r>
              <a:rPr lang="en-US" sz="2400" i="1" dirty="0">
                <a:latin typeface="Times New Roman" pitchFamily="18" charset="0"/>
                <a:cs typeface="Times New Roman" pitchFamily="18" charset="0"/>
              </a:rPr>
              <a:t>r-</a:t>
            </a:r>
            <a:r>
              <a:rPr lang="en-US" sz="2400" dirty="0">
                <a:latin typeface="Times New Roman" panose="02020603050405020304" pitchFamily="18" charset="0"/>
                <a:cs typeface="Times New Roman" panose="02020603050405020304" pitchFamily="18" charset="0"/>
              </a:rPr>
              <a:t>bit FCS. </a:t>
            </a:r>
          </a:p>
          <a:p>
            <a:pPr algn="just"/>
            <a:r>
              <a:rPr lang="en-US" sz="2400" dirty="0">
                <a:latin typeface="Times New Roman" panose="02020603050405020304" pitchFamily="18" charset="0"/>
                <a:cs typeface="Times New Roman" panose="02020603050405020304" pitchFamily="18" charset="0"/>
              </a:rPr>
              <a:t>On receiving the packet, the receiver divides the </a:t>
            </a:r>
            <a:r>
              <a:rPr lang="en-US" sz="2400" i="1" dirty="0">
                <a:latin typeface="Times New Roman" pitchFamily="18" charset="0"/>
                <a:cs typeface="Times New Roman" pitchFamily="18" charset="0"/>
              </a:rPr>
              <a:t>(</a:t>
            </a:r>
            <a:r>
              <a:rPr lang="en-US" sz="2400" i="1" dirty="0" err="1">
                <a:latin typeface="Times New Roman" pitchFamily="18" charset="0"/>
                <a:cs typeface="Times New Roman" pitchFamily="18" charset="0"/>
              </a:rPr>
              <a:t>k+r</a:t>
            </a:r>
            <a:r>
              <a:rPr lang="en-US" sz="2400" i="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bit frame by the same predetermined number and if it produces no remainder, it can be assumed that no error has occurred during the transmission.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C9C3002-6B3B-1B87-B80F-D906E8DD2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665" y="1347199"/>
            <a:ext cx="4804506" cy="427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15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199" y="1120877"/>
            <a:ext cx="4343303"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At source side:</a:t>
            </a:r>
          </a:p>
          <a:p>
            <a:pPr marL="0" indent="0" algn="just">
              <a:buNone/>
            </a:pPr>
            <a:r>
              <a:rPr lang="en-US" sz="2400" dirty="0">
                <a:latin typeface="Times New Roman" panose="02020603050405020304" pitchFamily="18" charset="0"/>
                <a:cs typeface="Times New Roman" panose="02020603050405020304" pitchFamily="18" charset="0"/>
              </a:rPr>
              <a:t>	Original message: 100100 (m)</a:t>
            </a:r>
          </a:p>
          <a:p>
            <a:pPr marL="0" indent="0" algn="just">
              <a:buNone/>
            </a:pPr>
            <a:r>
              <a:rPr lang="en-US" sz="2400" dirty="0">
                <a:latin typeface="Times New Roman" panose="02020603050405020304" pitchFamily="18" charset="0"/>
                <a:cs typeface="Times New Roman" panose="02020603050405020304" pitchFamily="18" charset="0"/>
              </a:rPr>
              <a:t>	Predetermined number/ divisor: 1101 (p)</a:t>
            </a:r>
          </a:p>
          <a:p>
            <a:pPr marL="0" indent="0" algn="just">
              <a:buNone/>
            </a:pPr>
            <a:r>
              <a:rPr lang="en-US" sz="2400" dirty="0">
                <a:latin typeface="Times New Roman" panose="02020603050405020304" pitchFamily="18" charset="0"/>
                <a:cs typeface="Times New Roman" panose="02020603050405020304" pitchFamily="18" charset="0"/>
              </a:rPr>
              <a:t>	FCS / appended bits = p-1 =4-1 = 3 bits (n)</a:t>
            </a:r>
          </a:p>
          <a:p>
            <a:pPr marL="0" indent="0" algn="just">
              <a:buNone/>
            </a:pPr>
            <a:r>
              <a:rPr lang="en-US" sz="2400" dirty="0">
                <a:latin typeface="Times New Roman" panose="02020603050405020304" pitchFamily="18" charset="0"/>
                <a:cs typeface="Times New Roman" panose="02020603050405020304" pitchFamily="18" charset="0"/>
              </a:rPr>
              <a:t>	New data : 100100000</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At receiver side: 100100000+CRC</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2" descr="C:\Users\Rolisha Sthapit\Desktop\Untitled1.jpg">
            <a:extLst>
              <a:ext uri="{FF2B5EF4-FFF2-40B4-BE49-F238E27FC236}">
                <a16:creationId xmlns:a16="http://schemas.microsoft.com/office/drawing/2014/main" id="{D4F08662-DA29-FD02-A422-C63F48830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03" y="1120877"/>
            <a:ext cx="6172298" cy="516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197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19CA9A3-A7F6-075D-4C37-034AEB0C2354}"/>
              </a:ext>
            </a:extLst>
          </p:cNvPr>
          <p:cNvPicPr>
            <a:picLocks noGrp="1" noChangeAspect="1"/>
          </p:cNvPicPr>
          <p:nvPr>
            <p:ph idx="1"/>
          </p:nvPr>
        </p:nvPicPr>
        <p:blipFill>
          <a:blip r:embed="rId2"/>
          <a:stretch>
            <a:fillRect/>
          </a:stretch>
        </p:blipFill>
        <p:spPr>
          <a:xfrm>
            <a:off x="1020096" y="1328762"/>
            <a:ext cx="7504472" cy="3921663"/>
          </a:xfrm>
        </p:spPr>
      </p:pic>
    </p:spTree>
    <p:extLst>
      <p:ext uri="{BB962C8B-B14F-4D97-AF65-F5344CB8AC3E}">
        <p14:creationId xmlns:p14="http://schemas.microsoft.com/office/powerpoint/2010/main" val="635739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Problem 1</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A bit stream 1101011011 is transmitted using the standard CRC method. The generator polynomial is x^4+x+1. What is the actual bit string transmitted?</a:t>
            </a:r>
          </a:p>
          <a:p>
            <a:pPr marL="0" indent="0" algn="just">
              <a:buNone/>
            </a:pPr>
            <a:r>
              <a:rPr lang="en-US" sz="2400" dirty="0">
                <a:latin typeface="Times New Roman" panose="02020603050405020304" pitchFamily="18" charset="0"/>
                <a:cs typeface="Times New Roman" panose="02020603050405020304" pitchFamily="18" charset="0"/>
              </a:rPr>
              <a:t>Solution:</a:t>
            </a:r>
          </a:p>
          <a:p>
            <a:pPr marL="0" indent="0" algn="just">
              <a:buNone/>
            </a:pPr>
            <a:r>
              <a:rPr lang="en-US" sz="2400" dirty="0">
                <a:latin typeface="Times New Roman" panose="02020603050405020304" pitchFamily="18" charset="0"/>
                <a:cs typeface="Times New Roman" panose="02020603050405020304" pitchFamily="18" charset="0"/>
              </a:rPr>
              <a:t>The generator polynomial G(x) = x^4 + x + 1 is encoded as 10011.</a:t>
            </a:r>
          </a:p>
          <a:p>
            <a:pPr marL="0" indent="0" algn="just">
              <a:buNone/>
            </a:pPr>
            <a:r>
              <a:rPr lang="en-US" sz="2400" dirty="0">
                <a:latin typeface="Times New Roman" panose="02020603050405020304" pitchFamily="18" charset="0"/>
                <a:cs typeface="Times New Roman" panose="02020603050405020304" pitchFamily="18" charset="0"/>
              </a:rPr>
              <a:t>Clearly, the generator polynomial consists of 5 bits.</a:t>
            </a:r>
          </a:p>
          <a:p>
            <a:pPr marL="0" indent="0" algn="just">
              <a:buNone/>
            </a:pPr>
            <a:r>
              <a:rPr lang="en-US" sz="2400" dirty="0">
                <a:latin typeface="Times New Roman" panose="02020603050405020304" pitchFamily="18" charset="0"/>
                <a:cs typeface="Times New Roman" panose="02020603050405020304" pitchFamily="18" charset="0"/>
              </a:rPr>
              <a:t>So, a string of 4 zeroes (5-1) is appended to the bit stream to be transmitted.</a:t>
            </a:r>
          </a:p>
          <a:p>
            <a:pPr marL="0" indent="0" algn="just">
              <a:buNone/>
            </a:pPr>
            <a:r>
              <a:rPr lang="en-US" sz="2400" dirty="0">
                <a:latin typeface="Times New Roman" panose="02020603050405020304" pitchFamily="18" charset="0"/>
                <a:cs typeface="Times New Roman" panose="02020603050405020304" pitchFamily="18" charset="0"/>
              </a:rPr>
              <a:t>The resulting bit stream is 11010110110000.</a:t>
            </a:r>
          </a:p>
        </p:txBody>
      </p:sp>
    </p:spTree>
    <p:extLst>
      <p:ext uri="{BB962C8B-B14F-4D97-AF65-F5344CB8AC3E}">
        <p14:creationId xmlns:p14="http://schemas.microsoft.com/office/powerpoint/2010/main" val="2456792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107573F-D479-8683-65AA-F6B820E0FCE5}"/>
              </a:ext>
            </a:extLst>
          </p:cNvPr>
          <p:cNvPicPr>
            <a:picLocks noGrp="1" noChangeAspect="1"/>
          </p:cNvPicPr>
          <p:nvPr>
            <p:ph idx="1"/>
          </p:nvPr>
        </p:nvPicPr>
        <p:blipFill>
          <a:blip r:embed="rId2"/>
          <a:stretch>
            <a:fillRect/>
          </a:stretch>
        </p:blipFill>
        <p:spPr>
          <a:xfrm>
            <a:off x="1351014" y="1176517"/>
            <a:ext cx="4744986" cy="5032554"/>
          </a:xfrm>
        </p:spPr>
      </p:pic>
      <p:sp>
        <p:nvSpPr>
          <p:cNvPr id="7" name="TextBox 6">
            <a:extLst>
              <a:ext uri="{FF2B5EF4-FFF2-40B4-BE49-F238E27FC236}">
                <a16:creationId xmlns:a16="http://schemas.microsoft.com/office/drawing/2014/main" id="{50152D98-7916-122A-96CB-C38BF0F6D212}"/>
              </a:ext>
            </a:extLst>
          </p:cNvPr>
          <p:cNvSpPr txBox="1"/>
          <p:nvPr/>
        </p:nvSpPr>
        <p:spPr>
          <a:xfrm>
            <a:off x="5733436" y="1784921"/>
            <a:ext cx="6098458" cy="2677656"/>
          </a:xfrm>
          <a:prstGeom prst="rect">
            <a:avLst/>
          </a:prstGeom>
          <a:noFill/>
        </p:spPr>
        <p:txBody>
          <a:bodyPr wrap="square">
            <a:spAutoFit/>
          </a:bodyPr>
          <a:lstStyle/>
          <a:p>
            <a:pPr algn="l" fontAlgn="base"/>
            <a:r>
              <a:rPr lang="en-US" sz="2400" b="0" i="0" dirty="0">
                <a:solidFill>
                  <a:srgbClr val="303030"/>
                </a:solidFill>
                <a:effectLst/>
                <a:latin typeface="Times New Roman" panose="02020603050405020304" pitchFamily="18" charset="0"/>
                <a:cs typeface="Times New Roman" panose="02020603050405020304" pitchFamily="18" charset="0"/>
              </a:rPr>
              <a:t>From here, CRC = 1110.</a:t>
            </a:r>
          </a:p>
          <a:p>
            <a:pPr algn="l" fontAlgn="base"/>
            <a:r>
              <a:rPr lang="en-US" sz="2400" b="0" i="0" dirty="0">
                <a:solidFill>
                  <a:srgbClr val="303030"/>
                </a:solidFill>
                <a:effectLst/>
                <a:latin typeface="Times New Roman" panose="02020603050405020304" pitchFamily="18" charset="0"/>
                <a:cs typeface="Times New Roman" panose="02020603050405020304" pitchFamily="18" charset="0"/>
              </a:rPr>
              <a:t>Now,</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The code word to be transmitted is obtained by replacing the last 4 zeroes of 1101011011</a:t>
            </a:r>
            <a:r>
              <a:rPr lang="en-US" sz="2400" b="1" i="0" dirty="0">
                <a:solidFill>
                  <a:srgbClr val="303030"/>
                </a:solidFill>
                <a:effectLst/>
                <a:latin typeface="Times New Roman" panose="02020603050405020304" pitchFamily="18" charset="0"/>
                <a:cs typeface="Times New Roman" panose="02020603050405020304" pitchFamily="18" charset="0"/>
              </a:rPr>
              <a:t>0000 </a:t>
            </a:r>
            <a:r>
              <a:rPr lang="en-US" sz="2400" b="0" i="0" dirty="0">
                <a:solidFill>
                  <a:srgbClr val="303030"/>
                </a:solidFill>
                <a:effectLst/>
                <a:latin typeface="Times New Roman" panose="02020603050405020304" pitchFamily="18" charset="0"/>
                <a:cs typeface="Times New Roman" panose="02020603050405020304" pitchFamily="18" charset="0"/>
              </a:rPr>
              <a:t>with the CRC.</a:t>
            </a:r>
          </a:p>
          <a:p>
            <a:pPr algn="l" fontAlgn="base">
              <a:buFont typeface="Arial" panose="020B0604020202020204" pitchFamily="34" charset="0"/>
              <a:buChar char="•"/>
            </a:pPr>
            <a:r>
              <a:rPr lang="en-US" sz="2400" b="0" i="0" dirty="0">
                <a:solidFill>
                  <a:srgbClr val="303030"/>
                </a:solidFill>
                <a:effectLst/>
                <a:latin typeface="Times New Roman" panose="02020603050405020304" pitchFamily="18" charset="0"/>
                <a:cs typeface="Times New Roman" panose="02020603050405020304" pitchFamily="18" charset="0"/>
              </a:rPr>
              <a:t>Thus, the code word transmitted to the receiver = 1101011011</a:t>
            </a:r>
            <a:r>
              <a:rPr lang="en-US" sz="2400" b="1" i="0" dirty="0">
                <a:solidFill>
                  <a:srgbClr val="303030"/>
                </a:solidFill>
                <a:effectLst/>
                <a:latin typeface="Times New Roman" panose="02020603050405020304" pitchFamily="18" charset="0"/>
                <a:cs typeface="Times New Roman" panose="02020603050405020304" pitchFamily="18" charset="0"/>
              </a:rPr>
              <a:t>1110</a:t>
            </a:r>
            <a:r>
              <a:rPr lang="en-US" sz="2400" b="0" i="0" dirty="0">
                <a:solidFill>
                  <a:srgbClr val="30303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83630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Problem 2</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l" fontAlgn="base"/>
            <a:r>
              <a:rPr lang="en-US" sz="2000" b="0" i="0" dirty="0">
                <a:solidFill>
                  <a:srgbClr val="303030"/>
                </a:solidFill>
                <a:effectLst/>
                <a:latin typeface="Times New Roman" panose="02020603050405020304" pitchFamily="18" charset="0"/>
                <a:cs typeface="Times New Roman" panose="02020603050405020304" pitchFamily="18" charset="0"/>
              </a:rPr>
              <a:t>A bit stream 10011101 is transmitted using the standard CRC method. The generator polynomial is x</a:t>
            </a:r>
            <a:r>
              <a:rPr lang="en-US" sz="2000" b="0" i="0" baseline="30000" dirty="0">
                <a:solidFill>
                  <a:srgbClr val="303030"/>
                </a:solidFill>
                <a:effectLst/>
                <a:latin typeface="Times New Roman" panose="02020603050405020304" pitchFamily="18" charset="0"/>
                <a:cs typeface="Times New Roman" panose="02020603050405020304" pitchFamily="18" charset="0"/>
              </a:rPr>
              <a:t>3</a:t>
            </a:r>
            <a:r>
              <a:rPr lang="en-US" sz="2000" b="0" i="0" dirty="0">
                <a:solidFill>
                  <a:srgbClr val="303030"/>
                </a:solidFill>
                <a:effectLst/>
                <a:latin typeface="Times New Roman" panose="02020603050405020304" pitchFamily="18" charset="0"/>
                <a:cs typeface="Times New Roman" panose="02020603050405020304" pitchFamily="18" charset="0"/>
              </a:rPr>
              <a:t>+1.</a:t>
            </a:r>
          </a:p>
          <a:p>
            <a:pPr algn="l" fontAlgn="base">
              <a:buFont typeface="+mj-lt"/>
              <a:buAutoNum type="arabicPeriod"/>
            </a:pPr>
            <a:r>
              <a:rPr lang="en-US" sz="2000" b="0" i="0" dirty="0">
                <a:solidFill>
                  <a:srgbClr val="303030"/>
                </a:solidFill>
                <a:effectLst/>
                <a:latin typeface="Times New Roman" panose="02020603050405020304" pitchFamily="18" charset="0"/>
                <a:cs typeface="Times New Roman" panose="02020603050405020304" pitchFamily="18" charset="0"/>
              </a:rPr>
              <a:t>What is the actual bit string transmitted?</a:t>
            </a:r>
          </a:p>
          <a:p>
            <a:pPr algn="l" fontAlgn="base">
              <a:buFont typeface="+mj-lt"/>
              <a:buAutoNum type="arabicPeriod"/>
            </a:pPr>
            <a:r>
              <a:rPr lang="en-US" sz="2000" b="0" i="0" dirty="0">
                <a:solidFill>
                  <a:srgbClr val="303030"/>
                </a:solidFill>
                <a:effectLst/>
                <a:latin typeface="Times New Roman" panose="02020603050405020304" pitchFamily="18" charset="0"/>
                <a:cs typeface="Times New Roman" panose="02020603050405020304" pitchFamily="18" charset="0"/>
              </a:rPr>
              <a:t>Suppose the third bit from the left is inverted during transmission. How will receiver detect this error?</a:t>
            </a:r>
          </a:p>
          <a:p>
            <a:pPr algn="l" fontAlgn="base"/>
            <a:r>
              <a:rPr lang="en-US" sz="2000" b="1" i="0" u="sng" dirty="0">
                <a:solidFill>
                  <a:srgbClr val="303030"/>
                </a:solidFill>
                <a:effectLst/>
                <a:latin typeface="Times New Roman" panose="02020603050405020304" pitchFamily="18" charset="0"/>
                <a:cs typeface="Times New Roman" panose="02020603050405020304" pitchFamily="18" charset="0"/>
              </a:rPr>
              <a:t>Solution-</a:t>
            </a:r>
            <a:endParaRPr lang="en-US" sz="2000" b="0" i="0" dirty="0">
              <a:solidFill>
                <a:srgbClr val="303030"/>
              </a:solidFill>
              <a:effectLst/>
              <a:latin typeface="Times New Roman" panose="02020603050405020304" pitchFamily="18" charset="0"/>
              <a:cs typeface="Times New Roman" panose="02020603050405020304" pitchFamily="18" charset="0"/>
            </a:endParaRPr>
          </a:p>
          <a:p>
            <a:pPr algn="l" fontAlgn="base"/>
            <a:r>
              <a:rPr lang="en-US" sz="2000" b="1" i="0" u="sng" dirty="0">
                <a:solidFill>
                  <a:srgbClr val="303030"/>
                </a:solidFill>
                <a:effectLst/>
                <a:latin typeface="Times New Roman" panose="02020603050405020304" pitchFamily="18" charset="0"/>
                <a:cs typeface="Times New Roman" panose="02020603050405020304" pitchFamily="18" charset="0"/>
              </a:rPr>
              <a:t>Part-01:</a:t>
            </a:r>
            <a:endParaRPr lang="en-US" sz="2000" b="0" i="0" dirty="0">
              <a:solidFill>
                <a:srgbClr val="30303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The generator polynomial G(x) = x</a:t>
            </a:r>
            <a:r>
              <a:rPr lang="en-US" sz="2000" b="0" i="0" baseline="30000" dirty="0">
                <a:solidFill>
                  <a:srgbClr val="303030"/>
                </a:solidFill>
                <a:effectLst/>
                <a:latin typeface="Times New Roman" panose="02020603050405020304" pitchFamily="18" charset="0"/>
                <a:cs typeface="Times New Roman" panose="02020603050405020304" pitchFamily="18" charset="0"/>
              </a:rPr>
              <a:t>3</a:t>
            </a:r>
            <a:r>
              <a:rPr lang="en-US" sz="2000" b="0" i="0" dirty="0">
                <a:solidFill>
                  <a:srgbClr val="303030"/>
                </a:solidFill>
                <a:effectLst/>
                <a:latin typeface="Times New Roman" panose="02020603050405020304" pitchFamily="18" charset="0"/>
                <a:cs typeface="Times New Roman" panose="02020603050405020304" pitchFamily="18" charset="0"/>
              </a:rPr>
              <a:t> + 1 is encoded as 1001.</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Clearly, the generator polynomial consists of 4 bits.</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So, a string of 3 zeroes is appended to the bit stream to be transmitted.</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The resulting bit stream is 10011101</a:t>
            </a:r>
            <a:r>
              <a:rPr lang="en-US" sz="2000" b="1" i="0" dirty="0">
                <a:solidFill>
                  <a:srgbClr val="303030"/>
                </a:solidFill>
                <a:effectLst/>
                <a:latin typeface="Times New Roman" panose="02020603050405020304" pitchFamily="18" charset="0"/>
                <a:cs typeface="Times New Roman" panose="02020603050405020304" pitchFamily="18" charset="0"/>
              </a:rPr>
              <a:t>000</a:t>
            </a:r>
            <a:r>
              <a:rPr lang="en-US" sz="2000" b="0" i="0" dirty="0">
                <a:solidFill>
                  <a:srgbClr val="303030"/>
                </a:solidFill>
                <a:effectLst/>
                <a:latin typeface="Times New Roman" panose="02020603050405020304" pitchFamily="18" charset="0"/>
                <a:cs typeface="Times New Roman" panose="02020603050405020304" pitchFamily="18" charset="0"/>
              </a:rPr>
              <a:t>.</a:t>
            </a:r>
          </a:p>
          <a:p>
            <a:pPr algn="l" fontAlgn="base"/>
            <a:r>
              <a:rPr lang="en-US" sz="2000" b="0" i="0" dirty="0">
                <a:solidFill>
                  <a:srgbClr val="303030"/>
                </a:solidFill>
                <a:effectLst/>
                <a:latin typeface="Times New Roman" panose="02020603050405020304" pitchFamily="18" charset="0"/>
                <a:cs typeface="Times New Roman" panose="02020603050405020304" pitchFamily="18" charset="0"/>
              </a:rPr>
              <a:t>Now, the binary division is performed as-</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548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969EC29-876F-DF08-7180-AE491E44297D}"/>
              </a:ext>
            </a:extLst>
          </p:cNvPr>
          <p:cNvPicPr>
            <a:picLocks noGrp="1" noChangeAspect="1"/>
          </p:cNvPicPr>
          <p:nvPr>
            <p:ph idx="1"/>
          </p:nvPr>
        </p:nvPicPr>
        <p:blipFill>
          <a:blip r:embed="rId2"/>
          <a:stretch>
            <a:fillRect/>
          </a:stretch>
        </p:blipFill>
        <p:spPr>
          <a:xfrm>
            <a:off x="1485190" y="1135626"/>
            <a:ext cx="4030706" cy="5056188"/>
          </a:xfrm>
        </p:spPr>
      </p:pic>
      <p:sp>
        <p:nvSpPr>
          <p:cNvPr id="7" name="TextBox 6">
            <a:extLst>
              <a:ext uri="{FF2B5EF4-FFF2-40B4-BE49-F238E27FC236}">
                <a16:creationId xmlns:a16="http://schemas.microsoft.com/office/drawing/2014/main" id="{0B79245A-C876-397F-DBCB-51D8D3AB32EF}"/>
              </a:ext>
            </a:extLst>
          </p:cNvPr>
          <p:cNvSpPr txBox="1"/>
          <p:nvPr/>
        </p:nvSpPr>
        <p:spPr>
          <a:xfrm>
            <a:off x="5255342" y="2551837"/>
            <a:ext cx="6098458" cy="1477328"/>
          </a:xfrm>
          <a:prstGeom prst="rect">
            <a:avLst/>
          </a:prstGeom>
          <a:noFill/>
        </p:spPr>
        <p:txBody>
          <a:bodyPr wrap="square">
            <a:spAutoFit/>
          </a:bodyPr>
          <a:lstStyle/>
          <a:p>
            <a:pPr algn="l" fontAlgn="base"/>
            <a:r>
              <a:rPr lang="en-US" b="0" i="0" dirty="0">
                <a:solidFill>
                  <a:srgbClr val="303030"/>
                </a:solidFill>
                <a:effectLst/>
                <a:latin typeface="Times New Roman" panose="02020603050405020304" pitchFamily="18" charset="0"/>
                <a:cs typeface="Times New Roman" panose="02020603050405020304" pitchFamily="18" charset="0"/>
              </a:rPr>
              <a:t>From here, CRC = 100.</a:t>
            </a:r>
          </a:p>
          <a:p>
            <a:pPr algn="l" fontAlgn="base"/>
            <a:r>
              <a:rPr lang="en-US" b="0" i="0" dirty="0">
                <a:solidFill>
                  <a:srgbClr val="303030"/>
                </a:solidFill>
                <a:effectLst/>
                <a:latin typeface="Times New Roman" panose="02020603050405020304" pitchFamily="18" charset="0"/>
                <a:cs typeface="Times New Roman" panose="02020603050405020304" pitchFamily="18" charset="0"/>
              </a:rPr>
              <a:t>Now,</a:t>
            </a:r>
          </a:p>
          <a:p>
            <a:pPr algn="l" fontAlgn="base">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The code word to be transmitted is obtained by replacing the last 3 zeroes of 10011101</a:t>
            </a:r>
            <a:r>
              <a:rPr lang="en-US" b="1" i="0" dirty="0">
                <a:solidFill>
                  <a:srgbClr val="303030"/>
                </a:solidFill>
                <a:effectLst/>
                <a:latin typeface="Times New Roman" panose="02020603050405020304" pitchFamily="18" charset="0"/>
                <a:cs typeface="Times New Roman" panose="02020603050405020304" pitchFamily="18" charset="0"/>
              </a:rPr>
              <a:t>000 </a:t>
            </a:r>
            <a:r>
              <a:rPr lang="en-US" b="0" i="0" dirty="0">
                <a:solidFill>
                  <a:srgbClr val="303030"/>
                </a:solidFill>
                <a:effectLst/>
                <a:latin typeface="Times New Roman" panose="02020603050405020304" pitchFamily="18" charset="0"/>
                <a:cs typeface="Times New Roman" panose="02020603050405020304" pitchFamily="18" charset="0"/>
              </a:rPr>
              <a:t>with the CRC.</a:t>
            </a:r>
          </a:p>
          <a:p>
            <a:pPr algn="l" fontAlgn="base">
              <a:buFont typeface="Arial" panose="020B0604020202020204" pitchFamily="34" charset="0"/>
              <a:buChar char="•"/>
            </a:pPr>
            <a:r>
              <a:rPr lang="en-US" b="0" i="0" dirty="0">
                <a:solidFill>
                  <a:srgbClr val="303030"/>
                </a:solidFill>
                <a:effectLst/>
                <a:latin typeface="Times New Roman" panose="02020603050405020304" pitchFamily="18" charset="0"/>
                <a:cs typeface="Times New Roman" panose="02020603050405020304" pitchFamily="18" charset="0"/>
              </a:rPr>
              <a:t>Thus, the code word transmitted to the receiver = 10011101</a:t>
            </a:r>
            <a:r>
              <a:rPr lang="en-US" b="1" i="0" dirty="0">
                <a:solidFill>
                  <a:srgbClr val="303030"/>
                </a:solidFill>
                <a:effectLst/>
                <a:latin typeface="Times New Roman" panose="02020603050405020304" pitchFamily="18" charset="0"/>
                <a:cs typeface="Times New Roman" panose="02020603050405020304" pitchFamily="18" charset="0"/>
              </a:rPr>
              <a:t>100</a:t>
            </a:r>
            <a:endParaRPr lang="en-US" b="0" i="0" dirty="0">
              <a:solidFill>
                <a:srgbClr val="30303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135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6616CB6-8545-8485-496C-D6D3E23A76C3}"/>
              </a:ext>
            </a:extLst>
          </p:cNvPr>
          <p:cNvSpPr>
            <a:spLocks noGrp="1" noChangeArrowheads="1"/>
          </p:cNvSpPr>
          <p:nvPr>
            <p:ph idx="1"/>
          </p:nvPr>
        </p:nvSpPr>
        <p:spPr bwMode="auto">
          <a:xfrm>
            <a:off x="813619" y="1189234"/>
            <a:ext cx="9037731" cy="3765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6501"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Part-02:</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latin typeface="Times New Roman" panose="02020603050405020304" pitchFamily="18" charset="0"/>
                <a:cs typeface="Times New Roman" panose="02020603050405020304" pitchFamily="18" charset="0"/>
              </a:rPr>
              <a:t>According to the question,</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Third bit from the left gets inverted during transmission.</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So, the bit stream received by the receiver = 10111101100.</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200" dirty="0">
                <a:latin typeface="Times New Roman" panose="02020603050405020304" pitchFamily="18" charset="0"/>
                <a:cs typeface="Times New Roman" panose="02020603050405020304" pitchFamily="18" charset="0"/>
              </a:rPr>
              <a:t>Now,</a:t>
            </a:r>
          </a:p>
          <a:p>
            <a:r>
              <a:rPr lang="en-US" sz="2200" dirty="0">
                <a:latin typeface="Times New Roman" panose="02020603050405020304" pitchFamily="18" charset="0"/>
                <a:cs typeface="Times New Roman" panose="02020603050405020304" pitchFamily="18" charset="0"/>
              </a:rPr>
              <a:t>Receiver receives the bit stream = 10111101100.</a:t>
            </a:r>
          </a:p>
          <a:p>
            <a:r>
              <a:rPr lang="en-US" sz="2200" dirty="0">
                <a:latin typeface="Times New Roman" panose="02020603050405020304" pitchFamily="18" charset="0"/>
                <a:cs typeface="Times New Roman" panose="02020603050405020304" pitchFamily="18" charset="0"/>
              </a:rPr>
              <a:t>Receiver performs the binary division with the same generator polynomial as-</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2200"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lang="en-US" altLang="en-US" sz="2200" dirty="0">
                <a:latin typeface="Times New Roman" panose="02020603050405020304" pitchFamily="18" charset="0"/>
                <a:cs typeface="Times New Roman" panose="02020603050405020304" pitchFamily="18" charset="0"/>
              </a:rPr>
            </a:b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464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DE4E705-D61E-896A-E049-9C7BF01223F3}"/>
              </a:ext>
            </a:extLst>
          </p:cNvPr>
          <p:cNvPicPr>
            <a:picLocks noGrp="1" noChangeAspect="1"/>
          </p:cNvPicPr>
          <p:nvPr>
            <p:ph idx="1"/>
          </p:nvPr>
        </p:nvPicPr>
        <p:blipFill>
          <a:blip r:embed="rId2"/>
          <a:stretch>
            <a:fillRect/>
          </a:stretch>
        </p:blipFill>
        <p:spPr>
          <a:xfrm>
            <a:off x="1200572" y="1150272"/>
            <a:ext cx="4895428" cy="5056188"/>
          </a:xfrm>
        </p:spPr>
      </p:pic>
      <p:sp>
        <p:nvSpPr>
          <p:cNvPr id="7" name="TextBox 6">
            <a:extLst>
              <a:ext uri="{FF2B5EF4-FFF2-40B4-BE49-F238E27FC236}">
                <a16:creationId xmlns:a16="http://schemas.microsoft.com/office/drawing/2014/main" id="{2E4DDFC0-A5B1-98E0-E723-F6606984E45F}"/>
              </a:ext>
            </a:extLst>
          </p:cNvPr>
          <p:cNvSpPr txBox="1"/>
          <p:nvPr/>
        </p:nvSpPr>
        <p:spPr>
          <a:xfrm>
            <a:off x="5571203" y="2315862"/>
            <a:ext cx="6098458" cy="1938992"/>
          </a:xfrm>
          <a:prstGeom prst="rect">
            <a:avLst/>
          </a:prstGeom>
          <a:noFill/>
        </p:spPr>
        <p:txBody>
          <a:bodyPr wrap="square">
            <a:spAutoFit/>
          </a:bodyPr>
          <a:lstStyle/>
          <a:p>
            <a:pPr algn="l" fontAlgn="base"/>
            <a:r>
              <a:rPr lang="en-US" sz="2000" b="0" i="0" dirty="0">
                <a:solidFill>
                  <a:srgbClr val="303030"/>
                </a:solidFill>
                <a:effectLst/>
                <a:latin typeface="Times New Roman" panose="02020603050405020304" pitchFamily="18" charset="0"/>
                <a:cs typeface="Times New Roman" panose="02020603050405020304" pitchFamily="18" charset="0"/>
              </a:rPr>
              <a:t>From here,</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The remainder obtained on division is a non-zero value.</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This indicates to the receiver that an error occurred in the data during the transmission.</a:t>
            </a:r>
          </a:p>
          <a:p>
            <a:pPr algn="l" fontAlgn="base">
              <a:buFont typeface="Arial" panose="020B0604020202020204" pitchFamily="34" charset="0"/>
              <a:buChar char="•"/>
            </a:pPr>
            <a:r>
              <a:rPr lang="en-US" sz="2000" b="0" i="0" dirty="0">
                <a:solidFill>
                  <a:srgbClr val="303030"/>
                </a:solidFill>
                <a:effectLst/>
                <a:latin typeface="Times New Roman" panose="02020603050405020304" pitchFamily="18" charset="0"/>
                <a:cs typeface="Times New Roman" panose="02020603050405020304" pitchFamily="18" charset="0"/>
              </a:rPr>
              <a:t>Therefore, receiver rejects the data and asks the sender for retransmission.</a:t>
            </a:r>
          </a:p>
        </p:txBody>
      </p:sp>
    </p:spTree>
    <p:extLst>
      <p:ext uri="{BB962C8B-B14F-4D97-AF65-F5344CB8AC3E}">
        <p14:creationId xmlns:p14="http://schemas.microsoft.com/office/powerpoint/2010/main" val="2585476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Error Correction</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lvl="0" algn="just">
              <a:buClr>
                <a:srgbClr val="FFFFFF"/>
              </a:buClr>
              <a:buSzPct val="150000"/>
              <a:buFont typeface="Comfortaa"/>
              <a:buChar char="•"/>
            </a:pPr>
            <a:r>
              <a:rPr lang="en-US" sz="2400" dirty="0">
                <a:latin typeface="Times New Roman" panose="02020603050405020304" pitchFamily="18" charset="0"/>
                <a:cs typeface="Times New Roman" panose="02020603050405020304" pitchFamily="18" charset="0"/>
              </a:rPr>
              <a:t>Error correction codes are used to detect and correct the errors when data is transmitted from the sender to the receiver.</a:t>
            </a:r>
          </a:p>
          <a:p>
            <a:pPr lvl="0" algn="just">
              <a:buClr>
                <a:srgbClr val="FFFFFF"/>
              </a:buClr>
              <a:buSzPct val="150000"/>
              <a:buFont typeface="Comfortaa"/>
              <a:buChar char="•"/>
            </a:pPr>
            <a:r>
              <a:rPr lang="en-US" sz="2400" dirty="0">
                <a:latin typeface="Times New Roman" panose="02020603050405020304" pitchFamily="18" charset="0"/>
                <a:cs typeface="Times New Roman" panose="02020603050405020304" pitchFamily="18" charset="0"/>
              </a:rPr>
              <a:t>Error correction is the additional ability to reconstruct the original, error-free data.</a:t>
            </a:r>
          </a:p>
          <a:p>
            <a:pPr lvl="0" algn="just"/>
            <a:r>
              <a:rPr lang="en-US" sz="2400" dirty="0">
                <a:latin typeface="Times New Roman" panose="02020603050405020304" pitchFamily="18" charset="0"/>
                <a:cs typeface="Times New Roman" panose="02020603050405020304" pitchFamily="18" charset="0"/>
              </a:rPr>
              <a:t>Error correction can be done in two ways:</a:t>
            </a:r>
          </a:p>
          <a:p>
            <a:pPr lvl="0" algn="just">
              <a:buClr>
                <a:srgbClr val="FFFFFF"/>
              </a:buClr>
              <a:buSzPct val="150000"/>
              <a:buFont typeface="Comfortaa"/>
              <a:buChar char="•"/>
            </a:pPr>
            <a:r>
              <a:rPr lang="en-US" sz="2400" u="sng" dirty="0">
                <a:latin typeface="Times New Roman" panose="02020603050405020304" pitchFamily="18" charset="0"/>
                <a:cs typeface="Times New Roman" panose="02020603050405020304" pitchFamily="18" charset="0"/>
              </a:rPr>
              <a:t>Backward Error Correction:</a:t>
            </a:r>
            <a:r>
              <a:rPr lang="en-US" sz="2400" dirty="0">
                <a:latin typeface="Times New Roman" panose="02020603050405020304" pitchFamily="18" charset="0"/>
                <a:cs typeface="Times New Roman" panose="02020603050405020304" pitchFamily="18" charset="0"/>
              </a:rPr>
              <a:t> When the receiver detects an error in the data received, it requests back the sender to retransmit the data unit.</a:t>
            </a:r>
          </a:p>
          <a:p>
            <a:pPr lvl="0" algn="just">
              <a:buClr>
                <a:srgbClr val="FFFFFF"/>
              </a:buClr>
              <a:buSzPct val="150000"/>
              <a:buFont typeface="Comfortaa"/>
              <a:buChar char="•"/>
            </a:pPr>
            <a:r>
              <a:rPr lang="en-US" sz="2400" u="sng" dirty="0">
                <a:latin typeface="Times New Roman" panose="02020603050405020304" pitchFamily="18" charset="0"/>
                <a:cs typeface="Times New Roman" panose="02020603050405020304" pitchFamily="18" charset="0"/>
              </a:rPr>
              <a:t>Forward Error Correction:</a:t>
            </a:r>
            <a:r>
              <a:rPr lang="en-US" sz="2400" dirty="0">
                <a:latin typeface="Times New Roman" panose="02020603050405020304" pitchFamily="18" charset="0"/>
                <a:cs typeface="Times New Roman" panose="02020603050405020304" pitchFamily="18" charset="0"/>
              </a:rPr>
              <a:t> When the receiver detects some error in the data received, it executes error-correcting code, which helps it to auto-recover and to correct some kinds of errors.</a:t>
            </a:r>
          </a:p>
          <a:p>
            <a:pPr lvl="0" algn="just">
              <a:buClr>
                <a:srgbClr val="FFFFFF"/>
              </a:buClr>
              <a:buSzPct val="150000"/>
              <a:buFont typeface="Comfortaa"/>
              <a:buChar char="•"/>
            </a:pPr>
            <a:r>
              <a:rPr lang="en-US" sz="2400" dirty="0">
                <a:latin typeface="Times New Roman" panose="02020603050405020304" pitchFamily="18" charset="0"/>
                <a:cs typeface="Times New Roman" panose="02020603050405020304" pitchFamily="18" charset="0"/>
              </a:rPr>
              <a:t>E.g., Hamming Code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25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Error detection: </a:t>
            </a:r>
            <a:r>
              <a:rPr lang="en-US" sz="2400" dirty="0">
                <a:latin typeface="Times New Roman" panose="02020603050405020304" pitchFamily="18" charset="0"/>
                <a:cs typeface="Times New Roman" panose="02020603050405020304" pitchFamily="18" charset="0"/>
              </a:rPr>
              <a:t>Many data link-layer protocols provide a mechanism to detect the presence of one or more errors. This is done by having the transmitting node set error-detection bits in the frame, and having the receiving node perform an error check. Error detection is a very common service among link-layer protocols. </a:t>
            </a:r>
          </a:p>
          <a:p>
            <a:pPr algn="just"/>
            <a:r>
              <a:rPr lang="en-US" sz="2400" b="1" dirty="0">
                <a:latin typeface="Times New Roman" panose="02020603050405020304" pitchFamily="18" charset="0"/>
                <a:cs typeface="Times New Roman" panose="02020603050405020304" pitchFamily="18" charset="0"/>
              </a:rPr>
              <a:t>Error correction: </a:t>
            </a:r>
            <a:r>
              <a:rPr lang="en-US" sz="2400" dirty="0">
                <a:latin typeface="Times New Roman" panose="02020603050405020304" pitchFamily="18" charset="0"/>
                <a:cs typeface="Times New Roman" panose="02020603050405020304" pitchFamily="18" charset="0"/>
              </a:rPr>
              <a:t>Error correction is similar to error detection, except that a receiver cannot only detect whether errors have been introduced in the frame but can also determine exactly where in the frame the errors have occurred (and hence correct these errors). </a:t>
            </a:r>
          </a:p>
          <a:p>
            <a:pPr algn="just"/>
            <a:r>
              <a:rPr lang="en-US" sz="2400" b="1" dirty="0">
                <a:latin typeface="Times New Roman" panose="02020603050405020304" pitchFamily="18" charset="0"/>
                <a:cs typeface="Times New Roman" panose="02020603050405020304" pitchFamily="18" charset="0"/>
              </a:rPr>
              <a:t>Half-duplex and full-duplex: </a:t>
            </a:r>
            <a:r>
              <a:rPr lang="en-US" sz="2400" dirty="0">
                <a:latin typeface="Times New Roman" panose="02020603050405020304" pitchFamily="18" charset="0"/>
                <a:cs typeface="Times New Roman" panose="02020603050405020304" pitchFamily="18" charset="0"/>
              </a:rPr>
              <a:t>With full-duplex transmission, the nodes at both ends of a link may transmit packets at the same time. With half-duplex transmission, a node cannot both transmit and receive at the same time. </a:t>
            </a:r>
          </a:p>
        </p:txBody>
      </p:sp>
    </p:spTree>
    <p:extLst>
      <p:ext uri="{BB962C8B-B14F-4D97-AF65-F5344CB8AC3E}">
        <p14:creationId xmlns:p14="http://schemas.microsoft.com/office/powerpoint/2010/main" val="40621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85000" lnSpcReduction="20000"/>
          </a:bodyPr>
          <a:lstStyle/>
          <a:p>
            <a:pPr lvl="0" algn="just"/>
            <a:r>
              <a:rPr lang="en-US" sz="2600" b="1" u="sng" dirty="0">
                <a:latin typeface="Times New Roman" panose="02020603050405020304" pitchFamily="18" charset="0"/>
                <a:cs typeface="Times New Roman" panose="02020603050405020304" pitchFamily="18" charset="0"/>
              </a:rPr>
              <a:t>Hamming Code:</a:t>
            </a:r>
          </a:p>
          <a:p>
            <a:pPr lvl="0" algn="just">
              <a:spcAft>
                <a:spcPts val="1150"/>
              </a:spcAft>
              <a:buClr>
                <a:srgbClr val="FFFFFF"/>
              </a:buClr>
              <a:buSzPct val="150000"/>
              <a:buFont typeface="Comfortaa"/>
              <a:buChar char="•"/>
            </a:pPr>
            <a:r>
              <a:rPr lang="en-US" sz="2400" dirty="0">
                <a:latin typeface="Times New Roman" panose="02020603050405020304" pitchFamily="18" charset="0"/>
                <a:cs typeface="Times New Roman" panose="02020603050405020304" pitchFamily="18" charset="0"/>
              </a:rPr>
              <a:t>Hamming code is a set of error-correction codes that can be used to detect and correct the errors that can occur when the data is moved or stored from the sender to the receiver.</a:t>
            </a:r>
          </a:p>
          <a:p>
            <a:pPr lvl="0" algn="just">
              <a:spcAft>
                <a:spcPts val="1150"/>
              </a:spcAft>
              <a:buClr>
                <a:srgbClr val="FFFFFF"/>
              </a:buClr>
              <a:buSzPct val="150000"/>
              <a:buFont typeface="Comfortaa"/>
              <a:buChar char="•"/>
            </a:pPr>
            <a:r>
              <a:rPr lang="en-US" sz="2400" dirty="0">
                <a:latin typeface="Times New Roman" panose="02020603050405020304" pitchFamily="18" charset="0"/>
                <a:cs typeface="Times New Roman" panose="02020603050405020304" pitchFamily="18" charset="0"/>
              </a:rPr>
              <a:t>It is technique developed by R.W. Hamming for error correction</a:t>
            </a:r>
            <a:r>
              <a:rPr lang="en-US" sz="2600" dirty="0">
                <a:latin typeface="Times New Roman" panose="02020603050405020304" pitchFamily="18" charset="0"/>
                <a:cs typeface="Times New Roman" panose="02020603050405020304" pitchFamily="18" charset="0"/>
              </a:rPr>
              <a:t>.</a:t>
            </a:r>
          </a:p>
          <a:p>
            <a:pPr lvl="0" algn="just"/>
            <a:r>
              <a:rPr lang="en-US" sz="2600" b="1" u="sng" dirty="0">
                <a:latin typeface="Times New Roman" panose="02020603050405020304" pitchFamily="18" charset="0"/>
                <a:cs typeface="Times New Roman" panose="02020603050405020304" pitchFamily="18" charset="0"/>
              </a:rPr>
              <a:t>Redundant bits:</a:t>
            </a:r>
          </a:p>
          <a:p>
            <a:pPr lvl="0" algn="just">
              <a:spcAft>
                <a:spcPts val="0"/>
              </a:spcAft>
              <a:buClr>
                <a:srgbClr val="FFFFFF"/>
              </a:buClr>
              <a:buSzPct val="150000"/>
              <a:buFont typeface="Comfortaa"/>
              <a:buChar char="•"/>
            </a:pPr>
            <a:r>
              <a:rPr lang="en-US" sz="2400" dirty="0">
                <a:latin typeface="Times New Roman" panose="02020603050405020304" pitchFamily="18" charset="0"/>
                <a:cs typeface="Times New Roman" panose="02020603050405020304" pitchFamily="18" charset="0"/>
              </a:rPr>
              <a:t>Redundant bits are extra binary bits that are generated and added to the information-carrying bits of data transfer to ensure that no bits were lost during the data transfer.</a:t>
            </a:r>
          </a:p>
          <a:p>
            <a:pPr lvl="0" algn="just">
              <a:spcAft>
                <a:spcPts val="0"/>
              </a:spcAft>
              <a:buClr>
                <a:srgbClr val="FFFFFF"/>
              </a:buClr>
              <a:buSzPct val="150000"/>
              <a:buFont typeface="Comfortaa"/>
              <a:buChar char="•"/>
            </a:pPr>
            <a:r>
              <a:rPr lang="en-US" sz="2400" dirty="0">
                <a:latin typeface="Times New Roman" panose="02020603050405020304" pitchFamily="18" charset="0"/>
                <a:cs typeface="Times New Roman" panose="02020603050405020304" pitchFamily="18" charset="0"/>
              </a:rPr>
              <a:t>The number of redundant bits can be calculated using the following formula:</a:t>
            </a:r>
          </a:p>
          <a:p>
            <a:pPr lvl="1" algn="just" hangingPunct="0">
              <a:spcBef>
                <a:spcPts val="0"/>
              </a:spcBef>
              <a:spcAft>
                <a:spcPts val="1415"/>
              </a:spcAft>
              <a:buNone/>
            </a:pPr>
            <a:r>
              <a:rPr lang="en-US" dirty="0">
                <a:latin typeface="Times New Roman" panose="02020603050405020304" pitchFamily="18" charset="0"/>
                <a:cs typeface="Times New Roman" panose="02020603050405020304" pitchFamily="18" charset="0"/>
              </a:rPr>
              <a:t> 2^r ≥ m + r + 1</a:t>
            </a:r>
          </a:p>
          <a:p>
            <a:pPr lvl="1" algn="just" hangingPunct="0">
              <a:spcBef>
                <a:spcPts val="0"/>
              </a:spcBef>
              <a:spcAft>
                <a:spcPts val="1415"/>
              </a:spcAft>
              <a:buNone/>
            </a:pPr>
            <a:r>
              <a:rPr lang="en-US" dirty="0">
                <a:latin typeface="Times New Roman" panose="02020603050405020304" pitchFamily="18" charset="0"/>
                <a:cs typeface="Times New Roman" panose="02020603050405020304" pitchFamily="18" charset="0"/>
              </a:rPr>
              <a:t> where, r = redundant bit, m = data bit</a:t>
            </a:r>
          </a:p>
          <a:p>
            <a:pPr lvl="1" algn="just" hangingPunct="0">
              <a:spcBef>
                <a:spcPts val="0"/>
              </a:spcBef>
              <a:spcAft>
                <a:spcPts val="1415"/>
              </a:spcAft>
              <a:buNone/>
            </a:pPr>
            <a:r>
              <a:rPr lang="en-US" dirty="0">
                <a:latin typeface="Times New Roman" panose="02020603050405020304" pitchFamily="18" charset="0"/>
                <a:cs typeface="Times New Roman" panose="02020603050405020304" pitchFamily="18" charset="0"/>
              </a:rPr>
              <a:t>Suppose the number of data bits is 7, then the number of redundant bits can be calculated using:</a:t>
            </a:r>
          </a:p>
          <a:p>
            <a:pPr lvl="1" algn="just" hangingPunct="0">
              <a:spcBef>
                <a:spcPts val="0"/>
              </a:spcBef>
              <a:spcAft>
                <a:spcPts val="1415"/>
              </a:spcAft>
              <a:buNone/>
            </a:pPr>
            <a:r>
              <a:rPr lang="en-US" dirty="0">
                <a:latin typeface="Times New Roman" panose="02020603050405020304" pitchFamily="18" charset="0"/>
                <a:cs typeface="Times New Roman" panose="02020603050405020304" pitchFamily="18" charset="0"/>
              </a:rPr>
              <a:t>= 2^4 ≥ 7 + 4 + 1</a:t>
            </a:r>
          </a:p>
          <a:p>
            <a:pPr lvl="1" algn="just" hangingPunct="0">
              <a:spcBef>
                <a:spcPts val="0"/>
              </a:spcBef>
              <a:spcAft>
                <a:spcPts val="1415"/>
              </a:spcAft>
              <a:buNone/>
            </a:pPr>
            <a:r>
              <a:rPr lang="en-US" dirty="0">
                <a:latin typeface="Times New Roman" panose="02020603050405020304" pitchFamily="18" charset="0"/>
                <a:cs typeface="Times New Roman" panose="02020603050405020304" pitchFamily="18" charset="0"/>
              </a:rPr>
              <a:t>Thus, the number of redundant bits= 4</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563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lvl="0"/>
            <a:r>
              <a:rPr lang="en-US" sz="2400" u="sng" dirty="0">
                <a:latin typeface="Times New Roman" panose="02020603050405020304" pitchFamily="18" charset="0"/>
                <a:cs typeface="Times New Roman" panose="02020603050405020304" pitchFamily="18" charset="0"/>
              </a:rPr>
              <a:t>Position of the redundant bits:</a:t>
            </a:r>
          </a:p>
          <a:p>
            <a:pPr lvl="0"/>
            <a:r>
              <a:rPr lang="en-US" sz="2400" dirty="0">
                <a:latin typeface="Times New Roman" panose="02020603050405020304" pitchFamily="18" charset="0"/>
                <a:cs typeface="Times New Roman" panose="02020603050405020304" pitchFamily="18" charset="0"/>
              </a:rPr>
              <a:t>For seven-bit ASCII code, redundancy bits are placed in positions 1, 2, 4 and 8.</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49E4232-E4BD-AC30-4DAA-97E190635062}"/>
              </a:ext>
            </a:extLst>
          </p:cNvPr>
          <p:cNvPicPr>
            <a:picLocks noChangeAspect="1"/>
          </p:cNvPicPr>
          <p:nvPr/>
        </p:nvPicPr>
        <p:blipFill>
          <a:blip r:embed="rId2">
            <a:lum/>
            <a:alphaModFix/>
          </a:blip>
          <a:srcRect/>
          <a:stretch>
            <a:fillRect/>
          </a:stretch>
        </p:blipFill>
        <p:spPr>
          <a:xfrm>
            <a:off x="1624262" y="2229529"/>
            <a:ext cx="5667122" cy="1580759"/>
          </a:xfrm>
          <a:prstGeom prst="rect">
            <a:avLst/>
          </a:prstGeom>
          <a:noFill/>
          <a:ln cap="flat">
            <a:noFill/>
          </a:ln>
        </p:spPr>
      </p:pic>
      <p:pic>
        <p:nvPicPr>
          <p:cNvPr id="5" name="Picture 4">
            <a:extLst>
              <a:ext uri="{FF2B5EF4-FFF2-40B4-BE49-F238E27FC236}">
                <a16:creationId xmlns:a16="http://schemas.microsoft.com/office/drawing/2014/main" id="{24342EA5-7779-B80B-EB96-1D83F9F7F770}"/>
              </a:ext>
            </a:extLst>
          </p:cNvPr>
          <p:cNvPicPr>
            <a:picLocks noChangeAspect="1"/>
          </p:cNvPicPr>
          <p:nvPr/>
        </p:nvPicPr>
        <p:blipFill>
          <a:blip r:embed="rId3">
            <a:lum/>
            <a:alphaModFix/>
          </a:blip>
          <a:srcRect/>
          <a:stretch>
            <a:fillRect/>
          </a:stretch>
        </p:blipFill>
        <p:spPr>
          <a:xfrm>
            <a:off x="6791340" y="2018967"/>
            <a:ext cx="3776398" cy="4157996"/>
          </a:xfrm>
          <a:prstGeom prst="rect">
            <a:avLst/>
          </a:prstGeom>
          <a:noFill/>
          <a:ln cap="flat">
            <a:noFill/>
          </a:ln>
        </p:spPr>
      </p:pic>
    </p:spTree>
    <p:extLst>
      <p:ext uri="{BB962C8B-B14F-4D97-AF65-F5344CB8AC3E}">
        <p14:creationId xmlns:p14="http://schemas.microsoft.com/office/powerpoint/2010/main" val="558776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6808-C1CA-18A2-D588-8350FA8C7B2C}"/>
              </a:ext>
            </a:extLst>
          </p:cNvPr>
          <p:cNvSpPr>
            <a:spLocks noGrp="1"/>
          </p:cNvSpPr>
          <p:nvPr>
            <p:ph type="title"/>
          </p:nvPr>
        </p:nvSpPr>
        <p:spPr>
          <a:xfrm>
            <a:off x="838200" y="365126"/>
            <a:ext cx="10515600" cy="43128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209DB11-09DD-9925-9B22-B2BFEA762628}"/>
              </a:ext>
            </a:extLst>
          </p:cNvPr>
          <p:cNvSpPr>
            <a:spLocks noGrp="1"/>
          </p:cNvSpPr>
          <p:nvPr>
            <p:ph idx="1"/>
          </p:nvPr>
        </p:nvSpPr>
        <p:spPr>
          <a:xfrm>
            <a:off x="838200" y="943897"/>
            <a:ext cx="10515600" cy="5233066"/>
          </a:xfrm>
        </p:spPr>
        <p:txBody>
          <a:bodyPr/>
          <a:lstStyle/>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Suppose the data to be transmitted is 1011001, the bits will be placed as follows:</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E0A1A3-C61F-FE48-33EC-615866961BA3}"/>
              </a:ext>
            </a:extLst>
          </p:cNvPr>
          <p:cNvPicPr>
            <a:picLocks noChangeAspect="1"/>
          </p:cNvPicPr>
          <p:nvPr/>
        </p:nvPicPr>
        <p:blipFill>
          <a:blip r:embed="rId2">
            <a:lum/>
            <a:alphaModFix/>
          </a:blip>
          <a:srcRect/>
          <a:stretch>
            <a:fillRect/>
          </a:stretch>
        </p:blipFill>
        <p:spPr>
          <a:xfrm>
            <a:off x="1214999" y="2319119"/>
            <a:ext cx="7845122" cy="1344241"/>
          </a:xfrm>
          <a:prstGeom prst="rect">
            <a:avLst/>
          </a:prstGeom>
          <a:noFill/>
          <a:ln cap="flat">
            <a:noFill/>
          </a:ln>
        </p:spPr>
      </p:pic>
      <p:sp>
        <p:nvSpPr>
          <p:cNvPr id="6" name="TextBox 5">
            <a:extLst>
              <a:ext uri="{FF2B5EF4-FFF2-40B4-BE49-F238E27FC236}">
                <a16:creationId xmlns:a16="http://schemas.microsoft.com/office/drawing/2014/main" id="{85251276-D231-09B9-FA75-0D0F17C06839}"/>
              </a:ext>
            </a:extLst>
          </p:cNvPr>
          <p:cNvSpPr txBox="1"/>
          <p:nvPr/>
        </p:nvSpPr>
        <p:spPr>
          <a:xfrm>
            <a:off x="1214999" y="3209924"/>
            <a:ext cx="6098458" cy="3282950"/>
          </a:xfrm>
          <a:prstGeom prst="rect">
            <a:avLst/>
          </a:prstGeom>
          <a:noFill/>
        </p:spPr>
        <p:txBody>
          <a:bodyPr wrap="square">
            <a:spAutoFit/>
          </a:bodyPr>
          <a:lstStyle/>
          <a:p>
            <a:pPr lvl="0"/>
            <a:r>
              <a:rPr lang="en-US" sz="2600" dirty="0">
                <a:latin typeface="Cantarell" pitchFamily="34"/>
              </a:rPr>
              <a:t>Total number of data bits ‘m’ = 7</a:t>
            </a:r>
          </a:p>
          <a:p>
            <a:pPr lvl="0"/>
            <a:r>
              <a:rPr lang="en-US" sz="2600" dirty="0">
                <a:latin typeface="Cantarell" pitchFamily="34"/>
              </a:rPr>
              <a:t>Number of redundant bits r: </a:t>
            </a:r>
            <a:r>
              <a:rPr lang="en-US" sz="2400" dirty="0">
                <a:latin typeface="Cantarell" pitchFamily="34"/>
              </a:rPr>
              <a:t>2^r ≥ m + r + 1</a:t>
            </a:r>
          </a:p>
          <a:p>
            <a:pPr lvl="1" hangingPunct="0">
              <a:spcBef>
                <a:spcPts val="0"/>
              </a:spcBef>
              <a:spcAft>
                <a:spcPts val="1415"/>
              </a:spcAft>
              <a:buNone/>
            </a:pPr>
            <a:r>
              <a:rPr lang="en-US" dirty="0">
                <a:latin typeface="Cantarell" pitchFamily="34"/>
              </a:rPr>
              <a:t> 							  2^r ≥ 7 + r + 1</a:t>
            </a:r>
          </a:p>
          <a:p>
            <a:pPr lvl="3" hangingPunct="0">
              <a:spcBef>
                <a:spcPts val="0"/>
              </a:spcBef>
              <a:spcAft>
                <a:spcPts val="1415"/>
              </a:spcAft>
              <a:buNone/>
            </a:pPr>
            <a:r>
              <a:rPr lang="en-US" sz="2400" dirty="0">
                <a:latin typeface="Cantarell" pitchFamily="34"/>
              </a:rPr>
              <a:t>				 	  2^4 ≥ 7 + 4 + 1 = 12 (Satisfied)</a:t>
            </a:r>
          </a:p>
          <a:p>
            <a:pPr lvl="0"/>
            <a:r>
              <a:rPr lang="en-US" sz="2400" dirty="0">
                <a:latin typeface="Cantarell" pitchFamily="34"/>
              </a:rPr>
              <a:t>Therefore, r=4 and total number of bits = </a:t>
            </a:r>
            <a:r>
              <a:rPr lang="en-US" sz="2400" dirty="0" err="1">
                <a:latin typeface="Cantarell" pitchFamily="34"/>
              </a:rPr>
              <a:t>m+r</a:t>
            </a:r>
            <a:r>
              <a:rPr lang="en-US" sz="2400" dirty="0">
                <a:latin typeface="Cantarell" pitchFamily="34"/>
              </a:rPr>
              <a:t> =7+4=11;  </a:t>
            </a:r>
          </a:p>
        </p:txBody>
      </p:sp>
    </p:spTree>
    <p:extLst>
      <p:ext uri="{BB962C8B-B14F-4D97-AF65-F5344CB8AC3E}">
        <p14:creationId xmlns:p14="http://schemas.microsoft.com/office/powerpoint/2010/main" val="136145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70000" lnSpcReduction="20000"/>
          </a:bodyPr>
          <a:lstStyle/>
          <a:p>
            <a:pPr lvl="0"/>
            <a:r>
              <a:rPr lang="en-US" sz="2400" dirty="0">
                <a:latin typeface="Times New Roman" panose="02020603050405020304" pitchFamily="18" charset="0"/>
                <a:cs typeface="Times New Roman" panose="02020603050405020304" pitchFamily="18" charset="0"/>
              </a:rPr>
              <a:t>Determining the Parity bits:</a:t>
            </a:r>
          </a:p>
          <a:p>
            <a:pPr lvl="0">
              <a:spcAft>
                <a:spcPts val="1010"/>
              </a:spcAft>
            </a:pPr>
            <a:r>
              <a:rPr lang="en-US" sz="2400" u="sng" dirty="0">
                <a:latin typeface="Times New Roman" panose="02020603050405020304" pitchFamily="18" charset="0"/>
                <a:cs typeface="Times New Roman" panose="02020603050405020304" pitchFamily="18" charset="0"/>
              </a:rPr>
              <a:t>1. Determining R1 bit: (R1: bits 1, 3, 5, 7, 9, 11)</a:t>
            </a:r>
          </a:p>
          <a:p>
            <a:pPr lvl="0">
              <a:spcAft>
                <a:spcPts val="1010"/>
              </a:spcAft>
            </a:pPr>
            <a:endParaRPr lang="en-US" sz="2400" dirty="0">
              <a:latin typeface="Times New Roman" panose="02020603050405020304" pitchFamily="18" charset="0"/>
              <a:cs typeface="Times New Roman" panose="02020603050405020304" pitchFamily="18" charset="0"/>
            </a:endParaRPr>
          </a:p>
          <a:p>
            <a:pPr lvl="0">
              <a:spcAft>
                <a:spcPts val="1010"/>
              </a:spcAft>
            </a:pPr>
            <a:endParaRPr lang="en-US" sz="2400" dirty="0">
              <a:latin typeface="Times New Roman" panose="02020603050405020304" pitchFamily="18" charset="0"/>
              <a:cs typeface="Times New Roman" panose="02020603050405020304" pitchFamily="18" charset="0"/>
            </a:endParaRPr>
          </a:p>
          <a:p>
            <a:pPr lvl="0">
              <a:spcAft>
                <a:spcPts val="1010"/>
              </a:spcAft>
            </a:pPr>
            <a:endParaRPr lang="en-US" sz="2400" dirty="0">
              <a:latin typeface="Times New Roman" panose="02020603050405020304" pitchFamily="18" charset="0"/>
              <a:cs typeface="Times New Roman" panose="02020603050405020304" pitchFamily="18" charset="0"/>
            </a:endParaRPr>
          </a:p>
          <a:p>
            <a:pPr lvl="0">
              <a:spcAft>
                <a:spcPts val="1010"/>
              </a:spcAft>
            </a:pPr>
            <a:r>
              <a:rPr lang="en-US" sz="2400" dirty="0">
                <a:latin typeface="Times New Roman" panose="02020603050405020304" pitchFamily="18" charset="0"/>
                <a:cs typeface="Times New Roman" panose="02020603050405020304" pitchFamily="18" charset="0"/>
              </a:rPr>
              <a:t>To find the redundant bit R1, we check for even parity. Since the total number of 1’s in all the bit positions corresponding to R1 is an even number, the value of R1 = 0</a:t>
            </a:r>
          </a:p>
          <a:p>
            <a:pPr lvl="0">
              <a:spcAft>
                <a:spcPts val="720"/>
              </a:spcAft>
            </a:pPr>
            <a:r>
              <a:rPr lang="en-US" sz="2400" u="sng" dirty="0">
                <a:latin typeface="Times New Roman" panose="02020603050405020304" pitchFamily="18" charset="0"/>
                <a:cs typeface="Times New Roman" panose="02020603050405020304" pitchFamily="18" charset="0"/>
              </a:rPr>
              <a:t>2. Determining R2 bit: (R2: bits 2,3,6,7,10,11)</a:t>
            </a:r>
          </a:p>
          <a:p>
            <a:pPr lvl="0">
              <a:spcAft>
                <a:spcPts val="720"/>
              </a:spcAft>
            </a:pPr>
            <a:endParaRPr lang="en-US" sz="2400" dirty="0">
              <a:latin typeface="Times New Roman" panose="02020603050405020304" pitchFamily="18" charset="0"/>
              <a:cs typeface="Times New Roman" panose="02020603050405020304" pitchFamily="18" charset="0"/>
            </a:endParaRPr>
          </a:p>
          <a:p>
            <a:pPr lvl="0">
              <a:spcAft>
                <a:spcPts val="720"/>
              </a:spcAft>
            </a:pPr>
            <a:endParaRPr lang="en-US" sz="2400" dirty="0">
              <a:latin typeface="Times New Roman" panose="02020603050405020304" pitchFamily="18" charset="0"/>
              <a:cs typeface="Times New Roman" panose="02020603050405020304" pitchFamily="18" charset="0"/>
            </a:endParaRPr>
          </a:p>
          <a:p>
            <a:pPr lvl="0">
              <a:spcAft>
                <a:spcPts val="720"/>
              </a:spcAft>
            </a:pPr>
            <a:endParaRPr lang="en-US" sz="2400" dirty="0">
              <a:latin typeface="Times New Roman" panose="02020603050405020304" pitchFamily="18" charset="0"/>
              <a:cs typeface="Times New Roman" panose="02020603050405020304" pitchFamily="18" charset="0"/>
            </a:endParaRPr>
          </a:p>
          <a:p>
            <a:pPr lvl="0">
              <a:spcAft>
                <a:spcPts val="720"/>
              </a:spcAft>
            </a:pPr>
            <a:r>
              <a:rPr lang="en-US" sz="2400" dirty="0">
                <a:latin typeface="Times New Roman" panose="02020603050405020304" pitchFamily="18" charset="0"/>
                <a:cs typeface="Times New Roman" panose="02020603050405020304" pitchFamily="18" charset="0"/>
              </a:rPr>
              <a:t>To find the redundant bit R2, we check for even parity. Since the total number of 1’s in all the bit positions corresponding to R2 is odd the value of R2=1</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DE06C4-F130-D168-9802-89E92A45D345}"/>
              </a:ext>
            </a:extLst>
          </p:cNvPr>
          <p:cNvPicPr>
            <a:picLocks noChangeAspect="1"/>
          </p:cNvPicPr>
          <p:nvPr/>
        </p:nvPicPr>
        <p:blipFill>
          <a:blip r:embed="rId2">
            <a:lum/>
            <a:alphaModFix/>
          </a:blip>
          <a:srcRect/>
          <a:stretch>
            <a:fillRect/>
          </a:stretch>
        </p:blipFill>
        <p:spPr>
          <a:xfrm>
            <a:off x="3259938" y="1769391"/>
            <a:ext cx="4575959" cy="1418398"/>
          </a:xfrm>
          <a:prstGeom prst="rect">
            <a:avLst/>
          </a:prstGeom>
          <a:noFill/>
          <a:ln cap="flat">
            <a:noFill/>
          </a:ln>
        </p:spPr>
      </p:pic>
      <p:pic>
        <p:nvPicPr>
          <p:cNvPr id="5" name="Picture 4">
            <a:extLst>
              <a:ext uri="{FF2B5EF4-FFF2-40B4-BE49-F238E27FC236}">
                <a16:creationId xmlns:a16="http://schemas.microsoft.com/office/drawing/2014/main" id="{4EC1087A-7B5E-7AB3-B142-14F8BE857BAE}"/>
              </a:ext>
            </a:extLst>
          </p:cNvPr>
          <p:cNvPicPr>
            <a:picLocks noChangeAspect="1"/>
          </p:cNvPicPr>
          <p:nvPr/>
        </p:nvPicPr>
        <p:blipFill>
          <a:blip r:embed="rId3">
            <a:lum/>
            <a:alphaModFix/>
          </a:blip>
          <a:srcRect/>
          <a:stretch>
            <a:fillRect/>
          </a:stretch>
        </p:blipFill>
        <p:spPr>
          <a:xfrm>
            <a:off x="3366858" y="4035456"/>
            <a:ext cx="4702676" cy="1293839"/>
          </a:xfrm>
          <a:prstGeom prst="rect">
            <a:avLst/>
          </a:prstGeom>
          <a:noFill/>
          <a:ln cap="flat">
            <a:noFill/>
          </a:ln>
        </p:spPr>
      </p:pic>
    </p:spTree>
    <p:extLst>
      <p:ext uri="{BB962C8B-B14F-4D97-AF65-F5344CB8AC3E}">
        <p14:creationId xmlns:p14="http://schemas.microsoft.com/office/powerpoint/2010/main" val="2723589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a:bodyPr>
          <a:lstStyle/>
          <a:p>
            <a:pPr lvl="0"/>
            <a:r>
              <a:rPr lang="en-US" sz="2400" u="sng" dirty="0">
                <a:latin typeface="Times New Roman" panose="02020603050405020304" pitchFamily="18" charset="0"/>
                <a:cs typeface="Times New Roman" panose="02020603050405020304" pitchFamily="18" charset="0"/>
              </a:rPr>
              <a:t>3. Determining R4 bit: (R4: bits 4, 5, 6, 7)</a:t>
            </a: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To find the redundant bit R4, we check for even parity. Since the total number of 1’s in all the bit positions corresponding to R4 is odd the value of R4 = 1.</a:t>
            </a:r>
          </a:p>
          <a:p>
            <a:pPr lvl="0"/>
            <a:r>
              <a:rPr lang="en-US" sz="2400" u="sng" dirty="0">
                <a:latin typeface="Times New Roman" panose="02020603050405020304" pitchFamily="18" charset="0"/>
                <a:cs typeface="Times New Roman" panose="02020603050405020304" pitchFamily="18" charset="0"/>
              </a:rPr>
              <a:t>4. Determining R8 bit: (R8: bit 8,9,10,11)</a:t>
            </a: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spcAft>
                <a:spcPts val="1295"/>
              </a:spcAft>
            </a:pPr>
            <a:r>
              <a:rPr lang="en-US" sz="2400" dirty="0">
                <a:latin typeface="Times New Roman" panose="02020603050405020304" pitchFamily="18" charset="0"/>
                <a:cs typeface="Times New Roman" panose="02020603050405020304" pitchFamily="18" charset="0"/>
              </a:rPr>
              <a:t>To find the redundant bit R8, we check for even parity. Since the total number of 1’s in all the bit positions corresponding to R8 is an even number the value of R8 = 0.</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D092CC-A6DC-FBF5-8E98-7884A2DB2D20}"/>
              </a:ext>
            </a:extLst>
          </p:cNvPr>
          <p:cNvPicPr>
            <a:picLocks noChangeAspect="1"/>
          </p:cNvPicPr>
          <p:nvPr/>
        </p:nvPicPr>
        <p:blipFill>
          <a:blip r:embed="rId2">
            <a:lum/>
            <a:alphaModFix/>
          </a:blip>
          <a:srcRect/>
          <a:stretch>
            <a:fillRect/>
          </a:stretch>
        </p:blipFill>
        <p:spPr>
          <a:xfrm>
            <a:off x="4975858" y="1120877"/>
            <a:ext cx="5352842" cy="1627202"/>
          </a:xfrm>
          <a:prstGeom prst="rect">
            <a:avLst/>
          </a:prstGeom>
          <a:noFill/>
          <a:ln cap="flat">
            <a:noFill/>
          </a:ln>
        </p:spPr>
      </p:pic>
      <p:pic>
        <p:nvPicPr>
          <p:cNvPr id="5" name="Picture 4">
            <a:extLst>
              <a:ext uri="{FF2B5EF4-FFF2-40B4-BE49-F238E27FC236}">
                <a16:creationId xmlns:a16="http://schemas.microsoft.com/office/drawing/2014/main" id="{F62232D2-C517-1C65-6E32-6E168537DC73}"/>
              </a:ext>
            </a:extLst>
          </p:cNvPr>
          <p:cNvPicPr>
            <a:picLocks noChangeAspect="1"/>
          </p:cNvPicPr>
          <p:nvPr/>
        </p:nvPicPr>
        <p:blipFill>
          <a:blip r:embed="rId3">
            <a:lum/>
            <a:alphaModFix/>
          </a:blip>
          <a:srcRect/>
          <a:stretch>
            <a:fillRect/>
          </a:stretch>
        </p:blipFill>
        <p:spPr>
          <a:xfrm>
            <a:off x="6096000" y="3702920"/>
            <a:ext cx="5590797" cy="1519202"/>
          </a:xfrm>
          <a:prstGeom prst="rect">
            <a:avLst/>
          </a:prstGeom>
          <a:noFill/>
          <a:ln cap="flat">
            <a:noFill/>
          </a:ln>
        </p:spPr>
      </p:pic>
    </p:spTree>
    <p:extLst>
      <p:ext uri="{BB962C8B-B14F-4D97-AF65-F5344CB8AC3E}">
        <p14:creationId xmlns:p14="http://schemas.microsoft.com/office/powerpoint/2010/main" val="365202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Autofit/>
          </a:bodyPr>
          <a:lstStyle/>
          <a:p>
            <a:pPr lvl="0" algn="just">
              <a:spcAft>
                <a:spcPts val="1010"/>
              </a:spcAft>
            </a:pPr>
            <a:r>
              <a:rPr lang="en-US" sz="1600" dirty="0">
                <a:latin typeface="Times New Roman" panose="02020603050405020304" pitchFamily="18" charset="0"/>
                <a:cs typeface="Times New Roman" panose="02020603050405020304" pitchFamily="18" charset="0"/>
              </a:rPr>
              <a:t>Thus, the data transferred is:</a:t>
            </a: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r>
              <a:rPr lang="en-US" sz="1600" dirty="0">
                <a:latin typeface="Times New Roman" panose="02020603050405020304" pitchFamily="18" charset="0"/>
                <a:cs typeface="Times New Roman" panose="02020603050405020304" pitchFamily="18" charset="0"/>
              </a:rPr>
              <a:t>Suppose in the above example the 6th bit is changed from 0 to 1 during data transmission, then it gives new parity values in the binary number:</a:t>
            </a: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endParaRPr lang="en-US" sz="1600" dirty="0">
              <a:latin typeface="Times New Roman" panose="02020603050405020304" pitchFamily="18" charset="0"/>
              <a:cs typeface="Times New Roman" panose="02020603050405020304" pitchFamily="18" charset="0"/>
            </a:endParaRPr>
          </a:p>
          <a:p>
            <a:pPr lvl="0" algn="just">
              <a:spcAft>
                <a:spcPts val="1010"/>
              </a:spcAft>
            </a:pPr>
            <a:r>
              <a:rPr lang="en-US" sz="1600" dirty="0">
                <a:latin typeface="Times New Roman" panose="02020603050405020304" pitchFamily="18" charset="0"/>
                <a:cs typeface="Times New Roman" panose="02020603050405020304" pitchFamily="18" charset="0"/>
              </a:rPr>
              <a:t>The bits give the binary number as 0110 whose decimal representation is 6. Thus, the bit 6 contains an error. To correct the error the 6th bit is changed from 1 to 0.</a:t>
            </a:r>
          </a:p>
          <a:p>
            <a:pPr algn="just"/>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4ADE8F-B9C4-A290-3DD5-0954A4DEC43C}"/>
              </a:ext>
            </a:extLst>
          </p:cNvPr>
          <p:cNvPicPr>
            <a:picLocks noChangeAspect="1"/>
          </p:cNvPicPr>
          <p:nvPr/>
        </p:nvPicPr>
        <p:blipFill>
          <a:blip r:embed="rId2">
            <a:lum/>
            <a:alphaModFix/>
          </a:blip>
          <a:srcRect/>
          <a:stretch>
            <a:fillRect/>
          </a:stretch>
        </p:blipFill>
        <p:spPr>
          <a:xfrm>
            <a:off x="3297323" y="1435305"/>
            <a:ext cx="6542998" cy="1126796"/>
          </a:xfrm>
          <a:prstGeom prst="rect">
            <a:avLst/>
          </a:prstGeom>
          <a:noFill/>
          <a:ln cap="flat">
            <a:noFill/>
          </a:ln>
        </p:spPr>
      </p:pic>
      <p:pic>
        <p:nvPicPr>
          <p:cNvPr id="5" name="Picture 4">
            <a:extLst>
              <a:ext uri="{FF2B5EF4-FFF2-40B4-BE49-F238E27FC236}">
                <a16:creationId xmlns:a16="http://schemas.microsoft.com/office/drawing/2014/main" id="{25E1710E-8A82-B672-8B94-3E0B58A2EE0B}"/>
              </a:ext>
            </a:extLst>
          </p:cNvPr>
          <p:cNvPicPr>
            <a:picLocks noChangeAspect="1"/>
          </p:cNvPicPr>
          <p:nvPr/>
        </p:nvPicPr>
        <p:blipFill>
          <a:blip r:embed="rId3">
            <a:lum/>
            <a:alphaModFix/>
          </a:blip>
          <a:srcRect/>
          <a:stretch>
            <a:fillRect/>
          </a:stretch>
        </p:blipFill>
        <p:spPr>
          <a:xfrm>
            <a:off x="3966840" y="2826721"/>
            <a:ext cx="4079879" cy="3162242"/>
          </a:xfrm>
          <a:prstGeom prst="rect">
            <a:avLst/>
          </a:prstGeom>
          <a:noFill/>
          <a:ln cap="flat">
            <a:noFill/>
          </a:ln>
        </p:spPr>
      </p:pic>
    </p:spTree>
    <p:extLst>
      <p:ext uri="{BB962C8B-B14F-4D97-AF65-F5344CB8AC3E}">
        <p14:creationId xmlns:p14="http://schemas.microsoft.com/office/powerpoint/2010/main" val="7806199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Flow Control</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000" dirty="0">
                <a:latin typeface="Times New Roman" panose="02020603050405020304" pitchFamily="18" charset="0"/>
                <a:cs typeface="Times New Roman" panose="02020603050405020304" pitchFamily="18" charset="0"/>
              </a:rPr>
              <a:t>Flow control is an important issue in data link layer that control data between sender and receiver </a:t>
            </a:r>
          </a:p>
          <a:p>
            <a:pPr algn="just"/>
            <a:r>
              <a:rPr lang="en-US" sz="2000" dirty="0">
                <a:latin typeface="Times New Roman" panose="02020603050405020304" pitchFamily="18" charset="0"/>
                <a:cs typeface="Times New Roman" panose="02020603050405020304" pitchFamily="18" charset="0"/>
              </a:rPr>
              <a:t>When a data frame (Layer-2 data) is sent from one host to another over a single medium, it is required that the sender and receiver should work at the same speed. That is, sender sends at a speed on which the receiver can process and accept the data. </a:t>
            </a:r>
          </a:p>
          <a:p>
            <a:pPr algn="just"/>
            <a:r>
              <a:rPr lang="en-US" sz="2000" dirty="0">
                <a:latin typeface="Times New Roman" panose="02020603050405020304" pitchFamily="18" charset="0"/>
                <a:cs typeface="Times New Roman" panose="02020603050405020304" pitchFamily="18" charset="0"/>
              </a:rPr>
              <a:t>What if the speed (hardware/software) of the sender or receiver differs? If sender is sending too fast the receiver may be overloaded, (swamped) and data may be lost.</a:t>
            </a:r>
          </a:p>
          <a:p>
            <a:pPr algn="just"/>
            <a:r>
              <a:rPr lang="en-US" sz="2000" dirty="0">
                <a:latin typeface="Times New Roman" panose="02020603050405020304" pitchFamily="18" charset="0"/>
                <a:cs typeface="Times New Roman" panose="02020603050405020304" pitchFamily="18" charset="0"/>
              </a:rPr>
              <a:t> Flow Control coordinates that amount of data that can be sent before receiving acknowledgement. </a:t>
            </a:r>
          </a:p>
          <a:p>
            <a:pPr algn="just"/>
            <a:r>
              <a:rPr lang="en-US" sz="2000" dirty="0">
                <a:latin typeface="Times New Roman" panose="02020603050405020304" pitchFamily="18" charset="0"/>
                <a:cs typeface="Times New Roman" panose="02020603050405020304" pitchFamily="18" charset="0"/>
              </a:rPr>
              <a:t>It makes the sender wait for some sort of an ACK before continuing to send more data. </a:t>
            </a:r>
          </a:p>
          <a:p>
            <a:pPr algn="just"/>
            <a:r>
              <a:rPr lang="en-US" sz="2000" dirty="0">
                <a:latin typeface="Times New Roman" panose="02020603050405020304" pitchFamily="18" charset="0"/>
                <a:cs typeface="Times New Roman" panose="02020603050405020304" pitchFamily="18" charset="0"/>
              </a:rPr>
              <a:t>Flow control tells the sender how much data to be sent. </a:t>
            </a:r>
          </a:p>
        </p:txBody>
      </p:sp>
      <p:pic>
        <p:nvPicPr>
          <p:cNvPr id="5" name="Picture 4">
            <a:extLst>
              <a:ext uri="{FF2B5EF4-FFF2-40B4-BE49-F238E27FC236}">
                <a16:creationId xmlns:a16="http://schemas.microsoft.com/office/drawing/2014/main" id="{80D781FD-B1C0-E6DE-A2FE-18992126A2E2}"/>
              </a:ext>
            </a:extLst>
          </p:cNvPr>
          <p:cNvPicPr>
            <a:picLocks noChangeAspect="1"/>
          </p:cNvPicPr>
          <p:nvPr/>
        </p:nvPicPr>
        <p:blipFill>
          <a:blip r:embed="rId2"/>
          <a:stretch>
            <a:fillRect/>
          </a:stretch>
        </p:blipFill>
        <p:spPr>
          <a:xfrm>
            <a:off x="6937645" y="4037627"/>
            <a:ext cx="4029009" cy="2139335"/>
          </a:xfrm>
          <a:prstGeom prst="rect">
            <a:avLst/>
          </a:prstGeom>
        </p:spPr>
      </p:pic>
    </p:spTree>
    <p:extLst>
      <p:ext uri="{BB962C8B-B14F-4D97-AF65-F5344CB8AC3E}">
        <p14:creationId xmlns:p14="http://schemas.microsoft.com/office/powerpoint/2010/main" val="2269511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Autofit/>
          </a:bodyPr>
          <a:lstStyle/>
          <a:p>
            <a:pPr marL="0" indent="0" algn="just">
              <a:buNone/>
            </a:pPr>
            <a:r>
              <a:rPr lang="en-US" sz="2200" b="1" dirty="0">
                <a:latin typeface="Times New Roman" panose="02020603050405020304" pitchFamily="18" charset="0"/>
                <a:cs typeface="Times New Roman" pitchFamily="18" charset="0"/>
              </a:rPr>
              <a:t>1. Stop and Wait Flow Control</a:t>
            </a:r>
          </a:p>
          <a:p>
            <a:pPr marL="0" indent="0">
              <a:buNone/>
            </a:pPr>
            <a:r>
              <a:rPr lang="en-US" sz="2200" dirty="0">
                <a:latin typeface="Times New Roman" panose="02020603050405020304" pitchFamily="18" charset="0"/>
                <a:cs typeface="Times New Roman" pitchFamily="18" charset="0"/>
              </a:rPr>
              <a:t>Stop and wait flow control protocols works under the following assumptions:</a:t>
            </a:r>
          </a:p>
          <a:p>
            <a:pPr lvl="0"/>
            <a:r>
              <a:rPr lang="en-US" sz="2200" dirty="0">
                <a:latin typeface="Times New Roman" panose="02020603050405020304" pitchFamily="18" charset="0"/>
                <a:cs typeface="Times New Roman" pitchFamily="18" charset="0"/>
              </a:rPr>
              <a:t>Data transmission in one direction only</a:t>
            </a:r>
          </a:p>
          <a:p>
            <a:pPr lvl="0"/>
            <a:r>
              <a:rPr lang="en-US" sz="2200" dirty="0">
                <a:latin typeface="Times New Roman" panose="02020603050405020304" pitchFamily="18" charset="0"/>
                <a:cs typeface="Times New Roman" pitchFamily="18" charset="0"/>
              </a:rPr>
              <a:t>Channel is error free</a:t>
            </a:r>
          </a:p>
          <a:p>
            <a:pPr algn="just"/>
            <a:r>
              <a:rPr lang="en-US" sz="2200" dirty="0">
                <a:latin typeface="Times New Roman" panose="02020603050405020304" pitchFamily="18" charset="0"/>
                <a:cs typeface="Times New Roman" pitchFamily="18" charset="0"/>
              </a:rPr>
              <a:t>A source entity transmits a frame. After reception, the destination entity indicates its willingness to accept another frame by sending back an acknowledgment to the frame just received. </a:t>
            </a:r>
          </a:p>
          <a:p>
            <a:pPr algn="just"/>
            <a:r>
              <a:rPr lang="en-US" sz="2200" dirty="0">
                <a:latin typeface="Times New Roman" panose="02020603050405020304" pitchFamily="18" charset="0"/>
                <a:cs typeface="Times New Roman" pitchFamily="18" charset="0"/>
              </a:rPr>
              <a:t>The source must wait until it receives the acknowledgment before sending the next frame. The destination can thus stop the flow of data by simply withholding acknowledgment. With the use of multiple frames for a single message, the stop and-wait procedure may be inadequate. The essence of the problem is that only one frame at a time can be in transit.</a:t>
            </a:r>
          </a:p>
          <a:p>
            <a:pPr algn="just"/>
            <a:r>
              <a:rPr lang="en-US" sz="2200" dirty="0">
                <a:latin typeface="Times New Roman" panose="02020603050405020304" pitchFamily="18" charset="0"/>
                <a:cs typeface="Times New Roman" pitchFamily="18" charset="0"/>
              </a:rPr>
              <a:t>For very high data rates, or for very long distances between sender and receiver, stop- and wait flow control provides inefficient line utilization. </a:t>
            </a:r>
          </a:p>
          <a:p>
            <a:pPr algn="just"/>
            <a:r>
              <a:rPr lang="en-US" sz="2200" dirty="0">
                <a:latin typeface="Times New Roman" panose="02020603050405020304" pitchFamily="18" charset="0"/>
                <a:cs typeface="Times New Roman" pitchFamily="18" charset="0"/>
              </a:rPr>
              <a:t>After sending the frame the timer starts. A time out period is used where frames are not acknowledged by the receiver and are retransmitted automatically by the sender.</a:t>
            </a:r>
          </a:p>
          <a:p>
            <a:pPr algn="just"/>
            <a:endParaRPr lang="en-US" sz="2200" dirty="0">
              <a:latin typeface="Times New Roman" panose="02020603050405020304" pitchFamily="18" charset="0"/>
              <a:cs typeface="Times New Roman" pitchFamily="18" charset="0"/>
            </a:endParaRPr>
          </a:p>
          <a:p>
            <a:pPr marL="0" indent="0" algn="just">
              <a:buNone/>
            </a:pPr>
            <a:endParaRPr lang="en-US" sz="2200" dirty="0">
              <a:latin typeface="Times New Roman" panose="02020603050405020304" pitchFamily="18" charset="0"/>
              <a:cs typeface="Times New Roman" pitchFamily="18" charset="0"/>
            </a:endParaRPr>
          </a:p>
          <a:p>
            <a:pPr algn="just"/>
            <a:endParaRPr lang="en-US" sz="22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483018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6255774"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Advantages </a:t>
            </a:r>
          </a:p>
          <a:p>
            <a:pPr algn="just"/>
            <a:r>
              <a:rPr lang="en-US" sz="2400" dirty="0">
                <a:latin typeface="Times New Roman" panose="02020603050405020304" pitchFamily="18" charset="0"/>
                <a:cs typeface="Times New Roman" panose="02020603050405020304" pitchFamily="18" charset="0"/>
              </a:rPr>
              <a:t>Each frame is transmitted only after first frame is acknowledged. </a:t>
            </a:r>
          </a:p>
          <a:p>
            <a:pPr algn="just"/>
            <a:r>
              <a:rPr lang="en-US" sz="2400" dirty="0">
                <a:latin typeface="Times New Roman" panose="02020603050405020304" pitchFamily="18" charset="0"/>
                <a:cs typeface="Times New Roman" panose="02020603050405020304" pitchFamily="18" charset="0"/>
              </a:rPr>
              <a:t>Data frame is not lost. </a:t>
            </a:r>
          </a:p>
          <a:p>
            <a:pPr algn="just"/>
            <a:r>
              <a:rPr lang="en-US" sz="2400" b="1" dirty="0">
                <a:latin typeface="Times New Roman" panose="02020603050405020304" pitchFamily="18" charset="0"/>
                <a:cs typeface="Times New Roman" panose="02020603050405020304" pitchFamily="18" charset="0"/>
              </a:rPr>
              <a:t>Disadvantages </a:t>
            </a:r>
          </a:p>
          <a:p>
            <a:pPr algn="just"/>
            <a:r>
              <a:rPr lang="en-US" sz="2400" dirty="0">
                <a:latin typeface="Times New Roman" panose="02020603050405020304" pitchFamily="18" charset="0"/>
                <a:cs typeface="Times New Roman" panose="02020603050405020304" pitchFamily="18" charset="0"/>
              </a:rPr>
              <a:t>Inefficient, only one frame can be in transmission at a time. </a:t>
            </a:r>
          </a:p>
          <a:p>
            <a:pPr algn="just"/>
            <a:r>
              <a:rPr lang="en-US" sz="2400" dirty="0">
                <a:latin typeface="Times New Roman" panose="02020603050405020304" pitchFamily="18" charset="0"/>
                <a:cs typeface="Times New Roman" panose="02020603050405020304" pitchFamily="18" charset="0"/>
              </a:rPr>
              <a:t> The time spent for waiting acknowledgment between each frame add significant amount to total transmission time.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BC514C-4829-5CF3-1291-0B9DDB1F3A0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277" y="1601988"/>
            <a:ext cx="3207026" cy="3654024"/>
          </a:xfrm>
          <a:prstGeom prst="rect">
            <a:avLst/>
          </a:prstGeom>
          <a:noFill/>
        </p:spPr>
      </p:pic>
    </p:spTree>
    <p:extLst>
      <p:ext uri="{BB962C8B-B14F-4D97-AF65-F5344CB8AC3E}">
        <p14:creationId xmlns:p14="http://schemas.microsoft.com/office/powerpoint/2010/main" val="1944500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a:bodyPr>
          <a:lstStyle/>
          <a:p>
            <a:pPr algn="just"/>
            <a:r>
              <a:rPr lang="en-US" sz="4000" dirty="0">
                <a:latin typeface="Times New Roman" panose="02020603050405020304" pitchFamily="18" charset="0"/>
                <a:cs typeface="Times New Roman" pitchFamily="18" charset="0"/>
              </a:rPr>
              <a:t>Sliding Window Protocol</a:t>
            </a:r>
          </a:p>
          <a:p>
            <a:pPr algn="just"/>
            <a:r>
              <a:rPr lang="en-US" sz="2400" dirty="0">
                <a:latin typeface="Times New Roman" panose="02020603050405020304" pitchFamily="18" charset="0"/>
                <a:cs typeface="Times New Roman" panose="02020603050405020304" pitchFamily="18" charset="0"/>
              </a:rPr>
              <a:t>Major drawback of stop-and-wait flow control is only one frame can be transmitted at a time; this leads to inefficiency if propagation delay is much longer than transmission delay. </a:t>
            </a:r>
          </a:p>
          <a:p>
            <a:pPr algn="just"/>
            <a:r>
              <a:rPr lang="en-US" sz="2400" dirty="0">
                <a:latin typeface="Times New Roman" panose="02020603050405020304" pitchFamily="18" charset="0"/>
                <a:cs typeface="Times New Roman" panose="02020603050405020304" pitchFamily="18" charset="0"/>
              </a:rPr>
              <a:t>Sliding window flow control allows the transmission of multiple frame. It assigns each frame a k-bit sequence number and the range of sequence no. is    </a:t>
            </a:r>
          </a:p>
          <a:p>
            <a:pPr algn="just"/>
            <a:r>
              <a:rPr lang="en-US" sz="2400" dirty="0">
                <a:latin typeface="Times New Roman" panose="02020603050405020304" pitchFamily="18" charset="0"/>
                <a:cs typeface="Times New Roman" panose="02020603050405020304" pitchFamily="18" charset="0"/>
              </a:rPr>
              <a:t>Let us examine how this might work for two stations, A and B, connected via a full-duplex link. Station B allocates buffer space for n frames. Thus, B can accept n frames, and A is allowed to send n frames without waiting for any acknowledgments. </a:t>
            </a:r>
          </a:p>
          <a:p>
            <a:pPr algn="just"/>
            <a:r>
              <a:rPr lang="en-US" sz="2400" dirty="0">
                <a:latin typeface="Times New Roman" panose="02020603050405020304" pitchFamily="18" charset="0"/>
                <a:cs typeface="Times New Roman" panose="02020603050405020304" pitchFamily="18" charset="0"/>
              </a:rPr>
              <a:t>To keep track of which frames have been acknowledged, each is labeled with a sequence number. B acknowledges a frame by sending an acknowledgment that includes the sequence number of the next frame expected. This acknowledgment also implicitly announces that B is prepared to receive the next n frames, beginning with the number specified. This scheme can also be used to acknowledge multiple frames.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01BEA9-3621-FF2B-52F7-AE69B9CA2307}"/>
              </a:ext>
            </a:extLst>
          </p:cNvPr>
          <p:cNvPicPr/>
          <p:nvPr/>
        </p:nvPicPr>
        <p:blipFill>
          <a:blip r:embed="rId2"/>
          <a:stretch>
            <a:fillRect/>
          </a:stretch>
        </p:blipFill>
        <p:spPr>
          <a:xfrm>
            <a:off x="8712996" y="3095180"/>
            <a:ext cx="1531041" cy="442830"/>
          </a:xfrm>
          <a:prstGeom prst="rect">
            <a:avLst/>
          </a:prstGeom>
        </p:spPr>
      </p:pic>
    </p:spTree>
    <p:extLst>
      <p:ext uri="{BB962C8B-B14F-4D97-AF65-F5344CB8AC3E}">
        <p14:creationId xmlns:p14="http://schemas.microsoft.com/office/powerpoint/2010/main" val="261874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Overview of Logical Link Control (LLC) and Media Access Control (MAC) </a:t>
            </a:r>
          </a:p>
          <a:p>
            <a:pPr algn="just"/>
            <a:r>
              <a:rPr lang="en-US" sz="2000" dirty="0">
                <a:latin typeface="Times New Roman" panose="02020603050405020304" pitchFamily="18" charset="0"/>
                <a:cs typeface="Times New Roman" panose="02020603050405020304" pitchFamily="18" charset="0"/>
              </a:rPr>
              <a:t>The data link layer is made up of two sublayers: </a:t>
            </a:r>
          </a:p>
          <a:p>
            <a:pPr algn="just"/>
            <a:r>
              <a:rPr lang="en-US" sz="2000" dirty="0">
                <a:latin typeface="Times New Roman" panose="02020603050405020304" pitchFamily="18" charset="0"/>
                <a:cs typeface="Times New Roman" panose="02020603050405020304" pitchFamily="18" charset="0"/>
              </a:rPr>
              <a:t>LLC (Logical Link Control) Layer </a:t>
            </a:r>
          </a:p>
          <a:p>
            <a:pPr algn="just"/>
            <a:r>
              <a:rPr lang="en-US" sz="2000" dirty="0">
                <a:latin typeface="Times New Roman" panose="02020603050405020304" pitchFamily="18" charset="0"/>
                <a:cs typeface="Times New Roman" panose="02020603050405020304" pitchFamily="18" charset="0"/>
              </a:rPr>
              <a:t>MAC(Media Access Control)Layer </a:t>
            </a:r>
          </a:p>
          <a:p>
            <a:pPr algn="just"/>
            <a:r>
              <a:rPr lang="en-US" sz="2000" dirty="0">
                <a:latin typeface="Times New Roman" panose="02020603050405020304" pitchFamily="18" charset="0"/>
                <a:cs typeface="Times New Roman" panose="02020603050405020304" pitchFamily="18" charset="0"/>
              </a:rPr>
              <a:t>Both of these two sublayers are responsible for different functions for the data link layer. </a:t>
            </a:r>
          </a:p>
          <a:p>
            <a:pPr algn="just"/>
            <a:r>
              <a:rPr lang="en-US" sz="2000" dirty="0">
                <a:latin typeface="Times New Roman" panose="02020603050405020304" pitchFamily="18" charset="0"/>
                <a:cs typeface="Times New Roman" panose="02020603050405020304" pitchFamily="18" charset="0"/>
              </a:rPr>
              <a:t>LLC interacts with the network layer above and the lower sub-layer, termed as MAC, that interacts with the physical layer below, as shown in the diagram given below: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07295C-59AF-225D-CABE-C178702912D7}"/>
              </a:ext>
            </a:extLst>
          </p:cNvPr>
          <p:cNvPicPr>
            <a:picLocks noChangeAspect="1"/>
          </p:cNvPicPr>
          <p:nvPr/>
        </p:nvPicPr>
        <p:blipFill>
          <a:blip r:embed="rId2">
            <a:lum/>
            <a:alphaModFix/>
          </a:blip>
          <a:srcRect/>
          <a:stretch>
            <a:fillRect/>
          </a:stretch>
        </p:blipFill>
        <p:spPr>
          <a:xfrm>
            <a:off x="5518046" y="3800800"/>
            <a:ext cx="5063400" cy="2582640"/>
          </a:xfrm>
          <a:prstGeom prst="rect">
            <a:avLst/>
          </a:prstGeom>
          <a:noFill/>
          <a:ln>
            <a:noFill/>
          </a:ln>
        </p:spPr>
      </p:pic>
    </p:spTree>
    <p:extLst>
      <p:ext uri="{BB962C8B-B14F-4D97-AF65-F5344CB8AC3E}">
        <p14:creationId xmlns:p14="http://schemas.microsoft.com/office/powerpoint/2010/main" val="3821559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Content Placeholder 3" descr="Sliding Win Diagram                                            0028285E  Mnementh                      BEAE7A2F:">
            <a:extLst>
              <a:ext uri="{FF2B5EF4-FFF2-40B4-BE49-F238E27FC236}">
                <a16:creationId xmlns:a16="http://schemas.microsoft.com/office/drawing/2014/main" id="{E68C4E1E-DCD8-5D03-3FBE-2A52D5844317}"/>
              </a:ext>
            </a:extLst>
          </p:cNvPr>
          <p:cNvPicPr>
            <a:picLocks noGrp="1"/>
          </p:cNvPicPr>
          <p:nvPr>
            <p:ph idx="1"/>
          </p:nvPr>
        </p:nvPicPr>
        <p:blipFill>
          <a:blip r:embed="rId2">
            <a:extLst>
              <a:ext uri="{28A0092B-C50C-407E-A947-70E740481C1C}">
                <a14:useLocalDpi xmlns:a14="http://schemas.microsoft.com/office/drawing/2010/main" val="0"/>
              </a:ext>
            </a:extLst>
          </a:blip>
          <a:srcRect l="3580" t="4633" r="3580" b="11581"/>
          <a:stretch>
            <a:fillRect/>
          </a:stretch>
        </p:blipFill>
        <p:spPr bwMode="auto">
          <a:xfrm>
            <a:off x="2470811" y="1120775"/>
            <a:ext cx="7250377" cy="5056188"/>
          </a:xfrm>
          <a:prstGeom prst="rect">
            <a:avLst/>
          </a:prstGeom>
          <a:noFill/>
          <a:ln>
            <a:noFill/>
          </a:ln>
        </p:spPr>
      </p:pic>
    </p:spTree>
    <p:extLst>
      <p:ext uri="{BB962C8B-B14F-4D97-AF65-F5344CB8AC3E}">
        <p14:creationId xmlns:p14="http://schemas.microsoft.com/office/powerpoint/2010/main" val="90531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Assume the use of a 3-bit sequence number. </a:t>
            </a:r>
          </a:p>
          <a:p>
            <a:pPr algn="just"/>
            <a:r>
              <a:rPr lang="en-US" sz="2400" dirty="0">
                <a:latin typeface="Times New Roman" panose="02020603050405020304" pitchFamily="18" charset="0"/>
                <a:cs typeface="Times New Roman" panose="02020603050405020304" pitchFamily="18" charset="0"/>
              </a:rPr>
              <a:t>The frames are numbered sequentially from 0 through 7 then the same numbers are reused for subsequent frames. The shaded rectangle indicates the frames that may be sent. </a:t>
            </a:r>
          </a:p>
          <a:p>
            <a:pPr algn="just"/>
            <a:r>
              <a:rPr lang="en-US" sz="2400" dirty="0">
                <a:latin typeface="Times New Roman" panose="02020603050405020304" pitchFamily="18" charset="0"/>
                <a:cs typeface="Times New Roman" panose="02020603050405020304" pitchFamily="18" charset="0"/>
              </a:rPr>
              <a:t>The sender may transmit five frames, beginning with frame 0. </a:t>
            </a:r>
          </a:p>
          <a:p>
            <a:pPr algn="just"/>
            <a:r>
              <a:rPr lang="en-US" sz="2400" dirty="0">
                <a:latin typeface="Times New Roman" panose="02020603050405020304" pitchFamily="18" charset="0"/>
                <a:cs typeface="Times New Roman" panose="02020603050405020304" pitchFamily="18" charset="0"/>
              </a:rPr>
              <a:t>Each time a frame is sent, the shaded window shrinks. Each time an acknowledgment is received, the shaded window grows.  </a:t>
            </a:r>
          </a:p>
          <a:p>
            <a:pPr algn="just"/>
            <a:r>
              <a:rPr lang="en-US" sz="2400" dirty="0">
                <a:latin typeface="Times New Roman" panose="02020603050405020304" pitchFamily="18" charset="0"/>
                <a:cs typeface="Times New Roman" panose="02020603050405020304" pitchFamily="18" charset="0"/>
              </a:rPr>
              <a:t>Frames between the vertical bar and the shaded window have been sent but not yet acknowledged. The sender must buffer these frames in case they need to be retransmitted.</a:t>
            </a:r>
          </a:p>
          <a:p>
            <a:pPr algn="just"/>
            <a:r>
              <a:rPr lang="en-US" sz="2400" dirty="0">
                <a:latin typeface="Times New Roman" panose="02020603050405020304" pitchFamily="18" charset="0"/>
                <a:cs typeface="Times New Roman" panose="02020603050405020304" pitchFamily="18" charset="0"/>
              </a:rPr>
              <a:t>In full duplex link it can piggyback acknowledgement. </a:t>
            </a:r>
          </a:p>
          <a:p>
            <a:pPr algn="just"/>
            <a:r>
              <a:rPr lang="en-US" sz="2400" dirty="0">
                <a:latin typeface="Times New Roman" panose="02020603050405020304" pitchFamily="18" charset="0"/>
                <a:cs typeface="Times New Roman" panose="02020603050405020304" pitchFamily="18" charset="0"/>
              </a:rPr>
              <a:t>If two stations exchange data, each needs to maintain two windows, one for transmit and one for receive, and each side needs to send the data and acknowledgments to the other.</a:t>
            </a:r>
          </a:p>
          <a:p>
            <a:pPr algn="just"/>
            <a:r>
              <a:rPr lang="en-US" sz="2400" dirty="0">
                <a:latin typeface="Times New Roman" panose="02020603050405020304" pitchFamily="18" charset="0"/>
                <a:cs typeface="Times New Roman" panose="02020603050405020304" pitchFamily="18" charset="0"/>
              </a:rPr>
              <a:t> To provide efficient support for this requirement, a feature known as </a:t>
            </a:r>
            <a:r>
              <a:rPr lang="en-US" sz="2400" b="1" dirty="0">
                <a:latin typeface="Times New Roman" pitchFamily="18" charset="0"/>
                <a:cs typeface="Times New Roman" pitchFamily="18" charset="0"/>
              </a:rPr>
              <a:t>piggybacking</a:t>
            </a:r>
            <a:r>
              <a:rPr lang="en-US" sz="2400" dirty="0">
                <a:latin typeface="Times New Roman" panose="02020603050405020304" pitchFamily="18" charset="0"/>
                <a:cs typeface="Times New Roman" panose="02020603050405020304" pitchFamily="18" charset="0"/>
              </a:rPr>
              <a:t> is typically provided. Each data frame includes a field that holds the sequence number of that frame plus a field that holds the sequence number used for acknowledgment. </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4411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b="1" dirty="0">
                <a:latin typeface="Times New Roman" pitchFamily="18" charset="0"/>
                <a:cs typeface="Times New Roman" pitchFamily="18" charset="0"/>
              </a:rPr>
              <a:t>Sliding Window Example</a:t>
            </a:r>
            <a:endParaRPr lang="en-US" sz="1600" b="1" dirty="0">
              <a:latin typeface="Times New Roman" panose="02020603050405020304" pitchFamily="18" charset="0"/>
              <a:cs typeface="Times New Roman" panose="02020603050405020304" pitchFamily="18" charset="0"/>
            </a:endParaRPr>
          </a:p>
        </p:txBody>
      </p:sp>
      <p:pic>
        <p:nvPicPr>
          <p:cNvPr id="4" name="Content Placeholder 3" descr="Sliding-Win Example                                            0028285E  Mnementh                      BEAE7A2F:">
            <a:extLst>
              <a:ext uri="{FF2B5EF4-FFF2-40B4-BE49-F238E27FC236}">
                <a16:creationId xmlns:a16="http://schemas.microsoft.com/office/drawing/2014/main" id="{AE31064E-BDC1-0E0B-29C2-A611E52A716E}"/>
              </a:ext>
            </a:extLst>
          </p:cNvPr>
          <p:cNvPicPr>
            <a:picLocks/>
          </p:cNvPicPr>
          <p:nvPr/>
        </p:nvPicPr>
        <p:blipFill>
          <a:blip r:embed="rId2">
            <a:extLst>
              <a:ext uri="{28A0092B-C50C-407E-A947-70E740481C1C}">
                <a14:useLocalDpi xmlns:a14="http://schemas.microsoft.com/office/drawing/2010/main" val="0"/>
              </a:ext>
            </a:extLst>
          </a:blip>
          <a:srcRect l="3580" t="4633" r="3580" b="11581"/>
          <a:stretch>
            <a:fillRect/>
          </a:stretch>
        </p:blipFill>
        <p:spPr bwMode="auto">
          <a:xfrm>
            <a:off x="3598607" y="1577069"/>
            <a:ext cx="7461716" cy="4806371"/>
          </a:xfrm>
          <a:prstGeom prst="rect">
            <a:avLst/>
          </a:prstGeom>
          <a:noFill/>
          <a:ln>
            <a:noFill/>
          </a:ln>
        </p:spPr>
      </p:pic>
    </p:spTree>
    <p:extLst>
      <p:ext uri="{BB962C8B-B14F-4D97-AF65-F5344CB8AC3E}">
        <p14:creationId xmlns:p14="http://schemas.microsoft.com/office/powerpoint/2010/main" val="30375626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10000"/>
          </a:bodyPr>
          <a:lstStyle/>
          <a:p>
            <a:pPr lvl="0" algn="just"/>
            <a:r>
              <a:rPr lang="en-US" sz="2400" dirty="0">
                <a:latin typeface="Times New Roman" panose="02020603050405020304" pitchFamily="18" charset="0"/>
                <a:cs typeface="Times New Roman" panose="02020603050405020304" pitchFamily="18" charset="0"/>
              </a:rPr>
              <a:t>Initially, A and B have windows indicating that A may transmit seven frames.</a:t>
            </a:r>
          </a:p>
          <a:p>
            <a:pPr lvl="0" algn="just"/>
            <a:r>
              <a:rPr lang="en-US" sz="2400" dirty="0">
                <a:latin typeface="Times New Roman" panose="02020603050405020304" pitchFamily="18" charset="0"/>
                <a:cs typeface="Times New Roman" panose="02020603050405020304" pitchFamily="18" charset="0"/>
              </a:rPr>
              <a:t>After transmitting three frames (F0, F1, F2) without acknowledgment, A has shrunk its window to four frames and maintains a copy of the three transmitted frames.</a:t>
            </a:r>
          </a:p>
          <a:p>
            <a:pPr lvl="0" algn="just"/>
            <a:r>
              <a:rPr lang="en-US" sz="2400" dirty="0">
                <a:latin typeface="Times New Roman" panose="02020603050405020304" pitchFamily="18" charset="0"/>
                <a:cs typeface="Times New Roman" panose="02020603050405020304" pitchFamily="18" charset="0"/>
              </a:rPr>
              <a:t>The window indicates that A may transmit four frames, beginning with frame number 3.  </a:t>
            </a:r>
          </a:p>
          <a:p>
            <a:pPr lvl="0" algn="just"/>
            <a:r>
              <a:rPr lang="en-US" sz="2400" dirty="0">
                <a:latin typeface="Times New Roman" panose="02020603050405020304" pitchFamily="18" charset="0"/>
                <a:cs typeface="Times New Roman" panose="02020603050405020304" pitchFamily="18" charset="0"/>
              </a:rPr>
              <a:t>B then transmits a RR (receive ready) 3, which means "I have received all frames up through frame number 2 and am ready to receive frame number 3; in fact, I am prepared to receive seven frames, beginning with frame number 3." </a:t>
            </a:r>
          </a:p>
          <a:p>
            <a:pPr lvl="0" algn="just"/>
            <a:r>
              <a:rPr lang="en-US" sz="2400" dirty="0">
                <a:latin typeface="Times New Roman" panose="02020603050405020304" pitchFamily="18" charset="0"/>
                <a:cs typeface="Times New Roman" panose="02020603050405020304" pitchFamily="18" charset="0"/>
              </a:rPr>
              <a:t>With this acknowledgment, A is back up to permission to transmit seven frames, beginning with frame 3; also A may discard the buffered frames that have now been acknowledged.  </a:t>
            </a:r>
          </a:p>
          <a:p>
            <a:pPr lvl="0" algn="just"/>
            <a:r>
              <a:rPr lang="en-US" sz="2400" dirty="0">
                <a:latin typeface="Times New Roman" panose="02020603050405020304" pitchFamily="18" charset="0"/>
                <a:cs typeface="Times New Roman" panose="02020603050405020304" pitchFamily="18" charset="0"/>
              </a:rPr>
              <a:t>A proceeds to transmit frames 3, 4, 5, and 6  </a:t>
            </a:r>
          </a:p>
          <a:p>
            <a:pPr lvl="0" algn="just"/>
            <a:r>
              <a:rPr lang="en-US" sz="2400" dirty="0">
                <a:latin typeface="Times New Roman" panose="02020603050405020304" pitchFamily="18" charset="0"/>
                <a:cs typeface="Times New Roman" panose="02020603050405020304" pitchFamily="18" charset="0"/>
              </a:rPr>
              <a:t>B returns RR 4, which acknowledges F3, and allows transmission of F4 through the next instance of F2. By the time this RR reaches A, it has already transmitted F4, F5, and F6, and therefore A may only open its window to permit sending four frames beginning with F7.</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522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What is piggybacking?</a:t>
            </a:r>
          </a:p>
          <a:p>
            <a:pPr marL="0" indent="0" algn="just">
              <a:buNone/>
            </a:pPr>
            <a:r>
              <a:rPr lang="en-US" sz="2400" dirty="0">
                <a:latin typeface="Times New Roman" panose="02020603050405020304" pitchFamily="18" charset="0"/>
                <a:cs typeface="Times New Roman" panose="02020603050405020304" pitchFamily="18" charset="0"/>
              </a:rPr>
              <a:t>	-The link between receiver and transmitter is full duplex and usually both transmitter and receiver stations send data to each other. So, instead of sending separate acknowledgement packets, a portion (few bits) of the data frames can be used for acknowledgement. This phenomenon is known as piggybacking. It helps in better channel utilization</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949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br>
              <a:rPr lang="en-US" dirty="0"/>
            </a:br>
            <a:r>
              <a:rPr lang="en-US" dirty="0"/>
              <a:t>Error Control:</a:t>
            </a:r>
            <a:br>
              <a:rPr lang="en-US" dirty="0"/>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85000" lnSpcReduction="10000"/>
          </a:bodyPr>
          <a:lstStyle/>
          <a:p>
            <a:pPr algn="just"/>
            <a:r>
              <a:rPr lang="en-US" sz="2400" dirty="0">
                <a:latin typeface="Times New Roman" panose="02020603050405020304" pitchFamily="18" charset="0"/>
                <a:cs typeface="Times New Roman" panose="02020603050405020304" pitchFamily="18" charset="0"/>
              </a:rPr>
              <a:t>Error control refers to mechanisms to detect and correct errors that occur in the transmission of frames. As before, data are sent as a sequence of frames; frames arrive in the same order in which they are sent; and each transmitted frame suffers an arbitrary and potentially variable amount of delay before reception. In addition, we admit the possibility of two types of errors:</a:t>
            </a:r>
          </a:p>
          <a:p>
            <a:pPr algn="just"/>
            <a:r>
              <a:rPr lang="en-US" sz="2400" b="1" dirty="0">
                <a:latin typeface="Times New Roman" pitchFamily="18" charset="0"/>
                <a:cs typeface="Times New Roman" pitchFamily="18" charset="0"/>
              </a:rPr>
              <a:t>Lost frame:</a:t>
            </a:r>
            <a:r>
              <a:rPr lang="en-US" sz="2400" dirty="0">
                <a:latin typeface="Times New Roman" panose="02020603050405020304" pitchFamily="18" charset="0"/>
                <a:cs typeface="Times New Roman" panose="02020603050405020304" pitchFamily="18" charset="0"/>
              </a:rPr>
              <a:t> frame fails to arrive at the other side,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Because a noise burst damaged a frame so badly it is not recognized</a:t>
            </a:r>
          </a:p>
          <a:p>
            <a:pPr algn="just"/>
            <a:r>
              <a:rPr lang="en-US" sz="2400" dirty="0">
                <a:latin typeface="Times New Roman" panose="02020603050405020304" pitchFamily="18" charset="0"/>
                <a:cs typeface="Times New Roman" panose="02020603050405020304" pitchFamily="18" charset="0"/>
              </a:rPr>
              <a:t>•</a:t>
            </a:r>
            <a:r>
              <a:rPr lang="en-US" sz="2400" b="1" dirty="0">
                <a:latin typeface="Times New Roman" pitchFamily="18" charset="0"/>
                <a:cs typeface="Times New Roman" pitchFamily="18" charset="0"/>
              </a:rPr>
              <a:t>Damaged frame:</a:t>
            </a:r>
            <a:r>
              <a:rPr lang="en-US" sz="2400" dirty="0">
                <a:latin typeface="Times New Roman" panose="02020603050405020304" pitchFamily="18" charset="0"/>
                <a:cs typeface="Times New Roman" panose="02020603050405020304" pitchFamily="18" charset="0"/>
              </a:rPr>
              <a:t> A recognizable frame does arrive, but some of the bits are in error (have been altered during transmission).</a:t>
            </a:r>
          </a:p>
          <a:p>
            <a:pPr marL="0" indent="0" algn="just">
              <a:buNone/>
            </a:pPr>
            <a:r>
              <a:rPr lang="en-US" sz="2400" dirty="0">
                <a:latin typeface="Times New Roman" panose="02020603050405020304" pitchFamily="18" charset="0"/>
                <a:cs typeface="Times New Roman" panose="02020603050405020304" pitchFamily="18" charset="0"/>
              </a:rPr>
              <a:t>The most common techniques for error control are based on some or all of the following ingredients:</a:t>
            </a:r>
          </a:p>
          <a:p>
            <a:pPr algn="just"/>
            <a:r>
              <a:rPr lang="en-US" sz="2400" b="1" dirty="0">
                <a:latin typeface="Times New Roman" pitchFamily="18" charset="0"/>
                <a:cs typeface="Times New Roman" pitchFamily="18" charset="0"/>
              </a:rPr>
              <a:t>Error detection:</a:t>
            </a:r>
            <a:r>
              <a:rPr lang="en-US" sz="2400" dirty="0">
                <a:latin typeface="Times New Roman" panose="02020603050405020304" pitchFamily="18" charset="0"/>
                <a:cs typeface="Times New Roman" panose="02020603050405020304" pitchFamily="18" charset="0"/>
              </a:rPr>
              <a:t> As discussed earlier.</a:t>
            </a:r>
          </a:p>
          <a:p>
            <a:pPr algn="just"/>
            <a:r>
              <a:rPr lang="en-US" sz="2400" b="1" dirty="0">
                <a:latin typeface="Times New Roman" pitchFamily="18" charset="0"/>
                <a:cs typeface="Times New Roman" pitchFamily="18" charset="0"/>
              </a:rPr>
              <a:t>Positive acknowledgment:</a:t>
            </a:r>
            <a:r>
              <a:rPr lang="en-US" sz="2400" dirty="0">
                <a:latin typeface="Times New Roman" panose="02020603050405020304" pitchFamily="18" charset="0"/>
                <a:cs typeface="Times New Roman" panose="02020603050405020304" pitchFamily="18" charset="0"/>
              </a:rPr>
              <a:t> The destination returns a positive acknowledgment to successfully received, error-free frames.</a:t>
            </a:r>
          </a:p>
          <a:p>
            <a:pPr algn="just"/>
            <a:r>
              <a:rPr lang="en-US" sz="2400" b="1" dirty="0">
                <a:latin typeface="Times New Roman" pitchFamily="18" charset="0"/>
                <a:cs typeface="Times New Roman" pitchFamily="18" charset="0"/>
              </a:rPr>
              <a:t>Retransmission after timeout:</a:t>
            </a:r>
            <a:r>
              <a:rPr lang="en-US" sz="2400" dirty="0">
                <a:latin typeface="Times New Roman" panose="02020603050405020304" pitchFamily="18" charset="0"/>
                <a:cs typeface="Times New Roman" panose="02020603050405020304" pitchFamily="18" charset="0"/>
              </a:rPr>
              <a:t> The source retransmits a frame that has not been acknowledged after a predetermined amount of time.</a:t>
            </a:r>
          </a:p>
          <a:p>
            <a:pPr algn="just"/>
            <a:r>
              <a:rPr lang="en-US" sz="2400" b="1" dirty="0">
                <a:latin typeface="Times New Roman" pitchFamily="18" charset="0"/>
                <a:cs typeface="Times New Roman" pitchFamily="18" charset="0"/>
              </a:rPr>
              <a:t>Negative acknowledgment and retransmission:</a:t>
            </a:r>
            <a:r>
              <a:rPr lang="en-US" sz="2400" dirty="0">
                <a:latin typeface="Times New Roman" panose="02020603050405020304" pitchFamily="18" charset="0"/>
                <a:cs typeface="Times New Roman" panose="02020603050405020304" pitchFamily="18" charset="0"/>
              </a:rPr>
              <a:t> The destination returns a negative acknowledgment to frames in which an error is detected. The source retransmits such frames.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181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Collectively, these mechanisms are all referred to as automatic repeat request (ARQ); the effect of ARQ is to turn an unreliable data link into a reliable one. Three versions of ARQ have been standardized:</a:t>
            </a:r>
          </a:p>
          <a:p>
            <a:pPr marL="0" indent="0" algn="just">
              <a:buNone/>
            </a:pPr>
            <a:r>
              <a:rPr lang="en-US" sz="2400" dirty="0">
                <a:latin typeface="Times New Roman" panose="02020603050405020304" pitchFamily="18" charset="0"/>
                <a:cs typeface="Times New Roman" panose="02020603050405020304" pitchFamily="18" charset="0"/>
              </a:rPr>
              <a:t>•Stop-and-wait ARQ</a:t>
            </a:r>
          </a:p>
          <a:p>
            <a:pPr marL="0" indent="0" algn="just">
              <a:buNone/>
            </a:pPr>
            <a:r>
              <a:rPr lang="en-US" sz="2400" dirty="0">
                <a:latin typeface="Times New Roman" panose="02020603050405020304" pitchFamily="18" charset="0"/>
                <a:cs typeface="Times New Roman" panose="02020603050405020304" pitchFamily="18" charset="0"/>
              </a:rPr>
              <a:t>•Go-back-N ARQ</a:t>
            </a:r>
          </a:p>
          <a:p>
            <a:pPr marL="0" indent="0" algn="just">
              <a:buNone/>
            </a:pPr>
            <a:r>
              <a:rPr lang="en-US" sz="2400" dirty="0">
                <a:latin typeface="Times New Roman" panose="02020603050405020304" pitchFamily="18" charset="0"/>
                <a:cs typeface="Times New Roman" panose="02020603050405020304" pitchFamily="18" charset="0"/>
              </a:rPr>
              <a:t>•Selective-reject ARQ</a:t>
            </a:r>
          </a:p>
          <a:p>
            <a:pPr marL="0" indent="0" algn="just">
              <a:buNone/>
            </a:pPr>
            <a:r>
              <a:rPr lang="en-US" sz="2400" dirty="0">
                <a:latin typeface="Times New Roman" panose="02020603050405020304" pitchFamily="18" charset="0"/>
                <a:cs typeface="Times New Roman" panose="02020603050405020304" pitchFamily="18" charset="0"/>
              </a:rPr>
              <a:t>All of these forms are based on the use of the flow control techniques discussed.</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024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Stop and Wait ARQ:</a:t>
            </a:r>
          </a:p>
          <a:p>
            <a:pPr algn="just"/>
            <a:r>
              <a:rPr lang="en-US" sz="2400" dirty="0">
                <a:latin typeface="Times New Roman" panose="02020603050405020304" pitchFamily="18" charset="0"/>
                <a:cs typeface="Times New Roman" panose="02020603050405020304" pitchFamily="18" charset="0"/>
              </a:rPr>
              <a:t>It is based on the stop-and-wait flow control technique outlined previously. The source station transmits a single frame and then must await an acknowledgment (ACK). No other data frames can be sent until the destination station's reply arrives at the source station.</a:t>
            </a:r>
          </a:p>
          <a:p>
            <a:pPr algn="just"/>
            <a:r>
              <a:rPr lang="en-US" sz="2400" dirty="0">
                <a:latin typeface="Times New Roman" panose="02020603050405020304" pitchFamily="18" charset="0"/>
                <a:cs typeface="Times New Roman" panose="02020603050405020304" pitchFamily="18" charset="0"/>
              </a:rPr>
              <a:t>Two sorts of errors could occur. First, the frame that arrives at the destination could be damaged. The receiver detects this by using the error-detection technique referred to earlier and simply discard the frame. </a:t>
            </a:r>
          </a:p>
          <a:p>
            <a:pPr algn="just"/>
            <a:r>
              <a:rPr lang="en-US" sz="2400" dirty="0">
                <a:latin typeface="Times New Roman" panose="02020603050405020304" pitchFamily="18" charset="0"/>
                <a:cs typeface="Times New Roman" panose="02020603050405020304" pitchFamily="18" charset="0"/>
              </a:rPr>
              <a:t>To account for this possibility, the source station is equipped with a timer. After a frame is transmitted, the source station waits for an acknowledgment.</a:t>
            </a:r>
          </a:p>
          <a:p>
            <a:pPr algn="just"/>
            <a:r>
              <a:rPr lang="en-US" sz="2400" dirty="0">
                <a:latin typeface="Times New Roman" panose="02020603050405020304" pitchFamily="18" charset="0"/>
                <a:cs typeface="Times New Roman" panose="02020603050405020304" pitchFamily="18" charset="0"/>
              </a:rPr>
              <a:t> If no acknowledgment is received by the time that the timer expires, then the same frame is sent again. Note that this method requires that the transmitter maintain a copy of a transmitted frame until an acknowledgment is received for that frame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097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dirty="0">
                <a:latin typeface="Times New Roman" panose="02020603050405020304" pitchFamily="18" charset="0"/>
                <a:cs typeface="Times New Roman" panose="02020603050405020304" pitchFamily="18" charset="0"/>
              </a:rPr>
              <a:t>The second sort of error is a damaged acknowledgment, which is not recognizable by A, which will therefore time out and resend the same frame. </a:t>
            </a:r>
          </a:p>
          <a:p>
            <a:pPr algn="just"/>
            <a:r>
              <a:rPr lang="en-US" sz="2400" dirty="0">
                <a:latin typeface="Times New Roman" panose="02020603050405020304" pitchFamily="18" charset="0"/>
                <a:cs typeface="Times New Roman" panose="02020603050405020304" pitchFamily="18" charset="0"/>
              </a:rPr>
              <a:t>This duplicate frame arrives and is accepted by B. B has therefore accepted two copies of the same frame as if they were separate. </a:t>
            </a:r>
          </a:p>
          <a:p>
            <a:pPr algn="just"/>
            <a:r>
              <a:rPr lang="en-US" sz="2400" dirty="0">
                <a:latin typeface="Times New Roman" panose="02020603050405020304" pitchFamily="18" charset="0"/>
                <a:cs typeface="Times New Roman" panose="02020603050405020304" pitchFamily="18" charset="0"/>
              </a:rPr>
              <a:t>To avoid this problem, frames are alternately labeled with 0 or 1, and positive acknowledgments are of the form ACK0 and ACK1. </a:t>
            </a:r>
          </a:p>
          <a:p>
            <a:pPr algn="just"/>
            <a:r>
              <a:rPr lang="en-US" sz="2400" dirty="0">
                <a:latin typeface="Times New Roman" panose="02020603050405020304" pitchFamily="18" charset="0"/>
                <a:cs typeface="Times New Roman" panose="02020603050405020304" pitchFamily="18" charset="0"/>
              </a:rPr>
              <a:t>In keeping with the sliding-window convention, an ACK0 acknowledges receipt of a frame numbered 1 and indicates that the receiver is ready for a frame numbered 0.</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656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1F9C828B-ECBC-75EB-0548-B5FDEAD049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50374"/>
            <a:ext cx="10824559" cy="513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5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LLC (Logical Link Control) Layer </a:t>
            </a:r>
          </a:p>
          <a:p>
            <a:pPr algn="just"/>
            <a:r>
              <a:rPr lang="en-US" sz="2400" dirty="0">
                <a:latin typeface="Times New Roman" panose="02020603050405020304" pitchFamily="18" charset="0"/>
                <a:cs typeface="Times New Roman" panose="02020603050405020304" pitchFamily="18" charset="0"/>
              </a:rPr>
              <a:t>LLC is responsible for handling multiple Layer3 protocols (multiplexing/demultiplexing) and link services like reliability and flow control, The functional overview of LLC are: </a:t>
            </a:r>
          </a:p>
          <a:p>
            <a:pPr algn="just"/>
            <a:r>
              <a:rPr lang="en-US" sz="2400" dirty="0">
                <a:latin typeface="Times New Roman" panose="02020603050405020304" pitchFamily="18" charset="0"/>
                <a:cs typeface="Times New Roman" panose="02020603050405020304" pitchFamily="18" charset="0"/>
              </a:rPr>
              <a:t>This sublayer multiplexes protocols running a top the data link layer, and optionally provides flow control, acknowledgment, and error recovery. </a:t>
            </a:r>
          </a:p>
          <a:p>
            <a:pPr algn="just"/>
            <a:r>
              <a:rPr lang="en-US" sz="2400" dirty="0">
                <a:latin typeface="Times New Roman" panose="02020603050405020304" pitchFamily="18" charset="0"/>
                <a:cs typeface="Times New Roman" panose="02020603050405020304" pitchFamily="18" charset="0"/>
              </a:rPr>
              <a:t>The LLC provides addressing and control of the data link. It specifies which mechanisms are to be used for addressing stations over the transmission medium and for controlling the data exchanged between the originator and recipient machines. </a:t>
            </a:r>
          </a:p>
        </p:txBody>
      </p:sp>
    </p:spTree>
    <p:extLst>
      <p:ext uri="{BB962C8B-B14F-4D97-AF65-F5344CB8AC3E}">
        <p14:creationId xmlns:p14="http://schemas.microsoft.com/office/powerpoint/2010/main" val="31244377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Go-Back-N-ARQ:</a:t>
            </a:r>
          </a:p>
          <a:p>
            <a:pPr algn="just"/>
            <a:r>
              <a:rPr lang="en-US" sz="2400" dirty="0">
                <a:latin typeface="Times New Roman" panose="02020603050405020304" pitchFamily="18" charset="0"/>
                <a:cs typeface="Times New Roman" panose="02020603050405020304" pitchFamily="18" charset="0"/>
              </a:rPr>
              <a:t>As in stop and wait protocol senders has to wait for every ACK the next frame is transmitted. But in go back N ARQ number of frames can be transmitted without waiting for ACK. </a:t>
            </a:r>
          </a:p>
          <a:p>
            <a:pPr algn="just"/>
            <a:r>
              <a:rPr lang="en-US" sz="2400" dirty="0">
                <a:latin typeface="Times New Roman" panose="02020603050405020304" pitchFamily="18" charset="0"/>
                <a:cs typeface="Times New Roman" panose="02020603050405020304" pitchFamily="18" charset="0"/>
              </a:rPr>
              <a:t>A copy of each transmitted frame is maintained until the respective ACK is received. The sliding-window flow control technique can be adapted to provide more efficient line use, sometimes referred to as </a:t>
            </a:r>
            <a:r>
              <a:rPr lang="en-US" sz="2400" i="1" dirty="0">
                <a:latin typeface="Times New Roman" panose="02020603050405020304" pitchFamily="18" charset="0"/>
                <a:cs typeface="Times New Roman" panose="02020603050405020304" pitchFamily="18" charset="0"/>
              </a:rPr>
              <a:t>continuous ARQ</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form of error control based on sliding-window flow control that is most commonly used is called go-back-N ARQ. In this method, a station may send a series of frames sequentially numbered modulo some maximum value.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1031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The number of unacknowledged frames outstanding is determined by window size, using the sliding-window flow control technique. While no errors occur, the destination will acknowledge incoming frames as usual (RR = receive ready, or piggybacked acknowledgment). If the destination station detects an error in a frame, it may send a negative acknowledgment (REJ = reject) for that frame. The destination station will discard that frame and all future incoming frames until the frame in error is correctly received. Thus, the source station, when it receives a REJ, must retransmit the frame in error plus all succeeding frames that were transmitted in the interim.</a:t>
            </a:r>
          </a:p>
          <a:p>
            <a:pPr algn="just"/>
            <a:r>
              <a:rPr lang="en-US" sz="2400" dirty="0">
                <a:latin typeface="Times New Roman" panose="02020603050405020304" pitchFamily="18" charset="0"/>
                <a:cs typeface="Times New Roman" panose="02020603050405020304" pitchFamily="18" charset="0"/>
              </a:rPr>
              <a:t>Suppose that station A is sending frames to station B. After each transmission, A sets an acknowledgment timer for the frame just transmitted. Suppose that B has previously successfully received frame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1) and A has just transmitted frame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The go-back-N technique takes into account the following contingencies:</a:t>
            </a:r>
          </a:p>
          <a:p>
            <a:r>
              <a:rPr lang="en-US" sz="2400" dirty="0">
                <a:latin typeface="Times New Roman" panose="02020603050405020304" pitchFamily="18" charset="0"/>
                <a:cs typeface="Times New Roman" panose="02020603050405020304" pitchFamily="18" charset="0"/>
              </a:rPr>
              <a:t>1. Damaged frame</a:t>
            </a:r>
          </a:p>
          <a:p>
            <a:r>
              <a:rPr lang="en-US" sz="2400" dirty="0">
                <a:latin typeface="Times New Roman" panose="02020603050405020304" pitchFamily="18" charset="0"/>
                <a:cs typeface="Times New Roman" panose="02020603050405020304" pitchFamily="18" charset="0"/>
              </a:rPr>
              <a:t>2. Lost Frame</a:t>
            </a:r>
          </a:p>
          <a:p>
            <a:r>
              <a:rPr lang="en-US" sz="2400" dirty="0">
                <a:latin typeface="Times New Roman" panose="02020603050405020304" pitchFamily="18" charset="0"/>
                <a:cs typeface="Times New Roman" panose="02020603050405020304" pitchFamily="18" charset="0"/>
              </a:rPr>
              <a:t>3. Damaged Ack</a:t>
            </a:r>
          </a:p>
          <a:p>
            <a:r>
              <a:rPr lang="en-US" sz="2400" dirty="0">
                <a:latin typeface="Times New Roman" panose="02020603050405020304" pitchFamily="18" charset="0"/>
                <a:cs typeface="Times New Roman" panose="02020603050405020304" pitchFamily="18" charset="0"/>
              </a:rPr>
              <a:t>4. Damaged Reject</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686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1. Damaged frame </a:t>
            </a:r>
            <a:r>
              <a:rPr lang="en-US" sz="2400" dirty="0">
                <a:latin typeface="Times New Roman" panose="02020603050405020304" pitchFamily="18" charset="0"/>
                <a:cs typeface="Times New Roman" panose="02020603050405020304" pitchFamily="18" charset="0"/>
              </a:rPr>
              <a:t>– Error from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frame. So, receiver rejects frame from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frame and transmitter retransmits frames from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 2. Lost Frame - </a:t>
            </a:r>
            <a:r>
              <a:rPr lang="en-US" sz="2400" dirty="0">
                <a:latin typeface="Times New Roman" panose="02020603050405020304" pitchFamily="18" charset="0"/>
                <a:cs typeface="Times New Roman" panose="02020603050405020304" pitchFamily="18" charset="0"/>
              </a:rPr>
              <a:t>frame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lost and either</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transmitter sends i+1 and receiver gets frame i+1 out of sequence and rejects frame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ii) or transmitter times out and send ACK with P bit set which receiver responds to with ACK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Transmitter then retransmits frames from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3. Damaged Ack – </a:t>
            </a:r>
          </a:p>
          <a:p>
            <a:pPr lvl="0">
              <a:buFont typeface="Wingdings" pitchFamily="2" charset="2"/>
              <a:buChar char="ü"/>
            </a:pPr>
            <a:r>
              <a:rPr lang="en-US" sz="2400" dirty="0">
                <a:latin typeface="Times New Roman" panose="02020603050405020304" pitchFamily="18" charset="0"/>
                <a:cs typeface="Times New Roman" panose="02020603050405020304" pitchFamily="18" charset="0"/>
              </a:rPr>
              <a:t>receiver gets frame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sends ack (i+1) which is lost </a:t>
            </a:r>
          </a:p>
          <a:p>
            <a:pPr lvl="0">
              <a:buFont typeface="Wingdings" pitchFamily="2" charset="2"/>
              <a:buChar char="ü"/>
            </a:pPr>
            <a:r>
              <a:rPr lang="en-US" sz="2400" dirty="0">
                <a:latin typeface="Times New Roman" panose="02020603050405020304" pitchFamily="18" charset="0"/>
                <a:cs typeface="Times New Roman" panose="02020603050405020304" pitchFamily="18" charset="0"/>
              </a:rPr>
              <a:t>if transmitter times out, it sends ack with P bit set </a:t>
            </a:r>
          </a:p>
          <a:p>
            <a:pPr lvl="0">
              <a:buFont typeface="Wingdings" pitchFamily="2" charset="2"/>
              <a:buChar char="ü"/>
            </a:pPr>
            <a:r>
              <a:rPr lang="en-US" sz="2400" dirty="0">
                <a:latin typeface="Times New Roman" panose="02020603050405020304" pitchFamily="18" charset="0"/>
                <a:cs typeface="Times New Roman" panose="02020603050405020304" pitchFamily="18" charset="0"/>
              </a:rPr>
              <a:t>can be repeated a number of times before a reset procedure is initiated </a:t>
            </a:r>
          </a:p>
          <a:p>
            <a:pPr marL="0" indent="0">
              <a:buNone/>
            </a:pPr>
            <a:r>
              <a:rPr lang="en-US" sz="2400" b="1" dirty="0">
                <a:latin typeface="Times New Roman" panose="02020603050405020304" pitchFamily="18" charset="0"/>
                <a:cs typeface="Times New Roman" panose="02020603050405020304" pitchFamily="18" charset="0"/>
              </a:rPr>
              <a:t>4. Damaged Reject- </a:t>
            </a:r>
          </a:p>
          <a:p>
            <a:pPr marL="0" lvl="0" indent="0">
              <a:buNone/>
            </a:pPr>
            <a:r>
              <a:rPr lang="en-US" sz="2400" dirty="0">
                <a:latin typeface="Times New Roman" panose="02020603050405020304" pitchFamily="18" charset="0"/>
                <a:cs typeface="Times New Roman" panose="02020603050405020304" pitchFamily="18" charset="0"/>
              </a:rPr>
              <a:t>reject for damaged frame is lost handled as for lost frame when transmitter times out.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951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20000"/>
          </a:bodyPr>
          <a:lstStyle/>
          <a:p>
            <a:pPr algn="just"/>
            <a:r>
              <a:rPr lang="en-US" sz="2400" b="1" dirty="0">
                <a:latin typeface="Times New Roman" panose="02020603050405020304" pitchFamily="18" charset="0"/>
                <a:cs typeface="Times New Roman" panose="02020603050405020304" pitchFamily="18" charset="0"/>
              </a:rPr>
              <a:t>Selective Reject ARQ:</a:t>
            </a:r>
          </a:p>
          <a:p>
            <a:pPr algn="just"/>
            <a:r>
              <a:rPr lang="en-US" sz="2400" dirty="0">
                <a:latin typeface="Times New Roman" panose="02020603050405020304" pitchFamily="18" charset="0"/>
                <a:cs typeface="Times New Roman" panose="02020603050405020304" pitchFamily="18" charset="0"/>
              </a:rPr>
              <a:t>Also called selective retransmission</a:t>
            </a:r>
          </a:p>
          <a:p>
            <a:pPr algn="just"/>
            <a:r>
              <a:rPr lang="en-US" sz="2400" dirty="0">
                <a:latin typeface="Times New Roman" panose="02020603050405020304" pitchFamily="18" charset="0"/>
                <a:cs typeface="Times New Roman" panose="02020603050405020304" pitchFamily="18" charset="0"/>
              </a:rPr>
              <a:t>With selective-reject ARQ, the only frames retransmitted are those that receive a negative acknowledgment, in this case called SREJ, or those that time out. Selective reject would appear to be more efficient than go-back-N, because it minimizes the amount of retransmission. </a:t>
            </a:r>
          </a:p>
          <a:p>
            <a:pPr algn="just"/>
            <a:r>
              <a:rPr lang="en-US" sz="2400" dirty="0">
                <a:latin typeface="Times New Roman" panose="02020603050405020304" pitchFamily="18" charset="0"/>
                <a:cs typeface="Times New Roman" panose="02020603050405020304" pitchFamily="18" charset="0"/>
              </a:rPr>
              <a:t>On the other hand, the receiver must maintain a buffer large enough to save post-SREJ frames until the frame in error is retransmitted and must contain logic for reinserting that frame in the proper sequence. The transmitter, too, requires more complex logic to be able to send a frame out of sequence. Because of such complications, select-reject ARQ is much less widely used than go-back-N ARQ. Selective reject is a useful choice for a satellite link because of the long propagation delay involved.</a:t>
            </a:r>
          </a:p>
          <a:p>
            <a:pPr marL="0" indent="0" algn="just">
              <a:buNone/>
            </a:pPr>
            <a:r>
              <a:rPr lang="en-US" sz="2400" dirty="0">
                <a:latin typeface="Times New Roman" panose="02020603050405020304" pitchFamily="18" charset="0"/>
                <a:cs typeface="Times New Roman" panose="02020603050405020304" pitchFamily="18" charset="0"/>
              </a:rPr>
              <a:t>Advantages:</a:t>
            </a:r>
          </a:p>
          <a:p>
            <a:pPr lvl="0" algn="just"/>
            <a:r>
              <a:rPr lang="en-US" sz="2400" dirty="0">
                <a:latin typeface="Times New Roman" panose="02020603050405020304" pitchFamily="18" charset="0"/>
                <a:cs typeface="Times New Roman" panose="02020603050405020304" pitchFamily="18" charset="0"/>
              </a:rPr>
              <a:t>More efficient the go back N ARQ because it minimizes the amount of re-transmission.</a:t>
            </a:r>
          </a:p>
          <a:p>
            <a:pPr algn="just"/>
            <a:r>
              <a:rPr lang="en-US" sz="2400" dirty="0">
                <a:latin typeface="Times New Roman" panose="02020603050405020304" pitchFamily="18" charset="0"/>
                <a:cs typeface="Times New Roman" panose="02020603050405020304" pitchFamily="18" charset="0"/>
              </a:rPr>
              <a:t>Disadvantages:</a:t>
            </a:r>
          </a:p>
          <a:p>
            <a:pPr lvl="0" algn="just"/>
            <a:r>
              <a:rPr lang="en-US" sz="2400" dirty="0">
                <a:latin typeface="Times New Roman" panose="02020603050405020304" pitchFamily="18" charset="0"/>
                <a:cs typeface="Times New Roman" panose="02020603050405020304" pitchFamily="18" charset="0"/>
              </a:rPr>
              <a:t>Receiver must maintain large buffer size.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7672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6"/>
            <a:ext cx="10515600" cy="269056"/>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Content Placeholder 3" descr="GBN&amp;SREJ                                                       0028285E  Mnementh                      BEAE7A2F:">
            <a:extLst>
              <a:ext uri="{FF2B5EF4-FFF2-40B4-BE49-F238E27FC236}">
                <a16:creationId xmlns:a16="http://schemas.microsoft.com/office/drawing/2014/main" id="{9267EF23-CFC3-C7D8-D564-10B7FA61817D}"/>
              </a:ext>
            </a:extLst>
          </p:cNvPr>
          <p:cNvPicPr>
            <a:picLocks noGrp="1"/>
          </p:cNvPicPr>
          <p:nvPr>
            <p:ph idx="1"/>
          </p:nvPr>
        </p:nvPicPr>
        <p:blipFill>
          <a:blip r:embed="rId2">
            <a:extLst>
              <a:ext uri="{28A0092B-C50C-407E-A947-70E740481C1C}">
                <a14:useLocalDpi xmlns:a14="http://schemas.microsoft.com/office/drawing/2010/main" val="0"/>
              </a:ext>
            </a:extLst>
          </a:blip>
          <a:srcRect l="4633" t="3580" r="4633" b="10739"/>
          <a:stretch>
            <a:fillRect/>
          </a:stretch>
        </p:blipFill>
        <p:spPr bwMode="auto">
          <a:xfrm>
            <a:off x="472903" y="634181"/>
            <a:ext cx="4895509" cy="6002593"/>
          </a:xfrm>
          <a:prstGeom prst="rect">
            <a:avLst/>
          </a:prstGeom>
          <a:noFill/>
          <a:ln>
            <a:noFill/>
          </a:ln>
        </p:spPr>
      </p:pic>
      <p:sp>
        <p:nvSpPr>
          <p:cNvPr id="6" name="TextBox 5">
            <a:extLst>
              <a:ext uri="{FF2B5EF4-FFF2-40B4-BE49-F238E27FC236}">
                <a16:creationId xmlns:a16="http://schemas.microsoft.com/office/drawing/2014/main" id="{7EEA649B-AE91-0FC5-D48B-4A625AF8211F}"/>
              </a:ext>
            </a:extLst>
          </p:cNvPr>
          <p:cNvSpPr txBox="1"/>
          <p:nvPr/>
        </p:nvSpPr>
        <p:spPr>
          <a:xfrm>
            <a:off x="5368412" y="957822"/>
            <a:ext cx="6098458" cy="535531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Figure a is an example of the frame flow for go-back-N ARQ. Because of the propagation delay on the line, by the time that an acknowledgment (positive or negative) arrives back at the sending station, it has already sent at least one additional frame beyond the one being acknowledged. In this example, frame 4 is damaged. Frames 5 and 6 are received out of order and are discarded by B. When frame 5 arrives, B immediately sends a REJ 4. When the REJ to frame 4 is received, not only frame 4 but frames 5 and 6 must be retransmitted. Note that the transmitter must keep a copy of all unacknowledged frames. Figure a also shows an example of retransmission after timeout. No acknowledgment is received for frame 5 within the timeout period, so A issues an RR to determine the status of B.</a:t>
            </a:r>
          </a:p>
          <a:p>
            <a:pPr algn="just"/>
            <a:r>
              <a:rPr lang="en-US" dirty="0">
                <a:latin typeface="Times New Roman" panose="02020603050405020304" pitchFamily="18" charset="0"/>
                <a:cs typeface="Times New Roman" panose="02020603050405020304" pitchFamily="18" charset="0"/>
              </a:rPr>
              <a:t>Figure b illustrates selective-reject ARQ. When frame 5 is received out of order, B sends a SREJ 4, indicating that frame 4 has not been received. However, B continues to accept incoming frames and buffers them until a valid frame 4 is received. At that point, B can place the frames in the proper order for delivery to higher-layer software.</a:t>
            </a:r>
          </a:p>
        </p:txBody>
      </p:sp>
    </p:spTree>
    <p:extLst>
      <p:ext uri="{BB962C8B-B14F-4D97-AF65-F5344CB8AC3E}">
        <p14:creationId xmlns:p14="http://schemas.microsoft.com/office/powerpoint/2010/main" val="11120357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Data Link Protocols</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000" dirty="0">
                <a:latin typeface="Times New Roman" panose="02020603050405020304" pitchFamily="18" charset="0"/>
                <a:cs typeface="Times New Roman" panose="02020603050405020304" pitchFamily="18" charset="0"/>
              </a:rPr>
              <a:t>In this section, we outline several commonly used data link layer protocols, which are summarized in Figure. Here we focus on message delineation, which indicates where a message starts and stops, and the various parts or fields within the message. For example, you must clearly indicate which part of a message or packet of data is the error-control portion; otherwise, the receiver cannot use it properly to determine if an error has occurred. The data link layer performs this function by adding a PDU to the packet it receives from the network layer. This PDU is called a frame. </a:t>
            </a:r>
          </a:p>
        </p:txBody>
      </p:sp>
      <p:pic>
        <p:nvPicPr>
          <p:cNvPr id="5" name="Picture 4">
            <a:extLst>
              <a:ext uri="{FF2B5EF4-FFF2-40B4-BE49-F238E27FC236}">
                <a16:creationId xmlns:a16="http://schemas.microsoft.com/office/drawing/2014/main" id="{7DD1408D-86CF-9DB2-B0A5-B354622BB986}"/>
              </a:ext>
            </a:extLst>
          </p:cNvPr>
          <p:cNvPicPr>
            <a:picLocks noChangeAspect="1"/>
          </p:cNvPicPr>
          <p:nvPr/>
        </p:nvPicPr>
        <p:blipFill>
          <a:blip r:embed="rId2"/>
          <a:stretch>
            <a:fillRect/>
          </a:stretch>
        </p:blipFill>
        <p:spPr>
          <a:xfrm>
            <a:off x="1978128" y="3127273"/>
            <a:ext cx="9375672" cy="3049690"/>
          </a:xfrm>
          <a:prstGeom prst="rect">
            <a:avLst/>
          </a:prstGeom>
        </p:spPr>
      </p:pic>
    </p:spTree>
    <p:extLst>
      <p:ext uri="{BB962C8B-B14F-4D97-AF65-F5344CB8AC3E}">
        <p14:creationId xmlns:p14="http://schemas.microsoft.com/office/powerpoint/2010/main" val="4189949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Asynchronous Transmission:</a:t>
            </a:r>
          </a:p>
          <a:p>
            <a:pPr algn="just"/>
            <a:r>
              <a:rPr lang="en-US" sz="2400" dirty="0">
                <a:latin typeface="Times New Roman" panose="02020603050405020304" pitchFamily="18" charset="0"/>
                <a:cs typeface="Times New Roman" panose="02020603050405020304" pitchFamily="18" charset="0"/>
              </a:rPr>
              <a:t>Asynchronous transmission is so named because the timing of a signal is unimportant. Instead, information is received and translated by agreed upon patterns. As long as those patterns are followed, the receiving device can retrieve the information without regard to the rhythm in which it is sent. Patterns are based on grouping the bit stream into bytes. Each group, usually 8 bits, is sent along the link as a unit. The sending system handles each group independently, relaying it to the link whenever ready, without regard to a timer.</a:t>
            </a:r>
          </a:p>
          <a:p>
            <a:pPr algn="just"/>
            <a:r>
              <a:rPr lang="en-US" sz="2400" dirty="0">
                <a:latin typeface="Times New Roman" panose="02020603050405020304" pitchFamily="18" charset="0"/>
                <a:cs typeface="Times New Roman" panose="02020603050405020304" pitchFamily="18" charset="0"/>
              </a:rPr>
              <a:t>In asynchronous transmission, we send 1 </a:t>
            </a:r>
            <a:r>
              <a:rPr lang="en-US" sz="2400" b="1" dirty="0">
                <a:latin typeface="Times New Roman" panose="02020603050405020304" pitchFamily="18" charset="0"/>
                <a:cs typeface="Times New Roman" panose="02020603050405020304" pitchFamily="18" charset="0"/>
              </a:rPr>
              <a:t>start bit (0) </a:t>
            </a:r>
            <a:r>
              <a:rPr lang="en-US" sz="2400" dirty="0">
                <a:latin typeface="Times New Roman" panose="02020603050405020304" pitchFamily="18" charset="0"/>
                <a:cs typeface="Times New Roman" panose="02020603050405020304" pitchFamily="18" charset="0"/>
              </a:rPr>
              <a:t>at the beginning and 1 or more </a:t>
            </a:r>
            <a:r>
              <a:rPr lang="en-US" sz="2400" b="1" dirty="0">
                <a:latin typeface="Times New Roman" panose="02020603050405020304" pitchFamily="18" charset="0"/>
                <a:cs typeface="Times New Roman" panose="02020603050405020304" pitchFamily="18" charset="0"/>
              </a:rPr>
              <a:t>stop bits (1) </a:t>
            </a:r>
            <a:r>
              <a:rPr lang="en-US" sz="2400" dirty="0">
                <a:latin typeface="Times New Roman" panose="02020603050405020304" pitchFamily="18" charset="0"/>
                <a:cs typeface="Times New Roman" panose="02020603050405020304" pitchFamily="18" charset="0"/>
              </a:rPr>
              <a:t>at the end of each byte. There may be a gap between bytes. This gap can be represented either by an idle channel or by a stream of additional stop bits. By this method, each byte is increased in size to at least 10 bits, of which 8 bits is information and 2 bits or more are signals to the receiver.</a:t>
            </a:r>
          </a:p>
        </p:txBody>
      </p:sp>
    </p:spTree>
    <p:extLst>
      <p:ext uri="{BB962C8B-B14F-4D97-AF65-F5344CB8AC3E}">
        <p14:creationId xmlns:p14="http://schemas.microsoft.com/office/powerpoint/2010/main" val="11202379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236901D-950B-07B3-EA90-8EC0160AC7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5991" y="1314671"/>
            <a:ext cx="9205144" cy="259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D4D6E414-98B9-B061-4839-DAC1242C7A85}"/>
              </a:ext>
            </a:extLst>
          </p:cNvPr>
          <p:cNvSpPr txBox="1"/>
          <p:nvPr/>
        </p:nvSpPr>
        <p:spPr>
          <a:xfrm>
            <a:off x="988142" y="4336026"/>
            <a:ext cx="10102645"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Asynchronous here means "asynchronous at the byte level," but the bits are still synchronized; their durations are the same. Figure above is schematic illustration of asynchronous transmission. In this example, the start bits are </a:t>
            </a:r>
            <a:r>
              <a:rPr lang="en-US" sz="2400" dirty="0" err="1">
                <a:latin typeface="Times New Roman" panose="02020603050405020304" pitchFamily="18" charset="0"/>
                <a:cs typeface="Times New Roman" panose="02020603050405020304" pitchFamily="18" charset="0"/>
              </a:rPr>
              <a:t>Os</a:t>
            </a:r>
            <a:r>
              <a:rPr lang="en-US" sz="2400" dirty="0">
                <a:latin typeface="Times New Roman" panose="02020603050405020304" pitchFamily="18" charset="0"/>
                <a:cs typeface="Times New Roman" panose="02020603050405020304" pitchFamily="18" charset="0"/>
              </a:rPr>
              <a:t>, the stop bits are 1s, and the gap is represented by an ideal line rather than by additional stop bits.</a:t>
            </a:r>
          </a:p>
        </p:txBody>
      </p:sp>
    </p:spTree>
    <p:extLst>
      <p:ext uri="{BB962C8B-B14F-4D97-AF65-F5344CB8AC3E}">
        <p14:creationId xmlns:p14="http://schemas.microsoft.com/office/powerpoint/2010/main" val="18436243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Synchronous Transmission:</a:t>
            </a:r>
          </a:p>
          <a:p>
            <a:pPr algn="just"/>
            <a:r>
              <a:rPr lang="en-US" sz="2400" dirty="0">
                <a:latin typeface="Times New Roman" panose="02020603050405020304" pitchFamily="18" charset="0"/>
                <a:cs typeface="Times New Roman" panose="02020603050405020304" pitchFamily="18" charset="0"/>
              </a:rPr>
              <a:t>In synchronous transmission, the bit stream is combined into longer "frames," which may contain multiple bytes. Each byte, however, is introduced onto the transmission link without a gap between it and the next one. It is left to the receiver to separate the bit stream into bytes for decoding purposes. In other words, data are transmitted as an unbroken string of 1s </a:t>
            </a:r>
            <a:r>
              <a:rPr lang="en-US" sz="240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0</a:t>
            </a:r>
            <a:r>
              <a:rPr lang="en-US" sz="240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and the receiver separates that string into the bytes, or characters, it needs to reconstruct the information.</a:t>
            </a:r>
          </a:p>
          <a:p>
            <a:pPr algn="just"/>
            <a:r>
              <a:rPr lang="en-US" sz="2400" dirty="0">
                <a:latin typeface="Times New Roman" panose="02020603050405020304" pitchFamily="18" charset="0"/>
                <a:cs typeface="Times New Roman" panose="02020603050405020304" pitchFamily="18" charset="0"/>
              </a:rPr>
              <a:t>Figure below gives a schematic illustration of synchronous transmission. In synchronous transmission, we send bits one after another without start or stop bits or gaps. It is the responsibility of the receiver to group the bits.</a:t>
            </a:r>
          </a:p>
        </p:txBody>
      </p:sp>
    </p:spTree>
    <p:extLst>
      <p:ext uri="{BB962C8B-B14F-4D97-AF65-F5344CB8AC3E}">
        <p14:creationId xmlns:p14="http://schemas.microsoft.com/office/powerpoint/2010/main" val="12853077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250800C4-EE65-5862-5CB5-482424813B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9731" y="958363"/>
            <a:ext cx="9847314" cy="290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6E65267E-E407-04A0-0F65-0EE95EDBA04A}"/>
              </a:ext>
            </a:extLst>
          </p:cNvPr>
          <p:cNvSpPr txBox="1"/>
          <p:nvPr/>
        </p:nvSpPr>
        <p:spPr>
          <a:xfrm>
            <a:off x="1194619" y="3569110"/>
            <a:ext cx="9822426"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advantage of synchronous transmission is speed. With no extra bits or gaps to introduce at the sending end and remove at the receiving end, and, by extension, with fewer bits to move across the link, synchronous transmission is faster than asynchronous transmission. For this reason, it is more useful for high speed applications such as transmission of data from one computer to another. Byte synchronization is accomplished in the data link layer. We need to emphasize one point here. Although there is no gap between characters in synchronous serial transmission, there may be uneven gaps between frames.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MAC Layer </a:t>
            </a:r>
          </a:p>
          <a:p>
            <a:pPr algn="just"/>
            <a:r>
              <a:rPr lang="en-US" sz="2400" dirty="0">
                <a:latin typeface="Times New Roman" panose="02020603050405020304" pitchFamily="18" charset="0"/>
                <a:cs typeface="Times New Roman" panose="02020603050405020304" pitchFamily="18" charset="0"/>
              </a:rPr>
              <a:t>Media Access Control (MAC) sublayer provides control for accessing the transmission medium. </a:t>
            </a:r>
          </a:p>
          <a:p>
            <a:pPr algn="just"/>
            <a:r>
              <a:rPr lang="en-US" sz="2400" dirty="0">
                <a:latin typeface="Times New Roman" panose="02020603050405020304" pitchFamily="18" charset="0"/>
                <a:cs typeface="Times New Roman" panose="02020603050405020304" pitchFamily="18" charset="0"/>
              </a:rPr>
              <a:t>It is responsible for moving data packets from one network interface card (NIC) to another, across a shared transmission medium. </a:t>
            </a:r>
          </a:p>
          <a:p>
            <a:pPr algn="just"/>
            <a:r>
              <a:rPr lang="en-US" sz="2400" dirty="0">
                <a:latin typeface="Times New Roman" panose="02020603050405020304" pitchFamily="18" charset="0"/>
                <a:cs typeface="Times New Roman" panose="02020603050405020304" pitchFamily="18" charset="0"/>
              </a:rPr>
              <a:t>Physical addressing is handled at the MAC sublayer. MAC is also handled at this layer. This refers to the method used to allocate network access to computers and prevent them from transmitting at the same time, causing data collisions. </a:t>
            </a:r>
          </a:p>
          <a:p>
            <a:pPr algn="just"/>
            <a:r>
              <a:rPr lang="en-US" sz="2400" dirty="0">
                <a:latin typeface="Times New Roman" panose="02020603050405020304" pitchFamily="18" charset="0"/>
                <a:cs typeface="Times New Roman" panose="02020603050405020304" pitchFamily="18" charset="0"/>
              </a:rPr>
              <a:t>Common MAC methods include Carrier Sense Multiple Access/Collision Detection (CSMA/CD), used by Ethernet networks, Carrier Sense Multiple Access/Collision Avoidance (CSMA/CA), used by AppleTalk networks, and token passing, used by Token Ring and Fiber Distributed Data Interface (FDDI) networks. </a:t>
            </a:r>
          </a:p>
        </p:txBody>
      </p:sp>
    </p:spTree>
    <p:extLst>
      <p:ext uri="{BB962C8B-B14F-4D97-AF65-F5344CB8AC3E}">
        <p14:creationId xmlns:p14="http://schemas.microsoft.com/office/powerpoint/2010/main" val="29273926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Synchronous Data Link Control (SDLC):</a:t>
            </a:r>
          </a:p>
          <a:p>
            <a:pPr algn="just"/>
            <a:r>
              <a:rPr lang="en-US" sz="2000" dirty="0">
                <a:latin typeface="Times New Roman" panose="02020603050405020304" pitchFamily="18" charset="0"/>
                <a:cs typeface="Times New Roman" panose="02020603050405020304" pitchFamily="18" charset="0"/>
              </a:rPr>
              <a:t>Synchronous data link control (SDLC) is a mainframe protocol developed by IBM in 1972 that is still in use today. It uses a controlled-access media access protocol.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Each SDLC frame begins and ends with a special bit pattern (01111110), known as the flag. The address field identifies the destination. The length of the address field is usually 8 bits but can be set at 16 bits; all computers on the same network must use the same length. The control field identifies the kind of frame that is being transmitted, either information or supervisory. An information frame is used for the transfer and reception of messages, frame numbering of contiguous frames, and the like. A supervisory frame is used to transmit acknowledgments (ACKs and NAKs). The message field is of variable length and is the user’s message. The frame check sequence field is a 32-bit CRC code (some older versions use a 16-bit CRC).</a:t>
            </a:r>
          </a:p>
        </p:txBody>
      </p:sp>
      <p:pic>
        <p:nvPicPr>
          <p:cNvPr id="5" name="Picture 4">
            <a:extLst>
              <a:ext uri="{FF2B5EF4-FFF2-40B4-BE49-F238E27FC236}">
                <a16:creationId xmlns:a16="http://schemas.microsoft.com/office/drawing/2014/main" id="{B04C7379-5505-1EEA-313D-B67D7F118F7A}"/>
              </a:ext>
            </a:extLst>
          </p:cNvPr>
          <p:cNvPicPr>
            <a:picLocks noChangeAspect="1"/>
          </p:cNvPicPr>
          <p:nvPr/>
        </p:nvPicPr>
        <p:blipFill>
          <a:blip r:embed="rId2"/>
          <a:stretch>
            <a:fillRect/>
          </a:stretch>
        </p:blipFill>
        <p:spPr>
          <a:xfrm>
            <a:off x="1652741" y="2334470"/>
            <a:ext cx="7677150" cy="1314450"/>
          </a:xfrm>
          <a:prstGeom prst="rect">
            <a:avLst/>
          </a:prstGeom>
        </p:spPr>
      </p:pic>
    </p:spTree>
    <p:extLst>
      <p:ext uri="{BB962C8B-B14F-4D97-AF65-F5344CB8AC3E}">
        <p14:creationId xmlns:p14="http://schemas.microsoft.com/office/powerpoint/2010/main" val="2011587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High Level Data Link Control (HDLC):</a:t>
            </a:r>
          </a:p>
          <a:p>
            <a:pPr algn="just"/>
            <a:r>
              <a:rPr lang="en-US" sz="2400" dirty="0">
                <a:latin typeface="Times New Roman" panose="02020603050405020304" pitchFamily="18" charset="0"/>
                <a:cs typeface="Times New Roman" panose="02020603050405020304" pitchFamily="18" charset="0"/>
              </a:rPr>
              <a:t>High-level Data Link Control (HDLC) is a bit-oriented protocol for communication over point-to-point and multipoint links. HDLC is a synchronous Data Link layer bit-oriented protocol developed by the International Organization for Standardization (ISO). The current standard for HDLC is ISO 13239.HDLC was developed from the Synchronous Data Link Control (SDLC) standard proposed in the1970s. HDLC provides both connection-oriented and connectionless service. HDLC is essentially the same as SDLC, except that the address and control fields can be longer.</a:t>
            </a:r>
          </a:p>
        </p:txBody>
      </p:sp>
    </p:spTree>
    <p:extLst>
      <p:ext uri="{BB962C8B-B14F-4D97-AF65-F5344CB8AC3E}">
        <p14:creationId xmlns:p14="http://schemas.microsoft.com/office/powerpoint/2010/main" val="430278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Ethernet:</a:t>
            </a:r>
          </a:p>
          <a:p>
            <a:pPr algn="just"/>
            <a:r>
              <a:rPr lang="en-US" sz="2000" dirty="0">
                <a:latin typeface="Times New Roman" panose="02020603050405020304" pitchFamily="18" charset="0"/>
                <a:cs typeface="Times New Roman" panose="02020603050405020304" pitchFamily="18" charset="0"/>
              </a:rPr>
              <a:t>Ethernet is a very popular LAN protocol, conceived by Bob Metcalfe in 1973 and developed jointly by Digital, Intel, and Xerox in the 1970s. Since then, Ethernet has been further refined and developed into a formal standard called IEEE 802.3ac. There are several versions of Ethernet in use today. Ethernet uses a contention media access protocol. There are several standard versions of Ethernet. Figure shows an Ethernet 803.3ac frame. </a:t>
            </a:r>
          </a:p>
          <a:p>
            <a:pPr algn="just"/>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8DF5A9-34E2-6FAE-D58D-56EBAEEA6227}"/>
              </a:ext>
            </a:extLst>
          </p:cNvPr>
          <p:cNvPicPr>
            <a:picLocks noChangeAspect="1"/>
          </p:cNvPicPr>
          <p:nvPr/>
        </p:nvPicPr>
        <p:blipFill>
          <a:blip r:embed="rId2"/>
          <a:stretch>
            <a:fillRect/>
          </a:stretch>
        </p:blipFill>
        <p:spPr>
          <a:xfrm>
            <a:off x="1445342" y="3429000"/>
            <a:ext cx="9908457" cy="1836174"/>
          </a:xfrm>
          <a:prstGeom prst="rect">
            <a:avLst/>
          </a:prstGeom>
        </p:spPr>
      </p:pic>
    </p:spTree>
    <p:extLst>
      <p:ext uri="{BB962C8B-B14F-4D97-AF65-F5344CB8AC3E}">
        <p14:creationId xmlns:p14="http://schemas.microsoft.com/office/powerpoint/2010/main" val="14244193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The frame starts with a 7-byte </a:t>
            </a:r>
            <a:r>
              <a:rPr lang="en-US" sz="2000" b="1" dirty="0">
                <a:latin typeface="Times New Roman" panose="02020603050405020304" pitchFamily="18" charset="0"/>
                <a:cs typeface="Times New Roman" panose="02020603050405020304" pitchFamily="18" charset="0"/>
              </a:rPr>
              <a:t>preamble</a:t>
            </a:r>
            <a:r>
              <a:rPr lang="en-US" sz="2000" dirty="0">
                <a:latin typeface="Times New Roman" panose="02020603050405020304" pitchFamily="18" charset="0"/>
                <a:cs typeface="Times New Roman" panose="02020603050405020304" pitchFamily="18" charset="0"/>
              </a:rPr>
              <a:t>, which is a repeating pattern of ones and zeros (10101010). </a:t>
            </a:r>
          </a:p>
          <a:p>
            <a:pPr algn="just"/>
            <a:r>
              <a:rPr lang="en-US" sz="2000" dirty="0">
                <a:latin typeface="Times New Roman" panose="02020603050405020304" pitchFamily="18" charset="0"/>
                <a:cs typeface="Times New Roman" panose="02020603050405020304" pitchFamily="18" charset="0"/>
              </a:rPr>
              <a:t>This is followed by a </a:t>
            </a:r>
            <a:r>
              <a:rPr lang="en-US" sz="2000" b="1" dirty="0">
                <a:latin typeface="Times New Roman" panose="02020603050405020304" pitchFamily="18" charset="0"/>
                <a:cs typeface="Times New Roman" panose="02020603050405020304" pitchFamily="18" charset="0"/>
              </a:rPr>
              <a:t>start of frame delimiter</a:t>
            </a:r>
            <a:r>
              <a:rPr lang="en-US" sz="2000" dirty="0">
                <a:latin typeface="Times New Roman" panose="02020603050405020304" pitchFamily="18" charset="0"/>
                <a:cs typeface="Times New Roman" panose="02020603050405020304" pitchFamily="18" charset="0"/>
              </a:rPr>
              <a:t>, which marks the start of the frame. </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destination address </a:t>
            </a:r>
            <a:r>
              <a:rPr lang="en-US" sz="2000" dirty="0">
                <a:latin typeface="Times New Roman" panose="02020603050405020304" pitchFamily="18" charset="0"/>
                <a:cs typeface="Times New Roman" panose="02020603050405020304" pitchFamily="18" charset="0"/>
              </a:rPr>
              <a:t>specifies the receiver, whereas the </a:t>
            </a:r>
            <a:r>
              <a:rPr lang="en-US" sz="2000" b="1" dirty="0">
                <a:latin typeface="Times New Roman" panose="02020603050405020304" pitchFamily="18" charset="0"/>
                <a:cs typeface="Times New Roman" panose="02020603050405020304" pitchFamily="18" charset="0"/>
              </a:rPr>
              <a:t>source address </a:t>
            </a:r>
            <a:r>
              <a:rPr lang="en-US" sz="2000" dirty="0">
                <a:latin typeface="Times New Roman" panose="02020603050405020304" pitchFamily="18" charset="0"/>
                <a:cs typeface="Times New Roman" panose="02020603050405020304" pitchFamily="18" charset="0"/>
              </a:rPr>
              <a:t>specifies the sender. </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length</a:t>
            </a:r>
            <a:r>
              <a:rPr lang="en-US" sz="2000" dirty="0">
                <a:latin typeface="Times New Roman" panose="02020603050405020304" pitchFamily="18" charset="0"/>
                <a:cs typeface="Times New Roman" panose="02020603050405020304" pitchFamily="18" charset="0"/>
              </a:rPr>
              <a:t> indicates the length in 8-bit bytes of the message portion of the frame. </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VLAN tag </a:t>
            </a:r>
            <a:r>
              <a:rPr lang="en-US" sz="2000" dirty="0">
                <a:latin typeface="Times New Roman" panose="02020603050405020304" pitchFamily="18" charset="0"/>
                <a:cs typeface="Times New Roman" panose="02020603050405020304" pitchFamily="18" charset="0"/>
              </a:rPr>
              <a:t>field is an optional 4-byte address field used by virtual LANs (VLANs. The Ethernet frame uses this field only when VLANs are in use; otherwise, the field is omitted, and the length field immediately follows the source address field.</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DSAP and SSAP </a:t>
            </a:r>
            <a:r>
              <a:rPr lang="en-US" sz="2000" dirty="0">
                <a:latin typeface="Times New Roman" panose="02020603050405020304" pitchFamily="18" charset="0"/>
                <a:cs typeface="Times New Roman" panose="02020603050405020304" pitchFamily="18" charset="0"/>
              </a:rPr>
              <a:t>are used to pass control information between the sender and receiver. These are often used to indicate the type of network layer protocol the packet contains. </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control field </a:t>
            </a:r>
            <a:r>
              <a:rPr lang="en-US" sz="2000" dirty="0">
                <a:latin typeface="Times New Roman" panose="02020603050405020304" pitchFamily="18" charset="0"/>
                <a:cs typeface="Times New Roman" panose="02020603050405020304" pitchFamily="18" charset="0"/>
              </a:rPr>
              <a:t>is used to hold the frame sequence numbers and ACKs and NAKs used for error control, as well as to enable the data link layers of communicating computers to exchange other control information. </a:t>
            </a:r>
          </a:p>
          <a:p>
            <a:pPr algn="just"/>
            <a:r>
              <a:rPr lang="en-US" sz="2000" dirty="0">
                <a:latin typeface="Times New Roman" panose="02020603050405020304" pitchFamily="18" charset="0"/>
                <a:cs typeface="Times New Roman" panose="02020603050405020304" pitchFamily="18" charset="0"/>
              </a:rPr>
              <a:t>The last 2 bits in the first byte are used to indicate the type of control information being passed and whether the control field is 1 or 2 bytes.</a:t>
            </a:r>
          </a:p>
          <a:p>
            <a:pPr algn="just"/>
            <a:r>
              <a:rPr lang="en-US" sz="2000" dirty="0">
                <a:latin typeface="Times New Roman" panose="02020603050405020304" pitchFamily="18" charset="0"/>
                <a:cs typeface="Times New Roman" panose="02020603050405020304" pitchFamily="18" charset="0"/>
              </a:rPr>
              <a:t>In most cases, the control field is 1-byte long. The maximum length of the message is about 1,500 bytes. The frame ends with a CRC-32 frame check sequence used for error detection.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5009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200" dirty="0">
                <a:latin typeface="Times New Roman" panose="02020603050405020304" pitchFamily="18" charset="0"/>
                <a:cs typeface="Times New Roman" panose="02020603050405020304" pitchFamily="18" charset="0"/>
              </a:rPr>
              <a:t>Ethernet II is another commonly used version of Ethernet. Like SDLC, it uses a preamble to mark the start of the frame. It has the same source and destination address format as Ethernet 802.3ac. The type field is used to specify an ACK frame or the type of network layer packet the frame contains (e.g., IP). The data and frame check sequence fields are the same as Ethernet 802.3ac.</a:t>
            </a:r>
          </a:p>
          <a:p>
            <a:pPr algn="just"/>
            <a:r>
              <a:rPr lang="en-US" sz="2200" dirty="0">
                <a:latin typeface="Times New Roman" panose="02020603050405020304" pitchFamily="18" charset="0"/>
                <a:cs typeface="Times New Roman" panose="02020603050405020304" pitchFamily="18" charset="0"/>
              </a:rPr>
              <a:t>Newer versions of these two types of Ethernet permits jumbo frames with up to 9,000 bytes of user data in the message field. Some vendors are experimenting with super jumbo frames that can hold up to 64,000 bytes. Neither jumbo nor super jumbo frame sizes have been standardized, but jumbo frames are common for some types of Ethernet such as gigabit Ethernet.</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45D631-9FA8-DC43-6901-FE83F4E9ED0A}"/>
              </a:ext>
            </a:extLst>
          </p:cNvPr>
          <p:cNvPicPr>
            <a:picLocks noChangeAspect="1"/>
          </p:cNvPicPr>
          <p:nvPr/>
        </p:nvPicPr>
        <p:blipFill>
          <a:blip r:embed="rId2"/>
          <a:stretch>
            <a:fillRect/>
          </a:stretch>
        </p:blipFill>
        <p:spPr>
          <a:xfrm>
            <a:off x="966172" y="4693367"/>
            <a:ext cx="7781925" cy="1276350"/>
          </a:xfrm>
          <a:prstGeom prst="rect">
            <a:avLst/>
          </a:prstGeom>
        </p:spPr>
      </p:pic>
      <p:sp>
        <p:nvSpPr>
          <p:cNvPr id="6" name="TextBox 5">
            <a:extLst>
              <a:ext uri="{FF2B5EF4-FFF2-40B4-BE49-F238E27FC236}">
                <a16:creationId xmlns:a16="http://schemas.microsoft.com/office/drawing/2014/main" id="{CF717B86-443B-4CDF-8E39-720EACC22AE7}"/>
              </a:ext>
            </a:extLst>
          </p:cNvPr>
          <p:cNvSpPr txBox="1"/>
          <p:nvPr/>
        </p:nvSpPr>
        <p:spPr>
          <a:xfrm>
            <a:off x="8748097" y="5509802"/>
            <a:ext cx="2123768" cy="646331"/>
          </a:xfrm>
          <a:prstGeom prst="rect">
            <a:avLst/>
          </a:prstGeom>
          <a:noFill/>
        </p:spPr>
        <p:txBody>
          <a:bodyPr wrap="square" rtlCol="0">
            <a:spAutoFit/>
          </a:bodyPr>
          <a:lstStyle/>
          <a:p>
            <a:r>
              <a:rPr lang="en-US" dirty="0"/>
              <a:t>Ethernet-II Frame Layout</a:t>
            </a:r>
          </a:p>
        </p:txBody>
      </p:sp>
    </p:spTree>
    <p:extLst>
      <p:ext uri="{BB962C8B-B14F-4D97-AF65-F5344CB8AC3E}">
        <p14:creationId xmlns:p14="http://schemas.microsoft.com/office/powerpoint/2010/main" val="31651390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400" b="1" dirty="0">
                <a:latin typeface="Times New Roman" panose="02020603050405020304" pitchFamily="18" charset="0"/>
                <a:cs typeface="Times New Roman" panose="02020603050405020304" pitchFamily="18" charset="0"/>
              </a:rPr>
              <a:t>Point-to-point Protocol (PPP):</a:t>
            </a:r>
          </a:p>
          <a:p>
            <a:pPr algn="just"/>
            <a:r>
              <a:rPr lang="en-US" sz="2000" dirty="0">
                <a:latin typeface="Times New Roman" panose="02020603050405020304" pitchFamily="18" charset="0"/>
                <a:cs typeface="Times New Roman" panose="02020603050405020304" pitchFamily="18" charset="0"/>
              </a:rPr>
              <a:t>Although HDLC is a general protocol that can be used for both point-to-point and multi- point configurations, one of the most common protocols for point-to-point access is the Point-to-Point Protocol (PPP). Today, millions of Internet users who need to connect their home computers to the server of an Internet service provider use PPP. The majority of these users have a traditional modem; they are connected to the Internet through a telephone line, which provides the services of the physical layer. Figure below shows the basic layout of a PPP frame, which is very similar to an SDLC or HDLC frame.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551BD78-C7D3-40EA-AE16-E30FB0127345}"/>
              </a:ext>
            </a:extLst>
          </p:cNvPr>
          <p:cNvPicPr>
            <a:picLocks noChangeAspect="1"/>
          </p:cNvPicPr>
          <p:nvPr/>
        </p:nvPicPr>
        <p:blipFill>
          <a:blip r:embed="rId2"/>
          <a:stretch>
            <a:fillRect/>
          </a:stretch>
        </p:blipFill>
        <p:spPr>
          <a:xfrm>
            <a:off x="1328583" y="3648920"/>
            <a:ext cx="9363997" cy="1527764"/>
          </a:xfrm>
          <a:prstGeom prst="rect">
            <a:avLst/>
          </a:prstGeom>
        </p:spPr>
      </p:pic>
      <p:sp>
        <p:nvSpPr>
          <p:cNvPr id="8" name="TextBox 7">
            <a:extLst>
              <a:ext uri="{FF2B5EF4-FFF2-40B4-BE49-F238E27FC236}">
                <a16:creationId xmlns:a16="http://schemas.microsoft.com/office/drawing/2014/main" id="{DA0B3BC4-E204-DAAC-60B3-80BE529CA77D}"/>
              </a:ext>
            </a:extLst>
          </p:cNvPr>
          <p:cNvSpPr txBox="1"/>
          <p:nvPr/>
        </p:nvSpPr>
        <p:spPr>
          <a:xfrm>
            <a:off x="4291781" y="5351761"/>
            <a:ext cx="438027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PPP Frame Layout</a:t>
            </a:r>
          </a:p>
        </p:txBody>
      </p:sp>
    </p:spTree>
    <p:extLst>
      <p:ext uri="{BB962C8B-B14F-4D97-AF65-F5344CB8AC3E}">
        <p14:creationId xmlns:p14="http://schemas.microsoft.com/office/powerpoint/2010/main" val="10702505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000" dirty="0">
                <a:latin typeface="Times New Roman" panose="02020603050405020304" pitchFamily="18" charset="0"/>
                <a:cs typeface="Times New Roman" panose="02020603050405020304" pitchFamily="18" charset="0"/>
              </a:rPr>
              <a:t>The frame starts with a flag and has a 1-byte address (which is not used on point-to-point circuits). The control field is typically not used. The protocol field indicates what type of data packet the frame contains (e.g., an IP packet). The data field is variable in length and may be up to 1,500 bytes. The frame check sequence is usually a CRC-16 but can be a CRC-32. The frame ends with a flag.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176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dirty="0">
                <a:latin typeface="Times New Roman" panose="02020603050405020304" pitchFamily="18" charset="0"/>
                <a:cs typeface="Times New Roman" panose="02020603050405020304" pitchFamily="18" charset="0"/>
              </a:rPr>
              <a:t>Transmission Efficiency</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000" dirty="0">
                <a:latin typeface="Times New Roman" panose="02020603050405020304" pitchFamily="18" charset="0"/>
                <a:cs typeface="Times New Roman" panose="02020603050405020304" pitchFamily="18" charset="0"/>
              </a:rPr>
              <a:t>One objective of a data communication network is to move the highest possible volume of accurate information through the network. The higher the volume, the greater the resulting network’s efficiency and the lower the cost. Network efficiency is affected by characteristics of the circuits such as error rates and maximum transmission speed, as well as by the speed of transmitting and receiving equipment, the error-detection and control methodology, and the protocol used by the data link layer. </a:t>
            </a:r>
          </a:p>
          <a:p>
            <a:pPr algn="just"/>
            <a:r>
              <a:rPr lang="en-US" sz="2000" dirty="0">
                <a:latin typeface="Times New Roman" panose="02020603050405020304" pitchFamily="18" charset="0"/>
                <a:cs typeface="Times New Roman" panose="02020603050405020304" pitchFamily="18" charset="0"/>
              </a:rPr>
              <a:t>Each protocol we discussed uses some bits or bytes to delineate the start and end of each message and to control error. These bits and bytes are necessary for the transmission to occur, but they are not part of the message. They add no value to the user, but they count against the total number of bits that can be transmitted. </a:t>
            </a:r>
          </a:p>
          <a:p>
            <a:pPr algn="just"/>
            <a:r>
              <a:rPr lang="en-US" sz="2000" dirty="0">
                <a:latin typeface="Times New Roman" panose="02020603050405020304" pitchFamily="18" charset="0"/>
                <a:cs typeface="Times New Roman" panose="02020603050405020304" pitchFamily="18" charset="0"/>
              </a:rPr>
              <a:t>Each communication protocol has both information bits and overhead bits. Information bits are those used to convey the user’s meaning. Overhead bits are used for purposes such as error checking and marking the start and end of characters and packets. A parity bit used for error checking is an overhead bit because it is not used to send the user’s data; if you did not care about errors, the overhead error checking bit could be omitted and the users could still understand the message.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4701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000" dirty="0">
                <a:latin typeface="Times New Roman" panose="02020603050405020304" pitchFamily="18" charset="0"/>
                <a:cs typeface="Times New Roman" panose="02020603050405020304" pitchFamily="18" charset="0"/>
              </a:rPr>
              <a:t>Transmission efficiency is defined as the total number of information bits (i.e., bits in the message sent by the user) divided by the total bits in transmission (i.e., information bits plus overhead bits). For example, let’s calculate the transmission efficiency of asynchronous transmission. Assume that we are using 7-bit ASCII. We have 1 bit for parity, plus 1 start bit and 1 stop bit. Therefore, there are 7 bits of information in each letter, but the total bits per letter is 10 (7 + 3). The efficiency of the asynchronous transmission system is 7 bits of information divided by 10 total bits or 70%. </a:t>
            </a:r>
          </a:p>
          <a:p>
            <a:pPr algn="just"/>
            <a:r>
              <a:rPr lang="en-US" sz="2000" dirty="0">
                <a:latin typeface="Times New Roman" panose="02020603050405020304" pitchFamily="18" charset="0"/>
                <a:cs typeface="Times New Roman" panose="02020603050405020304" pitchFamily="18" charset="0"/>
              </a:rPr>
              <a:t>In other words, with asynchronous transmission, only 70% of the data rate is available for the user; 30% is used by the transmission protocol. If we have a communication circuit using a dial-up modem receiving 56 Kbps, the user sees an effective data rate (or throughput) of 39.2 Kbps. This is very inefficient.</a:t>
            </a:r>
          </a:p>
          <a:p>
            <a:pPr algn="just"/>
            <a:r>
              <a:rPr lang="en-US" sz="2000" dirty="0">
                <a:latin typeface="Times New Roman" panose="02020603050405020304" pitchFamily="18" charset="0"/>
                <a:cs typeface="Times New Roman" panose="02020603050405020304" pitchFamily="18" charset="0"/>
              </a:rPr>
              <a:t>We can improve efficiency by reducing the number of overhead bits in each message or by increasing the number of information bits. For example, if we remove the stop bits from asynchronous transmission, efficiency increases to 7/9 or 77.8%.</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76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07FA-DB88-8762-782C-6E2F03C20B8A}"/>
              </a:ext>
            </a:extLst>
          </p:cNvPr>
          <p:cNvSpPr>
            <a:spLocks noGrp="1"/>
          </p:cNvSpPr>
          <p:nvPr>
            <p:ph type="title"/>
          </p:nvPr>
        </p:nvSpPr>
        <p:spPr>
          <a:xfrm>
            <a:off x="838200" y="365125"/>
            <a:ext cx="10515600" cy="549275"/>
          </a:xfrm>
        </p:spPr>
        <p:txBody>
          <a:bodyPr>
            <a:normAutofit fontScale="90000"/>
          </a:bodyPr>
          <a:lstStyle/>
          <a:p>
            <a:r>
              <a:rPr lang="en-US" b="1" dirty="0">
                <a:latin typeface="Times New Roman" panose="02020603050405020304" pitchFamily="18" charset="0"/>
                <a:cs typeface="Times New Roman" panose="02020603050405020304" pitchFamily="18" charset="0"/>
              </a:rPr>
              <a:t>Framing and Flow control Mechanism</a:t>
            </a:r>
          </a:p>
        </p:txBody>
      </p:sp>
      <p:sp>
        <p:nvSpPr>
          <p:cNvPr id="3" name="Content Placeholder 2">
            <a:extLst>
              <a:ext uri="{FF2B5EF4-FFF2-40B4-BE49-F238E27FC236}">
                <a16:creationId xmlns:a16="http://schemas.microsoft.com/office/drawing/2014/main" id="{A64D3A34-A718-C4C3-C031-93BEB1EC28DD}"/>
              </a:ext>
            </a:extLst>
          </p:cNvPr>
          <p:cNvSpPr>
            <a:spLocks noGrp="1"/>
          </p:cNvSpPr>
          <p:nvPr>
            <p:ph idx="1"/>
          </p:nvPr>
        </p:nvSpPr>
        <p:spPr>
          <a:xfrm>
            <a:off x="838200" y="1120877"/>
            <a:ext cx="10515600" cy="5056086"/>
          </a:xfrm>
        </p:spPr>
        <p:txBody>
          <a:bodyPr>
            <a:normAutofit/>
          </a:bodyPr>
          <a:lstStyle/>
          <a:p>
            <a:pPr algn="just"/>
            <a:r>
              <a:rPr lang="en-US" sz="2000" dirty="0">
                <a:latin typeface="Times New Roman" panose="02020603050405020304" pitchFamily="18" charset="0"/>
                <a:cs typeface="Times New Roman" panose="02020603050405020304" pitchFamily="18" charset="0"/>
              </a:rPr>
              <a:t>Framing: </a:t>
            </a:r>
          </a:p>
          <a:p>
            <a:pPr algn="just"/>
            <a:r>
              <a:rPr lang="en-US" sz="2000" dirty="0">
                <a:latin typeface="Times New Roman" panose="02020603050405020304" pitchFamily="18" charset="0"/>
                <a:cs typeface="Times New Roman" panose="02020603050405020304" pitchFamily="18" charset="0"/>
              </a:rPr>
              <a:t>In the physical layer, data transmission involves synchronized transmission of bits from the source to the destination. The data link layer packs these bits into frames. </a:t>
            </a:r>
          </a:p>
          <a:p>
            <a:pPr algn="just"/>
            <a:r>
              <a:rPr lang="en-US" sz="2000" dirty="0">
                <a:latin typeface="Times New Roman" panose="02020603050405020304" pitchFamily="18" charset="0"/>
                <a:cs typeface="Times New Roman" panose="02020603050405020304" pitchFamily="18" charset="0"/>
              </a:rPr>
              <a:t>Data-link layer takes the packets from the Network Layer and encapsulates them into frames. If the frame size becomes too large, then the packet may be divided into small sized frames. Smaller sized frames makes flow control and error control more efficient. </a:t>
            </a:r>
          </a:p>
          <a:p>
            <a:pPr algn="just"/>
            <a:r>
              <a:rPr lang="en-US" sz="2000" dirty="0">
                <a:latin typeface="Times New Roman" panose="02020603050405020304" pitchFamily="18" charset="0"/>
                <a:cs typeface="Times New Roman" panose="02020603050405020304" pitchFamily="18" charset="0"/>
              </a:rPr>
              <a:t>Then, it sends each frame bit-by-bit on the hardware. At receiver’s end, data link layer picks up signals from hardware and assembles them into frames.</a:t>
            </a: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40CC9F-CC7A-374B-59B8-C1A4C1DFA69C}"/>
              </a:ext>
            </a:extLst>
          </p:cNvPr>
          <p:cNvPicPr>
            <a:picLocks noChangeAspect="1"/>
          </p:cNvPicPr>
          <p:nvPr/>
        </p:nvPicPr>
        <p:blipFill>
          <a:blip r:embed="rId2"/>
          <a:stretch>
            <a:fillRect/>
          </a:stretch>
        </p:blipFill>
        <p:spPr>
          <a:xfrm>
            <a:off x="1445342" y="3908170"/>
            <a:ext cx="8330534" cy="2693662"/>
          </a:xfrm>
          <a:prstGeom prst="rect">
            <a:avLst/>
          </a:prstGeom>
        </p:spPr>
      </p:pic>
    </p:spTree>
    <p:extLst>
      <p:ext uri="{BB962C8B-B14F-4D97-AF65-F5344CB8AC3E}">
        <p14:creationId xmlns:p14="http://schemas.microsoft.com/office/powerpoint/2010/main" val="1746848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9997</Words>
  <Application>Microsoft Office PowerPoint</Application>
  <PresentationFormat>Widescreen</PresentationFormat>
  <Paragraphs>407</Paragraphs>
  <Slides>88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Calibri</vt:lpstr>
      <vt:lpstr>Calibri Light</vt:lpstr>
      <vt:lpstr>Cantarell</vt:lpstr>
      <vt:lpstr>Comfortaa</vt:lpstr>
      <vt:lpstr>Times New Roman</vt:lpstr>
      <vt:lpstr>Wingdings</vt:lpstr>
      <vt:lpstr>Office Theme</vt:lpstr>
      <vt:lpstr>UNIT 4- DATA LINK LAYER</vt:lpstr>
      <vt:lpstr>CONTENTS</vt:lpstr>
      <vt:lpstr>Introduction</vt:lpstr>
      <vt:lpstr>Functions</vt:lpstr>
      <vt:lpstr>PowerPoint Presentation</vt:lpstr>
      <vt:lpstr>PowerPoint Presentation</vt:lpstr>
      <vt:lpstr>PowerPoint Presentation</vt:lpstr>
      <vt:lpstr>PowerPoint Presentation</vt:lpstr>
      <vt:lpstr>Framing and Flow control Mechanism</vt:lpstr>
      <vt:lpstr>PowerPoint Presentation</vt:lpstr>
      <vt:lpstr>PowerPoint Presentation</vt:lpstr>
      <vt:lpstr>Media Access Control</vt:lpstr>
      <vt:lpstr>PowerPoint Presentation</vt:lpstr>
      <vt:lpstr>PowerPoint Presentation</vt:lpstr>
      <vt:lpstr>PowerPoint Presentation</vt:lpstr>
      <vt:lpstr>PowerPoint Presentation</vt:lpstr>
      <vt:lpstr>PowerPoint Presentation</vt:lpstr>
      <vt:lpstr>Error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Problem 1</vt:lpstr>
      <vt:lpstr>PowerPoint Presentation</vt:lpstr>
      <vt:lpstr>Problem 2</vt:lpstr>
      <vt:lpstr>PowerPoint Presentation</vt:lpstr>
      <vt:lpstr>PowerPoint Presentation</vt:lpstr>
      <vt:lpstr>PowerPoint Presentation</vt:lpstr>
      <vt:lpstr>Error Correction</vt:lpstr>
      <vt:lpstr>PowerPoint Presentation</vt:lpstr>
      <vt:lpstr>PowerPoint Presentation</vt:lpstr>
      <vt:lpstr>PowerPoint Presentation</vt:lpstr>
      <vt:lpstr>PowerPoint Presentation</vt:lpstr>
      <vt:lpstr>PowerPoint Presentation</vt:lpstr>
      <vt:lpstr>PowerPoint Presentation</vt:lpstr>
      <vt:lpstr>Flow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Error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Link Protocols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Transmission Efficiency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Rolisha Sthapit</dc:creator>
  <cp:lastModifiedBy>Rolisha Sthapit</cp:lastModifiedBy>
  <cp:revision>52</cp:revision>
  <dcterms:created xsi:type="dcterms:W3CDTF">2023-12-03T05:31:12Z</dcterms:created>
  <dcterms:modified xsi:type="dcterms:W3CDTF">2024-07-08T07:39:41Z</dcterms:modified>
</cp:coreProperties>
</file>