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1" r:id="rId5"/>
    <p:sldId id="259" r:id="rId6"/>
    <p:sldId id="260"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365" r:id="rId20"/>
    <p:sldId id="363" r:id="rId21"/>
    <p:sldId id="364" r:id="rId22"/>
    <p:sldId id="275" r:id="rId23"/>
    <p:sldId id="276" r:id="rId24"/>
    <p:sldId id="277" r:id="rId25"/>
    <p:sldId id="278" r:id="rId26"/>
    <p:sldId id="279" r:id="rId27"/>
    <p:sldId id="366" r:id="rId28"/>
    <p:sldId id="367" r:id="rId29"/>
    <p:sldId id="336" r:id="rId30"/>
    <p:sldId id="337" r:id="rId31"/>
    <p:sldId id="338" r:id="rId32"/>
    <p:sldId id="339" r:id="rId33"/>
    <p:sldId id="340" r:id="rId34"/>
    <p:sldId id="341" r:id="rId35"/>
    <p:sldId id="342" r:id="rId36"/>
    <p:sldId id="343" r:id="rId37"/>
    <p:sldId id="344" r:id="rId38"/>
    <p:sldId id="345" r:id="rId39"/>
    <p:sldId id="346" r:id="rId40"/>
    <p:sldId id="347" r:id="rId41"/>
    <p:sldId id="348" r:id="rId42"/>
    <p:sldId id="350" r:id="rId43"/>
    <p:sldId id="351" r:id="rId44"/>
    <p:sldId id="352" r:id="rId45"/>
    <p:sldId id="353" r:id="rId46"/>
    <p:sldId id="354" r:id="rId47"/>
    <p:sldId id="355" r:id="rId48"/>
    <p:sldId id="356" r:id="rId49"/>
    <p:sldId id="362" r:id="rId50"/>
    <p:sldId id="357" r:id="rId51"/>
    <p:sldId id="358" r:id="rId52"/>
    <p:sldId id="360" r:id="rId53"/>
    <p:sldId id="361" r:id="rId5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5" d="100"/>
          <a:sy n="65" d="100"/>
        </p:scale>
        <p:origin x="912"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2FA25-92CE-5670-2950-F5A567FB317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4FFAEAC-62B4-ECEC-B63E-B3FBF56765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9A6B26E-5951-D30A-B173-0B9A04CBF805}"/>
              </a:ext>
            </a:extLst>
          </p:cNvPr>
          <p:cNvSpPr>
            <a:spLocks noGrp="1"/>
          </p:cNvSpPr>
          <p:nvPr>
            <p:ph type="dt" sz="half" idx="10"/>
          </p:nvPr>
        </p:nvSpPr>
        <p:spPr/>
        <p:txBody>
          <a:bodyPr/>
          <a:lstStyle/>
          <a:p>
            <a:fld id="{F5776BFD-A144-4D13-9F66-3AD2DD682660}" type="datetimeFigureOut">
              <a:rPr lang="en-US" smtClean="0"/>
              <a:t>8/27/2024</a:t>
            </a:fld>
            <a:endParaRPr lang="en-US"/>
          </a:p>
        </p:txBody>
      </p:sp>
      <p:sp>
        <p:nvSpPr>
          <p:cNvPr id="5" name="Footer Placeholder 4">
            <a:extLst>
              <a:ext uri="{FF2B5EF4-FFF2-40B4-BE49-F238E27FC236}">
                <a16:creationId xmlns:a16="http://schemas.microsoft.com/office/drawing/2014/main" id="{21D7C0D1-B4B8-549F-819C-D0045EA2B3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B1CB0D-0E34-B15C-5D34-2063310EC879}"/>
              </a:ext>
            </a:extLst>
          </p:cNvPr>
          <p:cNvSpPr>
            <a:spLocks noGrp="1"/>
          </p:cNvSpPr>
          <p:nvPr>
            <p:ph type="sldNum" sz="quarter" idx="12"/>
          </p:nvPr>
        </p:nvSpPr>
        <p:spPr/>
        <p:txBody>
          <a:bodyPr/>
          <a:lstStyle/>
          <a:p>
            <a:fld id="{A7D6E907-0379-4FF7-ABEF-672B751E0BA2}" type="slidenum">
              <a:rPr lang="en-US" smtClean="0"/>
              <a:t>‹#›</a:t>
            </a:fld>
            <a:endParaRPr lang="en-US"/>
          </a:p>
        </p:txBody>
      </p:sp>
    </p:spTree>
    <p:extLst>
      <p:ext uri="{BB962C8B-B14F-4D97-AF65-F5344CB8AC3E}">
        <p14:creationId xmlns:p14="http://schemas.microsoft.com/office/powerpoint/2010/main" val="13667286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C54EB-FB44-4DBA-68CA-D761D9C5213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3781F1F-FDA0-279A-3EF7-F00081F72BC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CD76AD9-FEF7-5773-39A9-1E2868AA7BD2}"/>
              </a:ext>
            </a:extLst>
          </p:cNvPr>
          <p:cNvSpPr>
            <a:spLocks noGrp="1"/>
          </p:cNvSpPr>
          <p:nvPr>
            <p:ph type="dt" sz="half" idx="10"/>
          </p:nvPr>
        </p:nvSpPr>
        <p:spPr/>
        <p:txBody>
          <a:bodyPr/>
          <a:lstStyle/>
          <a:p>
            <a:fld id="{F5776BFD-A144-4D13-9F66-3AD2DD682660}" type="datetimeFigureOut">
              <a:rPr lang="en-US" smtClean="0"/>
              <a:t>8/27/2024</a:t>
            </a:fld>
            <a:endParaRPr lang="en-US"/>
          </a:p>
        </p:txBody>
      </p:sp>
      <p:sp>
        <p:nvSpPr>
          <p:cNvPr id="5" name="Footer Placeholder 4">
            <a:extLst>
              <a:ext uri="{FF2B5EF4-FFF2-40B4-BE49-F238E27FC236}">
                <a16:creationId xmlns:a16="http://schemas.microsoft.com/office/drawing/2014/main" id="{1923B687-EAFB-1D6C-FA0D-25571E34AB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83EC60-D3E1-DC28-A542-F19027B79498}"/>
              </a:ext>
            </a:extLst>
          </p:cNvPr>
          <p:cNvSpPr>
            <a:spLocks noGrp="1"/>
          </p:cNvSpPr>
          <p:nvPr>
            <p:ph type="sldNum" sz="quarter" idx="12"/>
          </p:nvPr>
        </p:nvSpPr>
        <p:spPr/>
        <p:txBody>
          <a:bodyPr/>
          <a:lstStyle/>
          <a:p>
            <a:fld id="{A7D6E907-0379-4FF7-ABEF-672B751E0BA2}" type="slidenum">
              <a:rPr lang="en-US" smtClean="0"/>
              <a:t>‹#›</a:t>
            </a:fld>
            <a:endParaRPr lang="en-US"/>
          </a:p>
        </p:txBody>
      </p:sp>
    </p:spTree>
    <p:extLst>
      <p:ext uri="{BB962C8B-B14F-4D97-AF65-F5344CB8AC3E}">
        <p14:creationId xmlns:p14="http://schemas.microsoft.com/office/powerpoint/2010/main" val="37459406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67961CE-71F5-2C7A-D381-AD147389DAC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25267F5-880F-D8E5-C11A-F05821AAE22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5D3763-5BC3-388A-7811-C2E72730DAC9}"/>
              </a:ext>
            </a:extLst>
          </p:cNvPr>
          <p:cNvSpPr>
            <a:spLocks noGrp="1"/>
          </p:cNvSpPr>
          <p:nvPr>
            <p:ph type="dt" sz="half" idx="10"/>
          </p:nvPr>
        </p:nvSpPr>
        <p:spPr/>
        <p:txBody>
          <a:bodyPr/>
          <a:lstStyle/>
          <a:p>
            <a:fld id="{F5776BFD-A144-4D13-9F66-3AD2DD682660}" type="datetimeFigureOut">
              <a:rPr lang="en-US" smtClean="0"/>
              <a:t>8/27/2024</a:t>
            </a:fld>
            <a:endParaRPr lang="en-US"/>
          </a:p>
        </p:txBody>
      </p:sp>
      <p:sp>
        <p:nvSpPr>
          <p:cNvPr id="5" name="Footer Placeholder 4">
            <a:extLst>
              <a:ext uri="{FF2B5EF4-FFF2-40B4-BE49-F238E27FC236}">
                <a16:creationId xmlns:a16="http://schemas.microsoft.com/office/drawing/2014/main" id="{1F00F215-7CB5-5A4D-9031-F132F27FA8C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D27ECB-EADF-85B3-24E9-B9BC55928660}"/>
              </a:ext>
            </a:extLst>
          </p:cNvPr>
          <p:cNvSpPr>
            <a:spLocks noGrp="1"/>
          </p:cNvSpPr>
          <p:nvPr>
            <p:ph type="sldNum" sz="quarter" idx="12"/>
          </p:nvPr>
        </p:nvSpPr>
        <p:spPr/>
        <p:txBody>
          <a:bodyPr/>
          <a:lstStyle/>
          <a:p>
            <a:fld id="{A7D6E907-0379-4FF7-ABEF-672B751E0BA2}" type="slidenum">
              <a:rPr lang="en-US" smtClean="0"/>
              <a:t>‹#›</a:t>
            </a:fld>
            <a:endParaRPr lang="en-US"/>
          </a:p>
        </p:txBody>
      </p:sp>
    </p:spTree>
    <p:extLst>
      <p:ext uri="{BB962C8B-B14F-4D97-AF65-F5344CB8AC3E}">
        <p14:creationId xmlns:p14="http://schemas.microsoft.com/office/powerpoint/2010/main" val="41699040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D77C97-3507-C224-3B15-81A0DD47032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8D178C0-6825-32C6-7FE5-3D4123B1CB0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57B55B-4D7B-BA8D-7345-39E1D6F67F25}"/>
              </a:ext>
            </a:extLst>
          </p:cNvPr>
          <p:cNvSpPr>
            <a:spLocks noGrp="1"/>
          </p:cNvSpPr>
          <p:nvPr>
            <p:ph type="dt" sz="half" idx="10"/>
          </p:nvPr>
        </p:nvSpPr>
        <p:spPr/>
        <p:txBody>
          <a:bodyPr/>
          <a:lstStyle/>
          <a:p>
            <a:fld id="{F5776BFD-A144-4D13-9F66-3AD2DD682660}" type="datetimeFigureOut">
              <a:rPr lang="en-US" smtClean="0"/>
              <a:t>8/27/2024</a:t>
            </a:fld>
            <a:endParaRPr lang="en-US"/>
          </a:p>
        </p:txBody>
      </p:sp>
      <p:sp>
        <p:nvSpPr>
          <p:cNvPr id="5" name="Footer Placeholder 4">
            <a:extLst>
              <a:ext uri="{FF2B5EF4-FFF2-40B4-BE49-F238E27FC236}">
                <a16:creationId xmlns:a16="http://schemas.microsoft.com/office/drawing/2014/main" id="{E3D6124C-2866-1472-7CEF-D0AF6B9F6D7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37A908-33D1-7FF0-1314-8C8A6DBBCAFA}"/>
              </a:ext>
            </a:extLst>
          </p:cNvPr>
          <p:cNvSpPr>
            <a:spLocks noGrp="1"/>
          </p:cNvSpPr>
          <p:nvPr>
            <p:ph type="sldNum" sz="quarter" idx="12"/>
          </p:nvPr>
        </p:nvSpPr>
        <p:spPr/>
        <p:txBody>
          <a:bodyPr/>
          <a:lstStyle/>
          <a:p>
            <a:fld id="{A7D6E907-0379-4FF7-ABEF-672B751E0BA2}" type="slidenum">
              <a:rPr lang="en-US" smtClean="0"/>
              <a:t>‹#›</a:t>
            </a:fld>
            <a:endParaRPr lang="en-US"/>
          </a:p>
        </p:txBody>
      </p:sp>
    </p:spTree>
    <p:extLst>
      <p:ext uri="{BB962C8B-B14F-4D97-AF65-F5344CB8AC3E}">
        <p14:creationId xmlns:p14="http://schemas.microsoft.com/office/powerpoint/2010/main" val="17304383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5099F-B755-0EA6-1207-B01A9B50173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827466A-B3C5-D5C9-63E1-E3FA86F7FF9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5242A33-A53A-1FDE-0837-C272ABF49BB2}"/>
              </a:ext>
            </a:extLst>
          </p:cNvPr>
          <p:cNvSpPr>
            <a:spLocks noGrp="1"/>
          </p:cNvSpPr>
          <p:nvPr>
            <p:ph type="dt" sz="half" idx="10"/>
          </p:nvPr>
        </p:nvSpPr>
        <p:spPr/>
        <p:txBody>
          <a:bodyPr/>
          <a:lstStyle/>
          <a:p>
            <a:fld id="{F5776BFD-A144-4D13-9F66-3AD2DD682660}" type="datetimeFigureOut">
              <a:rPr lang="en-US" smtClean="0"/>
              <a:t>8/27/2024</a:t>
            </a:fld>
            <a:endParaRPr lang="en-US"/>
          </a:p>
        </p:txBody>
      </p:sp>
      <p:sp>
        <p:nvSpPr>
          <p:cNvPr id="5" name="Footer Placeholder 4">
            <a:extLst>
              <a:ext uri="{FF2B5EF4-FFF2-40B4-BE49-F238E27FC236}">
                <a16:creationId xmlns:a16="http://schemas.microsoft.com/office/drawing/2014/main" id="{260B55D9-250B-FE70-0F2C-4B526A373D2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107378-996A-2D20-BE5C-7239431DF6E0}"/>
              </a:ext>
            </a:extLst>
          </p:cNvPr>
          <p:cNvSpPr>
            <a:spLocks noGrp="1"/>
          </p:cNvSpPr>
          <p:nvPr>
            <p:ph type="sldNum" sz="quarter" idx="12"/>
          </p:nvPr>
        </p:nvSpPr>
        <p:spPr/>
        <p:txBody>
          <a:bodyPr/>
          <a:lstStyle/>
          <a:p>
            <a:fld id="{A7D6E907-0379-4FF7-ABEF-672B751E0BA2}" type="slidenum">
              <a:rPr lang="en-US" smtClean="0"/>
              <a:t>‹#›</a:t>
            </a:fld>
            <a:endParaRPr lang="en-US"/>
          </a:p>
        </p:txBody>
      </p:sp>
    </p:spTree>
    <p:extLst>
      <p:ext uri="{BB962C8B-B14F-4D97-AF65-F5344CB8AC3E}">
        <p14:creationId xmlns:p14="http://schemas.microsoft.com/office/powerpoint/2010/main" val="9053569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8F418-2A30-EEDB-F2D5-F47C8777F73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F0A700-585A-96D8-81DF-DE2D0ECC35C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584E1E2-DE72-AC3F-1E14-BC2C7DAE579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31C2405-3516-10FC-5AE7-AB66D45C4833}"/>
              </a:ext>
            </a:extLst>
          </p:cNvPr>
          <p:cNvSpPr>
            <a:spLocks noGrp="1"/>
          </p:cNvSpPr>
          <p:nvPr>
            <p:ph type="dt" sz="half" idx="10"/>
          </p:nvPr>
        </p:nvSpPr>
        <p:spPr/>
        <p:txBody>
          <a:bodyPr/>
          <a:lstStyle/>
          <a:p>
            <a:fld id="{F5776BFD-A144-4D13-9F66-3AD2DD682660}" type="datetimeFigureOut">
              <a:rPr lang="en-US" smtClean="0"/>
              <a:t>8/27/2024</a:t>
            </a:fld>
            <a:endParaRPr lang="en-US"/>
          </a:p>
        </p:txBody>
      </p:sp>
      <p:sp>
        <p:nvSpPr>
          <p:cNvPr id="6" name="Footer Placeholder 5">
            <a:extLst>
              <a:ext uri="{FF2B5EF4-FFF2-40B4-BE49-F238E27FC236}">
                <a16:creationId xmlns:a16="http://schemas.microsoft.com/office/drawing/2014/main" id="{6B85C5EC-A534-7662-BB8B-05C96A1CD58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A80F33-DF78-09B5-DA3A-6DBF0234709D}"/>
              </a:ext>
            </a:extLst>
          </p:cNvPr>
          <p:cNvSpPr>
            <a:spLocks noGrp="1"/>
          </p:cNvSpPr>
          <p:nvPr>
            <p:ph type="sldNum" sz="quarter" idx="12"/>
          </p:nvPr>
        </p:nvSpPr>
        <p:spPr/>
        <p:txBody>
          <a:bodyPr/>
          <a:lstStyle/>
          <a:p>
            <a:fld id="{A7D6E907-0379-4FF7-ABEF-672B751E0BA2}" type="slidenum">
              <a:rPr lang="en-US" smtClean="0"/>
              <a:t>‹#›</a:t>
            </a:fld>
            <a:endParaRPr lang="en-US"/>
          </a:p>
        </p:txBody>
      </p:sp>
    </p:spTree>
    <p:extLst>
      <p:ext uri="{BB962C8B-B14F-4D97-AF65-F5344CB8AC3E}">
        <p14:creationId xmlns:p14="http://schemas.microsoft.com/office/powerpoint/2010/main" val="35714617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0B5E1-6BA6-E801-50F5-0C1B65B95D2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18069BE-EB23-E1AC-7ACD-637BB8AEC82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C692477-D78D-6357-E7C5-E9F71A27F44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AA72A2E-945E-CB71-A934-349AB8629AC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C17599-6375-3D1E-10F1-647AB41282E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CDD30ED-CC94-F4AC-8673-0CBA9ED46DE6}"/>
              </a:ext>
            </a:extLst>
          </p:cNvPr>
          <p:cNvSpPr>
            <a:spLocks noGrp="1"/>
          </p:cNvSpPr>
          <p:nvPr>
            <p:ph type="dt" sz="half" idx="10"/>
          </p:nvPr>
        </p:nvSpPr>
        <p:spPr/>
        <p:txBody>
          <a:bodyPr/>
          <a:lstStyle/>
          <a:p>
            <a:fld id="{F5776BFD-A144-4D13-9F66-3AD2DD682660}" type="datetimeFigureOut">
              <a:rPr lang="en-US" smtClean="0"/>
              <a:t>8/27/2024</a:t>
            </a:fld>
            <a:endParaRPr lang="en-US"/>
          </a:p>
        </p:txBody>
      </p:sp>
      <p:sp>
        <p:nvSpPr>
          <p:cNvPr id="8" name="Footer Placeholder 7">
            <a:extLst>
              <a:ext uri="{FF2B5EF4-FFF2-40B4-BE49-F238E27FC236}">
                <a16:creationId xmlns:a16="http://schemas.microsoft.com/office/drawing/2014/main" id="{C67500F0-9E63-C4D8-C8E3-F4837AD4E11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F5D4E87-4741-CD2E-76C1-CFEDFCC34067}"/>
              </a:ext>
            </a:extLst>
          </p:cNvPr>
          <p:cNvSpPr>
            <a:spLocks noGrp="1"/>
          </p:cNvSpPr>
          <p:nvPr>
            <p:ph type="sldNum" sz="quarter" idx="12"/>
          </p:nvPr>
        </p:nvSpPr>
        <p:spPr/>
        <p:txBody>
          <a:bodyPr/>
          <a:lstStyle/>
          <a:p>
            <a:fld id="{A7D6E907-0379-4FF7-ABEF-672B751E0BA2}" type="slidenum">
              <a:rPr lang="en-US" smtClean="0"/>
              <a:t>‹#›</a:t>
            </a:fld>
            <a:endParaRPr lang="en-US"/>
          </a:p>
        </p:txBody>
      </p:sp>
    </p:spTree>
    <p:extLst>
      <p:ext uri="{BB962C8B-B14F-4D97-AF65-F5344CB8AC3E}">
        <p14:creationId xmlns:p14="http://schemas.microsoft.com/office/powerpoint/2010/main" val="31362135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7EA74D-A372-BD23-E592-5CFBB0D2548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C080127-AC6A-3043-26FE-3B162432D25C}"/>
              </a:ext>
            </a:extLst>
          </p:cNvPr>
          <p:cNvSpPr>
            <a:spLocks noGrp="1"/>
          </p:cNvSpPr>
          <p:nvPr>
            <p:ph type="dt" sz="half" idx="10"/>
          </p:nvPr>
        </p:nvSpPr>
        <p:spPr/>
        <p:txBody>
          <a:bodyPr/>
          <a:lstStyle/>
          <a:p>
            <a:fld id="{F5776BFD-A144-4D13-9F66-3AD2DD682660}" type="datetimeFigureOut">
              <a:rPr lang="en-US" smtClean="0"/>
              <a:t>8/27/2024</a:t>
            </a:fld>
            <a:endParaRPr lang="en-US"/>
          </a:p>
        </p:txBody>
      </p:sp>
      <p:sp>
        <p:nvSpPr>
          <p:cNvPr id="4" name="Footer Placeholder 3">
            <a:extLst>
              <a:ext uri="{FF2B5EF4-FFF2-40B4-BE49-F238E27FC236}">
                <a16:creationId xmlns:a16="http://schemas.microsoft.com/office/drawing/2014/main" id="{91AA92C3-ED25-D958-F6D6-26AC0D76697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7AE03A2-A77F-44EB-EA41-08C51F461A01}"/>
              </a:ext>
            </a:extLst>
          </p:cNvPr>
          <p:cNvSpPr>
            <a:spLocks noGrp="1"/>
          </p:cNvSpPr>
          <p:nvPr>
            <p:ph type="sldNum" sz="quarter" idx="12"/>
          </p:nvPr>
        </p:nvSpPr>
        <p:spPr/>
        <p:txBody>
          <a:bodyPr/>
          <a:lstStyle/>
          <a:p>
            <a:fld id="{A7D6E907-0379-4FF7-ABEF-672B751E0BA2}" type="slidenum">
              <a:rPr lang="en-US" smtClean="0"/>
              <a:t>‹#›</a:t>
            </a:fld>
            <a:endParaRPr lang="en-US"/>
          </a:p>
        </p:txBody>
      </p:sp>
    </p:spTree>
    <p:extLst>
      <p:ext uri="{BB962C8B-B14F-4D97-AF65-F5344CB8AC3E}">
        <p14:creationId xmlns:p14="http://schemas.microsoft.com/office/powerpoint/2010/main" val="41039901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54FF1ED-5D41-F5BA-59C9-B4CF09847955}"/>
              </a:ext>
            </a:extLst>
          </p:cNvPr>
          <p:cNvSpPr>
            <a:spLocks noGrp="1"/>
          </p:cNvSpPr>
          <p:nvPr>
            <p:ph type="dt" sz="half" idx="10"/>
          </p:nvPr>
        </p:nvSpPr>
        <p:spPr/>
        <p:txBody>
          <a:bodyPr/>
          <a:lstStyle/>
          <a:p>
            <a:fld id="{F5776BFD-A144-4D13-9F66-3AD2DD682660}" type="datetimeFigureOut">
              <a:rPr lang="en-US" smtClean="0"/>
              <a:t>8/27/2024</a:t>
            </a:fld>
            <a:endParaRPr lang="en-US"/>
          </a:p>
        </p:txBody>
      </p:sp>
      <p:sp>
        <p:nvSpPr>
          <p:cNvPr id="3" name="Footer Placeholder 2">
            <a:extLst>
              <a:ext uri="{FF2B5EF4-FFF2-40B4-BE49-F238E27FC236}">
                <a16:creationId xmlns:a16="http://schemas.microsoft.com/office/drawing/2014/main" id="{5A5A469F-FE08-63D2-66D2-C02F5ED3539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4E9C1BD-8E5E-F57F-B986-3BDBA8F22EDA}"/>
              </a:ext>
            </a:extLst>
          </p:cNvPr>
          <p:cNvSpPr>
            <a:spLocks noGrp="1"/>
          </p:cNvSpPr>
          <p:nvPr>
            <p:ph type="sldNum" sz="quarter" idx="12"/>
          </p:nvPr>
        </p:nvSpPr>
        <p:spPr/>
        <p:txBody>
          <a:bodyPr/>
          <a:lstStyle/>
          <a:p>
            <a:fld id="{A7D6E907-0379-4FF7-ABEF-672B751E0BA2}" type="slidenum">
              <a:rPr lang="en-US" smtClean="0"/>
              <a:t>‹#›</a:t>
            </a:fld>
            <a:endParaRPr lang="en-US"/>
          </a:p>
        </p:txBody>
      </p:sp>
    </p:spTree>
    <p:extLst>
      <p:ext uri="{BB962C8B-B14F-4D97-AF65-F5344CB8AC3E}">
        <p14:creationId xmlns:p14="http://schemas.microsoft.com/office/powerpoint/2010/main" val="17299236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4E92BA-393F-A6AF-2CE2-E00DAB8966D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1FBD98D-9F35-4EAD-114A-DF3275D4E2E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7D15E12-1B49-E074-FCA1-7D57401323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01C888C-B065-144F-92A8-6CF434C10E94}"/>
              </a:ext>
            </a:extLst>
          </p:cNvPr>
          <p:cNvSpPr>
            <a:spLocks noGrp="1"/>
          </p:cNvSpPr>
          <p:nvPr>
            <p:ph type="dt" sz="half" idx="10"/>
          </p:nvPr>
        </p:nvSpPr>
        <p:spPr/>
        <p:txBody>
          <a:bodyPr/>
          <a:lstStyle/>
          <a:p>
            <a:fld id="{F5776BFD-A144-4D13-9F66-3AD2DD682660}" type="datetimeFigureOut">
              <a:rPr lang="en-US" smtClean="0"/>
              <a:t>8/27/2024</a:t>
            </a:fld>
            <a:endParaRPr lang="en-US"/>
          </a:p>
        </p:txBody>
      </p:sp>
      <p:sp>
        <p:nvSpPr>
          <p:cNvPr id="6" name="Footer Placeholder 5">
            <a:extLst>
              <a:ext uri="{FF2B5EF4-FFF2-40B4-BE49-F238E27FC236}">
                <a16:creationId xmlns:a16="http://schemas.microsoft.com/office/drawing/2014/main" id="{B9936855-2BF2-679C-DC98-94EAED9E290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7A7113B-8D4B-8A42-7CF7-046F5121BAE2}"/>
              </a:ext>
            </a:extLst>
          </p:cNvPr>
          <p:cNvSpPr>
            <a:spLocks noGrp="1"/>
          </p:cNvSpPr>
          <p:nvPr>
            <p:ph type="sldNum" sz="quarter" idx="12"/>
          </p:nvPr>
        </p:nvSpPr>
        <p:spPr/>
        <p:txBody>
          <a:bodyPr/>
          <a:lstStyle/>
          <a:p>
            <a:fld id="{A7D6E907-0379-4FF7-ABEF-672B751E0BA2}" type="slidenum">
              <a:rPr lang="en-US" smtClean="0"/>
              <a:t>‹#›</a:t>
            </a:fld>
            <a:endParaRPr lang="en-US"/>
          </a:p>
        </p:txBody>
      </p:sp>
    </p:spTree>
    <p:extLst>
      <p:ext uri="{BB962C8B-B14F-4D97-AF65-F5344CB8AC3E}">
        <p14:creationId xmlns:p14="http://schemas.microsoft.com/office/powerpoint/2010/main" val="1002709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31C934-10BC-4098-AC54-64407AFCB33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FF3AAF6-572A-C21F-5D5D-734905B032B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C351CC8-79CA-14A7-9214-CF4F7C688F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29AE85A-6B33-8D1C-3F26-85559F5514CF}"/>
              </a:ext>
            </a:extLst>
          </p:cNvPr>
          <p:cNvSpPr>
            <a:spLocks noGrp="1"/>
          </p:cNvSpPr>
          <p:nvPr>
            <p:ph type="dt" sz="half" idx="10"/>
          </p:nvPr>
        </p:nvSpPr>
        <p:spPr/>
        <p:txBody>
          <a:bodyPr/>
          <a:lstStyle/>
          <a:p>
            <a:fld id="{F5776BFD-A144-4D13-9F66-3AD2DD682660}" type="datetimeFigureOut">
              <a:rPr lang="en-US" smtClean="0"/>
              <a:t>8/27/2024</a:t>
            </a:fld>
            <a:endParaRPr lang="en-US"/>
          </a:p>
        </p:txBody>
      </p:sp>
      <p:sp>
        <p:nvSpPr>
          <p:cNvPr id="6" name="Footer Placeholder 5">
            <a:extLst>
              <a:ext uri="{FF2B5EF4-FFF2-40B4-BE49-F238E27FC236}">
                <a16:creationId xmlns:a16="http://schemas.microsoft.com/office/drawing/2014/main" id="{4BFA635E-1378-7957-D22C-50CEED57F93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86B602A-CE77-E2AD-C5DD-68D75CE82EB6}"/>
              </a:ext>
            </a:extLst>
          </p:cNvPr>
          <p:cNvSpPr>
            <a:spLocks noGrp="1"/>
          </p:cNvSpPr>
          <p:nvPr>
            <p:ph type="sldNum" sz="quarter" idx="12"/>
          </p:nvPr>
        </p:nvSpPr>
        <p:spPr/>
        <p:txBody>
          <a:bodyPr/>
          <a:lstStyle/>
          <a:p>
            <a:fld id="{A7D6E907-0379-4FF7-ABEF-672B751E0BA2}" type="slidenum">
              <a:rPr lang="en-US" smtClean="0"/>
              <a:t>‹#›</a:t>
            </a:fld>
            <a:endParaRPr lang="en-US"/>
          </a:p>
        </p:txBody>
      </p:sp>
    </p:spTree>
    <p:extLst>
      <p:ext uri="{BB962C8B-B14F-4D97-AF65-F5344CB8AC3E}">
        <p14:creationId xmlns:p14="http://schemas.microsoft.com/office/powerpoint/2010/main" val="19185373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8F9F340-43B5-957C-6F45-75EB7BD385C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083E50D-36F3-44C8-12C2-CDC42F1B4B7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C4B378-B281-41F8-0F45-0A3FECAD0F5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5776BFD-A144-4D13-9F66-3AD2DD682660}" type="datetimeFigureOut">
              <a:rPr lang="en-US" smtClean="0"/>
              <a:t>8/27/2024</a:t>
            </a:fld>
            <a:endParaRPr lang="en-US"/>
          </a:p>
        </p:txBody>
      </p:sp>
      <p:sp>
        <p:nvSpPr>
          <p:cNvPr id="5" name="Footer Placeholder 4">
            <a:extLst>
              <a:ext uri="{FF2B5EF4-FFF2-40B4-BE49-F238E27FC236}">
                <a16:creationId xmlns:a16="http://schemas.microsoft.com/office/drawing/2014/main" id="{2514E3FB-0080-5228-0F95-227456E6F6E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9137B5A-CD67-17AC-1EDE-DD29CD60B6B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7D6E907-0379-4FF7-ABEF-672B751E0BA2}" type="slidenum">
              <a:rPr lang="en-US" smtClean="0"/>
              <a:t>‹#›</a:t>
            </a:fld>
            <a:endParaRPr lang="en-US"/>
          </a:p>
        </p:txBody>
      </p:sp>
    </p:spTree>
    <p:extLst>
      <p:ext uri="{BB962C8B-B14F-4D97-AF65-F5344CB8AC3E}">
        <p14:creationId xmlns:p14="http://schemas.microsoft.com/office/powerpoint/2010/main" val="11637539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D06FC9-3AEE-CAFA-33C3-1813D8954063}"/>
              </a:ext>
            </a:extLst>
          </p:cNvPr>
          <p:cNvSpPr>
            <a:spLocks noGrp="1"/>
          </p:cNvSpPr>
          <p:nvPr>
            <p:ph type="ctrTitle"/>
          </p:nvPr>
        </p:nvSpPr>
        <p:spPr/>
        <p:txBody>
          <a:bodyPr/>
          <a:lstStyle/>
          <a:p>
            <a:r>
              <a:rPr lang="en-US" dirty="0">
                <a:latin typeface="Times New Roman" panose="02020603050405020304" pitchFamily="18" charset="0"/>
                <a:cs typeface="Times New Roman" panose="02020603050405020304" pitchFamily="18" charset="0"/>
              </a:rPr>
              <a:t>UNIT 8:</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WIDE AREA NETWORK</a:t>
            </a:r>
          </a:p>
        </p:txBody>
      </p:sp>
      <p:sp>
        <p:nvSpPr>
          <p:cNvPr id="3" name="Subtitle 2">
            <a:extLst>
              <a:ext uri="{FF2B5EF4-FFF2-40B4-BE49-F238E27FC236}">
                <a16:creationId xmlns:a16="http://schemas.microsoft.com/office/drawing/2014/main" id="{DC332F83-E950-9FFC-11B3-CEA08AFA983A}"/>
              </a:ext>
            </a:extLst>
          </p:cNvPr>
          <p:cNvSpPr>
            <a:spLocks noGrp="1"/>
          </p:cNvSpPr>
          <p:nvPr>
            <p:ph type="subTitle" idx="1"/>
          </p:nvPr>
        </p:nvSpPr>
        <p:spPr/>
        <p:txBody>
          <a:bodyPr/>
          <a:lstStyle/>
          <a:p>
            <a:r>
              <a:rPr lang="en-US" dirty="0">
                <a:latin typeface="Times New Roman" panose="02020603050405020304" pitchFamily="18" charset="0"/>
                <a:cs typeface="Times New Roman" panose="02020603050405020304" pitchFamily="18" charset="0"/>
              </a:rPr>
              <a:t>LH-4</a:t>
            </a:r>
          </a:p>
          <a:p>
            <a:r>
              <a:rPr lang="en-US" dirty="0">
                <a:latin typeface="Times New Roman" panose="02020603050405020304" pitchFamily="18" charset="0"/>
                <a:cs typeface="Times New Roman" panose="02020603050405020304" pitchFamily="18" charset="0"/>
              </a:rPr>
              <a:t>ROLISHA STHAPIT</a:t>
            </a:r>
          </a:p>
        </p:txBody>
      </p:sp>
    </p:spTree>
    <p:extLst>
      <p:ext uri="{BB962C8B-B14F-4D97-AF65-F5344CB8AC3E}">
        <p14:creationId xmlns:p14="http://schemas.microsoft.com/office/powerpoint/2010/main" val="19754969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24A8B-77BA-9BC5-B915-5D492BA7030B}"/>
              </a:ext>
            </a:extLst>
          </p:cNvPr>
          <p:cNvSpPr>
            <a:spLocks noGrp="1"/>
          </p:cNvSpPr>
          <p:nvPr>
            <p:ph type="title"/>
          </p:nvPr>
        </p:nvSpPr>
        <p:spPr>
          <a:xfrm>
            <a:off x="838200" y="365126"/>
            <a:ext cx="10515600" cy="505030"/>
          </a:xfrm>
        </p:spPr>
        <p:txBody>
          <a:bodyPr>
            <a:normAutofit fontScale="90000"/>
          </a:bodyPr>
          <a:lstStyle/>
          <a:p>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561A05C-632A-3729-D58C-F300E463F2ED}"/>
              </a:ext>
            </a:extLst>
          </p:cNvPr>
          <p:cNvSpPr>
            <a:spLocks noGrp="1"/>
          </p:cNvSpPr>
          <p:nvPr>
            <p:ph idx="1"/>
          </p:nvPr>
        </p:nvSpPr>
        <p:spPr>
          <a:xfrm>
            <a:off x="838200" y="1150374"/>
            <a:ext cx="10515600" cy="5026589"/>
          </a:xfrm>
        </p:spPr>
        <p:txBody>
          <a:bodyPr>
            <a:normAutofit fontScale="92500"/>
          </a:bodyPr>
          <a:lstStyle/>
          <a:p>
            <a:pPr algn="just"/>
            <a:r>
              <a:rPr lang="en-US" sz="2200" dirty="0">
                <a:latin typeface="Times New Roman" panose="02020603050405020304" pitchFamily="18" charset="0"/>
                <a:cs typeface="Times New Roman" panose="02020603050405020304" pitchFamily="18" charset="0"/>
              </a:rPr>
              <a:t>Due to the fact that dedicated circuit is a used by only a dedicated user, it can offer a high level of round-the-clock connection stability as the bandwidth is dedicated and high level of performance. But as this type of connection is not supposed to be publicly shared, the costs for its development can be significant as the marginal expenses of additional bandwidth and distance should be covered only by that single user. In addition, there is one more difficulty - dedicated-circuit network connection is quite a complex task. The architecture of dedicated-circuit networks includes three types: ring, star, and mesh. </a:t>
            </a:r>
          </a:p>
          <a:p>
            <a:pPr algn="just"/>
            <a:r>
              <a:rPr lang="en-US" sz="2200" dirty="0">
                <a:latin typeface="Times New Roman" panose="02020603050405020304" pitchFamily="18" charset="0"/>
                <a:cs typeface="Times New Roman" panose="02020603050405020304" pitchFamily="18" charset="0"/>
              </a:rPr>
              <a:t>In ring architecture each computer is linked to the next forming a ring where data can be sent in both directions, preferring the one with a shorter path. The network is quite easy to establish though the working speed and stability of this type of connection significantly depends on every connected device. The point is that before reaching its destination the information passes through several computers. As the load on any of them is different there are often situations when some of the machines suffer from capacity lack causing delays in information transfer thus drastically increasing the time needed for information transmission. In addition, taking into account the fact that in case of transmission failure the information is sent through an opposite path, every overloaded computer increases to load on the other part of the system causing a negative snowball effect on the productivity of the entire network. </a:t>
            </a:r>
          </a:p>
        </p:txBody>
      </p:sp>
    </p:spTree>
    <p:extLst>
      <p:ext uri="{BB962C8B-B14F-4D97-AF65-F5344CB8AC3E}">
        <p14:creationId xmlns:p14="http://schemas.microsoft.com/office/powerpoint/2010/main" val="23709493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24A8B-77BA-9BC5-B915-5D492BA7030B}"/>
              </a:ext>
            </a:extLst>
          </p:cNvPr>
          <p:cNvSpPr>
            <a:spLocks noGrp="1"/>
          </p:cNvSpPr>
          <p:nvPr>
            <p:ph type="title"/>
          </p:nvPr>
        </p:nvSpPr>
        <p:spPr>
          <a:xfrm>
            <a:off x="838200" y="365126"/>
            <a:ext cx="10515600" cy="505030"/>
          </a:xfrm>
        </p:spPr>
        <p:txBody>
          <a:bodyPr>
            <a:normAutofit fontScale="90000"/>
          </a:bodyPr>
          <a:lstStyle/>
          <a:p>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561A05C-632A-3729-D58C-F300E463F2ED}"/>
              </a:ext>
            </a:extLst>
          </p:cNvPr>
          <p:cNvSpPr>
            <a:spLocks noGrp="1"/>
          </p:cNvSpPr>
          <p:nvPr>
            <p:ph idx="1"/>
          </p:nvPr>
        </p:nvSpPr>
        <p:spPr>
          <a:xfrm>
            <a:off x="838200" y="1150374"/>
            <a:ext cx="10515600" cy="5026589"/>
          </a:xfrm>
        </p:spPr>
        <p:txBody>
          <a:bodyPr>
            <a:normAutofit/>
          </a:bodyPr>
          <a:lstStyle/>
          <a:p>
            <a:pPr algn="just"/>
            <a:r>
              <a:rPr lang="en-US" sz="2200" dirty="0">
                <a:latin typeface="Times New Roman" panose="02020603050405020304" pitchFamily="18" charset="0"/>
                <a:cs typeface="Times New Roman" panose="02020603050405020304" pitchFamily="18" charset="0"/>
              </a:rPr>
              <a:t>In star architecture all the devices are connected to a single computer through which all the information is transmitted. This type of connection is easy to administrate and appears to be faster that the ring one as all the information is transmitted by just one machine. Though it is very important to carefully estimate the capacity of the central computer as in case it is overloaded all the system will fall.</a:t>
            </a:r>
          </a:p>
          <a:p>
            <a:pPr algn="just"/>
            <a:r>
              <a:rPr lang="en-US" sz="2200" dirty="0">
                <a:latin typeface="Times New Roman" panose="02020603050405020304" pitchFamily="18" charset="0"/>
                <a:cs typeface="Times New Roman" panose="02020603050405020304" pitchFamily="18" charset="0"/>
              </a:rPr>
              <a:t> In mesh architecture all the computers (full-mesh) or a significant part of them (partial-mesh) are connected to each other. Such type of connection prevents the system from facing the problems the ring and star architectures do as there always are several paths for the information to travel through. However, the fact that each computes performs own routing increases the processing power needed for information transmission.</a:t>
            </a:r>
          </a:p>
        </p:txBody>
      </p:sp>
    </p:spTree>
    <p:extLst>
      <p:ext uri="{BB962C8B-B14F-4D97-AF65-F5344CB8AC3E}">
        <p14:creationId xmlns:p14="http://schemas.microsoft.com/office/powerpoint/2010/main" val="16781076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24A8B-77BA-9BC5-B915-5D492BA7030B}"/>
              </a:ext>
            </a:extLst>
          </p:cNvPr>
          <p:cNvSpPr>
            <a:spLocks noGrp="1"/>
          </p:cNvSpPr>
          <p:nvPr>
            <p:ph type="title"/>
          </p:nvPr>
        </p:nvSpPr>
        <p:spPr>
          <a:xfrm>
            <a:off x="838200" y="365126"/>
            <a:ext cx="10515600" cy="505030"/>
          </a:xfrm>
        </p:spPr>
        <p:txBody>
          <a:bodyPr>
            <a:normAutofit fontScale="90000"/>
          </a:bodyPr>
          <a:lstStyle/>
          <a:p>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561A05C-632A-3729-D58C-F300E463F2ED}"/>
              </a:ext>
            </a:extLst>
          </p:cNvPr>
          <p:cNvSpPr>
            <a:spLocks noGrp="1"/>
          </p:cNvSpPr>
          <p:nvPr>
            <p:ph idx="1"/>
          </p:nvPr>
        </p:nvSpPr>
        <p:spPr>
          <a:xfrm>
            <a:off x="838200" y="1150374"/>
            <a:ext cx="6211529" cy="5026589"/>
          </a:xfrm>
        </p:spPr>
        <p:txBody>
          <a:bodyPr>
            <a:normAutofit/>
          </a:bodyPr>
          <a:lstStyle/>
          <a:p>
            <a:pPr algn="just"/>
            <a:r>
              <a:rPr lang="en-US" sz="2000" b="1" dirty="0">
                <a:latin typeface="Times New Roman" panose="02020603050405020304" pitchFamily="18" charset="0"/>
                <a:cs typeface="Times New Roman" panose="02020603050405020304" pitchFamily="18" charset="0"/>
              </a:rPr>
              <a:t>T-Carrier Services:</a:t>
            </a:r>
          </a:p>
          <a:p>
            <a:pPr algn="just"/>
            <a:r>
              <a:rPr lang="en-US" sz="2000" dirty="0">
                <a:latin typeface="Times New Roman" panose="02020603050405020304" pitchFamily="18" charset="0"/>
                <a:cs typeface="Times New Roman" panose="02020603050405020304" pitchFamily="18" charset="0"/>
              </a:rPr>
              <a:t>T-Carrier services are a type of dedicated circuit network technology that provide high-quality digital transmission over leased lines. T-Carrier services are widely used in North America and some other parts of the world. They are part of the T-Carrier system developed by AT&amp;T in the United States. In this service the costs are a fixed amount per month, regardless of how much or how little traffic flows through the circuit.</a:t>
            </a:r>
          </a:p>
        </p:txBody>
      </p:sp>
      <p:pic>
        <p:nvPicPr>
          <p:cNvPr id="5" name="Picture 4">
            <a:extLst>
              <a:ext uri="{FF2B5EF4-FFF2-40B4-BE49-F238E27FC236}">
                <a16:creationId xmlns:a16="http://schemas.microsoft.com/office/drawing/2014/main" id="{B969055B-51AE-C5A5-8444-DE2BBAF3E540}"/>
              </a:ext>
            </a:extLst>
          </p:cNvPr>
          <p:cNvPicPr>
            <a:picLocks noChangeAspect="1"/>
          </p:cNvPicPr>
          <p:nvPr/>
        </p:nvPicPr>
        <p:blipFill>
          <a:blip r:embed="rId2"/>
          <a:stretch>
            <a:fillRect/>
          </a:stretch>
        </p:blipFill>
        <p:spPr>
          <a:xfrm>
            <a:off x="7433187" y="1172497"/>
            <a:ext cx="3920613" cy="4638368"/>
          </a:xfrm>
          <a:prstGeom prst="rect">
            <a:avLst/>
          </a:prstGeom>
        </p:spPr>
      </p:pic>
      <p:pic>
        <p:nvPicPr>
          <p:cNvPr id="7" name="Picture 6">
            <a:extLst>
              <a:ext uri="{FF2B5EF4-FFF2-40B4-BE49-F238E27FC236}">
                <a16:creationId xmlns:a16="http://schemas.microsoft.com/office/drawing/2014/main" id="{DDA6E99F-50C9-F822-03AC-0B19D52378FA}"/>
              </a:ext>
            </a:extLst>
          </p:cNvPr>
          <p:cNvPicPr>
            <a:picLocks noChangeAspect="1"/>
          </p:cNvPicPr>
          <p:nvPr/>
        </p:nvPicPr>
        <p:blipFill>
          <a:blip r:embed="rId3"/>
          <a:stretch>
            <a:fillRect/>
          </a:stretch>
        </p:blipFill>
        <p:spPr>
          <a:xfrm>
            <a:off x="1286643" y="3849329"/>
            <a:ext cx="5143654" cy="2327634"/>
          </a:xfrm>
          <a:prstGeom prst="rect">
            <a:avLst/>
          </a:prstGeom>
        </p:spPr>
      </p:pic>
    </p:spTree>
    <p:extLst>
      <p:ext uri="{BB962C8B-B14F-4D97-AF65-F5344CB8AC3E}">
        <p14:creationId xmlns:p14="http://schemas.microsoft.com/office/powerpoint/2010/main" val="12606344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24A8B-77BA-9BC5-B915-5D492BA7030B}"/>
              </a:ext>
            </a:extLst>
          </p:cNvPr>
          <p:cNvSpPr>
            <a:spLocks noGrp="1"/>
          </p:cNvSpPr>
          <p:nvPr>
            <p:ph type="title"/>
          </p:nvPr>
        </p:nvSpPr>
        <p:spPr>
          <a:xfrm>
            <a:off x="838200" y="365126"/>
            <a:ext cx="10515600" cy="505030"/>
          </a:xfrm>
        </p:spPr>
        <p:txBody>
          <a:bodyPr>
            <a:normAutofit fontScale="90000"/>
          </a:bodyPr>
          <a:lstStyle/>
          <a:p>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561A05C-632A-3729-D58C-F300E463F2ED}"/>
              </a:ext>
            </a:extLst>
          </p:cNvPr>
          <p:cNvSpPr>
            <a:spLocks noGrp="1"/>
          </p:cNvSpPr>
          <p:nvPr>
            <p:ph idx="1"/>
          </p:nvPr>
        </p:nvSpPr>
        <p:spPr>
          <a:xfrm>
            <a:off x="838200" y="1150374"/>
            <a:ext cx="10515600" cy="5026589"/>
          </a:xfrm>
        </p:spPr>
        <p:txBody>
          <a:bodyPr>
            <a:normAutofit/>
          </a:bodyPr>
          <a:lstStyle/>
          <a:p>
            <a:pPr algn="just"/>
            <a:r>
              <a:rPr lang="en-US" sz="2200" dirty="0">
                <a:latin typeface="Times New Roman" panose="02020603050405020304" pitchFamily="18" charset="0"/>
                <a:cs typeface="Times New Roman" panose="02020603050405020304" pitchFamily="18" charset="0"/>
              </a:rPr>
              <a:t>A T1 circuit (also called a DS1 circuit) provides a data rate of 1.544 Mbps. T1 circuits can be used to transmit data but often are used to transmit both data and voice. In this case, inverse TDM provides twenty-four 64-Kbps circuits. Digitized voice using pulse code modulation (PCM) requires a 64- Kbps circuit, so a T1 circuit enables 24 simultaneous voice channels. Most common carriers make extensive use of PCM internally and transmit most of their voice telephone calls in digital format using PCM, so you will see many digital services offering combinations of the standard PCM 64-Kbps circuit.</a:t>
            </a:r>
          </a:p>
          <a:p>
            <a:pPr algn="just"/>
            <a:r>
              <a:rPr lang="en-US" sz="2200" dirty="0">
                <a:latin typeface="Times New Roman" panose="02020603050405020304" pitchFamily="18" charset="0"/>
                <a:cs typeface="Times New Roman" panose="02020603050405020304" pitchFamily="18" charset="0"/>
              </a:rPr>
              <a:t>A T2 circuit, which transmits data at a rate of 6.312 Mbps, is an inverse multiplexed bundle of four T1 circuits. A T3 circuit allows transmission at a rate of 44.736 Mbps although most articles refer to this rate as 45 megabits per second. This is equal to the capacity of 28 T1 circuits. T3 circuits are becoming popular as the transmission medium for corporate MANs and WANs because of their higher data rates. At low speed, these T3 circuits can be used as 672 different 64-Kbps channels or voice channels. A T4 circuit transmits at 274.176Mbps, which is equal to the capacity of 178T1 circuits.</a:t>
            </a:r>
          </a:p>
        </p:txBody>
      </p:sp>
    </p:spTree>
    <p:extLst>
      <p:ext uri="{BB962C8B-B14F-4D97-AF65-F5344CB8AC3E}">
        <p14:creationId xmlns:p14="http://schemas.microsoft.com/office/powerpoint/2010/main" val="32415165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24A8B-77BA-9BC5-B915-5D492BA7030B}"/>
              </a:ext>
            </a:extLst>
          </p:cNvPr>
          <p:cNvSpPr>
            <a:spLocks noGrp="1"/>
          </p:cNvSpPr>
          <p:nvPr>
            <p:ph type="title"/>
          </p:nvPr>
        </p:nvSpPr>
        <p:spPr>
          <a:xfrm>
            <a:off x="838200" y="365126"/>
            <a:ext cx="10515600" cy="505030"/>
          </a:xfrm>
        </p:spPr>
        <p:txBody>
          <a:bodyPr>
            <a:normAutofit fontScale="90000"/>
          </a:bodyPr>
          <a:lstStyle/>
          <a:p>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561A05C-632A-3729-D58C-F300E463F2ED}"/>
              </a:ext>
            </a:extLst>
          </p:cNvPr>
          <p:cNvSpPr>
            <a:spLocks noGrp="1"/>
          </p:cNvSpPr>
          <p:nvPr>
            <p:ph idx="1"/>
          </p:nvPr>
        </p:nvSpPr>
        <p:spPr>
          <a:xfrm>
            <a:off x="838200" y="1150374"/>
            <a:ext cx="10515600" cy="5026589"/>
          </a:xfrm>
        </p:spPr>
        <p:txBody>
          <a:bodyPr>
            <a:normAutofit/>
          </a:bodyPr>
          <a:lstStyle/>
          <a:p>
            <a:pPr algn="just"/>
            <a:r>
              <a:rPr lang="en-US" sz="2200" dirty="0">
                <a:latin typeface="Times New Roman" panose="02020603050405020304" pitchFamily="18" charset="0"/>
                <a:cs typeface="Times New Roman" panose="02020603050405020304" pitchFamily="18" charset="0"/>
              </a:rPr>
              <a:t>Fractional T1, sometimes called FT1, offers portions of a 1.544-Mbps T1 circuit for a fraction of its full cost. Many (but not all) common carriers offer sets of 64 Kbps DS-0 channels as FT1 circuits. The most common FT1 services provide 128 Kbps, 256 Kbps, 384 Kbps, 512 Kbps, and 768 Kbps. </a:t>
            </a:r>
          </a:p>
          <a:p>
            <a:pPr algn="just"/>
            <a:r>
              <a:rPr lang="en-US" sz="2200" dirty="0">
                <a:latin typeface="Times New Roman" panose="02020603050405020304" pitchFamily="18" charset="0"/>
                <a:cs typeface="Times New Roman" panose="02020603050405020304" pitchFamily="18" charset="0"/>
              </a:rPr>
              <a:t>In summary, T-Carrier services provide a robust and reliable solution for dedicated circuit networks, especially in regions where they are widely available. They are well-suited for businesses and organizations that require consistent and high-quality communication services for applications like voice, video conferencing, and integrated data networks.</a:t>
            </a:r>
          </a:p>
          <a:p>
            <a:pPr algn="just"/>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569104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24A8B-77BA-9BC5-B915-5D492BA7030B}"/>
              </a:ext>
            </a:extLst>
          </p:cNvPr>
          <p:cNvSpPr>
            <a:spLocks noGrp="1"/>
          </p:cNvSpPr>
          <p:nvPr>
            <p:ph type="title"/>
          </p:nvPr>
        </p:nvSpPr>
        <p:spPr>
          <a:xfrm>
            <a:off x="838200" y="365126"/>
            <a:ext cx="10515600" cy="505030"/>
          </a:xfrm>
        </p:spPr>
        <p:txBody>
          <a:bodyPr>
            <a:normAutofit fontScale="90000"/>
          </a:bodyPr>
          <a:lstStyle/>
          <a:p>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561A05C-632A-3729-D58C-F300E463F2ED}"/>
              </a:ext>
            </a:extLst>
          </p:cNvPr>
          <p:cNvSpPr>
            <a:spLocks noGrp="1"/>
          </p:cNvSpPr>
          <p:nvPr>
            <p:ph idx="1"/>
          </p:nvPr>
        </p:nvSpPr>
        <p:spPr>
          <a:xfrm>
            <a:off x="838200" y="1150374"/>
            <a:ext cx="10515600" cy="5026589"/>
          </a:xfrm>
        </p:spPr>
        <p:txBody>
          <a:bodyPr>
            <a:normAutofit/>
          </a:bodyPr>
          <a:lstStyle/>
          <a:p>
            <a:pPr algn="just"/>
            <a:r>
              <a:rPr lang="en-US" sz="2400" b="1" dirty="0">
                <a:latin typeface="Times New Roman" panose="02020603050405020304" pitchFamily="18" charset="0"/>
                <a:cs typeface="Times New Roman" panose="02020603050405020304" pitchFamily="18" charset="0"/>
              </a:rPr>
              <a:t>SONET Services:</a:t>
            </a:r>
          </a:p>
          <a:p>
            <a:pPr algn="just"/>
            <a:r>
              <a:rPr lang="en-US" sz="2200" dirty="0">
                <a:latin typeface="Times New Roman" panose="02020603050405020304" pitchFamily="18" charset="0"/>
                <a:cs typeface="Times New Roman" panose="02020603050405020304" pitchFamily="18" charset="0"/>
              </a:rPr>
              <a:t>Synchronous Optical Networking (SONET) is a standardized optical fiber network technology used in telecommunications networks. SONET services provide high-speed, reliable, and scalable data transmission over fiber optic cables. The SONET standard was developed to ensure that different telecommunications equipment from different vendors could work together seamlessly.</a:t>
            </a:r>
          </a:p>
          <a:p>
            <a:pPr algn="just"/>
            <a:r>
              <a:rPr lang="en-US" sz="2200" dirty="0">
                <a:latin typeface="Times New Roman" panose="02020603050405020304" pitchFamily="18" charset="0"/>
                <a:cs typeface="Times New Roman" panose="02020603050405020304" pitchFamily="18" charset="0"/>
              </a:rPr>
              <a:t>SONET networks are synchronous, meaning that data transmission is synchronized to a specific clock signal. This synchronization ensures the precise timing necessary for high-speed data transmission. SONET networks primarily use optical fiber cables for data transmission. Fiber optic technology allows for high bandwidth, low latency, and immunity to electromagnetic interference.</a:t>
            </a:r>
          </a:p>
          <a:p>
            <a:pPr algn="just"/>
            <a:r>
              <a:rPr lang="en-US" sz="2200" dirty="0">
                <a:latin typeface="Times New Roman" panose="02020603050405020304" pitchFamily="18" charset="0"/>
                <a:cs typeface="Times New Roman" panose="02020603050405020304" pitchFamily="18" charset="0"/>
              </a:rPr>
              <a:t>SONET transmission speeds begin at the OC-1 level (optical carrier level 1) of 51.84 Mbps. Each succeeding rate in the SONET fiber hierarchy is defined as a multiple of OC-1, with SONET data rates defined as high as 160 Gbps. </a:t>
            </a:r>
          </a:p>
        </p:txBody>
      </p:sp>
    </p:spTree>
    <p:extLst>
      <p:ext uri="{BB962C8B-B14F-4D97-AF65-F5344CB8AC3E}">
        <p14:creationId xmlns:p14="http://schemas.microsoft.com/office/powerpoint/2010/main" val="22017327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24A8B-77BA-9BC5-B915-5D492BA7030B}"/>
              </a:ext>
            </a:extLst>
          </p:cNvPr>
          <p:cNvSpPr>
            <a:spLocks noGrp="1"/>
          </p:cNvSpPr>
          <p:nvPr>
            <p:ph type="title"/>
          </p:nvPr>
        </p:nvSpPr>
        <p:spPr>
          <a:xfrm>
            <a:off x="838200" y="365126"/>
            <a:ext cx="10515600" cy="505030"/>
          </a:xfrm>
        </p:spPr>
        <p:txBody>
          <a:bodyPr>
            <a:normAutofit fontScale="90000"/>
          </a:bodyPr>
          <a:lstStyle/>
          <a:p>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561A05C-632A-3729-D58C-F300E463F2ED}"/>
              </a:ext>
            </a:extLst>
          </p:cNvPr>
          <p:cNvSpPr>
            <a:spLocks noGrp="1"/>
          </p:cNvSpPr>
          <p:nvPr>
            <p:ph idx="1"/>
          </p:nvPr>
        </p:nvSpPr>
        <p:spPr>
          <a:xfrm>
            <a:off x="838200" y="1150374"/>
            <a:ext cx="10515600" cy="5026589"/>
          </a:xfrm>
        </p:spPr>
        <p:txBody>
          <a:bodyPr>
            <a:normAutofit/>
          </a:bodyPr>
          <a:lstStyle/>
          <a:p>
            <a:pPr algn="just"/>
            <a:r>
              <a:rPr lang="en-US" sz="2000" dirty="0">
                <a:latin typeface="Times New Roman" panose="02020603050405020304" pitchFamily="18" charset="0"/>
                <a:cs typeface="Times New Roman" panose="02020603050405020304" pitchFamily="18" charset="0"/>
              </a:rPr>
              <a:t>Table presents the commonly used SONET and SDH services. Each level above OC-1 is created by an inverse multiplexer. Notice that the slowest SONET transmission rate (OC-1) of 51.84 Mbps is slightly faster than the T3 rate of 44.376 Mbps.</a:t>
            </a:r>
          </a:p>
          <a:p>
            <a:pPr algn="just"/>
            <a:endParaRPr lang="en-US"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DEE4FF20-BF7C-614E-C71D-45DA7A3118C7}"/>
              </a:ext>
            </a:extLst>
          </p:cNvPr>
          <p:cNvPicPr>
            <a:picLocks noChangeAspect="1"/>
          </p:cNvPicPr>
          <p:nvPr/>
        </p:nvPicPr>
        <p:blipFill>
          <a:blip r:embed="rId2"/>
          <a:stretch>
            <a:fillRect/>
          </a:stretch>
        </p:blipFill>
        <p:spPr>
          <a:xfrm>
            <a:off x="2064774" y="2256568"/>
            <a:ext cx="6743546" cy="4200613"/>
          </a:xfrm>
          <a:prstGeom prst="rect">
            <a:avLst/>
          </a:prstGeom>
        </p:spPr>
      </p:pic>
      <p:sp>
        <p:nvSpPr>
          <p:cNvPr id="6" name="TextBox 5">
            <a:extLst>
              <a:ext uri="{FF2B5EF4-FFF2-40B4-BE49-F238E27FC236}">
                <a16:creationId xmlns:a16="http://schemas.microsoft.com/office/drawing/2014/main" id="{26F3B591-2C9F-5CCA-8537-E2A626312C49}"/>
              </a:ext>
            </a:extLst>
          </p:cNvPr>
          <p:cNvSpPr txBox="1"/>
          <p:nvPr/>
        </p:nvSpPr>
        <p:spPr>
          <a:xfrm>
            <a:off x="2212258" y="5560142"/>
            <a:ext cx="1297858" cy="369332"/>
          </a:xfrm>
          <a:prstGeom prst="rect">
            <a:avLst/>
          </a:prstGeom>
          <a:solidFill>
            <a:schemeClr val="bg1"/>
          </a:solidFill>
        </p:spPr>
        <p:txBody>
          <a:bodyPr wrap="square" rtlCol="0">
            <a:spAutoFit/>
          </a:bodyPr>
          <a:lstStyle/>
          <a:p>
            <a:endParaRPr lang="en-US" dirty="0"/>
          </a:p>
        </p:txBody>
      </p:sp>
    </p:spTree>
    <p:extLst>
      <p:ext uri="{BB962C8B-B14F-4D97-AF65-F5344CB8AC3E}">
        <p14:creationId xmlns:p14="http://schemas.microsoft.com/office/powerpoint/2010/main" val="1905596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24A8B-77BA-9BC5-B915-5D492BA7030B}"/>
              </a:ext>
            </a:extLst>
          </p:cNvPr>
          <p:cNvSpPr>
            <a:spLocks noGrp="1"/>
          </p:cNvSpPr>
          <p:nvPr>
            <p:ph type="title"/>
          </p:nvPr>
        </p:nvSpPr>
        <p:spPr>
          <a:xfrm>
            <a:off x="838200" y="365126"/>
            <a:ext cx="10515600" cy="505030"/>
          </a:xfrm>
        </p:spPr>
        <p:txBody>
          <a:bodyPr>
            <a:normAutofit fontScale="90000"/>
          </a:bodyPr>
          <a:lstStyle/>
          <a:p>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561A05C-632A-3729-D58C-F300E463F2ED}"/>
              </a:ext>
            </a:extLst>
          </p:cNvPr>
          <p:cNvSpPr>
            <a:spLocks noGrp="1"/>
          </p:cNvSpPr>
          <p:nvPr>
            <p:ph idx="1"/>
          </p:nvPr>
        </p:nvSpPr>
        <p:spPr>
          <a:xfrm>
            <a:off x="838200" y="1150374"/>
            <a:ext cx="10515600" cy="5026589"/>
          </a:xfrm>
        </p:spPr>
        <p:txBody>
          <a:bodyPr>
            <a:normAutofit lnSpcReduction="10000"/>
          </a:bodyPr>
          <a:lstStyle/>
          <a:p>
            <a:pPr algn="just"/>
            <a:r>
              <a:rPr lang="en-US" sz="2200" b="1" dirty="0">
                <a:latin typeface="Times New Roman" panose="02020603050405020304" pitchFamily="18" charset="0"/>
                <a:cs typeface="Times New Roman" panose="02020603050405020304" pitchFamily="18" charset="0"/>
              </a:rPr>
              <a:t>SONET Services and Benefits:</a:t>
            </a:r>
          </a:p>
          <a:p>
            <a:pPr algn="just"/>
            <a:r>
              <a:rPr lang="en-US" sz="2200" dirty="0">
                <a:latin typeface="Times New Roman" panose="02020603050405020304" pitchFamily="18" charset="0"/>
                <a:cs typeface="Times New Roman" panose="02020603050405020304" pitchFamily="18" charset="0"/>
              </a:rPr>
              <a:t>High Data Rates: SONET services offer high-speed data transmission, making them suitable for applications requiring large bandwidth, such as internet backbone networks, large-scale data centers, and video streaming services. </a:t>
            </a:r>
          </a:p>
          <a:p>
            <a:pPr algn="just"/>
            <a:r>
              <a:rPr lang="en-US" sz="2200" dirty="0">
                <a:latin typeface="Times New Roman" panose="02020603050405020304" pitchFamily="18" charset="0"/>
                <a:cs typeface="Times New Roman" panose="02020603050405020304" pitchFamily="18" charset="0"/>
              </a:rPr>
              <a:t>Reliability: SONET networks are highly reliable. They provide fault detection and restoration capabilities, ensuring rapid recovery in case of network failures. SONET's ring topology allows for automatic rerouting in the event of a link or node failure.</a:t>
            </a:r>
          </a:p>
          <a:p>
            <a:pPr algn="just"/>
            <a:r>
              <a:rPr lang="en-US" sz="2200" dirty="0">
                <a:latin typeface="Times New Roman" panose="02020603050405020304" pitchFamily="18" charset="0"/>
                <a:cs typeface="Times New Roman" panose="02020603050405020304" pitchFamily="18" charset="0"/>
              </a:rPr>
              <a:t>Scalability: SONET networks are scalable, allowing network operators to increase bandwidth easily by adding additional SONET modules or by upgrading to higher  (synchronous transport signal) STS levels.</a:t>
            </a:r>
          </a:p>
          <a:p>
            <a:pPr algn="just"/>
            <a:r>
              <a:rPr lang="en-US" sz="2200" dirty="0">
                <a:latin typeface="Times New Roman" panose="02020603050405020304" pitchFamily="18" charset="0"/>
                <a:cs typeface="Times New Roman" panose="02020603050405020304" pitchFamily="18" charset="0"/>
              </a:rPr>
              <a:t>Support for Various Traffic Types: SONET supports various types of traffic, including voice, data, and video, making it versatile for different communication needs. </a:t>
            </a:r>
          </a:p>
          <a:p>
            <a:pPr algn="just"/>
            <a:r>
              <a:rPr lang="en-US" sz="2200" dirty="0">
                <a:latin typeface="Times New Roman" panose="02020603050405020304" pitchFamily="18" charset="0"/>
                <a:cs typeface="Times New Roman" panose="02020603050405020304" pitchFamily="18" charset="0"/>
              </a:rPr>
              <a:t>Compatibility: SONET equipment from different vendors is designed to be compatible, ensuring interoperability and allowing network operators to build networks with equipment from multiple manufacturers.</a:t>
            </a:r>
          </a:p>
        </p:txBody>
      </p:sp>
    </p:spTree>
    <p:extLst>
      <p:ext uri="{BB962C8B-B14F-4D97-AF65-F5344CB8AC3E}">
        <p14:creationId xmlns:p14="http://schemas.microsoft.com/office/powerpoint/2010/main" val="5577415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24A8B-77BA-9BC5-B915-5D492BA7030B}"/>
              </a:ext>
            </a:extLst>
          </p:cNvPr>
          <p:cNvSpPr>
            <a:spLocks noGrp="1"/>
          </p:cNvSpPr>
          <p:nvPr>
            <p:ph type="title"/>
          </p:nvPr>
        </p:nvSpPr>
        <p:spPr>
          <a:xfrm>
            <a:off x="838200" y="365126"/>
            <a:ext cx="10515600" cy="505030"/>
          </a:xfrm>
        </p:spPr>
        <p:txBody>
          <a:bodyPr>
            <a:normAutofit fontScale="90000"/>
          </a:bodyPr>
          <a:lstStyle/>
          <a:p>
            <a:r>
              <a:rPr lang="en-US" b="1" dirty="0">
                <a:latin typeface="Times New Roman" panose="02020603050405020304" pitchFamily="18" charset="0"/>
                <a:cs typeface="Times New Roman" panose="02020603050405020304" pitchFamily="18" charset="0"/>
              </a:rPr>
              <a:t>Packet-Switched Network</a:t>
            </a:r>
          </a:p>
        </p:txBody>
      </p:sp>
      <p:sp>
        <p:nvSpPr>
          <p:cNvPr id="3" name="Content Placeholder 2">
            <a:extLst>
              <a:ext uri="{FF2B5EF4-FFF2-40B4-BE49-F238E27FC236}">
                <a16:creationId xmlns:a16="http://schemas.microsoft.com/office/drawing/2014/main" id="{C561A05C-632A-3729-D58C-F300E463F2ED}"/>
              </a:ext>
            </a:extLst>
          </p:cNvPr>
          <p:cNvSpPr>
            <a:spLocks noGrp="1"/>
          </p:cNvSpPr>
          <p:nvPr>
            <p:ph idx="1"/>
          </p:nvPr>
        </p:nvSpPr>
        <p:spPr>
          <a:xfrm>
            <a:off x="838199" y="1150374"/>
            <a:ext cx="10621297" cy="5026589"/>
          </a:xfrm>
        </p:spPr>
        <p:txBody>
          <a:bodyPr>
            <a:normAutofit/>
          </a:bodyPr>
          <a:lstStyle/>
          <a:p>
            <a:pPr algn="just"/>
            <a:r>
              <a:rPr lang="en-US" sz="2200" dirty="0">
                <a:latin typeface="Times New Roman" panose="02020603050405020304" pitchFamily="18" charset="0"/>
                <a:cs typeface="Times New Roman" panose="02020603050405020304" pitchFamily="18" charset="0"/>
              </a:rPr>
              <a:t>Packet-switched networks are a type of digital network in which data is broken down into small packets and transmitted independently over the network. These packets contain not only the data being transmitted but also information about the sender, receiver, and the sequencing of the packets. Packet-switching is a fundamental technique used in computer networking, including the Internet.</a:t>
            </a:r>
          </a:p>
        </p:txBody>
      </p:sp>
      <p:pic>
        <p:nvPicPr>
          <p:cNvPr id="5" name="Picture 4">
            <a:extLst>
              <a:ext uri="{FF2B5EF4-FFF2-40B4-BE49-F238E27FC236}">
                <a16:creationId xmlns:a16="http://schemas.microsoft.com/office/drawing/2014/main" id="{7CA763EB-F4F9-A2D5-67CF-D581F572AFD0}"/>
              </a:ext>
            </a:extLst>
          </p:cNvPr>
          <p:cNvPicPr>
            <a:picLocks noChangeAspect="1"/>
          </p:cNvPicPr>
          <p:nvPr/>
        </p:nvPicPr>
        <p:blipFill>
          <a:blip r:embed="rId2"/>
          <a:stretch>
            <a:fillRect/>
          </a:stretch>
        </p:blipFill>
        <p:spPr>
          <a:xfrm>
            <a:off x="4386416" y="2772729"/>
            <a:ext cx="5379474" cy="3337866"/>
          </a:xfrm>
          <a:prstGeom prst="rect">
            <a:avLst/>
          </a:prstGeom>
        </p:spPr>
      </p:pic>
    </p:spTree>
    <p:extLst>
      <p:ext uri="{BB962C8B-B14F-4D97-AF65-F5344CB8AC3E}">
        <p14:creationId xmlns:p14="http://schemas.microsoft.com/office/powerpoint/2010/main" val="17053617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24A8B-77BA-9BC5-B915-5D492BA7030B}"/>
              </a:ext>
            </a:extLst>
          </p:cNvPr>
          <p:cNvSpPr>
            <a:spLocks noGrp="1"/>
          </p:cNvSpPr>
          <p:nvPr>
            <p:ph type="title"/>
          </p:nvPr>
        </p:nvSpPr>
        <p:spPr>
          <a:xfrm>
            <a:off x="838200" y="365126"/>
            <a:ext cx="10515600" cy="505030"/>
          </a:xfrm>
        </p:spPr>
        <p:txBody>
          <a:bodyPr>
            <a:normAutofit fontScale="90000"/>
          </a:bodyPr>
          <a:lstStyle/>
          <a:p>
            <a:endParaRPr lang="en-US"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561A05C-632A-3729-D58C-F300E463F2ED}"/>
              </a:ext>
            </a:extLst>
          </p:cNvPr>
          <p:cNvSpPr>
            <a:spLocks noGrp="1"/>
          </p:cNvSpPr>
          <p:nvPr>
            <p:ph idx="1"/>
          </p:nvPr>
        </p:nvSpPr>
        <p:spPr>
          <a:xfrm>
            <a:off x="838200" y="1150374"/>
            <a:ext cx="10515600" cy="5026589"/>
          </a:xfrm>
        </p:spPr>
        <p:txBody>
          <a:bodyPr>
            <a:normAutofit/>
          </a:bodyPr>
          <a:lstStyle/>
          <a:p>
            <a:pPr algn="just"/>
            <a:r>
              <a:rPr lang="en-US" sz="2200" dirty="0">
                <a:latin typeface="Times New Roman" panose="02020603050405020304" pitchFamily="18" charset="0"/>
                <a:cs typeface="Times New Roman" panose="02020603050405020304" pitchFamily="18" charset="0"/>
              </a:rPr>
              <a:t>In packet switching, the network packet is part of a file. The packet includes one letter of that email and the path of the email. It also includes a tiny chip of the letter next to it, in case that letter is lost. The packets are then transferred to the internet. The packets can be returned to many nodes and switches, going all the way around the world if they have to, each going their own different ways as internet traffic conditions allow. The data, sent at nearly the speed of light, makes it to its destination in milliseconds.</a:t>
            </a:r>
          </a:p>
          <a:p>
            <a:pPr algn="just"/>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811296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24A8B-77BA-9BC5-B915-5D492BA7030B}"/>
              </a:ext>
            </a:extLst>
          </p:cNvPr>
          <p:cNvSpPr>
            <a:spLocks noGrp="1"/>
          </p:cNvSpPr>
          <p:nvPr>
            <p:ph type="title"/>
          </p:nvPr>
        </p:nvSpPr>
        <p:spPr>
          <a:xfrm>
            <a:off x="838200" y="365126"/>
            <a:ext cx="10515600" cy="505030"/>
          </a:xfrm>
        </p:spPr>
        <p:txBody>
          <a:bodyPr>
            <a:normAutofit fontScale="90000"/>
          </a:bodyPr>
          <a:lstStyle/>
          <a:p>
            <a:r>
              <a:rPr lang="en-US" dirty="0">
                <a:latin typeface="Times New Roman" panose="02020603050405020304" pitchFamily="18" charset="0"/>
                <a:cs typeface="Times New Roman" panose="02020603050405020304" pitchFamily="18" charset="0"/>
              </a:rPr>
              <a:t>CONTENTS</a:t>
            </a:r>
          </a:p>
        </p:txBody>
      </p:sp>
      <p:sp>
        <p:nvSpPr>
          <p:cNvPr id="3" name="Content Placeholder 2">
            <a:extLst>
              <a:ext uri="{FF2B5EF4-FFF2-40B4-BE49-F238E27FC236}">
                <a16:creationId xmlns:a16="http://schemas.microsoft.com/office/drawing/2014/main" id="{C561A05C-632A-3729-D58C-F300E463F2ED}"/>
              </a:ext>
            </a:extLst>
          </p:cNvPr>
          <p:cNvSpPr>
            <a:spLocks noGrp="1"/>
          </p:cNvSpPr>
          <p:nvPr>
            <p:ph idx="1"/>
          </p:nvPr>
        </p:nvSpPr>
        <p:spPr>
          <a:xfrm>
            <a:off x="838200" y="1150374"/>
            <a:ext cx="10515600" cy="5026589"/>
          </a:xfrm>
        </p:spPr>
        <p:txBody>
          <a:bodyPr>
            <a:normAutofit/>
          </a:bodyPr>
          <a:lstStyle/>
          <a:p>
            <a:pPr algn="just"/>
            <a:r>
              <a:rPr lang="en-US" sz="2000" dirty="0">
                <a:latin typeface="Times New Roman" panose="02020603050405020304" pitchFamily="18" charset="0"/>
                <a:cs typeface="Times New Roman" panose="02020603050405020304" pitchFamily="18" charset="0"/>
              </a:rPr>
              <a:t>Introduction; Dedicated-Circuit Networks (Basic Architecture, T-Carrier Services, SONET Services); Packet-Switched Networks (Basic Architecture, Frame Relay Services, IP Services, Ethernet Services); Virtual Private Networks (Basic Architecture, VPN Types, How VPNs Work); The Best Practice WAN Design; Improving WAN Performance (Improving Device Performance, Improving Circuit Capacity, Reducing Network Demand).</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801466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24A8B-77BA-9BC5-B915-5D492BA7030B}"/>
              </a:ext>
            </a:extLst>
          </p:cNvPr>
          <p:cNvSpPr>
            <a:spLocks noGrp="1"/>
          </p:cNvSpPr>
          <p:nvPr>
            <p:ph type="title"/>
          </p:nvPr>
        </p:nvSpPr>
        <p:spPr>
          <a:xfrm>
            <a:off x="838200" y="365126"/>
            <a:ext cx="10515600" cy="505030"/>
          </a:xfrm>
        </p:spPr>
        <p:txBody>
          <a:bodyPr>
            <a:normAutofit fontScale="90000"/>
          </a:bodyPr>
          <a:lstStyle/>
          <a:p>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561A05C-632A-3729-D58C-F300E463F2ED}"/>
              </a:ext>
            </a:extLst>
          </p:cNvPr>
          <p:cNvSpPr>
            <a:spLocks noGrp="1"/>
          </p:cNvSpPr>
          <p:nvPr>
            <p:ph idx="1"/>
          </p:nvPr>
        </p:nvSpPr>
        <p:spPr>
          <a:xfrm>
            <a:off x="838200" y="1150374"/>
            <a:ext cx="4603955" cy="5026589"/>
          </a:xfrm>
        </p:spPr>
        <p:txBody>
          <a:bodyPr>
            <a:normAutofit/>
          </a:bodyPr>
          <a:lstStyle/>
          <a:p>
            <a:pPr algn="just"/>
            <a:r>
              <a:rPr lang="en-US" b="1" dirty="0">
                <a:latin typeface="Times New Roman" panose="02020603050405020304" pitchFamily="18" charset="0"/>
                <a:cs typeface="Times New Roman" panose="02020603050405020304" pitchFamily="18" charset="0"/>
              </a:rPr>
              <a:t>Basic Architecture:</a:t>
            </a:r>
            <a:endParaRPr lang="en-US" dirty="0">
              <a:latin typeface="Times New Roman" panose="02020603050405020304" pitchFamily="18" charset="0"/>
              <a:cs typeface="Times New Roman" panose="02020603050405020304" pitchFamily="18" charset="0"/>
            </a:endParaRPr>
          </a:p>
          <a:p>
            <a:pPr algn="just"/>
            <a:r>
              <a:rPr lang="en-US" sz="2200" dirty="0">
                <a:latin typeface="Times New Roman" panose="02020603050405020304" pitchFamily="18" charset="0"/>
                <a:cs typeface="Times New Roman" panose="02020603050405020304" pitchFamily="18" charset="0"/>
              </a:rPr>
              <a:t>A packet-switched network (PSN) is a kind of computer communications network that sends data in the form of small packets. It allows the sender to send data or network packets to the source and destination node over an internet network channel that is transferred between multiple users and/or applications. A packet-switched is also called a connectionless network, as it does not create an endless connection between a source and destination points. </a:t>
            </a:r>
            <a:endParaRPr lang="en-US" sz="17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748F5D1B-5CA7-B529-EE54-82418D4B7623}"/>
              </a:ext>
            </a:extLst>
          </p:cNvPr>
          <p:cNvPicPr>
            <a:picLocks noChangeAspect="1"/>
          </p:cNvPicPr>
          <p:nvPr/>
        </p:nvPicPr>
        <p:blipFill>
          <a:blip r:embed="rId2"/>
          <a:stretch>
            <a:fillRect/>
          </a:stretch>
        </p:blipFill>
        <p:spPr>
          <a:xfrm>
            <a:off x="5648632" y="1150374"/>
            <a:ext cx="5705168" cy="4793226"/>
          </a:xfrm>
          <a:prstGeom prst="rect">
            <a:avLst/>
          </a:prstGeom>
        </p:spPr>
      </p:pic>
      <p:sp>
        <p:nvSpPr>
          <p:cNvPr id="6" name="TextBox 5">
            <a:extLst>
              <a:ext uri="{FF2B5EF4-FFF2-40B4-BE49-F238E27FC236}">
                <a16:creationId xmlns:a16="http://schemas.microsoft.com/office/drawing/2014/main" id="{1FE5E2A6-9C2C-E056-8202-C3E2A4CB68C0}"/>
              </a:ext>
            </a:extLst>
          </p:cNvPr>
          <p:cNvSpPr txBox="1"/>
          <p:nvPr/>
        </p:nvSpPr>
        <p:spPr>
          <a:xfrm>
            <a:off x="5663380" y="5253904"/>
            <a:ext cx="1076632" cy="369332"/>
          </a:xfrm>
          <a:prstGeom prst="rect">
            <a:avLst/>
          </a:prstGeom>
          <a:solidFill>
            <a:schemeClr val="bg1"/>
          </a:solidFill>
        </p:spPr>
        <p:txBody>
          <a:bodyPr wrap="square" rtlCol="0">
            <a:spAutoFit/>
          </a:bodyPr>
          <a:lstStyle/>
          <a:p>
            <a:endParaRPr lang="en-US" dirty="0"/>
          </a:p>
        </p:txBody>
      </p:sp>
    </p:spTree>
    <p:extLst>
      <p:ext uri="{BB962C8B-B14F-4D97-AF65-F5344CB8AC3E}">
        <p14:creationId xmlns:p14="http://schemas.microsoft.com/office/powerpoint/2010/main" val="3778304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24A8B-77BA-9BC5-B915-5D492BA7030B}"/>
              </a:ext>
            </a:extLst>
          </p:cNvPr>
          <p:cNvSpPr>
            <a:spLocks noGrp="1"/>
          </p:cNvSpPr>
          <p:nvPr>
            <p:ph type="title"/>
          </p:nvPr>
        </p:nvSpPr>
        <p:spPr>
          <a:xfrm>
            <a:off x="838200" y="365126"/>
            <a:ext cx="10515600" cy="505030"/>
          </a:xfrm>
        </p:spPr>
        <p:txBody>
          <a:bodyPr>
            <a:normAutofit fontScale="90000"/>
          </a:bodyPr>
          <a:lstStyle/>
          <a:p>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561A05C-632A-3729-D58C-F300E463F2ED}"/>
              </a:ext>
            </a:extLst>
          </p:cNvPr>
          <p:cNvSpPr>
            <a:spLocks noGrp="1"/>
          </p:cNvSpPr>
          <p:nvPr>
            <p:ph idx="1"/>
          </p:nvPr>
        </p:nvSpPr>
        <p:spPr>
          <a:xfrm>
            <a:off x="838200" y="1150374"/>
            <a:ext cx="10515600" cy="5026589"/>
          </a:xfrm>
        </p:spPr>
        <p:txBody>
          <a:bodyPr>
            <a:normAutofit/>
          </a:bodyPr>
          <a:lstStyle/>
          <a:p>
            <a:pPr algn="just"/>
            <a:r>
              <a:rPr lang="en-US" sz="2200" dirty="0">
                <a:latin typeface="Times New Roman" panose="02020603050405020304" pitchFamily="18" charset="0"/>
                <a:cs typeface="Times New Roman" panose="02020603050405020304" pitchFamily="18" charset="0"/>
              </a:rPr>
              <a:t>The user's connection into the network is a packet assembly/disassembly device (PAD), which can be owned and operated by the customer or by the common carrier. The PAD converts the sender's data into the network layer and data link layer packets used by the packet network and sends them through the packet-switched network. At the other end, another PAD reassembles the packets back into the network layer and data link layer protocols expected by the destination (usually Ethernet and IP) and delivers them to the appropriate computer router.</a:t>
            </a:r>
          </a:p>
          <a:p>
            <a:pPr algn="just"/>
            <a:r>
              <a:rPr lang="en-US" sz="2200" dirty="0">
                <a:latin typeface="Times New Roman" panose="02020603050405020304" pitchFamily="18" charset="0"/>
                <a:cs typeface="Times New Roman" panose="02020603050405020304" pitchFamily="18" charset="0"/>
              </a:rPr>
              <a:t>One of the key advantages of packet-switched services is that different locations can have different connection speeds into the common carrier cloud. The PAD compensates for differences in transmission speed between sender and receiver; for example, the circuit at the sender might be 50 Mbps, whereas the receiver only has a 1.5 Mbps circuit. In contrast, a dedicated circuit must have the same speed at both the sender and receiver.</a:t>
            </a:r>
          </a:p>
          <a:p>
            <a:pPr algn="just"/>
            <a:r>
              <a:rPr lang="en-US" sz="2400" dirty="0">
                <a:latin typeface="Times New Roman" panose="02020603050405020304" pitchFamily="18" charset="0"/>
                <a:cs typeface="Times New Roman" panose="02020603050405020304" pitchFamily="18" charset="0"/>
              </a:rPr>
              <a:t>Packet-switched networks enable packets from separate messages with different destinations to be interleaved for transmission, unlike dedicated circuits, which have one sender and one receiver.</a:t>
            </a: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100314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24A8B-77BA-9BC5-B915-5D492BA7030B}"/>
              </a:ext>
            </a:extLst>
          </p:cNvPr>
          <p:cNvSpPr>
            <a:spLocks noGrp="1"/>
          </p:cNvSpPr>
          <p:nvPr>
            <p:ph type="title"/>
          </p:nvPr>
        </p:nvSpPr>
        <p:spPr>
          <a:xfrm>
            <a:off x="838200" y="365126"/>
            <a:ext cx="10515600" cy="505030"/>
          </a:xfrm>
        </p:spPr>
        <p:txBody>
          <a:bodyPr>
            <a:normAutofit fontScale="90000"/>
          </a:bodyPr>
          <a:lstStyle/>
          <a:p>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561A05C-632A-3729-D58C-F300E463F2ED}"/>
              </a:ext>
            </a:extLst>
          </p:cNvPr>
          <p:cNvSpPr>
            <a:spLocks noGrp="1"/>
          </p:cNvSpPr>
          <p:nvPr>
            <p:ph idx="1"/>
          </p:nvPr>
        </p:nvSpPr>
        <p:spPr>
          <a:xfrm>
            <a:off x="838200" y="1150374"/>
            <a:ext cx="10515600" cy="5026589"/>
          </a:xfrm>
        </p:spPr>
        <p:txBody>
          <a:bodyPr>
            <a:normAutofit/>
          </a:bodyPr>
          <a:lstStyle/>
          <a:p>
            <a:pPr algn="just"/>
            <a:r>
              <a:rPr lang="en-US" sz="2000" dirty="0">
                <a:latin typeface="Times New Roman" panose="02020603050405020304" pitchFamily="18" charset="0"/>
                <a:cs typeface="Times New Roman" panose="02020603050405020304" pitchFamily="18" charset="0"/>
              </a:rPr>
              <a:t>The connections between the different locations in the packet network are </a:t>
            </a:r>
            <a:r>
              <a:rPr lang="en-US" sz="2000" b="1" dirty="0">
                <a:latin typeface="Times New Roman" panose="02020603050405020304" pitchFamily="18" charset="0"/>
                <a:cs typeface="Times New Roman" panose="02020603050405020304" pitchFamily="18" charset="0"/>
              </a:rPr>
              <a:t>called permanent virtual circuits (PVCs), </a:t>
            </a:r>
            <a:r>
              <a:rPr lang="en-US" sz="2000" dirty="0">
                <a:latin typeface="Times New Roman" panose="02020603050405020304" pitchFamily="18" charset="0"/>
                <a:cs typeface="Times New Roman" panose="02020603050405020304" pitchFamily="18" charset="0"/>
              </a:rPr>
              <a:t>which means that they are defined for frequent and consistent use by the network. They do not change unless the network manager changes the network. Some common carriers also permit the use of switched virtual circuits (SVCs), which change dynamically based on traffic, although this is not common. Changing PVCs is done using software, but common carriers usually charge each time a PVC is established or removed.</a:t>
            </a:r>
          </a:p>
          <a:p>
            <a:pPr algn="just"/>
            <a:r>
              <a:rPr lang="en-US" sz="2000" dirty="0">
                <a:latin typeface="Times New Roman" panose="02020603050405020304" pitchFamily="18" charset="0"/>
                <a:cs typeface="Times New Roman" panose="02020603050405020304" pitchFamily="18" charset="0"/>
              </a:rPr>
              <a:t>Packet-switched services are often provided by different common carriers than the one from which organizations get their usual telephone and data services. Therefore, organizations often lease a dedicated circuit (e.g., T1) from their offices to the packet-switched network point of presence (POP). The POP is the location at which the packet-switched network (or any common carrier network, for that matter) connects into the local telephone exchange. There are three types of packet-switched services:</a:t>
            </a:r>
          </a:p>
          <a:p>
            <a:pPr algn="just"/>
            <a:r>
              <a:rPr lang="en-US" sz="2000" dirty="0">
                <a:latin typeface="Times New Roman" panose="02020603050405020304" pitchFamily="18" charset="0"/>
                <a:cs typeface="Times New Roman" panose="02020603050405020304" pitchFamily="18" charset="0"/>
              </a:rPr>
              <a:t>Frame relay </a:t>
            </a:r>
          </a:p>
          <a:p>
            <a:pPr algn="just"/>
            <a:r>
              <a:rPr lang="en-US" sz="2000" dirty="0">
                <a:latin typeface="Times New Roman" panose="02020603050405020304" pitchFamily="18" charset="0"/>
                <a:cs typeface="Times New Roman" panose="02020603050405020304" pitchFamily="18" charset="0"/>
              </a:rPr>
              <a:t>IP services, and. </a:t>
            </a:r>
          </a:p>
          <a:p>
            <a:pPr algn="just"/>
            <a:r>
              <a:rPr lang="en-US" sz="2000" dirty="0">
                <a:latin typeface="Times New Roman" panose="02020603050405020304" pitchFamily="18" charset="0"/>
                <a:cs typeface="Times New Roman" panose="02020603050405020304" pitchFamily="18" charset="0"/>
              </a:rPr>
              <a:t>Ethernet services</a:t>
            </a:r>
          </a:p>
          <a:p>
            <a:pPr algn="just"/>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744022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24A8B-77BA-9BC5-B915-5D492BA7030B}"/>
              </a:ext>
            </a:extLst>
          </p:cNvPr>
          <p:cNvSpPr>
            <a:spLocks noGrp="1"/>
          </p:cNvSpPr>
          <p:nvPr>
            <p:ph type="title"/>
          </p:nvPr>
        </p:nvSpPr>
        <p:spPr>
          <a:xfrm>
            <a:off x="838200" y="365126"/>
            <a:ext cx="10515600" cy="505030"/>
          </a:xfrm>
        </p:spPr>
        <p:txBody>
          <a:bodyPr>
            <a:normAutofit fontScale="90000"/>
          </a:bodyPr>
          <a:lstStyle/>
          <a:p>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561A05C-632A-3729-D58C-F300E463F2ED}"/>
              </a:ext>
            </a:extLst>
          </p:cNvPr>
          <p:cNvSpPr>
            <a:spLocks noGrp="1"/>
          </p:cNvSpPr>
          <p:nvPr>
            <p:ph idx="1"/>
          </p:nvPr>
        </p:nvSpPr>
        <p:spPr>
          <a:xfrm>
            <a:off x="838200" y="1150374"/>
            <a:ext cx="10515600" cy="5026589"/>
          </a:xfrm>
        </p:spPr>
        <p:txBody>
          <a:bodyPr>
            <a:normAutofit fontScale="92500" lnSpcReduction="20000"/>
          </a:bodyPr>
          <a:lstStyle/>
          <a:p>
            <a:pPr algn="just"/>
            <a:r>
              <a:rPr lang="en-US" sz="3000" b="1" dirty="0">
                <a:latin typeface="Times New Roman" panose="02020603050405020304" pitchFamily="18" charset="0"/>
                <a:cs typeface="Times New Roman" panose="02020603050405020304" pitchFamily="18" charset="0"/>
              </a:rPr>
              <a:t>Frame Relay Services:</a:t>
            </a:r>
          </a:p>
          <a:p>
            <a:pPr algn="just"/>
            <a:r>
              <a:rPr lang="en-US" sz="2200" dirty="0">
                <a:latin typeface="Times New Roman" panose="02020603050405020304" pitchFamily="18" charset="0"/>
                <a:cs typeface="Times New Roman" panose="02020603050405020304" pitchFamily="18" charset="0"/>
              </a:rPr>
              <a:t>Frame Relay is an efficient data transmission technique used to send digital information such as voice, data, LAN, and WAN traffic quickly and cost-efficiently to many destinations using virtual circuits. Frame Relay is characterized by connection-oriented, permanent or switched virtual circuits (PVC and SVC) at speeds up to 50 Mbps.</a:t>
            </a:r>
          </a:p>
          <a:p>
            <a:pPr algn="just"/>
            <a:r>
              <a:rPr lang="en-US" sz="2200" dirty="0">
                <a:latin typeface="Times New Roman" panose="02020603050405020304" pitchFamily="18" charset="0"/>
                <a:cs typeface="Times New Roman" panose="02020603050405020304" pitchFamily="18" charset="0"/>
              </a:rPr>
              <a:t>It is one of the oldest used packet services in the United States. It uses T carrier and SONET as its wiring, so its speeds are identical to them (e.g., 1.5 Mbps, 45 Mbps, 155 Mbps, and 622 Mbps). It is an unreliable packet service because it does not perform error control. Frame relay checks for errors but simply discards packets with errors. It is up to the software at the source and destination to control for lost messages.</a:t>
            </a:r>
          </a:p>
          <a:p>
            <a:pPr algn="just"/>
            <a:r>
              <a:rPr lang="en-US" sz="2200" dirty="0">
                <a:latin typeface="Times New Roman" panose="02020603050405020304" pitchFamily="18" charset="0"/>
                <a:cs typeface="Times New Roman" panose="02020603050405020304" pitchFamily="18" charset="0"/>
              </a:rPr>
              <a:t>Some common carriers permit users to specify two different types of data rates that are negotiated per connection and for each PVC as it is established. The committed information rate (CIR) is the data rate the PVC guarantees to transmit. If the network accepts the connection, it guarantees to provide that level of service. Most connections also specify a maximum allowable rate (MAR), which is the maximum rate that the network will attempt to provide, over and above the CIR. The circuit will attempt to transmit all packets up to the MAR, but all packets that exceed the CIR are marked as discard eligible (DE). If the network becomes overloaded, DE packets are discarded. So, although users can transmit more data than the CIR, they do so at a risk of lost packets and the need to retransmit them.</a:t>
            </a:r>
          </a:p>
        </p:txBody>
      </p:sp>
    </p:spTree>
    <p:extLst>
      <p:ext uri="{BB962C8B-B14F-4D97-AF65-F5344CB8AC3E}">
        <p14:creationId xmlns:p14="http://schemas.microsoft.com/office/powerpoint/2010/main" val="21021741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24A8B-77BA-9BC5-B915-5D492BA7030B}"/>
              </a:ext>
            </a:extLst>
          </p:cNvPr>
          <p:cNvSpPr>
            <a:spLocks noGrp="1"/>
          </p:cNvSpPr>
          <p:nvPr>
            <p:ph type="title"/>
          </p:nvPr>
        </p:nvSpPr>
        <p:spPr>
          <a:xfrm>
            <a:off x="838200" y="365126"/>
            <a:ext cx="10515600" cy="505030"/>
          </a:xfrm>
        </p:spPr>
        <p:txBody>
          <a:bodyPr>
            <a:normAutofit fontScale="90000"/>
          </a:bodyPr>
          <a:lstStyle/>
          <a:p>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561A05C-632A-3729-D58C-F300E463F2ED}"/>
              </a:ext>
            </a:extLst>
          </p:cNvPr>
          <p:cNvSpPr>
            <a:spLocks noGrp="1"/>
          </p:cNvSpPr>
          <p:nvPr>
            <p:ph idx="1"/>
          </p:nvPr>
        </p:nvSpPr>
        <p:spPr>
          <a:xfrm>
            <a:off x="838200" y="1150374"/>
            <a:ext cx="10515600" cy="5026589"/>
          </a:xfrm>
        </p:spPr>
        <p:txBody>
          <a:bodyPr>
            <a:noAutofit/>
          </a:bodyPr>
          <a:lstStyle/>
          <a:p>
            <a:pPr algn="just"/>
            <a:r>
              <a:rPr lang="en-US" sz="2400" b="1" dirty="0">
                <a:latin typeface="Times New Roman" panose="02020603050405020304" pitchFamily="18" charset="0"/>
                <a:cs typeface="Times New Roman" panose="02020603050405020304" pitchFamily="18" charset="0"/>
              </a:rPr>
              <a:t>IP Services </a:t>
            </a:r>
          </a:p>
          <a:p>
            <a:pPr algn="just"/>
            <a:r>
              <a:rPr lang="en-US" sz="2000" dirty="0">
                <a:latin typeface="Times New Roman" panose="02020603050405020304" pitchFamily="18" charset="0"/>
                <a:cs typeface="Times New Roman" panose="02020603050405020304" pitchFamily="18" charset="0"/>
              </a:rPr>
              <a:t>Many experts predict that in 5 years, IP services will replace frame relay because it is simpler to implement and uses IP, which every organizational already uses. With IP services, the PAD at the sending site takes the outgoing message (which usually is an Ethernet frame containing an IP packet), strips off the Ethernet frame, and uses the IP address in the IP packet to route the packet though the carrier’s packet-switched network to its final destination. The PAD at the destination has an Ethernet port, so a new Ethernet packet is added before the packet enters the customer’s network at the destination. Because the carrier’s packet-switched network uses IP addresses, this network looks and feels like the Internet, although it is a separate network for use only by customers of the carrier. </a:t>
            </a:r>
          </a:p>
          <a:p>
            <a:pPr algn="just"/>
            <a:r>
              <a:rPr lang="en-US" sz="2000" dirty="0">
                <a:latin typeface="Times New Roman" panose="02020603050405020304" pitchFamily="18" charset="0"/>
                <a:cs typeface="Times New Roman" panose="02020603050405020304" pitchFamily="18" charset="0"/>
              </a:rPr>
              <a:t>The data link layer protocol used inside the common carrier’s network is whatever the carrier chooses to use, and the customer never really knows— or cares. Most IP services use multiprotocol label switching (MPLS) as the data link layer protocol, but as long as the customer receives the contracted data speeds and packets are delivered in a reliable manner, the customer never needs to know what protocol(s) are used. IP services use T carrier and SONET as its wiring, so its speeds are identical to them (e.g., 1.5 Mbps, 45 Mbps, 155 Mbps, and 622 Mbps).</a:t>
            </a:r>
          </a:p>
        </p:txBody>
      </p:sp>
    </p:spTree>
    <p:extLst>
      <p:ext uri="{BB962C8B-B14F-4D97-AF65-F5344CB8AC3E}">
        <p14:creationId xmlns:p14="http://schemas.microsoft.com/office/powerpoint/2010/main" val="41579052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24A8B-77BA-9BC5-B915-5D492BA7030B}"/>
              </a:ext>
            </a:extLst>
          </p:cNvPr>
          <p:cNvSpPr>
            <a:spLocks noGrp="1"/>
          </p:cNvSpPr>
          <p:nvPr>
            <p:ph type="title"/>
          </p:nvPr>
        </p:nvSpPr>
        <p:spPr>
          <a:xfrm>
            <a:off x="838200" y="365126"/>
            <a:ext cx="10515600" cy="505030"/>
          </a:xfrm>
        </p:spPr>
        <p:txBody>
          <a:bodyPr>
            <a:normAutofit fontScale="90000"/>
          </a:bodyPr>
          <a:lstStyle/>
          <a:p>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561A05C-632A-3729-D58C-F300E463F2ED}"/>
              </a:ext>
            </a:extLst>
          </p:cNvPr>
          <p:cNvSpPr>
            <a:spLocks noGrp="1"/>
          </p:cNvSpPr>
          <p:nvPr>
            <p:ph idx="1"/>
          </p:nvPr>
        </p:nvSpPr>
        <p:spPr>
          <a:xfrm>
            <a:off x="838200" y="1150374"/>
            <a:ext cx="10515600" cy="5026589"/>
          </a:xfrm>
        </p:spPr>
        <p:txBody>
          <a:bodyPr>
            <a:normAutofit/>
          </a:bodyPr>
          <a:lstStyle/>
          <a:p>
            <a:pPr algn="just"/>
            <a:r>
              <a:rPr lang="en-US" sz="2400" b="1" dirty="0">
                <a:latin typeface="Times New Roman" panose="02020603050405020304" pitchFamily="18" charset="0"/>
                <a:cs typeface="Times New Roman" panose="02020603050405020304" pitchFamily="18" charset="0"/>
              </a:rPr>
              <a:t>Ethernet Services </a:t>
            </a:r>
          </a:p>
          <a:p>
            <a:pPr algn="just"/>
            <a:r>
              <a:rPr lang="en-US" sz="2000" dirty="0">
                <a:latin typeface="Times New Roman" panose="02020603050405020304" pitchFamily="18" charset="0"/>
                <a:cs typeface="Times New Roman" panose="02020603050405020304" pitchFamily="18" charset="0"/>
              </a:rPr>
              <a:t>Although we have seen rapid increases in capacities and sharp decreases in costs in LAN and BN technologies, changes in WAN services offered by common carriers saw only modest changes for many years. That changed in the 2000s with the introduction of several Internet start-ups (e.g., Yipes) offering Ethernet services. </a:t>
            </a:r>
          </a:p>
          <a:p>
            <a:pPr algn="just"/>
            <a:r>
              <a:rPr lang="en-US" sz="2000" dirty="0">
                <a:latin typeface="Times New Roman" panose="02020603050405020304" pitchFamily="18" charset="0"/>
                <a:cs typeface="Times New Roman" panose="02020603050405020304" pitchFamily="18" charset="0"/>
              </a:rPr>
              <a:t>Most organizations today use Ethernet and IP in the LAN and BN environments, yet the WAN packet network services (T carrier, SONET, and frame relay) discussed earlier use different layer 2 protocols. Any LAN or BN traffic, therefore, must be translated or encapsulated into a new protocol and destination addresses generated for the new protocol. This takes time, slowing network throughput. It also adds complexity, meaning that companies must add staff knowledgeable in the different WAN protocols, software, and hardware these technologies require. This is one reason why many common carriers are starting to call these technologies “legacy technologies,” signaling their demise.</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309479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24A8B-77BA-9BC5-B915-5D492BA7030B}"/>
              </a:ext>
            </a:extLst>
          </p:cNvPr>
          <p:cNvSpPr>
            <a:spLocks noGrp="1"/>
          </p:cNvSpPr>
          <p:nvPr>
            <p:ph type="title"/>
          </p:nvPr>
        </p:nvSpPr>
        <p:spPr>
          <a:xfrm>
            <a:off x="838200" y="365126"/>
            <a:ext cx="10515600" cy="505030"/>
          </a:xfrm>
        </p:spPr>
        <p:txBody>
          <a:bodyPr>
            <a:normAutofit fontScale="90000"/>
          </a:bodyPr>
          <a:lstStyle/>
          <a:p>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561A05C-632A-3729-D58C-F300E463F2ED}"/>
              </a:ext>
            </a:extLst>
          </p:cNvPr>
          <p:cNvSpPr>
            <a:spLocks noGrp="1"/>
          </p:cNvSpPr>
          <p:nvPr>
            <p:ph idx="1"/>
          </p:nvPr>
        </p:nvSpPr>
        <p:spPr>
          <a:xfrm>
            <a:off x="838200" y="1150374"/>
            <a:ext cx="10515600" cy="5026589"/>
          </a:xfrm>
        </p:spPr>
        <p:txBody>
          <a:bodyPr>
            <a:normAutofit/>
          </a:bodyPr>
          <a:lstStyle/>
          <a:p>
            <a:pPr algn="just"/>
            <a:r>
              <a:rPr lang="en-US" sz="2000" dirty="0">
                <a:latin typeface="Times New Roman" panose="02020603050405020304" pitchFamily="18" charset="0"/>
                <a:cs typeface="Times New Roman" panose="02020603050405020304" pitchFamily="18" charset="0"/>
              </a:rPr>
              <a:t>Frame relay and IP services use the traditional telephone company WAN networks (i.e., T carrier and SONET) provided by common carriers such as AT&amp;T and BellSouth. In contrast, Ethernet services bypass this network; companies offering Ethernet services have laid their own gigabit Ethernet fiber-optic networks in large cities. When an organization signs up for service, the packet network company installs new fiber-optic cables from their citywide backbone into the organization’s office complex and connects it to an Ethernet switch. The organization simply plugs its network into its Ethernet switch and begins using the service. All traffic entering the packet network must be Ethernet, using IP. </a:t>
            </a:r>
          </a:p>
          <a:p>
            <a:pPr algn="just"/>
            <a:r>
              <a:rPr lang="en-US" sz="2000" dirty="0">
                <a:latin typeface="Times New Roman" panose="02020603050405020304" pitchFamily="18" charset="0"/>
                <a:cs typeface="Times New Roman" panose="02020603050405020304" pitchFamily="18" charset="0"/>
              </a:rPr>
              <a:t>Currently, Ethernet services offer speeds of 1 Mbps–100 Gbps, in 1-Mbps increments, at a lower cost than traditional packet-switched networks. Because this is an emerging technology, we should see many changes in the next few years. Many experts predict this is the future of WANs.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324092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9918A8-5B0D-C56B-49B2-B573DE2934B2}"/>
              </a:ext>
            </a:extLst>
          </p:cNvPr>
          <p:cNvSpPr>
            <a:spLocks noGrp="1"/>
          </p:cNvSpPr>
          <p:nvPr>
            <p:ph type="title"/>
          </p:nvPr>
        </p:nvSpPr>
        <p:spPr>
          <a:xfrm>
            <a:off x="838200" y="365126"/>
            <a:ext cx="10515600" cy="315912"/>
          </a:xfrm>
        </p:spPr>
        <p:txBody>
          <a:bodyPr>
            <a:normAutofit fontScale="90000"/>
          </a:bodyPr>
          <a:lstStyle/>
          <a:p>
            <a:endParaRPr lang="en-US" dirty="0"/>
          </a:p>
        </p:txBody>
      </p:sp>
      <p:sp>
        <p:nvSpPr>
          <p:cNvPr id="3" name="Content Placeholder 2">
            <a:extLst>
              <a:ext uri="{FF2B5EF4-FFF2-40B4-BE49-F238E27FC236}">
                <a16:creationId xmlns:a16="http://schemas.microsoft.com/office/drawing/2014/main" id="{E68214DD-FFC7-D595-F714-FC180C0D089B}"/>
              </a:ext>
            </a:extLst>
          </p:cNvPr>
          <p:cNvSpPr>
            <a:spLocks noGrp="1"/>
          </p:cNvSpPr>
          <p:nvPr>
            <p:ph idx="1"/>
          </p:nvPr>
        </p:nvSpPr>
        <p:spPr>
          <a:xfrm>
            <a:off x="838200" y="958645"/>
            <a:ext cx="10515600" cy="5218318"/>
          </a:xfrm>
        </p:spPr>
        <p:txBody>
          <a:bodyPr>
            <a:noAutofit/>
          </a:bodyPr>
          <a:lstStyle/>
          <a:p>
            <a:pPr algn="l"/>
            <a:r>
              <a:rPr lang="en-US" sz="1800" b="0" i="0" dirty="0">
                <a:solidFill>
                  <a:srgbClr val="374151"/>
                </a:solidFill>
                <a:effectLst/>
                <a:latin typeface="Times New Roman" panose="02020603050405020304" pitchFamily="18" charset="0"/>
                <a:cs typeface="Times New Roman" panose="02020603050405020304" pitchFamily="18" charset="0"/>
              </a:rPr>
              <a:t>Dedicated network and packet-switched network are two different types of communication networks, each with its own characteristics and applications. Here are the key differences between the two:</a:t>
            </a:r>
          </a:p>
          <a:p>
            <a:pPr algn="l">
              <a:buFont typeface="+mj-lt"/>
              <a:buAutoNum type="arabicPeriod"/>
            </a:pPr>
            <a:r>
              <a:rPr lang="en-US" sz="1800" b="1" i="0" dirty="0">
                <a:solidFill>
                  <a:srgbClr val="374151"/>
                </a:solidFill>
                <a:effectLst/>
                <a:latin typeface="Times New Roman" panose="02020603050405020304" pitchFamily="18" charset="0"/>
                <a:cs typeface="Times New Roman" panose="02020603050405020304" pitchFamily="18" charset="0"/>
              </a:rPr>
              <a:t>Nature of Connection:</a:t>
            </a:r>
            <a:endParaRPr lang="en-US" sz="1800" b="0" i="0" dirty="0">
              <a:solidFill>
                <a:srgbClr val="374151"/>
              </a:solidFill>
              <a:effectLst/>
              <a:latin typeface="Times New Roman" panose="02020603050405020304" pitchFamily="18" charset="0"/>
              <a:cs typeface="Times New Roman" panose="02020603050405020304" pitchFamily="18" charset="0"/>
            </a:endParaRPr>
          </a:p>
          <a:p>
            <a:pPr marL="742950" lvl="1" indent="-285750" algn="l">
              <a:buFont typeface="+mj-lt"/>
              <a:buAutoNum type="arabicPeriod"/>
            </a:pPr>
            <a:r>
              <a:rPr lang="en-US" sz="1800" b="1" i="0" dirty="0">
                <a:solidFill>
                  <a:srgbClr val="374151"/>
                </a:solidFill>
                <a:effectLst/>
                <a:latin typeface="Times New Roman" panose="02020603050405020304" pitchFamily="18" charset="0"/>
                <a:cs typeface="Times New Roman" panose="02020603050405020304" pitchFamily="18" charset="0"/>
              </a:rPr>
              <a:t>Dedicated Network:</a:t>
            </a:r>
            <a:r>
              <a:rPr lang="en-US" sz="1800" b="0" i="0" dirty="0">
                <a:solidFill>
                  <a:srgbClr val="374151"/>
                </a:solidFill>
                <a:effectLst/>
                <a:latin typeface="Times New Roman" panose="02020603050405020304" pitchFamily="18" charset="0"/>
                <a:cs typeface="Times New Roman" panose="02020603050405020304" pitchFamily="18" charset="0"/>
              </a:rPr>
              <a:t> In a dedicated network, a dedicated physical communication path is established between two devices for the entire duration of their communication. This path is exclusively reserved for the communicating devices, ensuring that no other devices share the network resources during that time.</a:t>
            </a:r>
          </a:p>
          <a:p>
            <a:pPr marL="742950" lvl="1" indent="-285750" algn="l">
              <a:buFont typeface="+mj-lt"/>
              <a:buAutoNum type="arabicPeriod"/>
            </a:pPr>
            <a:r>
              <a:rPr lang="en-US" sz="1800" b="1" i="0" dirty="0">
                <a:solidFill>
                  <a:srgbClr val="374151"/>
                </a:solidFill>
                <a:effectLst/>
                <a:latin typeface="Times New Roman" panose="02020603050405020304" pitchFamily="18" charset="0"/>
                <a:cs typeface="Times New Roman" panose="02020603050405020304" pitchFamily="18" charset="0"/>
              </a:rPr>
              <a:t>Packet-Switched Network:</a:t>
            </a:r>
            <a:r>
              <a:rPr lang="en-US" sz="1800" b="0" i="0" dirty="0">
                <a:solidFill>
                  <a:srgbClr val="374151"/>
                </a:solidFill>
                <a:effectLst/>
                <a:latin typeface="Times New Roman" panose="02020603050405020304" pitchFamily="18" charset="0"/>
                <a:cs typeface="Times New Roman" panose="02020603050405020304" pitchFamily="18" charset="0"/>
              </a:rPr>
              <a:t> In a packet-switched network, data is broken down into smaller packets, and these packets are sent independently across the network. The packets may take different routes to reach the destination, and they are reassembled at the destination.</a:t>
            </a:r>
          </a:p>
          <a:p>
            <a:pPr algn="l">
              <a:buFont typeface="+mj-lt"/>
              <a:buAutoNum type="arabicPeriod"/>
            </a:pPr>
            <a:r>
              <a:rPr lang="en-US" sz="1800" b="1" i="0" dirty="0">
                <a:solidFill>
                  <a:srgbClr val="374151"/>
                </a:solidFill>
                <a:effectLst/>
                <a:latin typeface="Times New Roman" panose="02020603050405020304" pitchFamily="18" charset="0"/>
                <a:cs typeface="Times New Roman" panose="02020603050405020304" pitchFamily="18" charset="0"/>
              </a:rPr>
              <a:t>Resource Usage:</a:t>
            </a:r>
            <a:endParaRPr lang="en-US" sz="1800" b="0" i="0" dirty="0">
              <a:solidFill>
                <a:srgbClr val="374151"/>
              </a:solidFill>
              <a:effectLst/>
              <a:latin typeface="Times New Roman" panose="02020603050405020304" pitchFamily="18" charset="0"/>
              <a:cs typeface="Times New Roman" panose="02020603050405020304" pitchFamily="18" charset="0"/>
            </a:endParaRPr>
          </a:p>
          <a:p>
            <a:pPr marL="742950" lvl="1" indent="-285750" algn="l">
              <a:buFont typeface="+mj-lt"/>
              <a:buAutoNum type="arabicPeriod"/>
            </a:pPr>
            <a:r>
              <a:rPr lang="en-US" sz="1800" b="1" i="0" dirty="0">
                <a:solidFill>
                  <a:srgbClr val="374151"/>
                </a:solidFill>
                <a:effectLst/>
                <a:latin typeface="Times New Roman" panose="02020603050405020304" pitchFamily="18" charset="0"/>
                <a:cs typeface="Times New Roman" panose="02020603050405020304" pitchFamily="18" charset="0"/>
              </a:rPr>
              <a:t>Dedicated Network:</a:t>
            </a:r>
            <a:r>
              <a:rPr lang="en-US" sz="1800" b="0" i="0" dirty="0">
                <a:solidFill>
                  <a:srgbClr val="374151"/>
                </a:solidFill>
                <a:effectLst/>
                <a:latin typeface="Times New Roman" panose="02020603050405020304" pitchFamily="18" charset="0"/>
                <a:cs typeface="Times New Roman" panose="02020603050405020304" pitchFamily="18" charset="0"/>
              </a:rPr>
              <a:t> Resources, such as bandwidth and infrastructure, are exclusively reserved for the communicating devices. This ensures a consistent and guaranteed level of performance for the duration of the communication.</a:t>
            </a:r>
          </a:p>
          <a:p>
            <a:pPr marL="742950" lvl="1" indent="-285750" algn="l">
              <a:buFont typeface="+mj-lt"/>
              <a:buAutoNum type="arabicPeriod"/>
            </a:pPr>
            <a:r>
              <a:rPr lang="en-US" sz="1800" b="1" i="0" dirty="0">
                <a:solidFill>
                  <a:srgbClr val="374151"/>
                </a:solidFill>
                <a:effectLst/>
                <a:latin typeface="Times New Roman" panose="02020603050405020304" pitchFamily="18" charset="0"/>
                <a:cs typeface="Times New Roman" panose="02020603050405020304" pitchFamily="18" charset="0"/>
              </a:rPr>
              <a:t>Packet-Switched Network:</a:t>
            </a:r>
            <a:r>
              <a:rPr lang="en-US" sz="1800" b="0" i="0" dirty="0">
                <a:solidFill>
                  <a:srgbClr val="374151"/>
                </a:solidFill>
                <a:effectLst/>
                <a:latin typeface="Times New Roman" panose="02020603050405020304" pitchFamily="18" charset="0"/>
                <a:cs typeface="Times New Roman" panose="02020603050405020304" pitchFamily="18" charset="0"/>
              </a:rPr>
              <a:t> Resources are shared among multiple users. Each packet is routed independently, and different packets from the same communication may take different paths through the network based on availability and congestion.</a:t>
            </a:r>
          </a:p>
          <a:p>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245695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199F29-19F1-B4DD-F153-4E40B9DBE6D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6506BA1-C40B-4289-CE08-62198752D291}"/>
              </a:ext>
            </a:extLst>
          </p:cNvPr>
          <p:cNvSpPr>
            <a:spLocks noGrp="1"/>
          </p:cNvSpPr>
          <p:nvPr>
            <p:ph idx="1"/>
          </p:nvPr>
        </p:nvSpPr>
        <p:spPr/>
        <p:txBody>
          <a:bodyPr>
            <a:noAutofit/>
          </a:bodyPr>
          <a:lstStyle/>
          <a:p>
            <a:pPr marL="0" indent="0" algn="l">
              <a:buNone/>
            </a:pPr>
            <a:r>
              <a:rPr lang="en-US" sz="1800" b="1" i="0" dirty="0">
                <a:solidFill>
                  <a:srgbClr val="374151"/>
                </a:solidFill>
                <a:effectLst/>
                <a:latin typeface="Times New Roman" panose="02020603050405020304" pitchFamily="18" charset="0"/>
                <a:cs typeface="Times New Roman" panose="02020603050405020304" pitchFamily="18" charset="0"/>
              </a:rPr>
              <a:t>3. Efficiency:</a:t>
            </a:r>
            <a:endParaRPr lang="en-US" sz="1800" b="0" i="0" dirty="0">
              <a:solidFill>
                <a:srgbClr val="374151"/>
              </a:solidFill>
              <a:effectLst/>
              <a:latin typeface="Times New Roman" panose="02020603050405020304" pitchFamily="18" charset="0"/>
              <a:cs typeface="Times New Roman" panose="02020603050405020304" pitchFamily="18" charset="0"/>
            </a:endParaRPr>
          </a:p>
          <a:p>
            <a:pPr marL="742950" lvl="1" indent="-285750" algn="l">
              <a:buFont typeface="+mj-lt"/>
              <a:buAutoNum type="arabicPeriod"/>
            </a:pPr>
            <a:r>
              <a:rPr lang="en-US" sz="1800" b="1" i="0" dirty="0">
                <a:solidFill>
                  <a:srgbClr val="374151"/>
                </a:solidFill>
                <a:effectLst/>
                <a:latin typeface="Times New Roman" panose="02020603050405020304" pitchFamily="18" charset="0"/>
                <a:cs typeface="Times New Roman" panose="02020603050405020304" pitchFamily="18" charset="0"/>
              </a:rPr>
              <a:t>Dedicated Network:</a:t>
            </a:r>
            <a:r>
              <a:rPr lang="en-US" sz="1800" b="0" i="0" dirty="0">
                <a:solidFill>
                  <a:srgbClr val="374151"/>
                </a:solidFill>
                <a:effectLst/>
                <a:latin typeface="Times New Roman" panose="02020603050405020304" pitchFamily="18" charset="0"/>
                <a:cs typeface="Times New Roman" panose="02020603050405020304" pitchFamily="18" charset="0"/>
              </a:rPr>
              <a:t> While dedicated networks provide reliability and consistent performance, they may be less efficient in terms of resource utilization, especially during periods of low activity.</a:t>
            </a:r>
          </a:p>
          <a:p>
            <a:pPr marL="742950" lvl="1" indent="-285750" algn="l">
              <a:buFont typeface="+mj-lt"/>
              <a:buAutoNum type="arabicPeriod"/>
            </a:pPr>
            <a:r>
              <a:rPr lang="en-US" sz="1800" b="1" i="0" dirty="0">
                <a:solidFill>
                  <a:srgbClr val="374151"/>
                </a:solidFill>
                <a:effectLst/>
                <a:latin typeface="Times New Roman" panose="02020603050405020304" pitchFamily="18" charset="0"/>
                <a:cs typeface="Times New Roman" panose="02020603050405020304" pitchFamily="18" charset="0"/>
              </a:rPr>
              <a:t>Packet-Switched Network:</a:t>
            </a:r>
            <a:r>
              <a:rPr lang="en-US" sz="1800" b="0" i="0" dirty="0">
                <a:solidFill>
                  <a:srgbClr val="374151"/>
                </a:solidFill>
                <a:effectLst/>
                <a:latin typeface="Times New Roman" panose="02020603050405020304" pitchFamily="18" charset="0"/>
                <a:cs typeface="Times New Roman" panose="02020603050405020304" pitchFamily="18" charset="0"/>
              </a:rPr>
              <a:t> Packet-switched networks are generally more efficient in utilizing network resources, as they can dynamically allocate bandwidth based on demand.</a:t>
            </a:r>
          </a:p>
          <a:p>
            <a:pPr marL="457200" lvl="1" indent="0" algn="l">
              <a:buNone/>
            </a:pPr>
            <a:r>
              <a:rPr lang="en-US" sz="1800" dirty="0">
                <a:solidFill>
                  <a:srgbClr val="374151"/>
                </a:solidFill>
                <a:latin typeface="Times New Roman" panose="02020603050405020304" pitchFamily="18" charset="0"/>
                <a:cs typeface="Times New Roman" panose="02020603050405020304" pitchFamily="18" charset="0"/>
              </a:rPr>
              <a:t>4.  </a:t>
            </a:r>
            <a:r>
              <a:rPr lang="en-US" sz="1800" b="1" i="0" dirty="0">
                <a:solidFill>
                  <a:srgbClr val="374151"/>
                </a:solidFill>
                <a:effectLst/>
                <a:latin typeface="Times New Roman" panose="02020603050405020304" pitchFamily="18" charset="0"/>
                <a:cs typeface="Times New Roman" panose="02020603050405020304" pitchFamily="18" charset="0"/>
              </a:rPr>
              <a:t>Examples:</a:t>
            </a:r>
            <a:endParaRPr lang="en-US" sz="1800" b="0" i="0" dirty="0">
              <a:solidFill>
                <a:srgbClr val="374151"/>
              </a:solidFill>
              <a:effectLst/>
              <a:latin typeface="Times New Roman" panose="02020603050405020304" pitchFamily="18" charset="0"/>
              <a:cs typeface="Times New Roman" panose="02020603050405020304" pitchFamily="18" charset="0"/>
            </a:endParaRPr>
          </a:p>
          <a:p>
            <a:pPr marL="742950" lvl="1" indent="-285750" algn="l">
              <a:buFont typeface="+mj-lt"/>
              <a:buAutoNum type="arabicPeriod"/>
            </a:pPr>
            <a:r>
              <a:rPr lang="en-US" sz="1800" b="1" i="0" dirty="0">
                <a:solidFill>
                  <a:srgbClr val="374151"/>
                </a:solidFill>
                <a:effectLst/>
                <a:latin typeface="Times New Roman" panose="02020603050405020304" pitchFamily="18" charset="0"/>
                <a:cs typeface="Times New Roman" panose="02020603050405020304" pitchFamily="18" charset="0"/>
              </a:rPr>
              <a:t>Dedicated Network:</a:t>
            </a:r>
            <a:r>
              <a:rPr lang="en-US" sz="1800" b="0" i="0" dirty="0">
                <a:solidFill>
                  <a:srgbClr val="374151"/>
                </a:solidFill>
                <a:effectLst/>
                <a:latin typeface="Times New Roman" panose="02020603050405020304" pitchFamily="18" charset="0"/>
                <a:cs typeface="Times New Roman" panose="02020603050405020304" pitchFamily="18" charset="0"/>
              </a:rPr>
              <a:t> Traditional telephone networks (circuit-switched) are an example of a dedicated network. Once a call is established, the dedicated circuit remains open until the call is terminated.</a:t>
            </a:r>
          </a:p>
          <a:p>
            <a:pPr marL="742950" lvl="1" indent="-285750" algn="l">
              <a:buFont typeface="+mj-lt"/>
              <a:buAutoNum type="arabicPeriod"/>
            </a:pPr>
            <a:r>
              <a:rPr lang="en-US" sz="1800" b="1" i="0" dirty="0">
                <a:solidFill>
                  <a:srgbClr val="374151"/>
                </a:solidFill>
                <a:effectLst/>
                <a:latin typeface="Times New Roman" panose="02020603050405020304" pitchFamily="18" charset="0"/>
                <a:cs typeface="Times New Roman" panose="02020603050405020304" pitchFamily="18" charset="0"/>
              </a:rPr>
              <a:t>Packet-Switched Network:</a:t>
            </a:r>
            <a:r>
              <a:rPr lang="en-US" sz="1800" b="0" i="0" dirty="0">
                <a:solidFill>
                  <a:srgbClr val="374151"/>
                </a:solidFill>
                <a:effectLst/>
                <a:latin typeface="Times New Roman" panose="02020603050405020304" pitchFamily="18" charset="0"/>
                <a:cs typeface="Times New Roman" panose="02020603050405020304" pitchFamily="18" charset="0"/>
              </a:rPr>
              <a:t> The Internet is a classic example of a packet-switched network. Data is broken into packets, which are sent independently and may take different routes to reach the destination.</a:t>
            </a:r>
          </a:p>
          <a:p>
            <a:pPr marL="0" indent="0" algn="l">
              <a:buNone/>
            </a:pPr>
            <a:r>
              <a:rPr lang="en-US" sz="1800" b="1" i="0" dirty="0">
                <a:solidFill>
                  <a:srgbClr val="374151"/>
                </a:solidFill>
                <a:effectLst/>
                <a:latin typeface="Times New Roman" panose="02020603050405020304" pitchFamily="18" charset="0"/>
                <a:cs typeface="Times New Roman" panose="02020603050405020304" pitchFamily="18" charset="0"/>
              </a:rPr>
              <a:t>5.Scalability:</a:t>
            </a:r>
            <a:endParaRPr lang="en-US" sz="1800" b="0" i="0" dirty="0">
              <a:solidFill>
                <a:srgbClr val="374151"/>
              </a:solidFill>
              <a:effectLst/>
              <a:latin typeface="Times New Roman" panose="02020603050405020304" pitchFamily="18" charset="0"/>
              <a:cs typeface="Times New Roman" panose="02020603050405020304" pitchFamily="18" charset="0"/>
            </a:endParaRPr>
          </a:p>
          <a:p>
            <a:pPr marL="742950" lvl="1" indent="-285750" algn="l">
              <a:buFont typeface="+mj-lt"/>
              <a:buAutoNum type="arabicPeriod"/>
            </a:pPr>
            <a:r>
              <a:rPr lang="en-US" sz="1800" b="1" i="0" dirty="0">
                <a:solidFill>
                  <a:srgbClr val="374151"/>
                </a:solidFill>
                <a:effectLst/>
                <a:latin typeface="Times New Roman" panose="02020603050405020304" pitchFamily="18" charset="0"/>
                <a:cs typeface="Times New Roman" panose="02020603050405020304" pitchFamily="18" charset="0"/>
              </a:rPr>
              <a:t>Dedicated Network:</a:t>
            </a:r>
            <a:r>
              <a:rPr lang="en-US" sz="1800" b="0" i="0" dirty="0">
                <a:solidFill>
                  <a:srgbClr val="374151"/>
                </a:solidFill>
                <a:effectLst/>
                <a:latin typeface="Times New Roman" panose="02020603050405020304" pitchFamily="18" charset="0"/>
                <a:cs typeface="Times New Roman" panose="02020603050405020304" pitchFamily="18" charset="0"/>
              </a:rPr>
              <a:t> Adding more devices to a dedicated network may require additional dedicated paths, making it less scalable in some cases.</a:t>
            </a:r>
          </a:p>
          <a:p>
            <a:pPr marL="742950" lvl="1" indent="-285750" algn="l">
              <a:buFont typeface="+mj-lt"/>
              <a:buAutoNum type="arabicPeriod"/>
            </a:pPr>
            <a:r>
              <a:rPr lang="en-US" sz="1800" b="1" i="0" dirty="0">
                <a:solidFill>
                  <a:srgbClr val="374151"/>
                </a:solidFill>
                <a:effectLst/>
                <a:latin typeface="Times New Roman" panose="02020603050405020304" pitchFamily="18" charset="0"/>
                <a:cs typeface="Times New Roman" panose="02020603050405020304" pitchFamily="18" charset="0"/>
              </a:rPr>
              <a:t>Packet-Switched Network:</a:t>
            </a:r>
            <a:r>
              <a:rPr lang="en-US" sz="1800" b="0" i="0" dirty="0">
                <a:solidFill>
                  <a:srgbClr val="374151"/>
                </a:solidFill>
                <a:effectLst/>
                <a:latin typeface="Times New Roman" panose="02020603050405020304" pitchFamily="18" charset="0"/>
                <a:cs typeface="Times New Roman" panose="02020603050405020304" pitchFamily="18" charset="0"/>
              </a:rPr>
              <a:t> Packet-switched networks are generally more scalable, as they can dynamically adjust to accommodate a growing number of users.</a:t>
            </a:r>
          </a:p>
          <a:p>
            <a:endParaRPr lang="en-US" sz="1800" dirty="0"/>
          </a:p>
        </p:txBody>
      </p:sp>
    </p:spTree>
    <p:extLst>
      <p:ext uri="{BB962C8B-B14F-4D97-AF65-F5344CB8AC3E}">
        <p14:creationId xmlns:p14="http://schemas.microsoft.com/office/powerpoint/2010/main" val="11221729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24A8B-77BA-9BC5-B915-5D492BA7030B}"/>
              </a:ext>
            </a:extLst>
          </p:cNvPr>
          <p:cNvSpPr>
            <a:spLocks noGrp="1"/>
          </p:cNvSpPr>
          <p:nvPr>
            <p:ph type="title"/>
          </p:nvPr>
        </p:nvSpPr>
        <p:spPr>
          <a:xfrm>
            <a:off x="838200" y="365126"/>
            <a:ext cx="10515600" cy="505030"/>
          </a:xfrm>
        </p:spPr>
        <p:txBody>
          <a:bodyPr>
            <a:normAutofit fontScale="90000"/>
          </a:bodyPr>
          <a:lstStyle/>
          <a:p>
            <a:r>
              <a:rPr lang="en-US" b="1" dirty="0">
                <a:latin typeface="Times New Roman" panose="02020603050405020304" pitchFamily="18" charset="0"/>
                <a:cs typeface="Times New Roman" panose="02020603050405020304" pitchFamily="18" charset="0"/>
              </a:rPr>
              <a:t>Virtual Private Networks</a:t>
            </a:r>
          </a:p>
        </p:txBody>
      </p:sp>
      <p:sp>
        <p:nvSpPr>
          <p:cNvPr id="3" name="Content Placeholder 2">
            <a:extLst>
              <a:ext uri="{FF2B5EF4-FFF2-40B4-BE49-F238E27FC236}">
                <a16:creationId xmlns:a16="http://schemas.microsoft.com/office/drawing/2014/main" id="{C561A05C-632A-3729-D58C-F300E463F2ED}"/>
              </a:ext>
            </a:extLst>
          </p:cNvPr>
          <p:cNvSpPr>
            <a:spLocks noGrp="1"/>
          </p:cNvSpPr>
          <p:nvPr>
            <p:ph idx="1"/>
          </p:nvPr>
        </p:nvSpPr>
        <p:spPr>
          <a:xfrm>
            <a:off x="838200" y="1150374"/>
            <a:ext cx="10515600" cy="5026589"/>
          </a:xfrm>
        </p:spPr>
        <p:txBody>
          <a:bodyPr>
            <a:normAutofit/>
          </a:bodyPr>
          <a:lstStyle/>
          <a:p>
            <a:pPr algn="just"/>
            <a:r>
              <a:rPr lang="en-US" sz="2200" b="0" i="0" dirty="0">
                <a:solidFill>
                  <a:srgbClr val="374151"/>
                </a:solidFill>
                <a:effectLst/>
                <a:latin typeface="Times New Roman" panose="02020603050405020304" pitchFamily="18" charset="0"/>
                <a:cs typeface="Times New Roman" panose="02020603050405020304" pitchFamily="18" charset="0"/>
              </a:rPr>
              <a:t>VPN stands for "virtual private network" — a service that helps you stay private online by encrypting the connection between your device and the internet. This secure connection provides a private tunnel for your data and communications while you use public networks.</a:t>
            </a:r>
          </a:p>
          <a:p>
            <a:pPr algn="just"/>
            <a:r>
              <a:rPr lang="en-US" sz="2200" b="0" i="0" dirty="0">
                <a:solidFill>
                  <a:srgbClr val="374151"/>
                </a:solidFill>
                <a:effectLst/>
                <a:latin typeface="Times New Roman" panose="02020603050405020304" pitchFamily="18" charset="0"/>
                <a:cs typeface="Times New Roman" panose="02020603050405020304" pitchFamily="18" charset="0"/>
              </a:rPr>
              <a:t>A Virtual Private Network (VPN) is a technology that creates a secure and encrypted connection over the internet, allowing users to access a private network remotely. It establishes a virtual and protected tunnel between the user's device and the destination server or network, encrypting the data transmitted through this tunnel. </a:t>
            </a:r>
          </a:p>
          <a:p>
            <a:pPr algn="just"/>
            <a:r>
              <a:rPr lang="en-US" sz="2200" b="0" i="0" dirty="0">
                <a:solidFill>
                  <a:srgbClr val="374151"/>
                </a:solidFill>
                <a:effectLst/>
                <a:latin typeface="Times New Roman" panose="02020603050405020304" pitchFamily="18" charset="0"/>
                <a:cs typeface="Times New Roman" panose="02020603050405020304" pitchFamily="18" charset="0"/>
              </a:rPr>
              <a:t>VPNs are commonly used to enhance privacy and security by masking the user's IP address, encrypting their internet traffic, and enabling access to resources on a private network as if they were physically present at the same location, even when connecting from a different location or over a public network like the internet.</a:t>
            </a: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687547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24A8B-77BA-9BC5-B915-5D492BA7030B}"/>
              </a:ext>
            </a:extLst>
          </p:cNvPr>
          <p:cNvSpPr>
            <a:spLocks noGrp="1"/>
          </p:cNvSpPr>
          <p:nvPr>
            <p:ph type="title"/>
          </p:nvPr>
        </p:nvSpPr>
        <p:spPr>
          <a:xfrm>
            <a:off x="838200" y="365126"/>
            <a:ext cx="10515600" cy="505030"/>
          </a:xfrm>
        </p:spPr>
        <p:txBody>
          <a:bodyPr>
            <a:normAutofit fontScale="90000"/>
          </a:bodyPr>
          <a:lstStyle/>
          <a:p>
            <a:r>
              <a:rPr lang="en-US"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C561A05C-632A-3729-D58C-F300E463F2ED}"/>
              </a:ext>
            </a:extLst>
          </p:cNvPr>
          <p:cNvSpPr>
            <a:spLocks noGrp="1"/>
          </p:cNvSpPr>
          <p:nvPr>
            <p:ph idx="1"/>
          </p:nvPr>
        </p:nvSpPr>
        <p:spPr>
          <a:xfrm>
            <a:off x="838199" y="1150374"/>
            <a:ext cx="5695335" cy="5026589"/>
          </a:xfrm>
        </p:spPr>
        <p:txBody>
          <a:bodyPr>
            <a:normAutofit/>
          </a:bodyPr>
          <a:lstStyle/>
          <a:p>
            <a:pPr algn="just"/>
            <a:r>
              <a:rPr lang="en-US" sz="2200" dirty="0">
                <a:latin typeface="Times New Roman" panose="02020603050405020304" pitchFamily="18" charset="0"/>
                <a:cs typeface="Times New Roman" panose="02020603050405020304" pitchFamily="18" charset="0"/>
              </a:rPr>
              <a:t>A Wide Area Network (WAN) is a type of computer network that covers a broad area, such as a city, country, or even spans across continents. Unlike Local Area Networks (LANs), which are limited to a single building or a campus, WANs allow computers and devices in different locations to be connected and communicate with each other. WANs are often used by large organizations, businesses, and government entities to facilitate the exchange of data and information between their various locations.</a:t>
            </a:r>
          </a:p>
        </p:txBody>
      </p:sp>
      <p:pic>
        <p:nvPicPr>
          <p:cNvPr id="7" name="Picture 6">
            <a:extLst>
              <a:ext uri="{FF2B5EF4-FFF2-40B4-BE49-F238E27FC236}">
                <a16:creationId xmlns:a16="http://schemas.microsoft.com/office/drawing/2014/main" id="{8DAC61D7-C940-A937-875A-F1B68B1E4143}"/>
              </a:ext>
            </a:extLst>
          </p:cNvPr>
          <p:cNvPicPr>
            <a:picLocks noChangeAspect="1"/>
          </p:cNvPicPr>
          <p:nvPr/>
        </p:nvPicPr>
        <p:blipFill>
          <a:blip r:embed="rId2"/>
          <a:stretch>
            <a:fillRect/>
          </a:stretch>
        </p:blipFill>
        <p:spPr>
          <a:xfrm>
            <a:off x="6533535" y="1408777"/>
            <a:ext cx="4820265" cy="3753157"/>
          </a:xfrm>
          <a:prstGeom prst="rect">
            <a:avLst/>
          </a:prstGeom>
        </p:spPr>
      </p:pic>
    </p:spTree>
    <p:extLst>
      <p:ext uri="{BB962C8B-B14F-4D97-AF65-F5344CB8AC3E}">
        <p14:creationId xmlns:p14="http://schemas.microsoft.com/office/powerpoint/2010/main" val="159515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24A8B-77BA-9BC5-B915-5D492BA7030B}"/>
              </a:ext>
            </a:extLst>
          </p:cNvPr>
          <p:cNvSpPr>
            <a:spLocks noGrp="1"/>
          </p:cNvSpPr>
          <p:nvPr>
            <p:ph type="title"/>
          </p:nvPr>
        </p:nvSpPr>
        <p:spPr>
          <a:xfrm>
            <a:off x="838200" y="365126"/>
            <a:ext cx="10515600" cy="505030"/>
          </a:xfrm>
        </p:spPr>
        <p:txBody>
          <a:bodyPr>
            <a:normAutofit fontScale="90000"/>
          </a:bodyPr>
          <a:lstStyle/>
          <a:p>
            <a:endParaRPr lang="en-US"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ABB3B271-50B0-8C55-75E6-2E2F733ED52E}"/>
              </a:ext>
            </a:extLst>
          </p:cNvPr>
          <p:cNvPicPr>
            <a:picLocks noGrp="1" noChangeAspect="1"/>
          </p:cNvPicPr>
          <p:nvPr>
            <p:ph idx="1"/>
          </p:nvPr>
        </p:nvPicPr>
        <p:blipFill>
          <a:blip r:embed="rId2"/>
          <a:stretch>
            <a:fillRect/>
          </a:stretch>
        </p:blipFill>
        <p:spPr>
          <a:xfrm>
            <a:off x="5781368" y="1136189"/>
            <a:ext cx="5089179" cy="5026025"/>
          </a:xfrm>
        </p:spPr>
      </p:pic>
      <p:pic>
        <p:nvPicPr>
          <p:cNvPr id="7" name="Picture 6">
            <a:extLst>
              <a:ext uri="{FF2B5EF4-FFF2-40B4-BE49-F238E27FC236}">
                <a16:creationId xmlns:a16="http://schemas.microsoft.com/office/drawing/2014/main" id="{0B2A2C01-687E-5D56-08E5-4BBE785B33F5}"/>
              </a:ext>
            </a:extLst>
          </p:cNvPr>
          <p:cNvPicPr>
            <a:picLocks noChangeAspect="1"/>
          </p:cNvPicPr>
          <p:nvPr/>
        </p:nvPicPr>
        <p:blipFill>
          <a:blip r:embed="rId3"/>
          <a:stretch>
            <a:fillRect/>
          </a:stretch>
        </p:blipFill>
        <p:spPr>
          <a:xfrm>
            <a:off x="1318817" y="1358541"/>
            <a:ext cx="4462551" cy="3641162"/>
          </a:xfrm>
          <a:prstGeom prst="rect">
            <a:avLst/>
          </a:prstGeom>
        </p:spPr>
      </p:pic>
    </p:spTree>
    <p:extLst>
      <p:ext uri="{BB962C8B-B14F-4D97-AF65-F5344CB8AC3E}">
        <p14:creationId xmlns:p14="http://schemas.microsoft.com/office/powerpoint/2010/main" val="309009096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24A8B-77BA-9BC5-B915-5D492BA7030B}"/>
              </a:ext>
            </a:extLst>
          </p:cNvPr>
          <p:cNvSpPr>
            <a:spLocks noGrp="1"/>
          </p:cNvSpPr>
          <p:nvPr>
            <p:ph type="title"/>
          </p:nvPr>
        </p:nvSpPr>
        <p:spPr>
          <a:xfrm>
            <a:off x="838200" y="365126"/>
            <a:ext cx="10515600" cy="505030"/>
          </a:xfrm>
        </p:spPr>
        <p:txBody>
          <a:bodyPr>
            <a:normAutofit fontScale="90000"/>
          </a:bodyPr>
          <a:lstStyle/>
          <a:p>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561A05C-632A-3729-D58C-F300E463F2ED}"/>
              </a:ext>
            </a:extLst>
          </p:cNvPr>
          <p:cNvSpPr>
            <a:spLocks noGrp="1"/>
          </p:cNvSpPr>
          <p:nvPr>
            <p:ph idx="1"/>
          </p:nvPr>
        </p:nvSpPr>
        <p:spPr>
          <a:xfrm>
            <a:off x="838200" y="1150374"/>
            <a:ext cx="10515600" cy="5026589"/>
          </a:xfrm>
        </p:spPr>
        <p:txBody>
          <a:bodyPr>
            <a:normAutofit/>
          </a:bodyPr>
          <a:lstStyle/>
          <a:p>
            <a:pPr algn="just" fontAlgn="base"/>
            <a:r>
              <a:rPr lang="en-US" sz="2200" b="0" i="0" dirty="0">
                <a:effectLst/>
                <a:latin typeface="Times New Roman" panose="02020603050405020304" pitchFamily="18" charset="0"/>
                <a:cs typeface="Times New Roman" panose="02020603050405020304" pitchFamily="18" charset="0"/>
              </a:rPr>
              <a:t>Instead of sending your internet traffic (searches, pages visited, uploads, downloads) directly to your Internet Service Provider (ISP), a VPN first routes your traffic through a VPN server. That way, when your data is finally transmitted to the internet, it appears to come from the VPN server, not your personal device.</a:t>
            </a:r>
          </a:p>
          <a:p>
            <a:pPr algn="just" fontAlgn="base"/>
            <a:r>
              <a:rPr lang="en-US" sz="2200" b="0" i="0" dirty="0">
                <a:effectLst/>
                <a:latin typeface="Times New Roman" panose="02020603050405020304" pitchFamily="18" charset="0"/>
                <a:cs typeface="Times New Roman" panose="02020603050405020304" pitchFamily="18" charset="0"/>
              </a:rPr>
              <a:t>Without a VPN, your </a:t>
            </a:r>
            <a:r>
              <a:rPr lang="en-US" sz="2200" dirty="0">
                <a:latin typeface="Times New Roman" panose="02020603050405020304" pitchFamily="18" charset="0"/>
                <a:cs typeface="Times New Roman" panose="02020603050405020304" pitchFamily="18" charset="0"/>
              </a:rPr>
              <a:t>IP address</a:t>
            </a:r>
            <a:r>
              <a:rPr lang="en-US" sz="2200" b="0" i="0" dirty="0">
                <a:effectLst/>
                <a:latin typeface="Times New Roman" panose="02020603050405020304" pitchFamily="18" charset="0"/>
                <a:cs typeface="Times New Roman" panose="02020603050405020304" pitchFamily="18" charset="0"/>
              </a:rPr>
              <a:t>— a special number unique to your network — is visible to the web. A VPN </a:t>
            </a:r>
            <a:r>
              <a:rPr lang="en-US" sz="2200" dirty="0">
                <a:latin typeface="Times New Roman" panose="02020603050405020304" pitchFamily="18" charset="0"/>
                <a:cs typeface="Times New Roman" panose="02020603050405020304" pitchFamily="18" charset="0"/>
              </a:rPr>
              <a:t>masks your IP address</a:t>
            </a:r>
            <a:r>
              <a:rPr lang="en-US" sz="2200" b="0" i="0" dirty="0">
                <a:effectLst/>
                <a:latin typeface="Times New Roman" panose="02020603050405020304" pitchFamily="18" charset="0"/>
                <a:cs typeface="Times New Roman" panose="02020603050405020304" pitchFamily="18" charset="0"/>
              </a:rPr>
              <a:t> by acting as an intermediary and rerouting your traffic. It also adds encryption, or a tunnel around your identity, as you connect. The combination of the VPN server and the encryption tunnel blocks your ISP, governments, </a:t>
            </a:r>
            <a:r>
              <a:rPr lang="en-US" sz="2200" dirty="0">
                <a:latin typeface="Times New Roman" panose="02020603050405020304" pitchFamily="18" charset="0"/>
                <a:cs typeface="Times New Roman" panose="02020603050405020304" pitchFamily="18" charset="0"/>
              </a:rPr>
              <a:t>hackers</a:t>
            </a:r>
            <a:r>
              <a:rPr lang="en-US" sz="2200" b="0" i="0" dirty="0">
                <a:effectLst/>
                <a:latin typeface="Times New Roman" panose="02020603050405020304" pitchFamily="18" charset="0"/>
                <a:cs typeface="Times New Roman" panose="02020603050405020304" pitchFamily="18" charset="0"/>
              </a:rPr>
              <a:t>, and anyone else from spying on you as you navigate the web.</a:t>
            </a:r>
          </a:p>
          <a:p>
            <a:pPr algn="just" fontAlgn="base"/>
            <a:r>
              <a:rPr lang="en-US" sz="2000" b="0" i="0" dirty="0">
                <a:effectLst/>
                <a:latin typeface="Times New Roman" panose="02020603050405020304" pitchFamily="18" charset="0"/>
                <a:cs typeface="Times New Roman" panose="02020603050405020304" pitchFamily="18" charset="0"/>
              </a:rPr>
              <a:t>VPNs work on the operating system level, so they reroute all your traffic through other servers. That means all of your online traffic, along with your physical location, stays hidden while you surf the web. When you access a site through a VPN server, the source of your connection is shown as one of the many VPN routers — called a </a:t>
            </a:r>
            <a:r>
              <a:rPr lang="en-US" sz="2000" dirty="0">
                <a:latin typeface="Times New Roman" panose="02020603050405020304" pitchFamily="18" charset="0"/>
                <a:cs typeface="Times New Roman" panose="02020603050405020304" pitchFamily="18" charset="0"/>
              </a:rPr>
              <a:t>proxy server</a:t>
            </a:r>
            <a:r>
              <a:rPr lang="en-US" sz="2000" b="0" i="0" dirty="0">
                <a:effectLst/>
                <a:latin typeface="Times New Roman" panose="02020603050405020304" pitchFamily="18" charset="0"/>
                <a:cs typeface="Times New Roman" panose="02020603050405020304" pitchFamily="18" charset="0"/>
              </a:rPr>
              <a:t> — not your own. So the owners of the site, and anyone else trying to spy on you, cannot figure out who you are</a:t>
            </a:r>
            <a:r>
              <a:rPr lang="en-US" sz="2000" b="0" i="0" dirty="0">
                <a:solidFill>
                  <a:srgbClr val="21455C"/>
                </a:solidFill>
                <a:effectLst/>
                <a:latin typeface="Times New Roman" panose="02020603050405020304" pitchFamily="18" charset="0"/>
                <a:cs typeface="Times New Roman" panose="02020603050405020304" pitchFamily="18" charset="0"/>
              </a:rPr>
              <a:t>.</a:t>
            </a:r>
            <a:endParaRPr lang="en-US" sz="2000" b="0" i="0" dirty="0">
              <a:effectLst/>
              <a:latin typeface="Times New Roman" panose="02020603050405020304" pitchFamily="18" charset="0"/>
              <a:cs typeface="Times New Roman" panose="02020603050405020304" pitchFamily="18" charset="0"/>
            </a:endParaRPr>
          </a:p>
          <a:p>
            <a:pPr algn="just"/>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71094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24A8B-77BA-9BC5-B915-5D492BA7030B}"/>
              </a:ext>
            </a:extLst>
          </p:cNvPr>
          <p:cNvSpPr>
            <a:spLocks noGrp="1"/>
          </p:cNvSpPr>
          <p:nvPr>
            <p:ph type="title"/>
          </p:nvPr>
        </p:nvSpPr>
        <p:spPr>
          <a:xfrm>
            <a:off x="838200" y="365126"/>
            <a:ext cx="10515600" cy="505030"/>
          </a:xfrm>
        </p:spPr>
        <p:txBody>
          <a:bodyPr>
            <a:normAutofit fontScale="90000"/>
          </a:bodyPr>
          <a:lstStyle/>
          <a:p>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561A05C-632A-3729-D58C-F300E463F2ED}"/>
              </a:ext>
            </a:extLst>
          </p:cNvPr>
          <p:cNvSpPr>
            <a:spLocks noGrp="1"/>
          </p:cNvSpPr>
          <p:nvPr>
            <p:ph idx="1"/>
          </p:nvPr>
        </p:nvSpPr>
        <p:spPr>
          <a:xfrm>
            <a:off x="838200" y="1150374"/>
            <a:ext cx="5257800" cy="5026589"/>
          </a:xfrm>
        </p:spPr>
        <p:txBody>
          <a:bodyPr>
            <a:normAutofit fontScale="92500"/>
          </a:bodyPr>
          <a:lstStyle/>
          <a:p>
            <a:pPr algn="just"/>
            <a:r>
              <a:rPr lang="en-US" sz="3000" b="1" dirty="0">
                <a:latin typeface="Times New Roman" panose="02020603050405020304" pitchFamily="18" charset="0"/>
                <a:cs typeface="Times New Roman" panose="02020603050405020304" pitchFamily="18" charset="0"/>
              </a:rPr>
              <a:t>Basic Architecture of VPN:</a:t>
            </a:r>
          </a:p>
          <a:p>
            <a:pPr algn="just"/>
            <a:r>
              <a:rPr lang="en-US" sz="2200" dirty="0">
                <a:latin typeface="Times New Roman" panose="02020603050405020304" pitchFamily="18" charset="0"/>
                <a:cs typeface="Times New Roman" panose="02020603050405020304" pitchFamily="18" charset="0"/>
              </a:rPr>
              <a:t>With a VPN, we first lease an Internet connection at whatever access rate and access technology we choose for each location we want to connect. For example, we might lease a T1 circuit from a common carrier that runs from our office to our Internet service provider (ISP). Or we might use a DSL or cable modem. We pay the common carrier for the circuit and the ISP for Internet access. Then we connect a VPN gateway (a specially designed router) to each Internet access circuit to provide access from our networks to the VPN. The VPN gateways enable us to create PVCs (Permanent Virtual Circuit) through the Internet that are called tunnels as shown in figure:</a:t>
            </a:r>
          </a:p>
        </p:txBody>
      </p:sp>
      <p:pic>
        <p:nvPicPr>
          <p:cNvPr id="5" name="Picture 4">
            <a:extLst>
              <a:ext uri="{FF2B5EF4-FFF2-40B4-BE49-F238E27FC236}">
                <a16:creationId xmlns:a16="http://schemas.microsoft.com/office/drawing/2014/main" id="{351FD1DB-2C09-E229-AB92-591EA5D07EC0}"/>
              </a:ext>
            </a:extLst>
          </p:cNvPr>
          <p:cNvPicPr>
            <a:picLocks noChangeAspect="1"/>
          </p:cNvPicPr>
          <p:nvPr/>
        </p:nvPicPr>
        <p:blipFill>
          <a:blip r:embed="rId2"/>
          <a:stretch>
            <a:fillRect/>
          </a:stretch>
        </p:blipFill>
        <p:spPr>
          <a:xfrm>
            <a:off x="6268063" y="1150374"/>
            <a:ext cx="5257801" cy="4645742"/>
          </a:xfrm>
          <a:prstGeom prst="rect">
            <a:avLst/>
          </a:prstGeom>
        </p:spPr>
      </p:pic>
      <p:sp>
        <p:nvSpPr>
          <p:cNvPr id="6" name="TextBox 5">
            <a:extLst>
              <a:ext uri="{FF2B5EF4-FFF2-40B4-BE49-F238E27FC236}">
                <a16:creationId xmlns:a16="http://schemas.microsoft.com/office/drawing/2014/main" id="{C0167117-7238-810E-0CFA-DB6D3DAE2A6C}"/>
              </a:ext>
            </a:extLst>
          </p:cNvPr>
          <p:cNvSpPr txBox="1"/>
          <p:nvPr/>
        </p:nvSpPr>
        <p:spPr>
          <a:xfrm>
            <a:off x="6445045" y="5442155"/>
            <a:ext cx="958645" cy="369332"/>
          </a:xfrm>
          <a:prstGeom prst="rect">
            <a:avLst/>
          </a:prstGeom>
          <a:solidFill>
            <a:schemeClr val="bg1"/>
          </a:solidFill>
        </p:spPr>
        <p:txBody>
          <a:bodyPr wrap="square" rtlCol="0">
            <a:spAutoFit/>
          </a:bodyPr>
          <a:lstStyle/>
          <a:p>
            <a:endParaRPr lang="en-US" dirty="0"/>
          </a:p>
        </p:txBody>
      </p:sp>
    </p:spTree>
    <p:extLst>
      <p:ext uri="{BB962C8B-B14F-4D97-AF65-F5344CB8AC3E}">
        <p14:creationId xmlns:p14="http://schemas.microsoft.com/office/powerpoint/2010/main" val="180220280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24A8B-77BA-9BC5-B915-5D492BA7030B}"/>
              </a:ext>
            </a:extLst>
          </p:cNvPr>
          <p:cNvSpPr>
            <a:spLocks noGrp="1"/>
          </p:cNvSpPr>
          <p:nvPr>
            <p:ph type="title"/>
          </p:nvPr>
        </p:nvSpPr>
        <p:spPr>
          <a:xfrm>
            <a:off x="838200" y="365126"/>
            <a:ext cx="10515600" cy="505030"/>
          </a:xfrm>
        </p:spPr>
        <p:txBody>
          <a:bodyPr>
            <a:normAutofit fontScale="90000"/>
          </a:bodyPr>
          <a:lstStyle/>
          <a:p>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561A05C-632A-3729-D58C-F300E463F2ED}"/>
              </a:ext>
            </a:extLst>
          </p:cNvPr>
          <p:cNvSpPr>
            <a:spLocks noGrp="1"/>
          </p:cNvSpPr>
          <p:nvPr>
            <p:ph idx="1"/>
          </p:nvPr>
        </p:nvSpPr>
        <p:spPr>
          <a:xfrm>
            <a:off x="838200" y="1150374"/>
            <a:ext cx="10515600" cy="5026589"/>
          </a:xfrm>
        </p:spPr>
        <p:txBody>
          <a:bodyPr>
            <a:normAutofit/>
          </a:bodyPr>
          <a:lstStyle/>
          <a:p>
            <a:pPr algn="just"/>
            <a:r>
              <a:rPr lang="en-US" sz="2000" dirty="0">
                <a:latin typeface="Times New Roman" panose="02020603050405020304" pitchFamily="18" charset="0"/>
                <a:cs typeface="Times New Roman" panose="02020603050405020304" pitchFamily="18" charset="0"/>
              </a:rPr>
              <a:t>The VPN gateway at the sender takes the outgoing packet and encapsulates it with a protocol that is used to move it through the tunnel to the VPN gateway on the other side. The VPN gateway at the receiver strips off the VPN packet and delivers the packet to the destination network. The VPN is transparent to the users; it appears as though a traditional packet-switched network PVC is in use. </a:t>
            </a:r>
          </a:p>
          <a:p>
            <a:pPr algn="just"/>
            <a:r>
              <a:rPr lang="en-US" sz="2000" dirty="0">
                <a:latin typeface="Times New Roman" panose="02020603050405020304" pitchFamily="18" charset="0"/>
                <a:cs typeface="Times New Roman" panose="02020603050405020304" pitchFamily="18" charset="0"/>
              </a:rPr>
              <a:t>The VPN is also transparent to the ISP and the Internet as a whole; there is simply a stream of Internet packets moving across the Internet. </a:t>
            </a:r>
          </a:p>
          <a:p>
            <a:pPr algn="just"/>
            <a:r>
              <a:rPr lang="en-US" sz="2000" dirty="0">
                <a:latin typeface="Times New Roman" panose="02020603050405020304" pitchFamily="18" charset="0"/>
                <a:cs typeface="Times New Roman" panose="02020603050405020304" pitchFamily="18" charset="0"/>
              </a:rPr>
              <a:t>VPN software is commonly used on home computers or laptops to provide the same secure tunnels to people working from offsite. </a:t>
            </a:r>
          </a:p>
          <a:p>
            <a:pPr algn="just"/>
            <a:r>
              <a:rPr lang="en-US" sz="2000" dirty="0">
                <a:latin typeface="Times New Roman" panose="02020603050405020304" pitchFamily="18" charset="0"/>
                <a:cs typeface="Times New Roman" panose="02020603050405020304" pitchFamily="18" charset="0"/>
              </a:rPr>
              <a:t>VPNs operate either at layer 2 or layer 3. A layer 2 VPN uses the layer 2 packet (e.g., Ethernet) to select the VPN tunnel and encapsulates the entire packet, starting with the layer 2 packet. Layer 2 tunneling protocol (L2TP) is an example of a layer 2 VPN. A layer 3 VPN uses the layer 3 packet (e.g., IP) to select the VPN tunnel and encapsulates the entire packet, starting with the layer 3 packet; it discards the incoming layer 2 packet and generates an entirely new layer 2 packet at the destination. </a:t>
            </a:r>
            <a:r>
              <a:rPr lang="en-US" sz="2000" dirty="0" err="1">
                <a:latin typeface="Times New Roman" panose="02020603050405020304" pitchFamily="18" charset="0"/>
                <a:cs typeface="Times New Roman" panose="02020603050405020304" pitchFamily="18" charset="0"/>
              </a:rPr>
              <a:t>IPSec</a:t>
            </a:r>
            <a:r>
              <a:rPr lang="en-US" sz="2000" dirty="0">
                <a:latin typeface="Times New Roman" panose="02020603050405020304" pitchFamily="18" charset="0"/>
                <a:cs typeface="Times New Roman" panose="02020603050405020304" pitchFamily="18" charset="0"/>
              </a:rPr>
              <a:t> is an example of a layer 3 VPN.</a:t>
            </a:r>
          </a:p>
        </p:txBody>
      </p:sp>
    </p:spTree>
    <p:extLst>
      <p:ext uri="{BB962C8B-B14F-4D97-AF65-F5344CB8AC3E}">
        <p14:creationId xmlns:p14="http://schemas.microsoft.com/office/powerpoint/2010/main" val="1621477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24A8B-77BA-9BC5-B915-5D492BA7030B}"/>
              </a:ext>
            </a:extLst>
          </p:cNvPr>
          <p:cNvSpPr>
            <a:spLocks noGrp="1"/>
          </p:cNvSpPr>
          <p:nvPr>
            <p:ph type="title"/>
          </p:nvPr>
        </p:nvSpPr>
        <p:spPr>
          <a:xfrm>
            <a:off x="838200" y="365126"/>
            <a:ext cx="10515600" cy="505030"/>
          </a:xfrm>
        </p:spPr>
        <p:txBody>
          <a:bodyPr>
            <a:normAutofit fontScale="90000"/>
          </a:bodyPr>
          <a:lstStyle/>
          <a:p>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561A05C-632A-3729-D58C-F300E463F2ED}"/>
              </a:ext>
            </a:extLst>
          </p:cNvPr>
          <p:cNvSpPr>
            <a:spLocks noGrp="1"/>
          </p:cNvSpPr>
          <p:nvPr>
            <p:ph idx="1"/>
          </p:nvPr>
        </p:nvSpPr>
        <p:spPr>
          <a:xfrm>
            <a:off x="838200" y="1150374"/>
            <a:ext cx="10515600" cy="5026589"/>
          </a:xfrm>
        </p:spPr>
        <p:txBody>
          <a:bodyPr>
            <a:normAutofit/>
          </a:bodyPr>
          <a:lstStyle/>
          <a:p>
            <a:pPr algn="just"/>
            <a:r>
              <a:rPr lang="en-US" sz="2200" dirty="0">
                <a:latin typeface="Times New Roman" panose="02020603050405020304" pitchFamily="18" charset="0"/>
                <a:cs typeface="Times New Roman" panose="02020603050405020304" pitchFamily="18" charset="0"/>
              </a:rPr>
              <a:t>The primary advantages of VPNs are low cost and flexibility. Because they use the Internet to carry messages, the major cost is Internet access, which is inexpensive compared with the cost of dedicated-circuit services and packet switched services from a common carrier. Likewise, anywhere you can establish Internet service, you can quickly put in a VPN. </a:t>
            </a:r>
          </a:p>
          <a:p>
            <a:pPr algn="just"/>
            <a:r>
              <a:rPr lang="en-US" sz="2200" dirty="0">
                <a:latin typeface="Times New Roman" panose="02020603050405020304" pitchFamily="18" charset="0"/>
                <a:cs typeface="Times New Roman" panose="02020603050405020304" pitchFamily="18" charset="0"/>
              </a:rPr>
              <a:t>There are two important disadvantages. First, traffic on the Internet is unpredictable. Sometimes packets travel quickly, but at other times, they take a long while to reach their destination. Although some VPN vendors advertise quality of service (QoS) capabilities, these apply only in the VPN devices themselves; on the Internet, a packet is a packet. Second, because the data travel on the Internet, security is always a concern. Most VPNs encrypt the packet at the source VPN device before it enters the Internet and decrypt the packet at the destination VPN device. </a:t>
            </a:r>
          </a:p>
          <a:p>
            <a:pPr algn="just"/>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7533418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24A8B-77BA-9BC5-B915-5D492BA7030B}"/>
              </a:ext>
            </a:extLst>
          </p:cNvPr>
          <p:cNvSpPr>
            <a:spLocks noGrp="1"/>
          </p:cNvSpPr>
          <p:nvPr>
            <p:ph type="title"/>
          </p:nvPr>
        </p:nvSpPr>
        <p:spPr>
          <a:xfrm>
            <a:off x="838200" y="365126"/>
            <a:ext cx="10515600" cy="505030"/>
          </a:xfrm>
        </p:spPr>
        <p:txBody>
          <a:bodyPr>
            <a:normAutofit fontScale="90000"/>
          </a:bodyPr>
          <a:lstStyle/>
          <a:p>
            <a:r>
              <a:rPr lang="en-US" b="1" dirty="0">
                <a:latin typeface="Times New Roman" panose="02020603050405020304" pitchFamily="18" charset="0"/>
                <a:cs typeface="Times New Roman" panose="02020603050405020304" pitchFamily="18" charset="0"/>
              </a:rPr>
              <a:t>VPN Types</a:t>
            </a:r>
          </a:p>
        </p:txBody>
      </p:sp>
      <p:sp>
        <p:nvSpPr>
          <p:cNvPr id="3" name="Content Placeholder 2">
            <a:extLst>
              <a:ext uri="{FF2B5EF4-FFF2-40B4-BE49-F238E27FC236}">
                <a16:creationId xmlns:a16="http://schemas.microsoft.com/office/drawing/2014/main" id="{C561A05C-632A-3729-D58C-F300E463F2ED}"/>
              </a:ext>
            </a:extLst>
          </p:cNvPr>
          <p:cNvSpPr>
            <a:spLocks noGrp="1"/>
          </p:cNvSpPr>
          <p:nvPr>
            <p:ph idx="1"/>
          </p:nvPr>
        </p:nvSpPr>
        <p:spPr>
          <a:xfrm>
            <a:off x="838200" y="1150374"/>
            <a:ext cx="5257800" cy="5026589"/>
          </a:xfrm>
        </p:spPr>
        <p:txBody>
          <a:bodyPr>
            <a:normAutofit/>
          </a:bodyPr>
          <a:lstStyle/>
          <a:p>
            <a:pPr algn="just"/>
            <a:r>
              <a:rPr lang="en-US" sz="2200" dirty="0">
                <a:latin typeface="Times New Roman" panose="02020603050405020304" pitchFamily="18" charset="0"/>
                <a:cs typeface="Times New Roman" panose="02020603050405020304" pitchFamily="18" charset="0"/>
              </a:rPr>
              <a:t>Three types of VPNs are in common use: </a:t>
            </a:r>
          </a:p>
          <a:p>
            <a:pPr algn="just"/>
            <a:r>
              <a:rPr lang="en-US" sz="2200" b="1" dirty="0">
                <a:latin typeface="Times New Roman" panose="02020603050405020304" pitchFamily="18" charset="0"/>
                <a:cs typeface="Times New Roman" panose="02020603050405020304" pitchFamily="18" charset="0"/>
              </a:rPr>
              <a:t>Intranet VPN</a:t>
            </a:r>
            <a:r>
              <a:rPr lang="en-US" sz="2200" dirty="0">
                <a:latin typeface="Times New Roman" panose="02020603050405020304" pitchFamily="18" charset="0"/>
                <a:cs typeface="Times New Roman" panose="02020603050405020304" pitchFamily="18" charset="0"/>
              </a:rPr>
              <a:t>: used to connect computers of two different sites of a company with a VPN device </a:t>
            </a:r>
          </a:p>
          <a:p>
            <a:pPr algn="just"/>
            <a:r>
              <a:rPr lang="en-US" sz="2200" b="1" dirty="0">
                <a:latin typeface="Times New Roman" panose="02020603050405020304" pitchFamily="18" charset="0"/>
                <a:cs typeface="Times New Roman" panose="02020603050405020304" pitchFamily="18" charset="0"/>
              </a:rPr>
              <a:t>Extranet VPN</a:t>
            </a:r>
            <a:r>
              <a:rPr lang="en-US" sz="2200" dirty="0">
                <a:latin typeface="Times New Roman" panose="02020603050405020304" pitchFamily="18" charset="0"/>
                <a:cs typeface="Times New Roman" panose="02020603050405020304" pitchFamily="18" charset="0"/>
              </a:rPr>
              <a:t>: used to connect computers of two different sites of two partner companies with a VPN device connected at each end.</a:t>
            </a:r>
          </a:p>
          <a:p>
            <a:pPr algn="just"/>
            <a:r>
              <a:rPr lang="en-US" sz="2200" b="1" dirty="0">
                <a:latin typeface="Times New Roman" panose="02020603050405020304" pitchFamily="18" charset="0"/>
                <a:cs typeface="Times New Roman" panose="02020603050405020304" pitchFamily="18" charset="0"/>
              </a:rPr>
              <a:t>Access VPN: </a:t>
            </a:r>
            <a:r>
              <a:rPr lang="en-US" sz="2200" dirty="0">
                <a:latin typeface="Times New Roman" panose="02020603050405020304" pitchFamily="18" charset="0"/>
                <a:cs typeface="Times New Roman" panose="02020603050405020304" pitchFamily="18" charset="0"/>
              </a:rPr>
              <a:t>used to connect internet users to the network of the company.</a:t>
            </a:r>
          </a:p>
        </p:txBody>
      </p:sp>
      <p:pic>
        <p:nvPicPr>
          <p:cNvPr id="5" name="Picture 4">
            <a:extLst>
              <a:ext uri="{FF2B5EF4-FFF2-40B4-BE49-F238E27FC236}">
                <a16:creationId xmlns:a16="http://schemas.microsoft.com/office/drawing/2014/main" id="{C77E03F1-BC35-58D4-A435-282144B05E96}"/>
              </a:ext>
            </a:extLst>
          </p:cNvPr>
          <p:cNvPicPr>
            <a:picLocks noChangeAspect="1"/>
          </p:cNvPicPr>
          <p:nvPr/>
        </p:nvPicPr>
        <p:blipFill>
          <a:blip r:embed="rId2"/>
          <a:stretch>
            <a:fillRect/>
          </a:stretch>
        </p:blipFill>
        <p:spPr>
          <a:xfrm>
            <a:off x="6327059" y="1150374"/>
            <a:ext cx="5026742" cy="4395020"/>
          </a:xfrm>
          <a:prstGeom prst="rect">
            <a:avLst/>
          </a:prstGeom>
        </p:spPr>
      </p:pic>
    </p:spTree>
    <p:extLst>
      <p:ext uri="{BB962C8B-B14F-4D97-AF65-F5344CB8AC3E}">
        <p14:creationId xmlns:p14="http://schemas.microsoft.com/office/powerpoint/2010/main" val="400773767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24A8B-77BA-9BC5-B915-5D492BA7030B}"/>
              </a:ext>
            </a:extLst>
          </p:cNvPr>
          <p:cNvSpPr>
            <a:spLocks noGrp="1"/>
          </p:cNvSpPr>
          <p:nvPr>
            <p:ph type="title"/>
          </p:nvPr>
        </p:nvSpPr>
        <p:spPr>
          <a:xfrm>
            <a:off x="838200" y="365126"/>
            <a:ext cx="10515600" cy="505030"/>
          </a:xfrm>
        </p:spPr>
        <p:txBody>
          <a:bodyPr>
            <a:normAutofit fontScale="90000"/>
          </a:bodyPr>
          <a:lstStyle/>
          <a:p>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561A05C-632A-3729-D58C-F300E463F2ED}"/>
              </a:ext>
            </a:extLst>
          </p:cNvPr>
          <p:cNvSpPr>
            <a:spLocks noGrp="1"/>
          </p:cNvSpPr>
          <p:nvPr>
            <p:ph idx="1"/>
          </p:nvPr>
        </p:nvSpPr>
        <p:spPr>
          <a:xfrm>
            <a:off x="838200" y="1150374"/>
            <a:ext cx="5636342" cy="5026589"/>
          </a:xfrm>
        </p:spPr>
        <p:txBody>
          <a:bodyPr>
            <a:normAutofit fontScale="92500" lnSpcReduction="10000"/>
          </a:bodyPr>
          <a:lstStyle/>
          <a:p>
            <a:pPr algn="just"/>
            <a:r>
              <a:rPr lang="en-US" sz="2400" b="1" dirty="0">
                <a:latin typeface="Times New Roman" panose="02020603050405020304" pitchFamily="18" charset="0"/>
                <a:cs typeface="Times New Roman" panose="02020603050405020304" pitchFamily="18" charset="0"/>
              </a:rPr>
              <a:t>Intranet VPN</a:t>
            </a:r>
          </a:p>
          <a:p>
            <a:pPr algn="just"/>
            <a:r>
              <a:rPr lang="en-US" sz="2200" dirty="0">
                <a:latin typeface="Times New Roman" panose="02020603050405020304" pitchFamily="18" charset="0"/>
                <a:cs typeface="Times New Roman" panose="02020603050405020304" pitchFamily="18" charset="0"/>
              </a:rPr>
              <a:t>An internal VPN, also known as an Intranet VPN or a Site-to-Site VPN, is a type of Virtual Private Network used to connect multiple locations of a company or organization securely over the internet. It allows different branches, offices, or data centers within the same organization to communicate with each other as if they were on the same private network, even if they are geographically distributed.</a:t>
            </a:r>
          </a:p>
          <a:p>
            <a:pPr algn="just"/>
            <a:r>
              <a:rPr lang="en-US" sz="2200" dirty="0">
                <a:latin typeface="Times New Roman" panose="02020603050405020304" pitchFamily="18" charset="0"/>
                <a:cs typeface="Times New Roman" panose="02020603050405020304" pitchFamily="18" charset="0"/>
              </a:rPr>
              <a:t>Internal VPNs play a vital role in modern businesses, enabling seamless and secure communication between geographically dispersed offices. They are an essential component of corporate network infrastructures, fostering collaboration and efficiency among employees in different locations.</a:t>
            </a:r>
          </a:p>
          <a:p>
            <a:pPr algn="just"/>
            <a:endParaRPr lang="en-US" sz="22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B1F1F96A-61EB-C1D4-AACA-AD8AB0FF7090}"/>
              </a:ext>
            </a:extLst>
          </p:cNvPr>
          <p:cNvPicPr>
            <a:picLocks noChangeAspect="1"/>
          </p:cNvPicPr>
          <p:nvPr/>
        </p:nvPicPr>
        <p:blipFill>
          <a:blip r:embed="rId2"/>
          <a:stretch>
            <a:fillRect/>
          </a:stretch>
        </p:blipFill>
        <p:spPr>
          <a:xfrm>
            <a:off x="6684281" y="1442730"/>
            <a:ext cx="4669519" cy="3748702"/>
          </a:xfrm>
          <a:prstGeom prst="rect">
            <a:avLst/>
          </a:prstGeom>
        </p:spPr>
      </p:pic>
    </p:spTree>
    <p:extLst>
      <p:ext uri="{BB962C8B-B14F-4D97-AF65-F5344CB8AC3E}">
        <p14:creationId xmlns:p14="http://schemas.microsoft.com/office/powerpoint/2010/main" val="97314275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24A8B-77BA-9BC5-B915-5D492BA7030B}"/>
              </a:ext>
            </a:extLst>
          </p:cNvPr>
          <p:cNvSpPr>
            <a:spLocks noGrp="1"/>
          </p:cNvSpPr>
          <p:nvPr>
            <p:ph type="title"/>
          </p:nvPr>
        </p:nvSpPr>
        <p:spPr>
          <a:xfrm>
            <a:off x="838200" y="365126"/>
            <a:ext cx="10515600" cy="505030"/>
          </a:xfrm>
        </p:spPr>
        <p:txBody>
          <a:bodyPr>
            <a:normAutofit fontScale="90000"/>
          </a:bodyPr>
          <a:lstStyle/>
          <a:p>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561A05C-632A-3729-D58C-F300E463F2ED}"/>
              </a:ext>
            </a:extLst>
          </p:cNvPr>
          <p:cNvSpPr>
            <a:spLocks noGrp="1"/>
          </p:cNvSpPr>
          <p:nvPr>
            <p:ph idx="1"/>
          </p:nvPr>
        </p:nvSpPr>
        <p:spPr>
          <a:xfrm>
            <a:off x="838200" y="1150374"/>
            <a:ext cx="5518355" cy="5026589"/>
          </a:xfrm>
        </p:spPr>
        <p:txBody>
          <a:bodyPr>
            <a:normAutofit fontScale="92500" lnSpcReduction="10000"/>
          </a:bodyPr>
          <a:lstStyle/>
          <a:p>
            <a:pPr algn="just"/>
            <a:r>
              <a:rPr lang="en-US" sz="2400" b="1" dirty="0">
                <a:latin typeface="Times New Roman" panose="02020603050405020304" pitchFamily="18" charset="0"/>
                <a:cs typeface="Times New Roman" panose="02020603050405020304" pitchFamily="18" charset="0"/>
              </a:rPr>
              <a:t>Extranet VPN:</a:t>
            </a:r>
          </a:p>
          <a:p>
            <a:pPr algn="just"/>
            <a:r>
              <a:rPr lang="en-US" sz="2000" dirty="0">
                <a:latin typeface="Times New Roman" panose="02020603050405020304" pitchFamily="18" charset="0"/>
                <a:cs typeface="Times New Roman" panose="02020603050405020304" pitchFamily="18" charset="0"/>
              </a:rPr>
              <a:t>An Extranet VPN (Virtual Private Network) is a type of VPN that enables secure communication and data exchange between different organizations, such as business partners, suppliers, or clients, over the internet. It extends the concept of a corporate intranet, allowing authorized users from external organizations to access specific resources on a company's network securely. Extranet VPNs provide a secure way to share sensitive information, collaborate on projects, and conduct business transactions without compromising security.</a:t>
            </a:r>
          </a:p>
          <a:p>
            <a:pPr algn="just"/>
            <a:r>
              <a:rPr lang="en-US" sz="2000" dirty="0">
                <a:latin typeface="Times New Roman" panose="02020603050405020304" pitchFamily="18" charset="0"/>
                <a:cs typeface="Times New Roman" panose="02020603050405020304" pitchFamily="18" charset="0"/>
              </a:rPr>
              <a:t>Extranet VPNs facilitate collaborative efforts between organizations. Businesses can securely share files, documents, applications, and other resources with their partners. This collaboration is particularly valuable for joint ventures, supply chain management, and collaborative projects.</a:t>
            </a:r>
          </a:p>
        </p:txBody>
      </p:sp>
      <p:pic>
        <p:nvPicPr>
          <p:cNvPr id="5" name="Picture 4">
            <a:extLst>
              <a:ext uri="{FF2B5EF4-FFF2-40B4-BE49-F238E27FC236}">
                <a16:creationId xmlns:a16="http://schemas.microsoft.com/office/drawing/2014/main" id="{5B1B298E-5F04-F03A-1EE2-BE73ED3C905E}"/>
              </a:ext>
            </a:extLst>
          </p:cNvPr>
          <p:cNvPicPr>
            <a:picLocks noChangeAspect="1"/>
          </p:cNvPicPr>
          <p:nvPr/>
        </p:nvPicPr>
        <p:blipFill>
          <a:blip r:embed="rId2"/>
          <a:stretch>
            <a:fillRect/>
          </a:stretch>
        </p:blipFill>
        <p:spPr>
          <a:xfrm>
            <a:off x="6474541" y="1481137"/>
            <a:ext cx="5061769" cy="3895725"/>
          </a:xfrm>
          <a:prstGeom prst="rect">
            <a:avLst/>
          </a:prstGeom>
        </p:spPr>
      </p:pic>
    </p:spTree>
    <p:extLst>
      <p:ext uri="{BB962C8B-B14F-4D97-AF65-F5344CB8AC3E}">
        <p14:creationId xmlns:p14="http://schemas.microsoft.com/office/powerpoint/2010/main" val="229617866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24A8B-77BA-9BC5-B915-5D492BA7030B}"/>
              </a:ext>
            </a:extLst>
          </p:cNvPr>
          <p:cNvSpPr>
            <a:spLocks noGrp="1"/>
          </p:cNvSpPr>
          <p:nvPr>
            <p:ph type="title"/>
          </p:nvPr>
        </p:nvSpPr>
        <p:spPr>
          <a:xfrm>
            <a:off x="838200" y="365126"/>
            <a:ext cx="10515600" cy="505030"/>
          </a:xfrm>
        </p:spPr>
        <p:txBody>
          <a:bodyPr>
            <a:normAutofit fontScale="90000"/>
          </a:bodyPr>
          <a:lstStyle/>
          <a:p>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561A05C-632A-3729-D58C-F300E463F2ED}"/>
              </a:ext>
            </a:extLst>
          </p:cNvPr>
          <p:cNvSpPr>
            <a:spLocks noGrp="1"/>
          </p:cNvSpPr>
          <p:nvPr>
            <p:ph idx="1"/>
          </p:nvPr>
        </p:nvSpPr>
        <p:spPr>
          <a:xfrm>
            <a:off x="838200" y="1150374"/>
            <a:ext cx="10515600" cy="5026589"/>
          </a:xfrm>
        </p:spPr>
        <p:txBody>
          <a:bodyPr>
            <a:normAutofit/>
          </a:bodyPr>
          <a:lstStyle/>
          <a:p>
            <a:pPr algn="just"/>
            <a:r>
              <a:rPr lang="en-US" sz="2400" b="1" dirty="0">
                <a:latin typeface="Times New Roman" panose="02020603050405020304" pitchFamily="18" charset="0"/>
                <a:cs typeface="Times New Roman" panose="02020603050405020304" pitchFamily="18" charset="0"/>
              </a:rPr>
              <a:t>Access VPN</a:t>
            </a:r>
          </a:p>
          <a:p>
            <a:pPr algn="just"/>
            <a:r>
              <a:rPr lang="en-US" sz="2200" dirty="0">
                <a:latin typeface="Times New Roman" panose="02020603050405020304" pitchFamily="18" charset="0"/>
                <a:cs typeface="Times New Roman" panose="02020603050405020304" pitchFamily="18" charset="0"/>
              </a:rPr>
              <a:t>Access VPN typically refers to a VPN (Virtual Private Network) designed to provide secure and remote access to specific internal resources or networks. Access VPNs allow users to connect to a private network, such as a corporate intranet, over the internet securely. These VPNs are widely used by remote employees, traveling professionals, and telecommuters who need secure access to company resources from outside the organization's physical premises.</a:t>
            </a:r>
          </a:p>
        </p:txBody>
      </p:sp>
      <p:pic>
        <p:nvPicPr>
          <p:cNvPr id="5" name="Picture 4">
            <a:extLst>
              <a:ext uri="{FF2B5EF4-FFF2-40B4-BE49-F238E27FC236}">
                <a16:creationId xmlns:a16="http://schemas.microsoft.com/office/drawing/2014/main" id="{972385ED-1B57-3950-9169-D4C861E122F4}"/>
              </a:ext>
            </a:extLst>
          </p:cNvPr>
          <p:cNvPicPr>
            <a:picLocks noChangeAspect="1"/>
          </p:cNvPicPr>
          <p:nvPr/>
        </p:nvPicPr>
        <p:blipFill>
          <a:blip r:embed="rId2"/>
          <a:stretch>
            <a:fillRect/>
          </a:stretch>
        </p:blipFill>
        <p:spPr>
          <a:xfrm>
            <a:off x="2831690" y="3708605"/>
            <a:ext cx="7817720" cy="2349675"/>
          </a:xfrm>
          <a:prstGeom prst="rect">
            <a:avLst/>
          </a:prstGeom>
        </p:spPr>
      </p:pic>
    </p:spTree>
    <p:extLst>
      <p:ext uri="{BB962C8B-B14F-4D97-AF65-F5344CB8AC3E}">
        <p14:creationId xmlns:p14="http://schemas.microsoft.com/office/powerpoint/2010/main" val="188216842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24A8B-77BA-9BC5-B915-5D492BA7030B}"/>
              </a:ext>
            </a:extLst>
          </p:cNvPr>
          <p:cNvSpPr>
            <a:spLocks noGrp="1"/>
          </p:cNvSpPr>
          <p:nvPr>
            <p:ph type="title"/>
          </p:nvPr>
        </p:nvSpPr>
        <p:spPr>
          <a:xfrm>
            <a:off x="838200" y="365126"/>
            <a:ext cx="10515600" cy="505030"/>
          </a:xfrm>
        </p:spPr>
        <p:txBody>
          <a:bodyPr>
            <a:normAutofit fontScale="90000"/>
          </a:bodyPr>
          <a:lstStyle/>
          <a:p>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561A05C-632A-3729-D58C-F300E463F2ED}"/>
              </a:ext>
            </a:extLst>
          </p:cNvPr>
          <p:cNvSpPr>
            <a:spLocks noGrp="1"/>
          </p:cNvSpPr>
          <p:nvPr>
            <p:ph idx="1"/>
          </p:nvPr>
        </p:nvSpPr>
        <p:spPr>
          <a:xfrm>
            <a:off x="838200" y="1150374"/>
            <a:ext cx="10515600" cy="5026589"/>
          </a:xfrm>
        </p:spPr>
        <p:txBody>
          <a:bodyPr>
            <a:normAutofit/>
          </a:bodyPr>
          <a:lstStyle/>
          <a:p>
            <a:pPr algn="just"/>
            <a:r>
              <a:rPr lang="en-US" sz="2200" dirty="0">
                <a:latin typeface="Times New Roman" panose="02020603050405020304" pitchFamily="18" charset="0"/>
                <a:cs typeface="Times New Roman" panose="02020603050405020304" pitchFamily="18" charset="0"/>
              </a:rPr>
              <a:t>Employees have access to the network and all the resources on it in the same way as employees physically located on the network. The user uses VPN software on his or her computer to connect to the VPN device at the office. The VPN gateway accepts the user's log-in, establishes the tunnel, and the software begins forwarding packets over the Internet. Compared with a typical ISP-based remote connection, the access VPN is a more secure connection than simply sending packets over the Internet.</a:t>
            </a:r>
          </a:p>
          <a:p>
            <a:pPr algn="just"/>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471989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24A8B-77BA-9BC5-B915-5D492BA7030B}"/>
              </a:ext>
            </a:extLst>
          </p:cNvPr>
          <p:cNvSpPr>
            <a:spLocks noGrp="1"/>
          </p:cNvSpPr>
          <p:nvPr>
            <p:ph type="title"/>
          </p:nvPr>
        </p:nvSpPr>
        <p:spPr>
          <a:xfrm>
            <a:off x="838200" y="365126"/>
            <a:ext cx="10515600" cy="505030"/>
          </a:xfrm>
        </p:spPr>
        <p:txBody>
          <a:bodyPr>
            <a:normAutofit fontScale="90000"/>
          </a:bodyPr>
          <a:lstStyle/>
          <a:p>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561A05C-632A-3729-D58C-F300E463F2ED}"/>
              </a:ext>
            </a:extLst>
          </p:cNvPr>
          <p:cNvSpPr>
            <a:spLocks noGrp="1"/>
          </p:cNvSpPr>
          <p:nvPr>
            <p:ph idx="1"/>
          </p:nvPr>
        </p:nvSpPr>
        <p:spPr>
          <a:xfrm>
            <a:off x="838200" y="1150374"/>
            <a:ext cx="10515600" cy="5026589"/>
          </a:xfrm>
        </p:spPr>
        <p:txBody>
          <a:bodyPr>
            <a:normAutofit/>
          </a:bodyPr>
          <a:lstStyle/>
          <a:p>
            <a:pPr algn="just"/>
            <a:r>
              <a:rPr lang="en-US" sz="2200" dirty="0">
                <a:latin typeface="Times New Roman" panose="02020603050405020304" pitchFamily="18" charset="0"/>
                <a:cs typeface="Times New Roman" panose="02020603050405020304" pitchFamily="18" charset="0"/>
              </a:rPr>
              <a:t>The WAN networks are often established by service providers that then lease their WAN to businesses, schools, governments or the public. These customers can use the network to relay and store data or communicate with other users, no matter their location, as long as they have access to the established WAN. Access can be granted via different links, such as virtual private networks(VPNs) or lines, wireless networks, cellular networks or internet access. </a:t>
            </a:r>
          </a:p>
          <a:p>
            <a:pPr algn="just"/>
            <a:r>
              <a:rPr lang="en-US" sz="2200" dirty="0">
                <a:latin typeface="Times New Roman" panose="02020603050405020304" pitchFamily="18" charset="0"/>
                <a:cs typeface="Times New Roman" panose="02020603050405020304" pitchFamily="18" charset="0"/>
              </a:rPr>
              <a:t>For international organizations, WANs allow them to carry out their essential daily functions without delay. Employees from anywhere can use a business's WAN to share data, communicate with coworkers or simply stay connected to the greater data resource center for that organization. Certified network professionals help organizations maintain their internal wide area network, as well as other critical IT infrastructure.</a:t>
            </a:r>
          </a:p>
          <a:p>
            <a:pPr algn="just"/>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8250736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24A8B-77BA-9BC5-B915-5D492BA7030B}"/>
              </a:ext>
            </a:extLst>
          </p:cNvPr>
          <p:cNvSpPr>
            <a:spLocks noGrp="1"/>
          </p:cNvSpPr>
          <p:nvPr>
            <p:ph type="title"/>
          </p:nvPr>
        </p:nvSpPr>
        <p:spPr>
          <a:xfrm>
            <a:off x="838200" y="365126"/>
            <a:ext cx="10515600" cy="505030"/>
          </a:xfrm>
        </p:spPr>
        <p:txBody>
          <a:bodyPr>
            <a:normAutofit fontScale="90000"/>
          </a:bodyPr>
          <a:lstStyle/>
          <a:p>
            <a:r>
              <a:rPr lang="en-US" b="1" dirty="0">
                <a:latin typeface="Times New Roman" panose="02020603050405020304" pitchFamily="18" charset="0"/>
                <a:cs typeface="Times New Roman" panose="02020603050405020304" pitchFamily="18" charset="0"/>
              </a:rPr>
              <a:t>How VPN works?</a:t>
            </a:r>
          </a:p>
        </p:txBody>
      </p:sp>
      <p:pic>
        <p:nvPicPr>
          <p:cNvPr id="5" name="Content Placeholder 4">
            <a:extLst>
              <a:ext uri="{FF2B5EF4-FFF2-40B4-BE49-F238E27FC236}">
                <a16:creationId xmlns:a16="http://schemas.microsoft.com/office/drawing/2014/main" id="{7C8A803E-52A4-CC7E-3806-3F99043589B3}"/>
              </a:ext>
            </a:extLst>
          </p:cNvPr>
          <p:cNvPicPr>
            <a:picLocks noGrp="1" noChangeAspect="1"/>
          </p:cNvPicPr>
          <p:nvPr>
            <p:ph idx="1"/>
          </p:nvPr>
        </p:nvPicPr>
        <p:blipFill>
          <a:blip r:embed="rId2"/>
          <a:stretch>
            <a:fillRect/>
          </a:stretch>
        </p:blipFill>
        <p:spPr>
          <a:xfrm>
            <a:off x="6799006" y="2363834"/>
            <a:ext cx="5392994" cy="2407328"/>
          </a:xfrm>
        </p:spPr>
      </p:pic>
      <p:sp>
        <p:nvSpPr>
          <p:cNvPr id="7" name="TextBox 6">
            <a:extLst>
              <a:ext uri="{FF2B5EF4-FFF2-40B4-BE49-F238E27FC236}">
                <a16:creationId xmlns:a16="http://schemas.microsoft.com/office/drawing/2014/main" id="{6E770C04-CAB7-0109-9EBB-1A0BDD5C2488}"/>
              </a:ext>
            </a:extLst>
          </p:cNvPr>
          <p:cNvSpPr txBox="1"/>
          <p:nvPr/>
        </p:nvSpPr>
        <p:spPr>
          <a:xfrm>
            <a:off x="512507" y="1305340"/>
            <a:ext cx="6098458" cy="4524315"/>
          </a:xfrm>
          <a:prstGeom prst="rect">
            <a:avLst/>
          </a:prstGeom>
          <a:noFill/>
        </p:spPr>
        <p:txBody>
          <a:bodyPr wrap="square">
            <a:spAutoFit/>
          </a:bodyPr>
          <a:lstStyle/>
          <a:p>
            <a:pPr algn="just"/>
            <a:r>
              <a:rPr lang="en-US" dirty="0">
                <a:latin typeface="Times New Roman" panose="02020603050405020304" pitchFamily="18" charset="0"/>
                <a:cs typeface="Times New Roman" panose="02020603050405020304" pitchFamily="18" charset="0"/>
              </a:rPr>
              <a:t>- A VPN works by routing a device's internet connection through a private service rather than the user's regular internet service provider (ISP). </a:t>
            </a:r>
          </a:p>
          <a:p>
            <a:pPr algn="just"/>
            <a:r>
              <a:rPr lang="en-US" dirty="0">
                <a:latin typeface="Times New Roman" panose="02020603050405020304" pitchFamily="18" charset="0"/>
                <a:cs typeface="Times New Roman" panose="02020603050405020304" pitchFamily="18" charset="0"/>
              </a:rPr>
              <a:t>- The VPN acts as an intermediary between the user getting online and connecting to the internet by hiding their IP address. </a:t>
            </a:r>
          </a:p>
          <a:p>
            <a:pPr algn="just"/>
            <a:r>
              <a:rPr lang="en-US" dirty="0">
                <a:latin typeface="Times New Roman" panose="02020603050405020304" pitchFamily="18" charset="0"/>
                <a:cs typeface="Times New Roman" panose="02020603050405020304" pitchFamily="18" charset="0"/>
              </a:rPr>
              <a:t>- Using a VPN creates a private, encrypted tunnel through which a user's device can access the internet while hiding their personal information, location, and other data. All network traffic is sent through a secure connection via the VPN. This means that any data transmitted to the internet is redirected to the VPN rather than from the user's computer.</a:t>
            </a:r>
          </a:p>
          <a:p>
            <a:pPr algn="just"/>
            <a:r>
              <a:rPr lang="en-US" dirty="0">
                <a:latin typeface="Times New Roman" panose="02020603050405020304" pitchFamily="18" charset="0"/>
                <a:cs typeface="Times New Roman" panose="02020603050405020304" pitchFamily="18" charset="0"/>
              </a:rPr>
              <a:t>- When the user connects to the web using their VPN, their computer submits information to websites through the encrypted connection created by the VPN. The VPN then forwards that request and sends a response from the requested website back to the connection.</a:t>
            </a:r>
          </a:p>
        </p:txBody>
      </p:sp>
    </p:spTree>
    <p:extLst>
      <p:ext uri="{BB962C8B-B14F-4D97-AF65-F5344CB8AC3E}">
        <p14:creationId xmlns:p14="http://schemas.microsoft.com/office/powerpoint/2010/main" val="82643760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24A8B-77BA-9BC5-B915-5D492BA7030B}"/>
              </a:ext>
            </a:extLst>
          </p:cNvPr>
          <p:cNvSpPr>
            <a:spLocks noGrp="1"/>
          </p:cNvSpPr>
          <p:nvPr>
            <p:ph type="title"/>
          </p:nvPr>
        </p:nvSpPr>
        <p:spPr>
          <a:xfrm>
            <a:off x="838200" y="365126"/>
            <a:ext cx="10515600" cy="505030"/>
          </a:xfrm>
        </p:spPr>
        <p:txBody>
          <a:bodyPr>
            <a:normAutofit fontScale="90000"/>
          </a:bodyPr>
          <a:lstStyle/>
          <a:p>
            <a:r>
              <a:rPr lang="en-US" b="1" dirty="0">
                <a:latin typeface="Times New Roman" panose="02020603050405020304" pitchFamily="18" charset="0"/>
                <a:cs typeface="Times New Roman" panose="02020603050405020304" pitchFamily="18" charset="0"/>
              </a:rPr>
              <a:t>Pros and Cons of VPN</a:t>
            </a:r>
          </a:p>
        </p:txBody>
      </p:sp>
      <p:pic>
        <p:nvPicPr>
          <p:cNvPr id="5" name="Content Placeholder 4">
            <a:extLst>
              <a:ext uri="{FF2B5EF4-FFF2-40B4-BE49-F238E27FC236}">
                <a16:creationId xmlns:a16="http://schemas.microsoft.com/office/drawing/2014/main" id="{41549D16-03C0-F774-8DF2-834C15404387}"/>
              </a:ext>
            </a:extLst>
          </p:cNvPr>
          <p:cNvPicPr>
            <a:picLocks noGrp="1" noChangeAspect="1"/>
          </p:cNvPicPr>
          <p:nvPr>
            <p:ph idx="1"/>
          </p:nvPr>
        </p:nvPicPr>
        <p:blipFill>
          <a:blip r:embed="rId2"/>
          <a:stretch>
            <a:fillRect/>
          </a:stretch>
        </p:blipFill>
        <p:spPr>
          <a:xfrm>
            <a:off x="1548581" y="1489587"/>
            <a:ext cx="8598309" cy="4601497"/>
          </a:xfrm>
        </p:spPr>
      </p:pic>
    </p:spTree>
    <p:extLst>
      <p:ext uri="{BB962C8B-B14F-4D97-AF65-F5344CB8AC3E}">
        <p14:creationId xmlns:p14="http://schemas.microsoft.com/office/powerpoint/2010/main" val="424537100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24A8B-77BA-9BC5-B915-5D492BA7030B}"/>
              </a:ext>
            </a:extLst>
          </p:cNvPr>
          <p:cNvSpPr>
            <a:spLocks noGrp="1"/>
          </p:cNvSpPr>
          <p:nvPr>
            <p:ph type="title"/>
          </p:nvPr>
        </p:nvSpPr>
        <p:spPr>
          <a:xfrm>
            <a:off x="838200" y="365126"/>
            <a:ext cx="10515600" cy="505030"/>
          </a:xfrm>
        </p:spPr>
        <p:txBody>
          <a:bodyPr>
            <a:normAutofit fontScale="90000"/>
          </a:bodyPr>
          <a:lstStyle/>
          <a:p>
            <a:r>
              <a:rPr lang="en-US" dirty="0">
                <a:latin typeface="Times New Roman" panose="02020603050405020304" pitchFamily="18" charset="0"/>
                <a:cs typeface="Times New Roman" panose="02020603050405020304" pitchFamily="18" charset="0"/>
              </a:rPr>
              <a:t>The Best Practice WAN Design</a:t>
            </a:r>
          </a:p>
        </p:txBody>
      </p:sp>
      <p:sp>
        <p:nvSpPr>
          <p:cNvPr id="3" name="Content Placeholder 2">
            <a:extLst>
              <a:ext uri="{FF2B5EF4-FFF2-40B4-BE49-F238E27FC236}">
                <a16:creationId xmlns:a16="http://schemas.microsoft.com/office/drawing/2014/main" id="{C561A05C-632A-3729-D58C-F300E463F2ED}"/>
              </a:ext>
            </a:extLst>
          </p:cNvPr>
          <p:cNvSpPr>
            <a:spLocks noGrp="1"/>
          </p:cNvSpPr>
          <p:nvPr>
            <p:ph idx="1"/>
          </p:nvPr>
        </p:nvSpPr>
        <p:spPr>
          <a:xfrm>
            <a:off x="838200" y="1150374"/>
            <a:ext cx="10515600" cy="5026589"/>
          </a:xfrm>
        </p:spPr>
        <p:txBody>
          <a:bodyPr>
            <a:normAutofit/>
          </a:bodyPr>
          <a:lstStyle/>
          <a:p>
            <a:pPr algn="just"/>
            <a:r>
              <a:rPr lang="en-US" sz="2000" dirty="0">
                <a:latin typeface="Times New Roman" panose="02020603050405020304" pitchFamily="18" charset="0"/>
                <a:cs typeface="Times New Roman" panose="02020603050405020304" pitchFamily="18" charset="0"/>
              </a:rPr>
              <a:t>Developing best practice recommendations for WAN design is more difficult than for LANs and backbone networks because the network designer is buying services from different companies rather than buying products. The relatively stable environment enjoyed by the WAN common carriers is facing sharp challenges by VPNs at the low end and Ethernet at the high end.</a:t>
            </a:r>
          </a:p>
          <a:p>
            <a:pPr algn="just"/>
            <a:r>
              <a:rPr lang="en-US" sz="2000" dirty="0">
                <a:latin typeface="Times New Roman" panose="02020603050405020304" pitchFamily="18" charset="0"/>
                <a:cs typeface="Times New Roman" panose="02020603050405020304" pitchFamily="18" charset="0"/>
              </a:rPr>
              <a:t>Figure summarizes the major services available today for the WAN, grouped by the type of service. A few patterns should emerge from the table. </a:t>
            </a:r>
          </a:p>
        </p:txBody>
      </p:sp>
      <p:pic>
        <p:nvPicPr>
          <p:cNvPr id="5" name="Picture 4">
            <a:extLst>
              <a:ext uri="{FF2B5EF4-FFF2-40B4-BE49-F238E27FC236}">
                <a16:creationId xmlns:a16="http://schemas.microsoft.com/office/drawing/2014/main" id="{A0FDB599-2F4D-0504-F37D-F955CCC1BA29}"/>
              </a:ext>
            </a:extLst>
          </p:cNvPr>
          <p:cNvPicPr>
            <a:picLocks noChangeAspect="1"/>
          </p:cNvPicPr>
          <p:nvPr/>
        </p:nvPicPr>
        <p:blipFill>
          <a:blip r:embed="rId2"/>
          <a:stretch>
            <a:fillRect/>
          </a:stretch>
        </p:blipFill>
        <p:spPr>
          <a:xfrm>
            <a:off x="3805085" y="3020763"/>
            <a:ext cx="6289418" cy="3156200"/>
          </a:xfrm>
          <a:prstGeom prst="rect">
            <a:avLst/>
          </a:prstGeom>
        </p:spPr>
      </p:pic>
      <p:sp>
        <p:nvSpPr>
          <p:cNvPr id="6" name="TextBox 5">
            <a:extLst>
              <a:ext uri="{FF2B5EF4-FFF2-40B4-BE49-F238E27FC236}">
                <a16:creationId xmlns:a16="http://schemas.microsoft.com/office/drawing/2014/main" id="{D818943C-4ED7-5FF6-F712-B40E8FC7B5B9}"/>
              </a:ext>
            </a:extLst>
          </p:cNvPr>
          <p:cNvSpPr txBox="1"/>
          <p:nvPr/>
        </p:nvSpPr>
        <p:spPr>
          <a:xfrm>
            <a:off x="3805085" y="5864013"/>
            <a:ext cx="1371600" cy="369332"/>
          </a:xfrm>
          <a:prstGeom prst="rect">
            <a:avLst/>
          </a:prstGeom>
          <a:solidFill>
            <a:schemeClr val="bg1"/>
          </a:solidFill>
        </p:spPr>
        <p:txBody>
          <a:bodyPr wrap="square" rtlCol="0">
            <a:spAutoFit/>
          </a:bodyPr>
          <a:lstStyle/>
          <a:p>
            <a:endParaRPr lang="en-US" dirty="0"/>
          </a:p>
        </p:txBody>
      </p:sp>
    </p:spTree>
    <p:extLst>
      <p:ext uri="{BB962C8B-B14F-4D97-AF65-F5344CB8AC3E}">
        <p14:creationId xmlns:p14="http://schemas.microsoft.com/office/powerpoint/2010/main" val="21190133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24A8B-77BA-9BC5-B915-5D492BA7030B}"/>
              </a:ext>
            </a:extLst>
          </p:cNvPr>
          <p:cNvSpPr>
            <a:spLocks noGrp="1"/>
          </p:cNvSpPr>
          <p:nvPr>
            <p:ph type="title"/>
          </p:nvPr>
        </p:nvSpPr>
        <p:spPr>
          <a:xfrm>
            <a:off x="838200" y="365126"/>
            <a:ext cx="10515600" cy="505030"/>
          </a:xfrm>
        </p:spPr>
        <p:txBody>
          <a:bodyPr>
            <a:normAutofit fontScale="90000"/>
          </a:bodyPr>
          <a:lstStyle/>
          <a:p>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561A05C-632A-3729-D58C-F300E463F2ED}"/>
              </a:ext>
            </a:extLst>
          </p:cNvPr>
          <p:cNvSpPr>
            <a:spLocks noGrp="1"/>
          </p:cNvSpPr>
          <p:nvPr>
            <p:ph idx="1"/>
          </p:nvPr>
        </p:nvSpPr>
        <p:spPr>
          <a:xfrm>
            <a:off x="838200" y="1150374"/>
            <a:ext cx="10515600" cy="5026589"/>
          </a:xfrm>
        </p:spPr>
        <p:txBody>
          <a:bodyPr>
            <a:normAutofit/>
          </a:bodyPr>
          <a:lstStyle/>
          <a:p>
            <a:pPr algn="just"/>
            <a:r>
              <a:rPr lang="en-US" sz="2200" dirty="0">
                <a:latin typeface="Times New Roman" panose="02020603050405020304" pitchFamily="18" charset="0"/>
                <a:cs typeface="Times New Roman" panose="02020603050405020304" pitchFamily="18" charset="0"/>
              </a:rPr>
              <a:t>For small WANs with low-to-moderate data transmission needs, VPN services are a good alternative, provided the lack of reliability is not a major issue. Otherwise, frame relay is a good choice.</a:t>
            </a:r>
          </a:p>
        </p:txBody>
      </p:sp>
      <p:pic>
        <p:nvPicPr>
          <p:cNvPr id="5" name="Picture 4">
            <a:extLst>
              <a:ext uri="{FF2B5EF4-FFF2-40B4-BE49-F238E27FC236}">
                <a16:creationId xmlns:a16="http://schemas.microsoft.com/office/drawing/2014/main" id="{8DF17C3F-4CC1-8059-54CA-627164C8C1CE}"/>
              </a:ext>
            </a:extLst>
          </p:cNvPr>
          <p:cNvPicPr>
            <a:picLocks noChangeAspect="1"/>
          </p:cNvPicPr>
          <p:nvPr/>
        </p:nvPicPr>
        <p:blipFill>
          <a:blip r:embed="rId2"/>
          <a:stretch>
            <a:fillRect/>
          </a:stretch>
        </p:blipFill>
        <p:spPr>
          <a:xfrm>
            <a:off x="2681287" y="1992030"/>
            <a:ext cx="8365255" cy="3877828"/>
          </a:xfrm>
          <a:prstGeom prst="rect">
            <a:avLst/>
          </a:prstGeom>
        </p:spPr>
      </p:pic>
      <p:sp>
        <p:nvSpPr>
          <p:cNvPr id="6" name="TextBox 5">
            <a:extLst>
              <a:ext uri="{FF2B5EF4-FFF2-40B4-BE49-F238E27FC236}">
                <a16:creationId xmlns:a16="http://schemas.microsoft.com/office/drawing/2014/main" id="{80015031-12BA-6ADE-61D3-A4EF0E594131}"/>
              </a:ext>
            </a:extLst>
          </p:cNvPr>
          <p:cNvSpPr txBox="1"/>
          <p:nvPr/>
        </p:nvSpPr>
        <p:spPr>
          <a:xfrm>
            <a:off x="2669458" y="5471652"/>
            <a:ext cx="1681316" cy="398206"/>
          </a:xfrm>
          <a:prstGeom prst="rect">
            <a:avLst/>
          </a:prstGeom>
          <a:solidFill>
            <a:schemeClr val="bg1"/>
          </a:solidFill>
        </p:spPr>
        <p:txBody>
          <a:bodyPr wrap="square" rtlCol="0">
            <a:spAutoFit/>
          </a:bodyPr>
          <a:lstStyle/>
          <a:p>
            <a:endParaRPr lang="en-US" dirty="0"/>
          </a:p>
        </p:txBody>
      </p:sp>
    </p:spTree>
    <p:extLst>
      <p:ext uri="{BB962C8B-B14F-4D97-AF65-F5344CB8AC3E}">
        <p14:creationId xmlns:p14="http://schemas.microsoft.com/office/powerpoint/2010/main" val="404284589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24A8B-77BA-9BC5-B915-5D492BA7030B}"/>
              </a:ext>
            </a:extLst>
          </p:cNvPr>
          <p:cNvSpPr>
            <a:spLocks noGrp="1"/>
          </p:cNvSpPr>
          <p:nvPr>
            <p:ph type="title"/>
          </p:nvPr>
        </p:nvSpPr>
        <p:spPr>
          <a:xfrm>
            <a:off x="838200" y="365126"/>
            <a:ext cx="10515600" cy="505030"/>
          </a:xfrm>
        </p:spPr>
        <p:txBody>
          <a:bodyPr>
            <a:normAutofit fontScale="90000"/>
          </a:bodyPr>
          <a:lstStyle/>
          <a:p>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561A05C-632A-3729-D58C-F300E463F2ED}"/>
              </a:ext>
            </a:extLst>
          </p:cNvPr>
          <p:cNvSpPr>
            <a:spLocks noGrp="1"/>
          </p:cNvSpPr>
          <p:nvPr>
            <p:ph idx="1"/>
          </p:nvPr>
        </p:nvSpPr>
        <p:spPr>
          <a:xfrm>
            <a:off x="838200" y="1150374"/>
            <a:ext cx="10515600" cy="5026589"/>
          </a:xfrm>
        </p:spPr>
        <p:txBody>
          <a:bodyPr>
            <a:normAutofit/>
          </a:bodyPr>
          <a:lstStyle/>
          <a:p>
            <a:pPr algn="just"/>
            <a:r>
              <a:rPr lang="en-US" sz="2000" dirty="0">
                <a:latin typeface="Times New Roman" panose="02020603050405020304" pitchFamily="18" charset="0"/>
                <a:cs typeface="Times New Roman" panose="02020603050405020304" pitchFamily="18" charset="0"/>
              </a:rPr>
              <a:t>For networks with high data transmission needs (10–50 Mbps) there are several distinct choices. If cost is more important than reliability, then a VPN is a possible choice. If you need flexibility in the location of your network connections and you are not completely sure of the volume of traffic you will have between locations, frame relay, or IP are good choices. If you have a mature network with predictable demands, then T3 is probably a good choice. </a:t>
            </a:r>
          </a:p>
          <a:p>
            <a:pPr algn="just"/>
            <a:r>
              <a:rPr lang="en-US" sz="2000" dirty="0">
                <a:latin typeface="Times New Roman" panose="02020603050405020304" pitchFamily="18" charset="0"/>
                <a:cs typeface="Times New Roman" panose="02020603050405020304" pitchFamily="18" charset="0"/>
              </a:rPr>
              <a:t>For very-high-traffic networks (50 Mbps–100 Gbps), Ethernet is a dominant choice. And again, some organizations may prefer the more mature SONET services, depending on whether the greater flexibility of packet services provides value or a dedicated circuit makes more sense.</a:t>
            </a:r>
          </a:p>
          <a:p>
            <a:pPr algn="just"/>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1495510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24A8B-77BA-9BC5-B915-5D492BA7030B}"/>
              </a:ext>
            </a:extLst>
          </p:cNvPr>
          <p:cNvSpPr>
            <a:spLocks noGrp="1"/>
          </p:cNvSpPr>
          <p:nvPr>
            <p:ph type="title"/>
          </p:nvPr>
        </p:nvSpPr>
        <p:spPr>
          <a:xfrm>
            <a:off x="838200" y="365126"/>
            <a:ext cx="10515600" cy="505030"/>
          </a:xfrm>
        </p:spPr>
        <p:txBody>
          <a:bodyPr>
            <a:normAutofit fontScale="90000"/>
          </a:bodyPr>
          <a:lstStyle/>
          <a:p>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561A05C-632A-3729-D58C-F300E463F2ED}"/>
              </a:ext>
            </a:extLst>
          </p:cNvPr>
          <p:cNvSpPr>
            <a:spLocks noGrp="1"/>
          </p:cNvSpPr>
          <p:nvPr>
            <p:ph idx="1"/>
          </p:nvPr>
        </p:nvSpPr>
        <p:spPr>
          <a:xfrm>
            <a:off x="838200" y="1150374"/>
            <a:ext cx="10515600" cy="5026589"/>
          </a:xfrm>
        </p:spPr>
        <p:txBody>
          <a:bodyPr>
            <a:normAutofit lnSpcReduction="10000"/>
          </a:bodyPr>
          <a:lstStyle/>
          <a:p>
            <a:pPr algn="just"/>
            <a:r>
              <a:rPr lang="en-US" sz="2200" dirty="0">
                <a:latin typeface="Times New Roman" panose="02020603050405020304" pitchFamily="18" charset="0"/>
                <a:cs typeface="Times New Roman" panose="02020603050405020304" pitchFamily="18" charset="0"/>
              </a:rPr>
              <a:t>Designing a Wide Area Network (WAN) requires careful planning and consideration of various factors to ensure optimal performance, security, and scalability. Here are some best practices for WAN design:</a:t>
            </a:r>
          </a:p>
          <a:p>
            <a:pPr marL="0" indent="0" algn="just">
              <a:buNone/>
            </a:pPr>
            <a:r>
              <a:rPr lang="en-US" sz="2200" b="1" dirty="0">
                <a:latin typeface="Times New Roman" panose="02020603050405020304" pitchFamily="18" charset="0"/>
                <a:cs typeface="Times New Roman" panose="02020603050405020304" pitchFamily="18" charset="0"/>
              </a:rPr>
              <a:t>1.Understand Business Requirements:</a:t>
            </a:r>
          </a:p>
          <a:p>
            <a:pPr algn="just"/>
            <a:r>
              <a:rPr lang="en-US" sz="2200" b="1" dirty="0">
                <a:latin typeface="Times New Roman" panose="02020603050405020304" pitchFamily="18" charset="0"/>
                <a:cs typeface="Times New Roman" panose="02020603050405020304" pitchFamily="18" charset="0"/>
              </a:rPr>
              <a:t>Collaborate with Stakeholders: </a:t>
            </a:r>
            <a:r>
              <a:rPr lang="en-US" sz="2200" dirty="0">
                <a:latin typeface="Times New Roman" panose="02020603050405020304" pitchFamily="18" charset="0"/>
                <a:cs typeface="Times New Roman" panose="02020603050405020304" pitchFamily="18" charset="0"/>
              </a:rPr>
              <a:t>Involve key stakeholders to understand their current and future requirements. This includes departments like IT, finance, and operations. </a:t>
            </a:r>
          </a:p>
          <a:p>
            <a:pPr algn="just"/>
            <a:r>
              <a:rPr lang="en-US" sz="2200" b="1" dirty="0">
                <a:latin typeface="Times New Roman" panose="02020603050405020304" pitchFamily="18" charset="0"/>
                <a:cs typeface="Times New Roman" panose="02020603050405020304" pitchFamily="18" charset="0"/>
              </a:rPr>
              <a:t>Application Requirements: </a:t>
            </a:r>
            <a:r>
              <a:rPr lang="en-US" sz="2200" dirty="0">
                <a:latin typeface="Times New Roman" panose="02020603050405020304" pitchFamily="18" charset="0"/>
                <a:cs typeface="Times New Roman" panose="02020603050405020304" pitchFamily="18" charset="0"/>
              </a:rPr>
              <a:t>Identify the applications and services that will be accessed over the WAN. Different applications may have varying bandwidth and latency requirements.</a:t>
            </a:r>
          </a:p>
          <a:p>
            <a:pPr marL="0" indent="0" algn="just">
              <a:buNone/>
            </a:pPr>
            <a:r>
              <a:rPr lang="en-US" sz="2200" b="1" dirty="0">
                <a:latin typeface="Times New Roman" panose="02020603050405020304" pitchFamily="18" charset="0"/>
                <a:cs typeface="Times New Roman" panose="02020603050405020304" pitchFamily="18" charset="0"/>
              </a:rPr>
              <a:t>2. Bandwidth Planning:</a:t>
            </a:r>
          </a:p>
          <a:p>
            <a:pPr algn="just"/>
            <a:r>
              <a:rPr lang="en-US" sz="2200" b="1" dirty="0">
                <a:latin typeface="Times New Roman" panose="02020603050405020304" pitchFamily="18" charset="0"/>
                <a:cs typeface="Times New Roman" panose="02020603050405020304" pitchFamily="18" charset="0"/>
              </a:rPr>
              <a:t>Traffic Analysis: </a:t>
            </a:r>
            <a:r>
              <a:rPr lang="en-US" sz="2200" dirty="0">
                <a:latin typeface="Times New Roman" panose="02020603050405020304" pitchFamily="18" charset="0"/>
                <a:cs typeface="Times New Roman" panose="02020603050405020304" pitchFamily="18" charset="0"/>
              </a:rPr>
              <a:t>Conduct a thorough analysis of network traffic patterns. Identify peak usage times and the types of data being transmitted.</a:t>
            </a:r>
          </a:p>
          <a:p>
            <a:pPr algn="just"/>
            <a:r>
              <a:rPr lang="en-US" sz="2200" b="1" dirty="0">
                <a:latin typeface="Times New Roman" panose="02020603050405020304" pitchFamily="18" charset="0"/>
                <a:cs typeface="Times New Roman" panose="02020603050405020304" pitchFamily="18" charset="0"/>
              </a:rPr>
              <a:t>Scalability</a:t>
            </a:r>
            <a:r>
              <a:rPr lang="en-US" sz="2200" dirty="0">
                <a:latin typeface="Times New Roman" panose="02020603050405020304" pitchFamily="18" charset="0"/>
                <a:cs typeface="Times New Roman" panose="02020603050405020304" pitchFamily="18" charset="0"/>
              </a:rPr>
              <a:t>: Design the network with scalability in mind. Choose WAN technologies and service plans that can be easily upgraded to accommodate future growth. </a:t>
            </a:r>
          </a:p>
        </p:txBody>
      </p:sp>
    </p:spTree>
    <p:extLst>
      <p:ext uri="{BB962C8B-B14F-4D97-AF65-F5344CB8AC3E}">
        <p14:creationId xmlns:p14="http://schemas.microsoft.com/office/powerpoint/2010/main" val="273641898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24A8B-77BA-9BC5-B915-5D492BA7030B}"/>
              </a:ext>
            </a:extLst>
          </p:cNvPr>
          <p:cNvSpPr>
            <a:spLocks noGrp="1"/>
          </p:cNvSpPr>
          <p:nvPr>
            <p:ph type="title"/>
          </p:nvPr>
        </p:nvSpPr>
        <p:spPr>
          <a:xfrm>
            <a:off x="838200" y="365126"/>
            <a:ext cx="10515600" cy="505030"/>
          </a:xfrm>
        </p:spPr>
        <p:txBody>
          <a:bodyPr>
            <a:normAutofit fontScale="90000"/>
          </a:bodyPr>
          <a:lstStyle/>
          <a:p>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561A05C-632A-3729-D58C-F300E463F2ED}"/>
              </a:ext>
            </a:extLst>
          </p:cNvPr>
          <p:cNvSpPr>
            <a:spLocks noGrp="1"/>
          </p:cNvSpPr>
          <p:nvPr>
            <p:ph idx="1"/>
          </p:nvPr>
        </p:nvSpPr>
        <p:spPr>
          <a:xfrm>
            <a:off x="838200" y="1150374"/>
            <a:ext cx="10515600" cy="5026589"/>
          </a:xfrm>
        </p:spPr>
        <p:txBody>
          <a:bodyPr>
            <a:normAutofit/>
          </a:bodyPr>
          <a:lstStyle/>
          <a:p>
            <a:pPr marL="0" indent="0" algn="just">
              <a:buNone/>
            </a:pPr>
            <a:r>
              <a:rPr lang="en-US" sz="2200" b="1" dirty="0">
                <a:latin typeface="Times New Roman" panose="02020603050405020304" pitchFamily="18" charset="0"/>
                <a:cs typeface="Times New Roman" panose="02020603050405020304" pitchFamily="18" charset="0"/>
              </a:rPr>
              <a:t>3. Redundancy and High Availability:</a:t>
            </a:r>
          </a:p>
          <a:p>
            <a:pPr algn="just"/>
            <a:r>
              <a:rPr lang="en-US" sz="2200" b="1" dirty="0">
                <a:latin typeface="Times New Roman" panose="02020603050405020304" pitchFamily="18" charset="0"/>
                <a:cs typeface="Times New Roman" panose="02020603050405020304" pitchFamily="18" charset="0"/>
              </a:rPr>
              <a:t>Redundant Connections: </a:t>
            </a:r>
            <a:r>
              <a:rPr lang="en-US" sz="2200" dirty="0">
                <a:latin typeface="Times New Roman" panose="02020603050405020304" pitchFamily="18" charset="0"/>
                <a:cs typeface="Times New Roman" panose="02020603050405020304" pitchFamily="18" charset="0"/>
              </a:rPr>
              <a:t>Implement redundant WAN connections to ensure high availability. Use diverse paths and providers to minimize the risk of single points of failure. </a:t>
            </a:r>
          </a:p>
          <a:p>
            <a:pPr algn="just"/>
            <a:r>
              <a:rPr lang="en-US" sz="2200" b="1" dirty="0">
                <a:latin typeface="Times New Roman" panose="02020603050405020304" pitchFamily="18" charset="0"/>
                <a:cs typeface="Times New Roman" panose="02020603050405020304" pitchFamily="18" charset="0"/>
              </a:rPr>
              <a:t>Failover Mechanisms: </a:t>
            </a:r>
            <a:r>
              <a:rPr lang="en-US" sz="2200" dirty="0">
                <a:latin typeface="Times New Roman" panose="02020603050405020304" pitchFamily="18" charset="0"/>
                <a:cs typeface="Times New Roman" panose="02020603050405020304" pitchFamily="18" charset="0"/>
              </a:rPr>
              <a:t>Implement automatic failover mechanisms to switch traffic to backup links in case of a primary link failure.</a:t>
            </a:r>
          </a:p>
          <a:p>
            <a:pPr marL="0" indent="0" algn="just">
              <a:buNone/>
            </a:pPr>
            <a:r>
              <a:rPr lang="en-US" sz="2200" b="1" dirty="0">
                <a:latin typeface="Times New Roman" panose="02020603050405020304" pitchFamily="18" charset="0"/>
                <a:cs typeface="Times New Roman" panose="02020603050405020304" pitchFamily="18" charset="0"/>
              </a:rPr>
              <a:t>4. Security: </a:t>
            </a:r>
          </a:p>
          <a:p>
            <a:pPr algn="just"/>
            <a:r>
              <a:rPr lang="en-US" sz="2200" b="1" dirty="0">
                <a:latin typeface="Times New Roman" panose="02020603050405020304" pitchFamily="18" charset="0"/>
                <a:cs typeface="Times New Roman" panose="02020603050405020304" pitchFamily="18" charset="0"/>
              </a:rPr>
              <a:t>Encryption: </a:t>
            </a:r>
            <a:r>
              <a:rPr lang="en-US" sz="2200" dirty="0">
                <a:latin typeface="Times New Roman" panose="02020603050405020304" pitchFamily="18" charset="0"/>
                <a:cs typeface="Times New Roman" panose="02020603050405020304" pitchFamily="18" charset="0"/>
              </a:rPr>
              <a:t>Use encryption protocols (like IPsec) to secure data transmitted over the WAN, especially for sensitive and confidential information.</a:t>
            </a:r>
          </a:p>
          <a:p>
            <a:pPr algn="just"/>
            <a:r>
              <a:rPr lang="en-US" sz="2200" b="1" dirty="0">
                <a:latin typeface="Times New Roman" panose="02020603050405020304" pitchFamily="18" charset="0"/>
                <a:cs typeface="Times New Roman" panose="02020603050405020304" pitchFamily="18" charset="0"/>
              </a:rPr>
              <a:t>Firewalls and Intrusion Detection/Prevention Systems: </a:t>
            </a:r>
            <a:r>
              <a:rPr lang="en-US" sz="2200" dirty="0">
                <a:latin typeface="Times New Roman" panose="02020603050405020304" pitchFamily="18" charset="0"/>
                <a:cs typeface="Times New Roman" panose="02020603050405020304" pitchFamily="18" charset="0"/>
              </a:rPr>
              <a:t>Deploy firewalls and intrusion detection/prevention systems to protect the WAN from unauthorized access and attacks.</a:t>
            </a:r>
          </a:p>
          <a:p>
            <a:pPr marL="0" indent="0" algn="just">
              <a:buNone/>
            </a:pP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6666196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24A8B-77BA-9BC5-B915-5D492BA7030B}"/>
              </a:ext>
            </a:extLst>
          </p:cNvPr>
          <p:cNvSpPr>
            <a:spLocks noGrp="1"/>
          </p:cNvSpPr>
          <p:nvPr>
            <p:ph type="title"/>
          </p:nvPr>
        </p:nvSpPr>
        <p:spPr>
          <a:xfrm>
            <a:off x="838200" y="365126"/>
            <a:ext cx="10515600" cy="505030"/>
          </a:xfrm>
        </p:spPr>
        <p:txBody>
          <a:bodyPr>
            <a:normAutofit fontScale="90000"/>
          </a:bodyPr>
          <a:lstStyle/>
          <a:p>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561A05C-632A-3729-D58C-F300E463F2ED}"/>
              </a:ext>
            </a:extLst>
          </p:cNvPr>
          <p:cNvSpPr>
            <a:spLocks noGrp="1"/>
          </p:cNvSpPr>
          <p:nvPr>
            <p:ph idx="1"/>
          </p:nvPr>
        </p:nvSpPr>
        <p:spPr>
          <a:xfrm>
            <a:off x="838200" y="1150374"/>
            <a:ext cx="10515600" cy="5026589"/>
          </a:xfrm>
        </p:spPr>
        <p:txBody>
          <a:bodyPr>
            <a:normAutofit/>
          </a:bodyPr>
          <a:lstStyle/>
          <a:p>
            <a:pPr marL="0" indent="0" algn="just">
              <a:buNone/>
            </a:pPr>
            <a:r>
              <a:rPr lang="en-US" sz="2200" dirty="0">
                <a:latin typeface="Times New Roman" panose="02020603050405020304" pitchFamily="18" charset="0"/>
                <a:cs typeface="Times New Roman" panose="02020603050405020304" pitchFamily="18" charset="0"/>
              </a:rPr>
              <a:t>5. </a:t>
            </a:r>
            <a:r>
              <a:rPr lang="en-US" sz="2200" b="1" dirty="0">
                <a:latin typeface="Times New Roman" panose="02020603050405020304" pitchFamily="18" charset="0"/>
                <a:cs typeface="Times New Roman" panose="02020603050405020304" pitchFamily="18" charset="0"/>
              </a:rPr>
              <a:t>Quality of Service (QoS): </a:t>
            </a:r>
          </a:p>
          <a:p>
            <a:pPr algn="just"/>
            <a:r>
              <a:rPr lang="en-US" sz="2200" b="1" dirty="0">
                <a:latin typeface="Times New Roman" panose="02020603050405020304" pitchFamily="18" charset="0"/>
                <a:cs typeface="Times New Roman" panose="02020603050405020304" pitchFamily="18" charset="0"/>
              </a:rPr>
              <a:t>Prioritize Traffic: </a:t>
            </a:r>
            <a:r>
              <a:rPr lang="en-US" sz="2200" dirty="0">
                <a:latin typeface="Times New Roman" panose="02020603050405020304" pitchFamily="18" charset="0"/>
                <a:cs typeface="Times New Roman" panose="02020603050405020304" pitchFamily="18" charset="0"/>
              </a:rPr>
              <a:t>Implement Quality of Service policies to prioritize critical applications over less time-sensitive traffic. This ensures that essential applications receive the necessary bandwidth and low latency. </a:t>
            </a:r>
          </a:p>
          <a:p>
            <a:pPr algn="just"/>
            <a:r>
              <a:rPr lang="en-US" sz="2200" b="1" dirty="0">
                <a:latin typeface="Times New Roman" panose="02020603050405020304" pitchFamily="18" charset="0"/>
                <a:cs typeface="Times New Roman" panose="02020603050405020304" pitchFamily="18" charset="0"/>
              </a:rPr>
              <a:t>Traffic Shaping: </a:t>
            </a:r>
            <a:r>
              <a:rPr lang="en-US" sz="2200" dirty="0">
                <a:latin typeface="Times New Roman" panose="02020603050405020304" pitchFamily="18" charset="0"/>
                <a:cs typeface="Times New Roman" panose="02020603050405020304" pitchFamily="18" charset="0"/>
              </a:rPr>
              <a:t>Use traffic shaping to control the flow of traffic, preventing network congestion and optimizing performance for all applications.</a:t>
            </a:r>
          </a:p>
          <a:p>
            <a:pPr marL="0" indent="0" algn="just">
              <a:buNone/>
            </a:pPr>
            <a:r>
              <a:rPr lang="en-US" sz="2200" b="1" dirty="0">
                <a:latin typeface="Times New Roman" panose="02020603050405020304" pitchFamily="18" charset="0"/>
                <a:cs typeface="Times New Roman" panose="02020603050405020304" pitchFamily="18" charset="0"/>
              </a:rPr>
              <a:t>6. WAN Optimization: </a:t>
            </a:r>
          </a:p>
          <a:p>
            <a:pPr algn="just"/>
            <a:r>
              <a:rPr lang="en-US" sz="2200" b="1" dirty="0">
                <a:latin typeface="Times New Roman" panose="02020603050405020304" pitchFamily="18" charset="0"/>
                <a:cs typeface="Times New Roman" panose="02020603050405020304" pitchFamily="18" charset="0"/>
              </a:rPr>
              <a:t>Compression and Caching: </a:t>
            </a:r>
            <a:r>
              <a:rPr lang="en-US" sz="2200" dirty="0">
                <a:latin typeface="Times New Roman" panose="02020603050405020304" pitchFamily="18" charset="0"/>
                <a:cs typeface="Times New Roman" panose="02020603050405020304" pitchFamily="18" charset="0"/>
              </a:rPr>
              <a:t>Implement compression and caching techniques to reduce the amount of data transmitted over the WAN, optimizing bandwidth usage. </a:t>
            </a:r>
          </a:p>
          <a:p>
            <a:pPr algn="just"/>
            <a:r>
              <a:rPr lang="en-US" sz="2200" b="1" dirty="0">
                <a:latin typeface="Times New Roman" panose="02020603050405020304" pitchFamily="18" charset="0"/>
                <a:cs typeface="Times New Roman" panose="02020603050405020304" pitchFamily="18" charset="0"/>
              </a:rPr>
              <a:t>Content Delivery Networks (CDNs): </a:t>
            </a:r>
            <a:r>
              <a:rPr lang="en-US" sz="2200" dirty="0">
                <a:latin typeface="Times New Roman" panose="02020603050405020304" pitchFamily="18" charset="0"/>
                <a:cs typeface="Times New Roman" panose="02020603050405020304" pitchFamily="18" charset="0"/>
              </a:rPr>
              <a:t>Utilize CDNs to cache content closer to end-users, reducing latency and improving the delivery of web applications and content.</a:t>
            </a:r>
          </a:p>
          <a:p>
            <a:pPr algn="just"/>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496870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24A8B-77BA-9BC5-B915-5D492BA7030B}"/>
              </a:ext>
            </a:extLst>
          </p:cNvPr>
          <p:cNvSpPr>
            <a:spLocks noGrp="1"/>
          </p:cNvSpPr>
          <p:nvPr>
            <p:ph type="title"/>
          </p:nvPr>
        </p:nvSpPr>
        <p:spPr>
          <a:xfrm>
            <a:off x="838200" y="365126"/>
            <a:ext cx="10515600" cy="505030"/>
          </a:xfrm>
        </p:spPr>
        <p:txBody>
          <a:bodyPr>
            <a:normAutofit fontScale="90000"/>
          </a:bodyPr>
          <a:lstStyle/>
          <a:p>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561A05C-632A-3729-D58C-F300E463F2ED}"/>
              </a:ext>
            </a:extLst>
          </p:cNvPr>
          <p:cNvSpPr>
            <a:spLocks noGrp="1"/>
          </p:cNvSpPr>
          <p:nvPr>
            <p:ph idx="1"/>
          </p:nvPr>
        </p:nvSpPr>
        <p:spPr>
          <a:xfrm>
            <a:off x="838200" y="1150374"/>
            <a:ext cx="10515600" cy="5026589"/>
          </a:xfrm>
        </p:spPr>
        <p:txBody>
          <a:bodyPr>
            <a:normAutofit/>
          </a:bodyPr>
          <a:lstStyle/>
          <a:p>
            <a:pPr marL="0" indent="0" algn="just">
              <a:buNone/>
            </a:pPr>
            <a:r>
              <a:rPr lang="en-US" sz="2200" b="1" dirty="0">
                <a:latin typeface="Times New Roman" panose="02020603050405020304" pitchFamily="18" charset="0"/>
                <a:cs typeface="Times New Roman" panose="02020603050405020304" pitchFamily="18" charset="0"/>
              </a:rPr>
              <a:t>7. Monitoring and Management:</a:t>
            </a:r>
          </a:p>
          <a:p>
            <a:pPr algn="just"/>
            <a:r>
              <a:rPr lang="en-US" sz="2200" b="1" dirty="0">
                <a:latin typeface="Times New Roman" panose="02020603050405020304" pitchFamily="18" charset="0"/>
                <a:cs typeface="Times New Roman" panose="02020603050405020304" pitchFamily="18" charset="0"/>
              </a:rPr>
              <a:t>Network Monitoring Tools: </a:t>
            </a:r>
            <a:r>
              <a:rPr lang="en-US" sz="2200" dirty="0">
                <a:latin typeface="Times New Roman" panose="02020603050405020304" pitchFamily="18" charset="0"/>
                <a:cs typeface="Times New Roman" panose="02020603050405020304" pitchFamily="18" charset="0"/>
              </a:rPr>
              <a:t>Deploy network monitoring tools to continuously monitor the WAN's performance, bandwidth utilization, and security. Promptly address issues as they arise. </a:t>
            </a:r>
          </a:p>
          <a:p>
            <a:pPr algn="just"/>
            <a:r>
              <a:rPr lang="en-US" sz="2200" b="1" dirty="0">
                <a:latin typeface="Times New Roman" panose="02020603050405020304" pitchFamily="18" charset="0"/>
                <a:cs typeface="Times New Roman" panose="02020603050405020304" pitchFamily="18" charset="0"/>
              </a:rPr>
              <a:t>Centralized Management: </a:t>
            </a:r>
            <a:r>
              <a:rPr lang="en-US" sz="2200" dirty="0">
                <a:latin typeface="Times New Roman" panose="02020603050405020304" pitchFamily="18" charset="0"/>
                <a:cs typeface="Times New Roman" panose="02020603050405020304" pitchFamily="18" charset="0"/>
              </a:rPr>
              <a:t>Implement centralized management solutions to efficiently configure, monitor, and manage WAN devices and policies.</a:t>
            </a:r>
          </a:p>
          <a:p>
            <a:pPr marL="0" indent="0" algn="just">
              <a:buNone/>
            </a:pPr>
            <a:r>
              <a:rPr lang="en-US" sz="2200" b="1" dirty="0">
                <a:latin typeface="Times New Roman" panose="02020603050405020304" pitchFamily="18" charset="0"/>
                <a:cs typeface="Times New Roman" panose="02020603050405020304" pitchFamily="18" charset="0"/>
              </a:rPr>
              <a:t>8. Documentation and Disaster Recovery:</a:t>
            </a:r>
          </a:p>
          <a:p>
            <a:pPr algn="just"/>
            <a:r>
              <a:rPr lang="en-US" sz="2200" b="1" dirty="0">
                <a:latin typeface="Times New Roman" panose="02020603050405020304" pitchFamily="18" charset="0"/>
                <a:cs typeface="Times New Roman" panose="02020603050405020304" pitchFamily="18" charset="0"/>
              </a:rPr>
              <a:t>Documentation: </a:t>
            </a:r>
            <a:r>
              <a:rPr lang="en-US" sz="2200" dirty="0">
                <a:latin typeface="Times New Roman" panose="02020603050405020304" pitchFamily="18" charset="0"/>
                <a:cs typeface="Times New Roman" panose="02020603050405020304" pitchFamily="18" charset="0"/>
              </a:rPr>
              <a:t>Maintain detailed documentation of the WAN design, configurations, IP addressing schemes, and security policies. This documentation is vital for troubleshooting and future expansions. </a:t>
            </a:r>
          </a:p>
          <a:p>
            <a:pPr algn="just"/>
            <a:r>
              <a:rPr lang="en-US" sz="2200" b="1" dirty="0">
                <a:latin typeface="Times New Roman" panose="02020603050405020304" pitchFamily="18" charset="0"/>
                <a:cs typeface="Times New Roman" panose="02020603050405020304" pitchFamily="18" charset="0"/>
              </a:rPr>
              <a:t>Disaster Recovery: </a:t>
            </a:r>
            <a:r>
              <a:rPr lang="en-US" sz="2200" dirty="0">
                <a:latin typeface="Times New Roman" panose="02020603050405020304" pitchFamily="18" charset="0"/>
                <a:cs typeface="Times New Roman" panose="02020603050405020304" pitchFamily="18" charset="0"/>
              </a:rPr>
              <a:t>Develop a robust disaster recovery plan that includes backup connections, data replication, and failover procedures to ensure business continuity in case of network failures.</a:t>
            </a:r>
          </a:p>
        </p:txBody>
      </p:sp>
    </p:spTree>
    <p:extLst>
      <p:ext uri="{BB962C8B-B14F-4D97-AF65-F5344CB8AC3E}">
        <p14:creationId xmlns:p14="http://schemas.microsoft.com/office/powerpoint/2010/main" val="131729126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24A8B-77BA-9BC5-B915-5D492BA7030B}"/>
              </a:ext>
            </a:extLst>
          </p:cNvPr>
          <p:cNvSpPr>
            <a:spLocks noGrp="1"/>
          </p:cNvSpPr>
          <p:nvPr>
            <p:ph type="title"/>
          </p:nvPr>
        </p:nvSpPr>
        <p:spPr>
          <a:xfrm>
            <a:off x="838200" y="365126"/>
            <a:ext cx="10515600" cy="505030"/>
          </a:xfrm>
        </p:spPr>
        <p:txBody>
          <a:bodyPr>
            <a:normAutofit fontScale="90000"/>
          </a:bodyPr>
          <a:lstStyle/>
          <a:p>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561A05C-632A-3729-D58C-F300E463F2ED}"/>
              </a:ext>
            </a:extLst>
          </p:cNvPr>
          <p:cNvSpPr>
            <a:spLocks noGrp="1"/>
          </p:cNvSpPr>
          <p:nvPr>
            <p:ph idx="1"/>
          </p:nvPr>
        </p:nvSpPr>
        <p:spPr>
          <a:xfrm>
            <a:off x="838200" y="1150374"/>
            <a:ext cx="10515600" cy="5026589"/>
          </a:xfrm>
        </p:spPr>
        <p:txBody>
          <a:bodyPr>
            <a:normAutofit/>
          </a:bodyPr>
          <a:lstStyle/>
          <a:p>
            <a:pPr marL="0" indent="0" algn="just">
              <a:buNone/>
            </a:pPr>
            <a:r>
              <a:rPr lang="en-US" sz="2200" b="1" dirty="0">
                <a:latin typeface="Times New Roman" panose="02020603050405020304" pitchFamily="18" charset="0"/>
                <a:cs typeface="Times New Roman" panose="02020603050405020304" pitchFamily="18" charset="0"/>
              </a:rPr>
              <a:t>9. Compliance and Regulations:</a:t>
            </a:r>
          </a:p>
          <a:p>
            <a:pPr algn="just"/>
            <a:r>
              <a:rPr lang="en-US" sz="2200" b="1" dirty="0">
                <a:latin typeface="Times New Roman" panose="02020603050405020304" pitchFamily="18" charset="0"/>
                <a:cs typeface="Times New Roman" panose="02020603050405020304" pitchFamily="18" charset="0"/>
              </a:rPr>
              <a:t>Compliance: </a:t>
            </a:r>
            <a:r>
              <a:rPr lang="en-US" sz="2200" dirty="0">
                <a:latin typeface="Times New Roman" panose="02020603050405020304" pitchFamily="18" charset="0"/>
                <a:cs typeface="Times New Roman" panose="02020603050405020304" pitchFamily="18" charset="0"/>
              </a:rPr>
              <a:t>Ensure that the WAN design complies with industry regulations and data protection laws applicable to your organization. This is especially crucial for industries like healthcare and finance.</a:t>
            </a:r>
          </a:p>
          <a:p>
            <a:pPr marL="0" indent="0" algn="just">
              <a:buNone/>
            </a:pPr>
            <a:r>
              <a:rPr lang="en-US" sz="2200" b="1" dirty="0">
                <a:latin typeface="Times New Roman" panose="02020603050405020304" pitchFamily="18" charset="0"/>
                <a:cs typeface="Times New Roman" panose="02020603050405020304" pitchFamily="18" charset="0"/>
              </a:rPr>
              <a:t>10. Regular Updates and Training:</a:t>
            </a:r>
          </a:p>
          <a:p>
            <a:pPr algn="just"/>
            <a:r>
              <a:rPr lang="en-US" sz="2200" b="1" dirty="0">
                <a:latin typeface="Times New Roman" panose="02020603050405020304" pitchFamily="18" charset="0"/>
                <a:cs typeface="Times New Roman" panose="02020603050405020304" pitchFamily="18" charset="0"/>
              </a:rPr>
              <a:t>Regular Updates: </a:t>
            </a:r>
            <a:r>
              <a:rPr lang="en-US" sz="2200" dirty="0">
                <a:latin typeface="Times New Roman" panose="02020603050405020304" pitchFamily="18" charset="0"/>
                <a:cs typeface="Times New Roman" panose="02020603050405020304" pitchFamily="18" charset="0"/>
              </a:rPr>
              <a:t>Keep WAN equipment and software up-to-date with the latest patches and firmware releases to address security vulnerabilities and enhance performance.</a:t>
            </a:r>
          </a:p>
          <a:p>
            <a:pPr algn="just"/>
            <a:r>
              <a:rPr lang="en-US" sz="2200" b="1" dirty="0">
                <a:latin typeface="Times New Roman" panose="02020603050405020304" pitchFamily="18" charset="0"/>
                <a:cs typeface="Times New Roman" panose="02020603050405020304" pitchFamily="18" charset="0"/>
              </a:rPr>
              <a:t>Training: </a:t>
            </a:r>
            <a:r>
              <a:rPr lang="en-US" sz="2200" dirty="0">
                <a:latin typeface="Times New Roman" panose="02020603050405020304" pitchFamily="18" charset="0"/>
                <a:cs typeface="Times New Roman" panose="02020603050405020304" pitchFamily="18" charset="0"/>
              </a:rPr>
              <a:t>Provide training to IT staff responsible for managing the WAN. Ensure they are well-versed in best practices, security protocols, and troubleshooting techniques.</a:t>
            </a:r>
          </a:p>
        </p:txBody>
      </p:sp>
    </p:spTree>
    <p:extLst>
      <p:ext uri="{BB962C8B-B14F-4D97-AF65-F5344CB8AC3E}">
        <p14:creationId xmlns:p14="http://schemas.microsoft.com/office/powerpoint/2010/main" val="16936851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24A8B-77BA-9BC5-B915-5D492BA7030B}"/>
              </a:ext>
            </a:extLst>
          </p:cNvPr>
          <p:cNvSpPr>
            <a:spLocks noGrp="1"/>
          </p:cNvSpPr>
          <p:nvPr>
            <p:ph type="title"/>
          </p:nvPr>
        </p:nvSpPr>
        <p:spPr>
          <a:xfrm>
            <a:off x="838200" y="365126"/>
            <a:ext cx="10515600" cy="505030"/>
          </a:xfrm>
        </p:spPr>
        <p:txBody>
          <a:bodyPr>
            <a:normAutofit fontScale="90000"/>
          </a:bodyPr>
          <a:lstStyle/>
          <a:p>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561A05C-632A-3729-D58C-F300E463F2ED}"/>
              </a:ext>
            </a:extLst>
          </p:cNvPr>
          <p:cNvSpPr>
            <a:spLocks noGrp="1"/>
          </p:cNvSpPr>
          <p:nvPr>
            <p:ph idx="1"/>
          </p:nvPr>
        </p:nvSpPr>
        <p:spPr>
          <a:xfrm>
            <a:off x="838200" y="1150374"/>
            <a:ext cx="10515600" cy="5026589"/>
          </a:xfrm>
        </p:spPr>
        <p:txBody>
          <a:bodyPr>
            <a:normAutofit/>
          </a:bodyPr>
          <a:lstStyle/>
          <a:p>
            <a:pPr marL="0" indent="0" algn="just">
              <a:buNone/>
            </a:pPr>
            <a:r>
              <a:rPr lang="en-US" sz="2200" b="1" dirty="0">
                <a:latin typeface="Times New Roman" panose="02020603050405020304" pitchFamily="18" charset="0"/>
                <a:cs typeface="Times New Roman" panose="02020603050405020304" pitchFamily="18" charset="0"/>
              </a:rPr>
              <a:t>Characteristics of WANs:</a:t>
            </a:r>
          </a:p>
          <a:p>
            <a:pPr algn="just"/>
            <a:r>
              <a:rPr lang="en-US" sz="2200" b="1" dirty="0">
                <a:latin typeface="Times New Roman" panose="02020603050405020304" pitchFamily="18" charset="0"/>
                <a:cs typeface="Times New Roman" panose="02020603050405020304" pitchFamily="18" charset="0"/>
              </a:rPr>
              <a:t>Geographical Scope: </a:t>
            </a:r>
            <a:r>
              <a:rPr lang="en-US" sz="2200" dirty="0">
                <a:latin typeface="Times New Roman" panose="02020603050405020304" pitchFamily="18" charset="0"/>
                <a:cs typeface="Times New Roman" panose="02020603050405020304" pitchFamily="18" charset="0"/>
              </a:rPr>
              <a:t>WANs cover a wide geographical area, connecting LANs in different locations, such as offices, branches, or campuses spread across cities, states, or countries.</a:t>
            </a:r>
          </a:p>
          <a:p>
            <a:pPr algn="just"/>
            <a:r>
              <a:rPr lang="en-US" sz="2200" b="1" dirty="0">
                <a:latin typeface="Times New Roman" panose="02020603050405020304" pitchFamily="18" charset="0"/>
                <a:cs typeface="Times New Roman" panose="02020603050405020304" pitchFamily="18" charset="0"/>
              </a:rPr>
              <a:t>Public and Private Networks: </a:t>
            </a:r>
            <a:r>
              <a:rPr lang="en-US" sz="2200" dirty="0">
                <a:latin typeface="Times New Roman" panose="02020603050405020304" pitchFamily="18" charset="0"/>
                <a:cs typeface="Times New Roman" panose="02020603050405020304" pitchFamily="18" charset="0"/>
              </a:rPr>
              <a:t>WANs can operate over public networks, such as the Internet, or private networks, such as leased lines or dedicated connections provided by telecommunication companies. Private WANs offer more control, security, and reliability compared to public WANS.</a:t>
            </a:r>
          </a:p>
          <a:p>
            <a:pPr algn="just"/>
            <a:r>
              <a:rPr lang="en-US" sz="2200" b="1" dirty="0">
                <a:latin typeface="Times New Roman" panose="02020603050405020304" pitchFamily="18" charset="0"/>
                <a:cs typeface="Times New Roman" panose="02020603050405020304" pitchFamily="18" charset="0"/>
              </a:rPr>
              <a:t>Infrastructure: </a:t>
            </a:r>
            <a:r>
              <a:rPr lang="en-US" sz="2200" dirty="0">
                <a:latin typeface="Times New Roman" panose="02020603050405020304" pitchFamily="18" charset="0"/>
                <a:cs typeface="Times New Roman" panose="02020603050405020304" pitchFamily="18" charset="0"/>
              </a:rPr>
              <a:t>WANs use a variety of communication technologies, including fiber-optic cables, satellite links, microwave connections, and other high-speed data transmission mediums to establish connections over long distances.</a:t>
            </a:r>
          </a:p>
          <a:p>
            <a:pPr algn="just"/>
            <a:r>
              <a:rPr lang="en-US" sz="2200" b="1" dirty="0">
                <a:latin typeface="Times New Roman" panose="02020603050405020304" pitchFamily="18" charset="0"/>
                <a:cs typeface="Times New Roman" panose="02020603050405020304" pitchFamily="18" charset="0"/>
              </a:rPr>
              <a:t>Networking Devices: </a:t>
            </a:r>
            <a:r>
              <a:rPr lang="en-US" sz="2200" dirty="0">
                <a:latin typeface="Times New Roman" panose="02020603050405020304" pitchFamily="18" charset="0"/>
                <a:cs typeface="Times New Roman" panose="02020603050405020304" pitchFamily="18" charset="0"/>
              </a:rPr>
              <a:t>WANs use devices such as routers and switches to direct data packets between different networks and ensure that they reach their intended destinations. </a:t>
            </a:r>
          </a:p>
          <a:p>
            <a:pPr algn="just"/>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9396350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24A8B-77BA-9BC5-B915-5D492BA7030B}"/>
              </a:ext>
            </a:extLst>
          </p:cNvPr>
          <p:cNvSpPr>
            <a:spLocks noGrp="1"/>
          </p:cNvSpPr>
          <p:nvPr>
            <p:ph type="title"/>
          </p:nvPr>
        </p:nvSpPr>
        <p:spPr>
          <a:xfrm>
            <a:off x="838200" y="365126"/>
            <a:ext cx="10515600" cy="505030"/>
          </a:xfrm>
        </p:spPr>
        <p:txBody>
          <a:bodyPr>
            <a:normAutofit fontScale="90000"/>
          </a:bodyPr>
          <a:lstStyle/>
          <a:p>
            <a:r>
              <a:rPr lang="en-US" b="1" dirty="0">
                <a:latin typeface="Times New Roman" panose="02020603050405020304" pitchFamily="18" charset="0"/>
                <a:cs typeface="Times New Roman" panose="02020603050405020304" pitchFamily="18" charset="0"/>
              </a:rPr>
              <a:t>Improving WAN Performance</a:t>
            </a:r>
          </a:p>
        </p:txBody>
      </p:sp>
      <p:sp>
        <p:nvSpPr>
          <p:cNvPr id="3" name="Content Placeholder 2">
            <a:extLst>
              <a:ext uri="{FF2B5EF4-FFF2-40B4-BE49-F238E27FC236}">
                <a16:creationId xmlns:a16="http://schemas.microsoft.com/office/drawing/2014/main" id="{C561A05C-632A-3729-D58C-F300E463F2ED}"/>
              </a:ext>
            </a:extLst>
          </p:cNvPr>
          <p:cNvSpPr>
            <a:spLocks noGrp="1"/>
          </p:cNvSpPr>
          <p:nvPr>
            <p:ph idx="1"/>
          </p:nvPr>
        </p:nvSpPr>
        <p:spPr>
          <a:xfrm>
            <a:off x="838200" y="1150374"/>
            <a:ext cx="3586316" cy="5026589"/>
          </a:xfrm>
        </p:spPr>
        <p:txBody>
          <a:bodyPr>
            <a:normAutofit lnSpcReduction="10000"/>
          </a:bodyPr>
          <a:lstStyle/>
          <a:p>
            <a:pPr algn="just"/>
            <a:r>
              <a:rPr lang="en-US" sz="2200" dirty="0">
                <a:latin typeface="Times New Roman" panose="02020603050405020304" pitchFamily="18" charset="0"/>
                <a:cs typeface="Times New Roman" panose="02020603050405020304" pitchFamily="18" charset="0"/>
              </a:rPr>
              <a:t>Improving WAN performance is crucial for businesses, especially when dealing with remote offices, cloud applications and data intensive tasks. Improving the performance of WANs is handled in the same way as improving LAN performance. </a:t>
            </a:r>
          </a:p>
          <a:p>
            <a:pPr algn="just"/>
            <a:r>
              <a:rPr lang="en-US" sz="2200" dirty="0">
                <a:latin typeface="Times New Roman" panose="02020603050405020304" pitchFamily="18" charset="0"/>
                <a:cs typeface="Times New Roman" panose="02020603050405020304" pitchFamily="18" charset="0"/>
              </a:rPr>
              <a:t>We begin by checking the devices in the network, by upgrading the circuits between locations, and by changing the demand placed on the network.</a:t>
            </a:r>
          </a:p>
          <a:p>
            <a:pPr algn="just"/>
            <a:endParaRPr lang="en-US" sz="22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6E11528C-E7F9-8751-4B68-C49CD508B551}"/>
              </a:ext>
            </a:extLst>
          </p:cNvPr>
          <p:cNvPicPr>
            <a:picLocks noChangeAspect="1"/>
          </p:cNvPicPr>
          <p:nvPr/>
        </p:nvPicPr>
        <p:blipFill>
          <a:blip r:embed="rId2"/>
          <a:stretch>
            <a:fillRect/>
          </a:stretch>
        </p:blipFill>
        <p:spPr>
          <a:xfrm>
            <a:off x="4670323" y="1054099"/>
            <a:ext cx="7010400" cy="5438775"/>
          </a:xfrm>
          <a:prstGeom prst="rect">
            <a:avLst/>
          </a:prstGeom>
        </p:spPr>
      </p:pic>
      <p:sp>
        <p:nvSpPr>
          <p:cNvPr id="6" name="TextBox 5">
            <a:extLst>
              <a:ext uri="{FF2B5EF4-FFF2-40B4-BE49-F238E27FC236}">
                <a16:creationId xmlns:a16="http://schemas.microsoft.com/office/drawing/2014/main" id="{ED633F65-B75A-85A8-0D62-7D273B93E60E}"/>
              </a:ext>
            </a:extLst>
          </p:cNvPr>
          <p:cNvSpPr txBox="1"/>
          <p:nvPr/>
        </p:nvSpPr>
        <p:spPr>
          <a:xfrm>
            <a:off x="4925961" y="5807631"/>
            <a:ext cx="1371600" cy="369332"/>
          </a:xfrm>
          <a:prstGeom prst="rect">
            <a:avLst/>
          </a:prstGeom>
          <a:solidFill>
            <a:schemeClr val="bg1"/>
          </a:solidFill>
        </p:spPr>
        <p:txBody>
          <a:bodyPr wrap="square" rtlCol="0">
            <a:spAutoFit/>
          </a:bodyPr>
          <a:lstStyle/>
          <a:p>
            <a:endParaRPr lang="en-US" dirty="0"/>
          </a:p>
        </p:txBody>
      </p:sp>
    </p:spTree>
    <p:extLst>
      <p:ext uri="{BB962C8B-B14F-4D97-AF65-F5344CB8AC3E}">
        <p14:creationId xmlns:p14="http://schemas.microsoft.com/office/powerpoint/2010/main" val="4672182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24A8B-77BA-9BC5-B915-5D492BA7030B}"/>
              </a:ext>
            </a:extLst>
          </p:cNvPr>
          <p:cNvSpPr>
            <a:spLocks noGrp="1"/>
          </p:cNvSpPr>
          <p:nvPr>
            <p:ph type="title"/>
          </p:nvPr>
        </p:nvSpPr>
        <p:spPr>
          <a:xfrm>
            <a:off x="838200" y="365126"/>
            <a:ext cx="10515600" cy="505030"/>
          </a:xfrm>
        </p:spPr>
        <p:txBody>
          <a:bodyPr>
            <a:normAutofit fontScale="90000"/>
          </a:bodyPr>
          <a:lstStyle/>
          <a:p>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561A05C-632A-3729-D58C-F300E463F2ED}"/>
              </a:ext>
            </a:extLst>
          </p:cNvPr>
          <p:cNvSpPr>
            <a:spLocks noGrp="1"/>
          </p:cNvSpPr>
          <p:nvPr>
            <p:ph idx="1"/>
          </p:nvPr>
        </p:nvSpPr>
        <p:spPr>
          <a:xfrm>
            <a:off x="838200" y="1150374"/>
            <a:ext cx="10515600" cy="5026589"/>
          </a:xfrm>
        </p:spPr>
        <p:txBody>
          <a:bodyPr>
            <a:normAutofit/>
          </a:bodyPr>
          <a:lstStyle/>
          <a:p>
            <a:pPr algn="just"/>
            <a:r>
              <a:rPr lang="en-US" b="1" dirty="0">
                <a:latin typeface="Times New Roman" panose="02020603050405020304" pitchFamily="18" charset="0"/>
                <a:cs typeface="Times New Roman" panose="02020603050405020304" pitchFamily="18" charset="0"/>
              </a:rPr>
              <a:t>Improving Device Performance</a:t>
            </a:r>
          </a:p>
          <a:p>
            <a:pPr algn="just"/>
            <a:r>
              <a:rPr lang="en-US" sz="2000" dirty="0">
                <a:latin typeface="Times New Roman" panose="02020603050405020304" pitchFamily="18" charset="0"/>
                <a:cs typeface="Times New Roman" panose="02020603050405020304" pitchFamily="18" charset="0"/>
              </a:rPr>
              <a:t>In some cases, the key bottleneck in the network is not the circuits; it is the devices that provide access to the circuits (e.g., routers). One way to improve network performance is to upgrade the devices and computers that connect backbones to the WAN. Most devices are rated for their speed in converting input packets to output packets (called latency). Not all devices are created equal; some vendors produce devices with lower latencies than others. </a:t>
            </a:r>
          </a:p>
          <a:p>
            <a:pPr algn="just"/>
            <a:r>
              <a:rPr lang="en-US" sz="2000" dirty="0">
                <a:latin typeface="Times New Roman" panose="02020603050405020304" pitchFamily="18" charset="0"/>
                <a:cs typeface="Times New Roman" panose="02020603050405020304" pitchFamily="18" charset="0"/>
              </a:rPr>
              <a:t>Another strategy is examining the routing protocol, either static or dynamic. Dynamic routing will increase performance in networks that have many possible routes from one computer to another and in which message traffic is “bursty”—that is, in which traffic occurs in spurts, with many messages at one time, and few at others. But dynamic routing imposes an overhead cost by increasing network traffic. In some cases, the traffic and status information sent between computers accounts for more than 50% of all WAN message traffic. This is clearly a problem because it drastically reduces the amount of network capacity available for users’ messages. Dynamic routing should use no more than 10–20% of the network’s total capacity.</a:t>
            </a:r>
          </a:p>
        </p:txBody>
      </p:sp>
    </p:spTree>
    <p:extLst>
      <p:ext uri="{BB962C8B-B14F-4D97-AF65-F5344CB8AC3E}">
        <p14:creationId xmlns:p14="http://schemas.microsoft.com/office/powerpoint/2010/main" val="68043034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24A8B-77BA-9BC5-B915-5D492BA7030B}"/>
              </a:ext>
            </a:extLst>
          </p:cNvPr>
          <p:cNvSpPr>
            <a:spLocks noGrp="1"/>
          </p:cNvSpPr>
          <p:nvPr>
            <p:ph type="title"/>
          </p:nvPr>
        </p:nvSpPr>
        <p:spPr>
          <a:xfrm>
            <a:off x="838200" y="365126"/>
            <a:ext cx="10515600" cy="315911"/>
          </a:xfrm>
        </p:spPr>
        <p:txBody>
          <a:bodyPr>
            <a:normAutofit fontScale="90000"/>
          </a:bodyPr>
          <a:lstStyle/>
          <a:p>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561A05C-632A-3729-D58C-F300E463F2ED}"/>
              </a:ext>
            </a:extLst>
          </p:cNvPr>
          <p:cNvSpPr>
            <a:spLocks noGrp="1"/>
          </p:cNvSpPr>
          <p:nvPr>
            <p:ph idx="1"/>
          </p:nvPr>
        </p:nvSpPr>
        <p:spPr>
          <a:xfrm>
            <a:off x="838200" y="996948"/>
            <a:ext cx="10515600" cy="5495926"/>
          </a:xfrm>
        </p:spPr>
        <p:txBody>
          <a:bodyPr>
            <a:normAutofit/>
          </a:bodyPr>
          <a:lstStyle/>
          <a:p>
            <a:pPr algn="just"/>
            <a:r>
              <a:rPr lang="en-US" b="1" dirty="0">
                <a:latin typeface="Times New Roman" panose="02020603050405020304" pitchFamily="18" charset="0"/>
                <a:cs typeface="Times New Roman" panose="02020603050405020304" pitchFamily="18" charset="0"/>
              </a:rPr>
              <a:t>Improving Circuit Capacity:</a:t>
            </a:r>
          </a:p>
          <a:p>
            <a:pPr algn="just"/>
            <a:r>
              <a:rPr lang="en-US" sz="2000" dirty="0">
                <a:latin typeface="Times New Roman" panose="02020603050405020304" pitchFamily="18" charset="0"/>
                <a:cs typeface="Times New Roman" panose="02020603050405020304" pitchFamily="18" charset="0"/>
              </a:rPr>
              <a:t>The first step is to analyze the message traffic in the network to find which circuits are approaching capacity. These circuits then can be upgraded to provide more capacity. Less-used circuits can be downgraded to save costs. A more sophisticated analysis involves examining why circuits are heavily used. The capacity may be adequate for most traffic but not for meeting peak demand. One solution may be to add a packet-switched service that is used only when demand exceeds the capacity of the dedicated-circuit network. The use of a service as a backup for heavy traffic provides the best of both worlds. The lower-cost dedicated circuit is used constantly, and the backup service is used only when necessary to avoid poor response times. </a:t>
            </a:r>
          </a:p>
          <a:p>
            <a:pPr algn="just"/>
            <a:r>
              <a:rPr lang="en-US" sz="2000" dirty="0">
                <a:latin typeface="Times New Roman" panose="02020603050405020304" pitchFamily="18" charset="0"/>
                <a:cs typeface="Times New Roman" panose="02020603050405020304" pitchFamily="18" charset="0"/>
              </a:rPr>
              <a:t>Sometimes a shortage of capacity may be caused by a faulty circuit. As circuits deteriorate, the number of errors increases. As the error rate increases, throughput falls because more messages have to be retransmitted. Before installing new circuits, monitor the existing ones to ensure that they are operating properly or ask the common carrier to do it.</a:t>
            </a:r>
          </a:p>
        </p:txBody>
      </p:sp>
    </p:spTree>
    <p:extLst>
      <p:ext uri="{BB962C8B-B14F-4D97-AF65-F5344CB8AC3E}">
        <p14:creationId xmlns:p14="http://schemas.microsoft.com/office/powerpoint/2010/main" val="58806783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24A8B-77BA-9BC5-B915-5D492BA7030B}"/>
              </a:ext>
            </a:extLst>
          </p:cNvPr>
          <p:cNvSpPr>
            <a:spLocks noGrp="1"/>
          </p:cNvSpPr>
          <p:nvPr>
            <p:ph type="title"/>
          </p:nvPr>
        </p:nvSpPr>
        <p:spPr>
          <a:xfrm>
            <a:off x="838200" y="365126"/>
            <a:ext cx="10515600" cy="136319"/>
          </a:xfrm>
        </p:spPr>
        <p:txBody>
          <a:bodyPr>
            <a:normAutofit fontScale="90000"/>
          </a:bodyPr>
          <a:lstStyle/>
          <a:p>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561A05C-632A-3729-D58C-F300E463F2ED}"/>
              </a:ext>
            </a:extLst>
          </p:cNvPr>
          <p:cNvSpPr>
            <a:spLocks noGrp="1"/>
          </p:cNvSpPr>
          <p:nvPr>
            <p:ph idx="1"/>
          </p:nvPr>
        </p:nvSpPr>
        <p:spPr>
          <a:xfrm>
            <a:off x="838200" y="766916"/>
            <a:ext cx="10515600" cy="5410047"/>
          </a:xfrm>
        </p:spPr>
        <p:txBody>
          <a:bodyPr>
            <a:normAutofit fontScale="92500"/>
          </a:bodyPr>
          <a:lstStyle/>
          <a:p>
            <a:pPr algn="just"/>
            <a:r>
              <a:rPr lang="en-US" sz="3000" b="1" dirty="0">
                <a:latin typeface="Times New Roman" panose="02020603050405020304" pitchFamily="18" charset="0"/>
                <a:cs typeface="Times New Roman" panose="02020603050405020304" pitchFamily="18" charset="0"/>
              </a:rPr>
              <a:t>Reducing Network Demand </a:t>
            </a:r>
          </a:p>
          <a:p>
            <a:pPr algn="just"/>
            <a:r>
              <a:rPr lang="en-US" sz="2400" dirty="0">
                <a:latin typeface="Times New Roman" panose="02020603050405020304" pitchFamily="18" charset="0"/>
                <a:cs typeface="Times New Roman" panose="02020603050405020304" pitchFamily="18" charset="0"/>
              </a:rPr>
              <a:t>There are many ways to reduce network demand. One step is to require a network impact statement for all new application software developed or purchased by the organization. This focuses attention on the network impacts at an early stage in application development. Another simple approach is to use data compression techniques for all data in the network. </a:t>
            </a:r>
          </a:p>
          <a:p>
            <a:pPr algn="just"/>
            <a:r>
              <a:rPr lang="en-US" sz="2400" dirty="0">
                <a:latin typeface="Times New Roman" panose="02020603050405020304" pitchFamily="18" charset="0"/>
                <a:cs typeface="Times New Roman" panose="02020603050405020304" pitchFamily="18" charset="0"/>
              </a:rPr>
              <a:t>Another more difficult approach is to shift network usage from peak or high cost times to lower-demand or lower-cost times. For example, the transmission of detailed sales and inventory reports from a retail store to headquarters could be done after the store closes. This takes advantage of off-peak rate charges and avoids interfering with transmissions requiring higher priority such as customer credit card authorizations. </a:t>
            </a:r>
          </a:p>
          <a:p>
            <a:pPr algn="just"/>
            <a:r>
              <a:rPr lang="en-US" sz="2400" dirty="0">
                <a:latin typeface="Times New Roman" panose="02020603050405020304" pitchFamily="18" charset="0"/>
                <a:cs typeface="Times New Roman" panose="02020603050405020304" pitchFamily="18" charset="0"/>
              </a:rPr>
              <a:t>The network also can be redesigned to move data closer to the applications and people who use them. This also will reduce the amount of traffic in the network. Distributed database applications enable databases to be spread across several different computers. For example, instead of storing customer records in one central location, you could store them according to region.</a:t>
            </a: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860309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24A8B-77BA-9BC5-B915-5D492BA7030B}"/>
              </a:ext>
            </a:extLst>
          </p:cNvPr>
          <p:cNvSpPr>
            <a:spLocks noGrp="1"/>
          </p:cNvSpPr>
          <p:nvPr>
            <p:ph type="title"/>
          </p:nvPr>
        </p:nvSpPr>
        <p:spPr>
          <a:xfrm>
            <a:off x="838200" y="365126"/>
            <a:ext cx="10515600" cy="505030"/>
          </a:xfrm>
        </p:spPr>
        <p:txBody>
          <a:bodyPr>
            <a:normAutofit fontScale="90000"/>
          </a:bodyPr>
          <a:lstStyle/>
          <a:p>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561A05C-632A-3729-D58C-F300E463F2ED}"/>
              </a:ext>
            </a:extLst>
          </p:cNvPr>
          <p:cNvSpPr>
            <a:spLocks noGrp="1"/>
          </p:cNvSpPr>
          <p:nvPr>
            <p:ph idx="1"/>
          </p:nvPr>
        </p:nvSpPr>
        <p:spPr>
          <a:xfrm>
            <a:off x="838200" y="1150374"/>
            <a:ext cx="10515600" cy="5026589"/>
          </a:xfrm>
        </p:spPr>
        <p:txBody>
          <a:bodyPr>
            <a:normAutofit lnSpcReduction="10000"/>
          </a:bodyPr>
          <a:lstStyle/>
          <a:p>
            <a:pPr algn="just"/>
            <a:r>
              <a:rPr lang="en-US" sz="2200" b="1" dirty="0">
                <a:latin typeface="Times New Roman" panose="02020603050405020304" pitchFamily="18" charset="0"/>
                <a:cs typeface="Times New Roman" panose="02020603050405020304" pitchFamily="18" charset="0"/>
              </a:rPr>
              <a:t>Protocols: </a:t>
            </a:r>
            <a:r>
              <a:rPr lang="en-US" sz="2200" dirty="0">
                <a:latin typeface="Times New Roman" panose="02020603050405020304" pitchFamily="18" charset="0"/>
                <a:cs typeface="Times New Roman" panose="02020603050405020304" pitchFamily="18" charset="0"/>
              </a:rPr>
              <a:t>WANs use network protocols, such as TCP/IP (Transmission Control Protocol/Internet Protocol), to enable communication and data exchange between devices on the network.</a:t>
            </a:r>
          </a:p>
          <a:p>
            <a:pPr algn="just"/>
            <a:r>
              <a:rPr lang="en-US" sz="2200" b="1" dirty="0">
                <a:latin typeface="Times New Roman" panose="02020603050405020304" pitchFamily="18" charset="0"/>
                <a:cs typeface="Times New Roman" panose="02020603050405020304" pitchFamily="18" charset="0"/>
              </a:rPr>
              <a:t>Connectivity: </a:t>
            </a:r>
            <a:r>
              <a:rPr lang="en-US" sz="2200" dirty="0">
                <a:latin typeface="Times New Roman" panose="02020603050405020304" pitchFamily="18" charset="0"/>
                <a:cs typeface="Times New Roman" panose="02020603050405020304" pitchFamily="18" charset="0"/>
              </a:rPr>
              <a:t>WANs facilitate various types of connectivity, including point-to-point connections, where two specific points are connected directly, and point-to-multipoint connections, where multiple points are connected to a central location.</a:t>
            </a:r>
          </a:p>
          <a:p>
            <a:pPr marL="0" indent="0" algn="just">
              <a:buNone/>
            </a:pPr>
            <a:r>
              <a:rPr lang="en-US" sz="2200" b="1" dirty="0">
                <a:latin typeface="Times New Roman" panose="02020603050405020304" pitchFamily="18" charset="0"/>
                <a:cs typeface="Times New Roman" panose="02020603050405020304" pitchFamily="18" charset="0"/>
              </a:rPr>
              <a:t>Applications of WANs:</a:t>
            </a:r>
          </a:p>
          <a:p>
            <a:pPr algn="just"/>
            <a:r>
              <a:rPr lang="en-US" sz="2200" b="1" dirty="0">
                <a:latin typeface="Times New Roman" panose="02020603050405020304" pitchFamily="18" charset="0"/>
                <a:cs typeface="Times New Roman" panose="02020603050405020304" pitchFamily="18" charset="0"/>
              </a:rPr>
              <a:t>Enterprise Connectivity: </a:t>
            </a:r>
            <a:r>
              <a:rPr lang="en-US" sz="2200" dirty="0">
                <a:latin typeface="Times New Roman" panose="02020603050405020304" pitchFamily="18" charset="0"/>
                <a:cs typeface="Times New Roman" panose="02020603050405020304" pitchFamily="18" charset="0"/>
              </a:rPr>
              <a:t>WANs are essential for connecting branch offices, enabling seamless communication and collaboration.</a:t>
            </a:r>
          </a:p>
          <a:p>
            <a:pPr algn="just"/>
            <a:r>
              <a:rPr lang="en-US" sz="2200" b="1" dirty="0">
                <a:latin typeface="Times New Roman" panose="02020603050405020304" pitchFamily="18" charset="0"/>
                <a:cs typeface="Times New Roman" panose="02020603050405020304" pitchFamily="18" charset="0"/>
              </a:rPr>
              <a:t>Internet Access: </a:t>
            </a:r>
            <a:r>
              <a:rPr lang="en-US" sz="2200" dirty="0">
                <a:latin typeface="Times New Roman" panose="02020603050405020304" pitchFamily="18" charset="0"/>
                <a:cs typeface="Times New Roman" panose="02020603050405020304" pitchFamily="18" charset="0"/>
              </a:rPr>
              <a:t>Internet Service Providers (ISPs) use WANs to provide internet access to customers over vast geographical areas. Cloud Computing: WANs facilitate access to cloud-based services and resources, allowing businesses to store data and run applications in remote data centers.</a:t>
            </a:r>
          </a:p>
          <a:p>
            <a:pPr algn="just"/>
            <a:r>
              <a:rPr lang="en-US" sz="2200" b="1" dirty="0">
                <a:latin typeface="Times New Roman" panose="02020603050405020304" pitchFamily="18" charset="0"/>
                <a:cs typeface="Times New Roman" panose="02020603050405020304" pitchFamily="18" charset="0"/>
              </a:rPr>
              <a:t>Telecommunication: </a:t>
            </a:r>
            <a:r>
              <a:rPr lang="en-US" sz="2200" dirty="0">
                <a:latin typeface="Times New Roman" panose="02020603050405020304" pitchFamily="18" charset="0"/>
                <a:cs typeface="Times New Roman" panose="02020603050405020304" pitchFamily="18" charset="0"/>
              </a:rPr>
              <a:t>Telecommunication companies use WANs to provide various services, including voice calls, video conferencing, and internet connectivity.</a:t>
            </a:r>
          </a:p>
        </p:txBody>
      </p:sp>
    </p:spTree>
    <p:extLst>
      <p:ext uri="{BB962C8B-B14F-4D97-AF65-F5344CB8AC3E}">
        <p14:creationId xmlns:p14="http://schemas.microsoft.com/office/powerpoint/2010/main" val="30748218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24A8B-77BA-9BC5-B915-5D492BA7030B}"/>
              </a:ext>
            </a:extLst>
          </p:cNvPr>
          <p:cNvSpPr>
            <a:spLocks noGrp="1"/>
          </p:cNvSpPr>
          <p:nvPr>
            <p:ph type="title"/>
          </p:nvPr>
        </p:nvSpPr>
        <p:spPr>
          <a:xfrm>
            <a:off x="838200" y="365126"/>
            <a:ext cx="10515600" cy="505030"/>
          </a:xfrm>
        </p:spPr>
        <p:txBody>
          <a:bodyPr>
            <a:normAutofit fontScale="90000"/>
          </a:bodyPr>
          <a:lstStyle/>
          <a:p>
            <a:r>
              <a:rPr lang="en-US" b="1" dirty="0">
                <a:latin typeface="Times New Roman" panose="02020603050405020304" pitchFamily="18" charset="0"/>
                <a:cs typeface="Times New Roman" panose="02020603050405020304" pitchFamily="18" charset="0"/>
              </a:rPr>
              <a:t>Dedicated Circuits Network</a:t>
            </a:r>
          </a:p>
        </p:txBody>
      </p:sp>
      <p:sp>
        <p:nvSpPr>
          <p:cNvPr id="3" name="Content Placeholder 2">
            <a:extLst>
              <a:ext uri="{FF2B5EF4-FFF2-40B4-BE49-F238E27FC236}">
                <a16:creationId xmlns:a16="http://schemas.microsoft.com/office/drawing/2014/main" id="{C561A05C-632A-3729-D58C-F300E463F2ED}"/>
              </a:ext>
            </a:extLst>
          </p:cNvPr>
          <p:cNvSpPr>
            <a:spLocks noGrp="1"/>
          </p:cNvSpPr>
          <p:nvPr>
            <p:ph idx="1"/>
          </p:nvPr>
        </p:nvSpPr>
        <p:spPr>
          <a:xfrm>
            <a:off x="838200" y="1150374"/>
            <a:ext cx="10515600" cy="5026589"/>
          </a:xfrm>
        </p:spPr>
        <p:txBody>
          <a:bodyPr>
            <a:noAutofit/>
          </a:bodyPr>
          <a:lstStyle/>
          <a:p>
            <a:pPr algn="just"/>
            <a:r>
              <a:rPr lang="en-US" sz="2200" dirty="0">
                <a:latin typeface="Times New Roman" panose="02020603050405020304" pitchFamily="18" charset="0"/>
                <a:cs typeface="Times New Roman" panose="02020603050405020304" pitchFamily="18" charset="0"/>
              </a:rPr>
              <a:t>A dedicated-circuit network is a separate point to point data-communication route between communicating systems. It is available to employ at any time by a designated user. The circuit may be either physical or logical. The physical one is just a cable used to create permanent link between two devices. In such case the network is typically a leased line frequently used to create private wide area networks. Logically dedicated circuits exist as a virtual part of switching networks such as the Internet, frame relay and ATM networks.</a:t>
            </a:r>
          </a:p>
          <a:p>
            <a:pPr algn="just"/>
            <a:r>
              <a:rPr lang="en-US" sz="2200" dirty="0">
                <a:latin typeface="Times New Roman" panose="02020603050405020304" pitchFamily="18" charset="0"/>
                <a:cs typeface="Times New Roman" panose="02020603050405020304" pitchFamily="18" charset="0"/>
              </a:rPr>
              <a:t>Dedicated-circuit networks remain essential for businesses and organizations that require reliable, high-performance, and secure connections between their various locations. However, due to their costs and limitations in scalability, organizations often evaluate other WAN options, such as Virtual Private Networks (VPNs) and MPLS, based on their specific requirements and budget constraints.</a:t>
            </a:r>
          </a:p>
          <a:p>
            <a:pPr algn="just"/>
            <a:r>
              <a:rPr lang="en-US" sz="2200" dirty="0">
                <a:latin typeface="Times New Roman" panose="02020603050405020304" pitchFamily="18" charset="0"/>
                <a:cs typeface="Times New Roman" panose="02020603050405020304" pitchFamily="18" charset="0"/>
              </a:rPr>
              <a:t>With a dedicated-circuit network, the user leases circuits from the common carrier for his or her exclusive use 24 hours per day, 7 days per week. It is like having your own private network, but it is managed by the common carrier. Dedicated-circuit networks are sometimes called private line services.</a:t>
            </a:r>
          </a:p>
        </p:txBody>
      </p:sp>
    </p:spTree>
    <p:extLst>
      <p:ext uri="{BB962C8B-B14F-4D97-AF65-F5344CB8AC3E}">
        <p14:creationId xmlns:p14="http://schemas.microsoft.com/office/powerpoint/2010/main" val="32370401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24A8B-77BA-9BC5-B915-5D492BA7030B}"/>
              </a:ext>
            </a:extLst>
          </p:cNvPr>
          <p:cNvSpPr>
            <a:spLocks noGrp="1"/>
          </p:cNvSpPr>
          <p:nvPr>
            <p:ph type="title"/>
          </p:nvPr>
        </p:nvSpPr>
        <p:spPr>
          <a:xfrm>
            <a:off x="838200" y="365126"/>
            <a:ext cx="10515600" cy="505030"/>
          </a:xfrm>
        </p:spPr>
        <p:txBody>
          <a:bodyPr>
            <a:normAutofit fontScale="90000"/>
          </a:bodyPr>
          <a:lstStyle/>
          <a:p>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561A05C-632A-3729-D58C-F300E463F2ED}"/>
              </a:ext>
            </a:extLst>
          </p:cNvPr>
          <p:cNvSpPr>
            <a:spLocks noGrp="1"/>
          </p:cNvSpPr>
          <p:nvPr>
            <p:ph idx="1"/>
          </p:nvPr>
        </p:nvSpPr>
        <p:spPr>
          <a:xfrm>
            <a:off x="838200" y="1150374"/>
            <a:ext cx="10515600" cy="5026589"/>
          </a:xfrm>
        </p:spPr>
        <p:txBody>
          <a:bodyPr>
            <a:normAutofit lnSpcReduction="10000"/>
          </a:bodyPr>
          <a:lstStyle/>
          <a:p>
            <a:pPr marL="0" indent="0" algn="just">
              <a:buNone/>
            </a:pPr>
            <a:r>
              <a:rPr lang="en-US" sz="2200" b="1" dirty="0">
                <a:latin typeface="Times New Roman" panose="02020603050405020304" pitchFamily="18" charset="0"/>
                <a:cs typeface="Times New Roman" panose="02020603050405020304" pitchFamily="18" charset="0"/>
              </a:rPr>
              <a:t>Advantages:</a:t>
            </a:r>
          </a:p>
          <a:p>
            <a:pPr algn="just"/>
            <a:r>
              <a:rPr lang="en-US" sz="2200" dirty="0">
                <a:latin typeface="Times New Roman" panose="02020603050405020304" pitchFamily="18" charset="0"/>
                <a:cs typeface="Times New Roman" panose="02020603050405020304" pitchFamily="18" charset="0"/>
              </a:rPr>
              <a:t>Reliability: Dedicated-circuit networks offer high reliability as the connection is dedicated solely to the organizations using it, minimizing the chances of congestion or network failures.</a:t>
            </a:r>
          </a:p>
          <a:p>
            <a:pPr algn="just"/>
            <a:r>
              <a:rPr lang="en-US" sz="2200" dirty="0">
                <a:latin typeface="Times New Roman" panose="02020603050405020304" pitchFamily="18" charset="0"/>
                <a:cs typeface="Times New Roman" panose="02020603050405020304" pitchFamily="18" charset="0"/>
              </a:rPr>
              <a:t>Predictable Performance: The fixed bandwidth ensures predictable and stable network performance, allowing businesses to plan their operations effectively. </a:t>
            </a:r>
          </a:p>
          <a:p>
            <a:pPr algn="just"/>
            <a:r>
              <a:rPr lang="en-US" sz="2200" dirty="0">
                <a:latin typeface="Times New Roman" panose="02020603050405020304" pitchFamily="18" charset="0"/>
                <a:cs typeface="Times New Roman" panose="02020603050405020304" pitchFamily="18" charset="0"/>
              </a:rPr>
              <a:t>Security: Because these lines are private and leased specifically for the organization, the data transmitted over dedicated-circuit networks is generally more secure than data sent over public networks.</a:t>
            </a:r>
          </a:p>
          <a:p>
            <a:pPr marL="0" indent="0" algn="just">
              <a:buNone/>
            </a:pPr>
            <a:r>
              <a:rPr lang="en-US" sz="2200" b="1" dirty="0">
                <a:latin typeface="Times New Roman" panose="02020603050405020304" pitchFamily="18" charset="0"/>
                <a:cs typeface="Times New Roman" panose="02020603050405020304" pitchFamily="18" charset="0"/>
              </a:rPr>
              <a:t>Disadvantages:</a:t>
            </a:r>
          </a:p>
          <a:p>
            <a:pPr algn="just"/>
            <a:r>
              <a:rPr lang="en-US" sz="2200" dirty="0">
                <a:latin typeface="Times New Roman" panose="02020603050405020304" pitchFamily="18" charset="0"/>
                <a:cs typeface="Times New Roman" panose="02020603050405020304" pitchFamily="18" charset="0"/>
              </a:rPr>
              <a:t>Cost: Leased lines can be expensive, especially for high bandwidth requirements, making them less cost-effective compared to other WAN technologies like VPNs over the internet. </a:t>
            </a:r>
          </a:p>
          <a:p>
            <a:pPr algn="just"/>
            <a:r>
              <a:rPr lang="en-US" sz="2200" dirty="0">
                <a:latin typeface="Times New Roman" panose="02020603050405020304" pitchFamily="18" charset="0"/>
                <a:cs typeface="Times New Roman" panose="02020603050405020304" pitchFamily="18" charset="0"/>
              </a:rPr>
              <a:t>Scalability: It can be challenging and costly to scale the bandwidth of dedicated-circuit networks, especially if substantial increases in capacity are needed.</a:t>
            </a:r>
          </a:p>
        </p:txBody>
      </p:sp>
    </p:spTree>
    <p:extLst>
      <p:ext uri="{BB962C8B-B14F-4D97-AF65-F5344CB8AC3E}">
        <p14:creationId xmlns:p14="http://schemas.microsoft.com/office/powerpoint/2010/main" val="35285904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24A8B-77BA-9BC5-B915-5D492BA7030B}"/>
              </a:ext>
            </a:extLst>
          </p:cNvPr>
          <p:cNvSpPr>
            <a:spLocks noGrp="1"/>
          </p:cNvSpPr>
          <p:nvPr>
            <p:ph type="title"/>
          </p:nvPr>
        </p:nvSpPr>
        <p:spPr>
          <a:xfrm>
            <a:off x="838200" y="365126"/>
            <a:ext cx="10515600" cy="505030"/>
          </a:xfrm>
        </p:spPr>
        <p:txBody>
          <a:bodyPr>
            <a:normAutofit fontScale="90000"/>
          </a:bodyPr>
          <a:lstStyle/>
          <a:p>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561A05C-632A-3729-D58C-F300E463F2ED}"/>
              </a:ext>
            </a:extLst>
          </p:cNvPr>
          <p:cNvSpPr>
            <a:spLocks noGrp="1"/>
          </p:cNvSpPr>
          <p:nvPr>
            <p:ph idx="1"/>
          </p:nvPr>
        </p:nvSpPr>
        <p:spPr>
          <a:xfrm>
            <a:off x="838200" y="870156"/>
            <a:ext cx="10515600" cy="5306807"/>
          </a:xfrm>
        </p:spPr>
        <p:txBody>
          <a:bodyPr>
            <a:normAutofit/>
          </a:bodyPr>
          <a:lstStyle/>
          <a:p>
            <a:pPr algn="just"/>
            <a:r>
              <a:rPr lang="en-US" sz="2400" b="1" dirty="0">
                <a:latin typeface="Times New Roman" panose="02020603050405020304" pitchFamily="18" charset="0"/>
                <a:cs typeface="Times New Roman" panose="02020603050405020304" pitchFamily="18" charset="0"/>
              </a:rPr>
              <a:t>Basic Architecture:</a:t>
            </a:r>
          </a:p>
          <a:p>
            <a:pPr algn="just"/>
            <a:endParaRPr lang="en-US" sz="2000" dirty="0">
              <a:latin typeface="Times New Roman" panose="02020603050405020304" pitchFamily="18" charset="0"/>
              <a:cs typeface="Times New Roman" panose="02020603050405020304" pitchFamily="18" charset="0"/>
            </a:endParaRPr>
          </a:p>
          <a:p>
            <a:pPr algn="just"/>
            <a:endParaRPr lang="en-US" sz="2400" b="1"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3A62A072-E515-1583-AC51-2499EB7E030C}"/>
              </a:ext>
            </a:extLst>
          </p:cNvPr>
          <p:cNvPicPr>
            <a:picLocks noChangeAspect="1"/>
          </p:cNvPicPr>
          <p:nvPr/>
        </p:nvPicPr>
        <p:blipFill>
          <a:blip r:embed="rId2"/>
          <a:stretch>
            <a:fillRect/>
          </a:stretch>
        </p:blipFill>
        <p:spPr>
          <a:xfrm>
            <a:off x="6096000" y="1500187"/>
            <a:ext cx="5046099" cy="4676776"/>
          </a:xfrm>
          <a:prstGeom prst="rect">
            <a:avLst/>
          </a:prstGeom>
        </p:spPr>
      </p:pic>
      <p:sp>
        <p:nvSpPr>
          <p:cNvPr id="6" name="TextBox 5">
            <a:extLst>
              <a:ext uri="{FF2B5EF4-FFF2-40B4-BE49-F238E27FC236}">
                <a16:creationId xmlns:a16="http://schemas.microsoft.com/office/drawing/2014/main" id="{C1BAE206-4727-3ED7-FB58-C72B45F1728D}"/>
              </a:ext>
            </a:extLst>
          </p:cNvPr>
          <p:cNvSpPr txBox="1"/>
          <p:nvPr/>
        </p:nvSpPr>
        <p:spPr>
          <a:xfrm>
            <a:off x="5980779" y="5522960"/>
            <a:ext cx="1054201" cy="369332"/>
          </a:xfrm>
          <a:prstGeom prst="rect">
            <a:avLst/>
          </a:prstGeom>
          <a:solidFill>
            <a:schemeClr val="bg1"/>
          </a:solidFill>
        </p:spPr>
        <p:txBody>
          <a:bodyPr wrap="square" rtlCol="0">
            <a:spAutoFit/>
          </a:bodyPr>
          <a:lstStyle/>
          <a:p>
            <a:endParaRPr lang="en-US" dirty="0"/>
          </a:p>
        </p:txBody>
      </p:sp>
      <p:sp>
        <p:nvSpPr>
          <p:cNvPr id="7" name="TextBox 6">
            <a:extLst>
              <a:ext uri="{FF2B5EF4-FFF2-40B4-BE49-F238E27FC236}">
                <a16:creationId xmlns:a16="http://schemas.microsoft.com/office/drawing/2014/main" id="{0E80CCCB-96C7-B9CB-B370-BB8436841B33}"/>
              </a:ext>
            </a:extLst>
          </p:cNvPr>
          <p:cNvSpPr txBox="1"/>
          <p:nvPr/>
        </p:nvSpPr>
        <p:spPr>
          <a:xfrm>
            <a:off x="987375" y="1225689"/>
            <a:ext cx="4896924" cy="5324535"/>
          </a:xfrm>
          <a:prstGeom prst="rect">
            <a:avLst/>
          </a:prstGeom>
          <a:noFill/>
        </p:spPr>
        <p:txBody>
          <a:bodyPr wrap="square" rtlCol="0">
            <a:spAutoFit/>
          </a:bodyPr>
          <a:lstStyle/>
          <a:p>
            <a:pPr algn="just"/>
            <a:r>
              <a:rPr lang="en-US" sz="2000" dirty="0">
                <a:latin typeface="Times New Roman" panose="02020603050405020304" pitchFamily="18" charset="0"/>
                <a:cs typeface="Times New Roman" panose="02020603050405020304" pitchFamily="18" charset="0"/>
              </a:rPr>
              <a:t>The basic architecture of dedicated circuit networks involves the use of leased lines to establish a direct, private, and constant connection between two or more points. A dedicated-circuit network is a separate point to point data-communication route between communicating systems. It is available to employ at any time by a designated user. The circuit may be either physical or logical. The physical one is just a cable used to create permanent link between two devices. In such case the network is typically a leased line frequently used to create private wide area networks. Logically dedicated circuits exist as a virtual part of switching networks such as the Internet, frame relay and ATM (Asynchronous Transfer Mode) networks.</a:t>
            </a:r>
          </a:p>
        </p:txBody>
      </p:sp>
    </p:spTree>
    <p:extLst>
      <p:ext uri="{BB962C8B-B14F-4D97-AF65-F5344CB8AC3E}">
        <p14:creationId xmlns:p14="http://schemas.microsoft.com/office/powerpoint/2010/main" val="1023366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988</TotalTime>
  <Words>7431</Words>
  <Application>Microsoft Office PowerPoint</Application>
  <PresentationFormat>Widescreen</PresentationFormat>
  <Paragraphs>179</Paragraphs>
  <Slides>53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53</vt:i4>
      </vt:variant>
    </vt:vector>
  </HeadingPairs>
  <TitlesOfParts>
    <vt:vector size="58" baseType="lpstr">
      <vt:lpstr>Arial</vt:lpstr>
      <vt:lpstr>Calibri</vt:lpstr>
      <vt:lpstr>Calibri Light</vt:lpstr>
      <vt:lpstr>Times New Roman</vt:lpstr>
      <vt:lpstr>Office Theme</vt:lpstr>
      <vt:lpstr>UNIT 8: WIDE AREA NETWORK</vt:lpstr>
      <vt:lpstr>CONTENTS</vt:lpstr>
      <vt:lpstr>Introduction</vt:lpstr>
      <vt:lpstr>PowerPoint Presentation</vt:lpstr>
      <vt:lpstr>PowerPoint Presentation</vt:lpstr>
      <vt:lpstr>PowerPoint Presentation</vt:lpstr>
      <vt:lpstr>Dedicated Circuits Network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Packet-Switched Network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Virtual Private Networks</vt:lpstr>
      <vt:lpstr>PowerPoint Presentation</vt:lpstr>
      <vt:lpstr>PowerPoint Presentation</vt:lpstr>
      <vt:lpstr>PowerPoint Presentation</vt:lpstr>
      <vt:lpstr>PowerPoint Presentation</vt:lpstr>
      <vt:lpstr>PowerPoint Presentation</vt:lpstr>
      <vt:lpstr>VPN Types</vt:lpstr>
      <vt:lpstr>PowerPoint Presentation</vt:lpstr>
      <vt:lpstr>PowerPoint Presentation</vt:lpstr>
      <vt:lpstr>PowerPoint Presentation</vt:lpstr>
      <vt:lpstr>PowerPoint Presentation</vt:lpstr>
      <vt:lpstr>How VPN works?</vt:lpstr>
      <vt:lpstr>Pros and Cons of VPN</vt:lpstr>
      <vt:lpstr>The Best Practice WAN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Improving WAN Performance</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8: WIDE AREA NETWORK</dc:title>
  <dc:creator>Rolisha Sthapit</dc:creator>
  <cp:lastModifiedBy>Rolisha Sthapit</cp:lastModifiedBy>
  <cp:revision>39</cp:revision>
  <dcterms:created xsi:type="dcterms:W3CDTF">2023-12-07T02:54:26Z</dcterms:created>
  <dcterms:modified xsi:type="dcterms:W3CDTF">2024-08-27T08:30:10Z</dcterms:modified>
</cp:coreProperties>
</file>