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ppt/slideLayouts/slideLayout2.xml" Type="http://schemas.openxmlformats.org/officeDocument/2006/relationships/slideLayout"/><Relationship Id="rId6" Target="ppt/slideLayouts/slideLayout3.xml" Type="http://schemas.openxmlformats.org/officeDocument/2006/relationships/slideLayout"/><Relationship Id="rId7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4" d="100"/>
          <a:sy n="114" d="100"/>
        </p:scale>
        <p:origin x="9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charts/_rels/chart1.xml.rels><?xml version="1.0" encoding="UTF-8" standalone="yes"?><Relationships xmlns="http://schemas.openxmlformats.org/package/2006/relationships"><Relationship Id="rId1" Target="../embeddings/Microsoft_Excel_Worksheet1.xlsx" Type="http://schemas.openxmlformats.org/officeDocument/2006/relationships/package"/></Relationships>
</file>

<file path=ppt/charts/_rels/chart2.xml.rels><?xml version="1.0" encoding="UTF-8" standalone="yes"?><Relationships xmlns="http://schemas.openxmlformats.org/package/2006/relationships"><Relationship Id="rId1" Target="../embeddings/Microsoft_Excel_Worksheet2.xlsx" Type="http://schemas.openxmlformats.org/officeDocument/2006/relationships/package"/></Relationships>
</file>

<file path=ppt/charts/_rels/chart3.xml.rels><?xml version="1.0" encoding="UTF-8" standalone="yes"?><Relationships xmlns="http://schemas.openxmlformats.org/package/2006/relationships"><Relationship Id="rId1" Target="../embeddings/Microsoft_Excel_Worksheet3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true"/>
    <c:plotArea>
      <c:doughnutChart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rgbClr val="F3EEEA"/>
            </a:solidFill>
            <a:ln>
              <a:noFill/>
            </a:ln>
          </c:spPr>
          <c:dPt>
            <c:idx val="0"/>
            <c:bubble3D val="false"/>
            <c:spPr>
              <a:solidFill>
                <a:srgbClr val="F3EEEA"/>
              </a:solidFill>
              <a:ln>
                <a:noFill/>
              </a:ln>
            </c:spPr>
          </c:dPt>
          <c:dPt>
            <c:idx val="1"/>
            <c:bubble3D val="false"/>
            <c:spPr>
              <a:solidFill>
                <a:srgbClr val="E4A7A9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管理人员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40.0</c:v>
                </c:pt>
                <c:pt idx="1">
                  <c:v>60.0</c:v>
                </c:pt>
              </c:numCache>
            </c:numRef>
          </c:val>
        </c:ser>
        <c:holeSize val="75"/>
      </c:doughnutChart>
    </c:plotArea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true"/>
    <c:plotArea>
      <c:doughnutChart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false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</c:spPr>
          </c:dPt>
          <c:dPt>
            <c:idx val="1"/>
            <c:bubble3D val="false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管理人员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40.0</c:v>
                </c:pt>
                <c:pt idx="1">
                  <c:v>60.0</c:v>
                </c:pt>
              </c:numCache>
            </c:numRef>
          </c:val>
        </c:ser>
        <c:holeSize val="75"/>
      </c:doughnutChart>
    </c:plotArea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true"/>
    <c:plotArea>
      <c:doughnutChart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false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</c:spPr>
          </c:dPt>
          <c:dPt>
            <c:idx val="1"/>
            <c:bubble3D val="false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管理人员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40.0</c:v>
                </c:pt>
                <c:pt idx="1">
                  <c:v>60.0</c:v>
                </c:pt>
              </c:numCache>
            </c:numRef>
          </c:val>
        </c:ser>
        <c:holeSize val="75"/>
      </c:doughnutChart>
    </c:plotArea>
  </c:chart>
  <c:externalData r:id="rId1"/>
</c:chartSpace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838309" y="365128"/>
            <a:ext cx="10516970" cy="1325563"/>
          </a:xfr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false" i="false" sz="4400" baseline="0" u="none" altLang="en-US">
                <a:solidFill>
                  <a:srgbClr val="000000"/>
                </a:solidFill>
              </a:rPr>
              <a:t>单击此处编辑母版标题样式</a:t>
            </a:r>
          </a:p>
        </p:txBody>
      </p:sp>
      <p:sp>
        <p:nvSpPr>
          <p:cNvPr name="AutoShape 3" id="3"/>
          <p:cNvSpPr/>
          <p:nvPr>
            <p:ph type="obj" sz="half" idx="1"/>
          </p:nvPr>
        </p:nvSpPr>
        <p:spPr>
          <a:xfrm>
            <a:off x="838309" y="1825625"/>
            <a:ext cx="5182275" cy="4351338"/>
          </a:xfrm>
        </p:spPr>
        <p:txBody>
          <a:bodyPr vert="horz" anchor="t" tIns="45720" lIns="91440" bIns="45720" rIns="91440">
            <a:normAutofit/>
          </a:bodyPr>
          <a:p>
            <a:pPr algn="l" indent="-228600" marL="228600">
              <a:lnSpc>
                <a:spcPct val="90000"/>
              </a:lnSpc>
              <a:spcBef>
                <a:spcPts val="1000"/>
              </a:spcBef>
            </a:pPr>
            <a:r>
              <a:rPr lang="zh-CN" b="false" i="false" sz="2800" baseline="0" u="none" altLang="en-US">
                <a:solidFill>
                  <a:srgbClr val="000000"/>
                </a:solidFill>
              </a:rPr>
              <a:t>单击此处编辑母版文本样式</a:t>
            </a:r>
          </a:p>
          <a:p>
            <a:pPr algn="l" indent="-228600" lvl="1" marL="6858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2400" baseline="0" u="none" altLang="en-US">
                <a:solidFill>
                  <a:srgbClr val="000000"/>
                </a:solidFill>
              </a:rPr>
              <a:t>二级</a:t>
            </a:r>
          </a:p>
          <a:p>
            <a:pPr algn="l" indent="-228600" lvl="2" marL="11430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2000" baseline="0" u="none" altLang="en-US">
                <a:solidFill>
                  <a:srgbClr val="000000"/>
                </a:solidFill>
              </a:rPr>
              <a:t>三级</a:t>
            </a:r>
          </a:p>
          <a:p>
            <a:pPr algn="l" indent="-228600" lvl="3" marL="16002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1800" baseline="0" u="none" altLang="en-US">
                <a:solidFill>
                  <a:srgbClr val="000000"/>
                </a:solidFill>
              </a:rPr>
              <a:t>四级</a:t>
            </a:r>
          </a:p>
          <a:p>
            <a:pPr algn="l" indent="-228600" lvl="4" marL="20574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1800" baseline="0" u="none" altLang="en-US">
                <a:solidFill>
                  <a:srgbClr val="000000"/>
                </a:solidFill>
              </a:rPr>
              <a:t>五级</a:t>
            </a:r>
          </a:p>
        </p:txBody>
      </p:sp>
      <p:sp>
        <p:nvSpPr>
          <p:cNvPr name="AutoShape 4" id="4"/>
          <p:cNvSpPr/>
          <p:nvPr>
            <p:ph type="obj" sz="half" idx="2"/>
          </p:nvPr>
        </p:nvSpPr>
        <p:spPr>
          <a:xfrm>
            <a:off x="6173005" y="1825625"/>
            <a:ext cx="5182275" cy="4351338"/>
          </a:xfrm>
        </p:spPr>
        <p:txBody>
          <a:bodyPr vert="horz" anchor="t" tIns="45720" lIns="91440" bIns="45720" rIns="91440">
            <a:normAutofit/>
          </a:bodyPr>
          <a:p>
            <a:pPr algn="l" indent="-228600" marL="228600">
              <a:lnSpc>
                <a:spcPct val="90000"/>
              </a:lnSpc>
              <a:spcBef>
                <a:spcPts val="1000"/>
              </a:spcBef>
            </a:pPr>
            <a:r>
              <a:rPr lang="zh-CN" b="false" i="false" sz="2800" baseline="0" u="none" altLang="en-US">
                <a:solidFill>
                  <a:srgbClr val="000000"/>
                </a:solidFill>
              </a:rPr>
              <a:t>单击此处编辑母版文本样式</a:t>
            </a:r>
          </a:p>
          <a:p>
            <a:pPr algn="l" indent="-228600" lvl="1" marL="6858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2400" baseline="0" u="none" altLang="en-US">
                <a:solidFill>
                  <a:srgbClr val="000000"/>
                </a:solidFill>
              </a:rPr>
              <a:t>二级</a:t>
            </a:r>
          </a:p>
          <a:p>
            <a:pPr algn="l" indent="-228600" lvl="2" marL="11430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2000" baseline="0" u="none" altLang="en-US">
                <a:solidFill>
                  <a:srgbClr val="000000"/>
                </a:solidFill>
              </a:rPr>
              <a:t>三级</a:t>
            </a:r>
          </a:p>
          <a:p>
            <a:pPr algn="l" indent="-228600" lvl="3" marL="16002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1800" baseline="0" u="none" altLang="en-US">
                <a:solidFill>
                  <a:srgbClr val="000000"/>
                </a:solidFill>
              </a:rPr>
              <a:t>四级</a:t>
            </a:r>
          </a:p>
          <a:p>
            <a:pPr algn="l" indent="-228600" lvl="4" marL="20574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1800" baseline="0" u="none" altLang="en-US">
                <a:solidFill>
                  <a:srgbClr val="000000"/>
                </a:solidFill>
              </a:rPr>
              <a:t>五级</a:t>
            </a:r>
          </a:p>
        </p:txBody>
      </p:sp>
      <p:sp>
        <p:nvSpPr>
          <p:cNvPr name="AutoShape 5" id="5"/>
          <p:cNvSpPr/>
          <p:nvPr>
            <p:ph type="dt" sz="half" idx="10"/>
          </p:nvPr>
        </p:nvSpPr>
        <p:spPr>
          <a:xfrm>
            <a:off x="838309" y="6356353"/>
            <a:ext cx="2743557" cy="365125"/>
          </a:xfrm>
        </p:spPr>
        <p:txBody>
          <a:bodyPr vert="horz" anchor="ctr" tIns="45720" lIns="91440" bIns="45720" rIns="91440">
            <a:normAutofit/>
          </a:bodyPr>
          <a:p>
            <a:pPr algn="l" marL="0"/>
            <a:r>
              <a:rPr lang="en-US" b="false" i="false" sz="1200" baseline="0" u="none">
                <a:solidFill>
                  <a:srgbClr val="000000">
                    <a:tint val="75000"/>
                  </a:srgbClr>
                </a:solidFill>
                <a:latin typeface="Calibri"/>
                <a:ea typeface="Calibri"/>
              </a:rPr>
              <a:t>7/25/2024</a:t>
            </a:r>
          </a:p>
        </p:txBody>
      </p:sp>
      <p:sp>
        <p:nvSpPr>
          <p:cNvPr name="AutoShape 6" id="6"/>
          <p:cNvSpPr/>
          <p:nvPr>
            <p:ph type="ftr" sz="quarter" idx="11"/>
          </p:nvPr>
        </p:nvSpPr>
        <p:spPr>
          <a:xfrm>
            <a:off x="4039126" y="6356353"/>
            <a:ext cx="4115336" cy="365125"/>
          </a:xfrm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7" id="7"/>
          <p:cNvSpPr/>
          <p:nvPr>
            <p:ph type="sldNum" sz="quarter" idx="12"/>
          </p:nvPr>
        </p:nvSpPr>
        <p:spPr>
          <a:xfrm>
            <a:off x="8611723" y="6356353"/>
            <a:ext cx="2743557" cy="365125"/>
          </a:xfrm>
        </p:spPr>
        <p:txBody>
          <a:bodyPr vert="horz" anchor="ctr" tIns="45720" lIns="91440" bIns="45720" rIns="91440">
            <a:normAutofit/>
          </a:bodyPr>
          <a:p>
            <a:pPr algn="r" marL="0"/>
            <a:fld type="slidenum" id="{3386411A-70EE-422D-B97C-F56BEE3FF077}">
              <a:rPr lang="en-US" b="false" i="false" sz="1200" baseline="0" u="none">
                <a:solidFill>
                  <a:srgbClr val="000000">
                    <a:tint val="75000"/>
                  </a:srgbClr>
                </a:solidFill>
                <a:latin typeface="Calibri"/>
                <a:ea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 dir="l"/>
  </p:transition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Relationship Id="rId3" Target="../slideLayouts/slideLayout2.xml" Type="http://schemas.openxmlformats.org/officeDocument/2006/relationships/slideLayout"/><Relationship Id="rId4" Target="../slideLayouts/slideLayout3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838309" y="365128"/>
            <a:ext cx="10516970" cy="1325563"/>
          </a:xfrm>
          <a:prstGeom prst="rect">
            <a:avLst/>
          </a:prstGeo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false" i="false" sz="4400" baseline="0" u="none" altLang="en-US">
                <a:solidFill>
                  <a:srgbClr val="000000"/>
                </a:solidFill>
              </a:rPr>
              <a:t>单击此处编辑母版标题样式</a:t>
            </a:r>
          </a:p>
        </p:txBody>
      </p:sp>
      <p:sp>
        <p:nvSpPr>
          <p:cNvPr name="AutoShape 3" id="3"/>
          <p:cNvSpPr/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anchor="t" tIns="45720" lIns="91440" bIns="45720" rIns="91440">
            <a:normAutofit/>
          </a:bodyPr>
          <a:p>
            <a:pPr algn="l" indent="-228600" marL="228600">
              <a:lnSpc>
                <a:spcPct val="90000"/>
              </a:lnSpc>
              <a:spcBef>
                <a:spcPts val="1000"/>
              </a:spcBef>
            </a:pPr>
            <a:r>
              <a:rPr lang="zh-CN" b="false" i="false" sz="2800" baseline="0" u="none" altLang="en-US">
                <a:solidFill>
                  <a:srgbClr val="000000"/>
                </a:solidFill>
              </a:rPr>
              <a:t>单击此处编辑母版文本样式</a:t>
            </a:r>
          </a:p>
          <a:p>
            <a:pPr algn="l" indent="-228600" lvl="1" marL="6858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2400" baseline="0" u="none" altLang="en-US">
                <a:solidFill>
                  <a:srgbClr val="000000"/>
                </a:solidFill>
              </a:rPr>
              <a:t>二级</a:t>
            </a:r>
          </a:p>
          <a:p>
            <a:pPr algn="l" indent="-228600" lvl="2" marL="11430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2000" baseline="0" u="none" altLang="en-US">
                <a:solidFill>
                  <a:srgbClr val="000000"/>
                </a:solidFill>
              </a:rPr>
              <a:t>三级</a:t>
            </a:r>
          </a:p>
          <a:p>
            <a:pPr algn="l" indent="-228600" lvl="3" marL="16002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1800" baseline="0" u="none" altLang="en-US">
                <a:solidFill>
                  <a:srgbClr val="000000"/>
                </a:solidFill>
              </a:rPr>
              <a:t>四级</a:t>
            </a:r>
          </a:p>
          <a:p>
            <a:pPr algn="l" indent="-228600" lvl="4" marL="20574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1800" baseline="0" u="none" altLang="en-US">
                <a:solidFill>
                  <a:srgbClr val="000000"/>
                </a:solidFill>
              </a:rPr>
              <a:t>五级</a:t>
            </a:r>
          </a:p>
        </p:txBody>
      </p:sp>
      <p:sp>
        <p:nvSpPr>
          <p:cNvPr name="AutoShape 4" id="4"/>
          <p:cNvSpPr/>
          <p:nvPr>
            <p:ph type="dt" sz="half" idx="2"/>
          </p:nvPr>
        </p:nvSpPr>
        <p:spPr>
          <a:xfrm>
            <a:off x="838309" y="6356353"/>
            <a:ext cx="2743557" cy="365125"/>
          </a:xfrm>
          <a:prstGeom prst="rect">
            <a:avLst/>
          </a:prstGeom>
        </p:spPr>
        <p:txBody>
          <a:bodyPr vert="horz" anchor="ctr" tIns="45720" lIns="91440" bIns="45720" rIns="91440">
            <a:normAutofit/>
          </a:bodyPr>
          <a:p>
            <a:pPr algn="l" marL="0"/>
            <a:r>
              <a:rPr lang="en-US" b="false" i="false" sz="1800" baseline="0" u="none">
                <a:solidFill>
                  <a:srgbClr val="000000"/>
                </a:solidFill>
                <a:latin typeface="Calibri"/>
                <a:ea typeface="Calibri"/>
              </a:rPr>
              <a:t>7/25/2024</a:t>
            </a:r>
          </a:p>
        </p:txBody>
      </p:sp>
      <p:sp>
        <p:nvSpPr>
          <p:cNvPr name="AutoShape 5" id="5"/>
          <p:cNvSpPr/>
          <p:nvPr>
            <p:ph type="ftr" sz="quarter" idx="3"/>
          </p:nvPr>
        </p:nvSpPr>
        <p:spPr>
          <a:xfrm>
            <a:off x="4039126" y="6356353"/>
            <a:ext cx="4115336" cy="365125"/>
          </a:xfrm>
          <a:prstGeom prst="rect">
            <a:avLst/>
          </a:prstGeom>
        </p:spPr>
        <p:txBody>
          <a:bodyPr vert="horz" anchor="ctr" tIns="45720" lIns="91440" bIns="45720" rIns="91440">
            <a:normAutofit/>
          </a:bodyPr>
          <a:p>
            <a:pPr algn="l" marL="0"/>
          </a:p>
        </p:txBody>
      </p:sp>
      <p:sp>
        <p:nvSpPr>
          <p:cNvPr name="AutoShape 6" id="6"/>
          <p:cNvSpPr/>
          <p:nvPr>
            <p:ph type="sldNum" sz="quarter" idx="4"/>
          </p:nvPr>
        </p:nvSpPr>
        <p:spPr>
          <a:xfrm>
            <a:off x="8611723" y="6356353"/>
            <a:ext cx="2743557" cy="365125"/>
          </a:xfrm>
          <a:prstGeom prst="rect">
            <a:avLst/>
          </a:prstGeom>
        </p:spPr>
        <p:txBody>
          <a:bodyPr vert="horz" anchor="ctr" tIns="45720" lIns="91440" bIns="45720" rIns="91440">
            <a:normAutofit/>
          </a:bodyPr>
          <a:p>
            <a:pPr algn="l" marL="0"/>
            <a:fld type="slidenum" id="{3386411A-70EE-422D-B97C-F56BEE3FF077}">
              <a:rPr lang="en-US" b="false" i="false" sz="1800" baseline="0" u="none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3"/>
    <p:sldLayoutId id="2147483657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charts/chart1.xml" Type="http://schemas.openxmlformats.org/officeDocument/2006/relationships/chart"/><Relationship Id="rId3" Target="../charts/chart2.xml" Type="http://schemas.openxmlformats.org/officeDocument/2006/relationships/chart"/><Relationship Id="rId4" Target="../charts/chart3.xml" Type="http://schemas.openxmlformats.org/officeDocument/2006/relationships/chart"/></Relationships>
</file>

<file path=ppt/slides/_rels/slide3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720198" y="1796825"/>
            <a:ext cx="10561173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000" baseline="0" u="none">
                <a:solidFill>
                  <a:srgbClr val="5CB3AB"/>
                </a:solidFill>
                <a:latin typeface="+mn-ea"/>
                <a:ea typeface="+mn-ea"/>
              </a:rPr>
              <a:t>Process Management: An Overview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0022" y="4436137"/>
            <a:ext cx="3744416" cy="36684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indent="0" marL="0">
              <a:lnSpc>
                <a:spcPct val="100000"/>
              </a:lnSpc>
            </a:pPr>
            <a:r>
              <a:rPr lang="en-US" b="false" i="false" sz="1400" baseline="0" u="none">
                <a:solidFill>
                  <a:srgbClr val="FFFFFF">
                    <a:alpha val="100000"/>
                  </a:srgbClr>
                </a:solidFill>
                <a:latin typeface="汉仪旗黑-55简"/>
                <a:ea typeface="汉仪旗黑-55简"/>
              </a:rPr>
              <a:t>Presented By: Er. Sharat Maharjan</a:t>
            </a:r>
          </a:p>
        </p:txBody>
      </p:sp>
    </p:spTree>
  </p:cSld>
  <p:clrMapOvr>
    <a:masterClrMapping/>
  </p:clrMapOvr>
  <p:transition spd="fast" advClick="false"/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Threads: Lightweight Processes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03</a:t>
            </a:r>
          </a:p>
        </p:txBody>
      </p:sp>
    </p:spTree>
  </p:cSld>
  <p:clrMapOvr>
    <a:masterClrMapping/>
  </p:clrMapOvr>
  <p:transition spd="fast" advClick="false"/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71841" y="383406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Threads Overview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>
            <a:off x="3636661" y="1769316"/>
            <a:ext cx="963420" cy="963419"/>
          </a:xfrm>
          <a:prstGeom prst="ellipse">
            <a:avLst/>
          </a:prstGeom>
          <a:solidFill>
            <a:srgbClr val="FFFFFF"/>
          </a:solidFill>
        </p:spPr>
        <p:txBody>
          <a:bodyPr vert="horz" anchor="t" wrap="square" tIns="22860" lIns="45720" bIns="22860" rIns="45720">
            <a:normAutofit/>
          </a:bodyPr>
          <a:p>
            <a:pPr algn="l" marL="0"/>
          </a:p>
        </p:txBody>
      </p:sp>
      <p:sp>
        <p:nvSpPr>
          <p:cNvPr name="AutoShape 4" id="4"/>
          <p:cNvSpPr/>
          <p:nvPr/>
        </p:nvSpPr>
        <p:spPr>
          <a:xfrm rot="10800000">
            <a:off x="-4645619" y="-6159221"/>
            <a:ext cx="963420" cy="963419"/>
          </a:xfrm>
          <a:prstGeom prst="ellipse">
            <a:avLst/>
          </a:prstGeom>
          <a:solidFill>
            <a:srgbClr val="FFFFFF"/>
          </a:solidFill>
        </p:spPr>
        <p:txBody>
          <a:bodyPr vert="horz" anchor="t" wrap="square" tIns="22860" lIns="45720" bIns="22860" rIns="45720">
            <a:normAutofit/>
          </a:bodyPr>
          <a:p>
            <a:pPr algn="l" marL="0"/>
          </a:p>
        </p:txBody>
      </p:sp>
      <p:sp>
        <p:nvSpPr>
          <p:cNvPr name="AutoShape 5" id="5"/>
          <p:cNvSpPr/>
          <p:nvPr/>
        </p:nvSpPr>
        <p:spPr>
          <a:xfrm rot="0">
            <a:off x="667348" y="1997384"/>
            <a:ext cx="4139499" cy="123444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Threads are lightweight processes; they share the same address space, code, data, and OS resources. Therefore, this enables efficient communication and resource utilization.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1693" y="1547132"/>
            <a:ext cx="3821579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Definition of a Thread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 rot="0">
            <a:off x="969570" y="4992706"/>
            <a:ext cx="4073145" cy="142020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Improve application responsiveness, resource sharing, and economy; threads improve multitasking capabilities in the OS. Therefore, it's important to understand their benefits to achieve optimal design.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4953" y="4483918"/>
            <a:ext cx="3796735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Benefits of Threads</a:t>
            </a:r>
            <a:endParaRPr lang="en-US" sz="1100"/>
          </a:p>
        </p:txBody>
      </p:sp>
      <p:pic>
        <p:nvPicPr>
          <p:cNvPr name="b68f84c5986c4adaaaa1f2a02ab4f61a.jpg" id="9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6008385" y="1703875"/>
            <a:ext cx="5932182" cy="3443900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Thread vs. Process</a:t>
            </a:r>
            <a:endParaRPr lang="en-US" sz="1100"/>
          </a:p>
        </p:txBody>
      </p:sp>
      <p:sp>
        <p:nvSpPr>
          <p:cNvPr name="Freeform 3" id="3"/>
          <p:cNvSpPr/>
          <p:nvPr/>
        </p:nvSpPr>
        <p:spPr>
          <a:xfrm rot="2561600">
            <a:off x="2546641" y="4439712"/>
            <a:ext cx="674239" cy="61079"/>
          </a:xfrm>
          <a:custGeom>
            <a:avLst/>
            <a:gdLst/>
            <a:ahLst/>
            <a:cxnLst/>
            <a:rect r="r" b="b" t="t" l="l"/>
            <a:pathLst>
              <a:path w="0" h="0" stroke="true" fill="norm" extrusionOk="true">
                <a:moveTo>
                  <a:pt x="0" y="28828"/>
                </a:moveTo>
                <a:lnTo>
                  <a:pt x="617111" y="28828"/>
                </a:lnTo>
              </a:path>
            </a:pathLst>
          </a:custGeom>
          <a:noFill/>
          <a:ln w="12700" cap="flat" cmpd="sng">
            <a:solidFill>
              <a:srgbClr val="FFFFFF">
                <a:lumMod val="85000"/>
              </a:srgbClr>
            </a:solidFill>
            <a:prstDash val="solid"/>
          </a:ln>
        </p:spPr>
      </p:sp>
      <p:sp>
        <p:nvSpPr>
          <p:cNvPr name="Freeform 4" id="4"/>
          <p:cNvSpPr/>
          <p:nvPr/>
        </p:nvSpPr>
        <p:spPr>
          <a:xfrm>
            <a:off x="2635980" y="3550138"/>
            <a:ext cx="749318" cy="61079"/>
          </a:xfrm>
          <a:custGeom>
            <a:avLst/>
            <a:gdLst/>
            <a:ahLst/>
            <a:cxnLst/>
            <a:rect r="r" b="b" t="t" l="l"/>
            <a:pathLst>
              <a:path w="0" h="0" stroke="true" fill="norm" extrusionOk="true">
                <a:moveTo>
                  <a:pt x="0" y="28828"/>
                </a:moveTo>
                <a:lnTo>
                  <a:pt x="685829" y="28828"/>
                </a:lnTo>
              </a:path>
            </a:pathLst>
          </a:custGeom>
          <a:noFill/>
          <a:ln w="12700" cap="flat" cmpd="sng">
            <a:solidFill>
              <a:srgbClr val="FFFFFF">
                <a:lumMod val="85000"/>
              </a:srgbClr>
            </a:solidFill>
            <a:prstDash val="solid"/>
          </a:ln>
        </p:spPr>
      </p:sp>
      <p:sp>
        <p:nvSpPr>
          <p:cNvPr name="Freeform 5" id="5"/>
          <p:cNvSpPr/>
          <p:nvPr/>
        </p:nvSpPr>
        <p:spPr>
          <a:xfrm rot="19038400">
            <a:off x="2546641" y="2660564"/>
            <a:ext cx="674239" cy="61079"/>
          </a:xfrm>
          <a:custGeom>
            <a:avLst/>
            <a:gdLst/>
            <a:ahLst/>
            <a:cxnLst/>
            <a:rect r="r" b="b" t="t" l="l"/>
            <a:pathLst>
              <a:path w="0" h="0" stroke="true" fill="norm" extrusionOk="true">
                <a:moveTo>
                  <a:pt x="0" y="28828"/>
                </a:moveTo>
                <a:lnTo>
                  <a:pt x="617111" y="28828"/>
                </a:lnTo>
              </a:path>
            </a:pathLst>
          </a:custGeom>
          <a:noFill/>
          <a:ln w="12700" cap="flat" cmpd="sng">
            <a:solidFill>
              <a:srgbClr val="FFFFFF">
                <a:lumMod val="85000"/>
              </a:srgbClr>
            </a:solidFill>
            <a:prstDash val="solid"/>
          </a:ln>
        </p:spPr>
      </p:sp>
      <p:sp>
        <p:nvSpPr>
          <p:cNvPr name="Freeform 6" id="6"/>
          <p:cNvSpPr/>
          <p:nvPr/>
        </p:nvSpPr>
        <p:spPr>
          <a:xfrm>
            <a:off x="2961934" y="1428099"/>
            <a:ext cx="1280032" cy="1241135"/>
          </a:xfrm>
          <a:custGeom>
            <a:avLst/>
            <a:gdLst/>
            <a:ahLst/>
            <a:cxnLst/>
            <a:rect r="r" b="b" t="t" l="l"/>
            <a:pathLst>
              <a:path w="1171575" h="1171575" stroke="true" fill="norm" extrusionOk="true">
                <a:moveTo>
                  <a:pt x="0" y="585788"/>
                </a:moveTo>
                <a:cubicBezTo>
                  <a:pt x="0" y="262266"/>
                  <a:pt x="262266" y="0"/>
                  <a:pt x="585788" y="0"/>
                </a:cubicBezTo>
                <a:cubicBezTo>
                  <a:pt x="909310" y="0"/>
                  <a:pt x="1171576" y="262266"/>
                  <a:pt x="1171576" y="585788"/>
                </a:cubicBezTo>
                <a:cubicBezTo>
                  <a:pt x="1171576" y="909310"/>
                  <a:pt x="909310" y="1171576"/>
                  <a:pt x="585788" y="1171576"/>
                </a:cubicBezTo>
                <a:cubicBezTo>
                  <a:pt x="262266" y="1171576"/>
                  <a:pt x="0" y="909310"/>
                  <a:pt x="0" y="585788"/>
                </a:cubicBezTo>
                <a:close/>
              </a:path>
            </a:pathLst>
          </a:custGeom>
          <a:solidFill>
            <a:srgbClr val="D78D8F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7" id="7"/>
          <p:cNvSpPr/>
          <p:nvPr/>
        </p:nvSpPr>
        <p:spPr>
          <a:xfrm>
            <a:off x="3385300" y="2960110"/>
            <a:ext cx="1280032" cy="1241135"/>
          </a:xfrm>
          <a:custGeom>
            <a:avLst/>
            <a:gdLst/>
            <a:ahLst/>
            <a:cxnLst/>
            <a:rect r="r" b="b" t="t" l="l"/>
            <a:pathLst>
              <a:path w="1171575" h="1171575" stroke="true" fill="norm" extrusionOk="true">
                <a:moveTo>
                  <a:pt x="0" y="585788"/>
                </a:moveTo>
                <a:cubicBezTo>
                  <a:pt x="0" y="262266"/>
                  <a:pt x="262266" y="0"/>
                  <a:pt x="585788" y="0"/>
                </a:cubicBezTo>
                <a:cubicBezTo>
                  <a:pt x="909310" y="0"/>
                  <a:pt x="1171576" y="262266"/>
                  <a:pt x="1171576" y="585788"/>
                </a:cubicBezTo>
                <a:cubicBezTo>
                  <a:pt x="1171576" y="909310"/>
                  <a:pt x="909310" y="1171576"/>
                  <a:pt x="585788" y="1171576"/>
                </a:cubicBezTo>
                <a:cubicBezTo>
                  <a:pt x="262266" y="1171576"/>
                  <a:pt x="0" y="909310"/>
                  <a:pt x="0" y="585788"/>
                </a:cubicBezTo>
                <a:close/>
              </a:path>
            </a:pathLst>
          </a:custGeom>
          <a:solidFill>
            <a:srgbClr val="5CB3AB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8" id="8"/>
          <p:cNvSpPr/>
          <p:nvPr/>
        </p:nvSpPr>
        <p:spPr>
          <a:xfrm>
            <a:off x="2961934" y="4492122"/>
            <a:ext cx="1280032" cy="1241135"/>
          </a:xfrm>
          <a:custGeom>
            <a:avLst/>
            <a:gdLst/>
            <a:ahLst/>
            <a:cxnLst/>
            <a:rect r="r" b="b" t="t" l="l"/>
            <a:pathLst>
              <a:path w="1171575" h="1171575" stroke="true" fill="norm" extrusionOk="true">
                <a:moveTo>
                  <a:pt x="0" y="585788"/>
                </a:moveTo>
                <a:cubicBezTo>
                  <a:pt x="0" y="262266"/>
                  <a:pt x="262266" y="0"/>
                  <a:pt x="585788" y="0"/>
                </a:cubicBezTo>
                <a:cubicBezTo>
                  <a:pt x="909310" y="0"/>
                  <a:pt x="1171576" y="262266"/>
                  <a:pt x="1171576" y="585788"/>
                </a:cubicBezTo>
                <a:cubicBezTo>
                  <a:pt x="1171576" y="909310"/>
                  <a:pt x="909310" y="1171576"/>
                  <a:pt x="585788" y="1171576"/>
                </a:cubicBezTo>
                <a:cubicBezTo>
                  <a:pt x="262266" y="1171576"/>
                  <a:pt x="0" y="909310"/>
                  <a:pt x="0" y="585788"/>
                </a:cubicBezTo>
                <a:close/>
              </a:path>
            </a:pathLst>
          </a:custGeom>
          <a:solidFill>
            <a:srgbClr val="D78D8F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9" id="9"/>
          <p:cNvSpPr/>
          <p:nvPr/>
        </p:nvSpPr>
        <p:spPr>
          <a:xfrm>
            <a:off x="3771106" y="3365933"/>
            <a:ext cx="525352" cy="429488"/>
          </a:xfrm>
          <a:custGeom>
            <a:avLst/>
            <a:gdLst/>
            <a:ahLst/>
            <a:cxnLst/>
            <a:rect r="r" b="b" t="t" l="l"/>
            <a:pathLst>
              <a:path w="696" h="569" stroke="true" fill="norm" extrusionOk="true">
                <a:moveTo>
                  <a:pt x="452" y="158"/>
                </a:moveTo>
                <a:lnTo>
                  <a:pt x="454" y="159"/>
                </a:lnTo>
                <a:lnTo>
                  <a:pt x="458" y="160"/>
                </a:lnTo>
                <a:lnTo>
                  <a:pt x="465" y="163"/>
                </a:lnTo>
                <a:lnTo>
                  <a:pt x="475" y="167"/>
                </a:lnTo>
                <a:lnTo>
                  <a:pt x="485" y="173"/>
                </a:lnTo>
                <a:lnTo>
                  <a:pt x="496" y="179"/>
                </a:lnTo>
                <a:lnTo>
                  <a:pt x="508" y="189"/>
                </a:lnTo>
                <a:lnTo>
                  <a:pt x="519" y="198"/>
                </a:lnTo>
                <a:lnTo>
                  <a:pt x="530" y="211"/>
                </a:lnTo>
                <a:lnTo>
                  <a:pt x="541" y="225"/>
                </a:lnTo>
                <a:lnTo>
                  <a:pt x="548" y="241"/>
                </a:lnTo>
                <a:lnTo>
                  <a:pt x="553" y="259"/>
                </a:lnTo>
                <a:lnTo>
                  <a:pt x="557" y="279"/>
                </a:lnTo>
                <a:lnTo>
                  <a:pt x="555" y="301"/>
                </a:lnTo>
                <a:lnTo>
                  <a:pt x="550" y="326"/>
                </a:lnTo>
                <a:lnTo>
                  <a:pt x="542" y="354"/>
                </a:lnTo>
                <a:lnTo>
                  <a:pt x="528" y="385"/>
                </a:lnTo>
                <a:lnTo>
                  <a:pt x="452" y="158"/>
                </a:lnTo>
                <a:close/>
                <a:moveTo>
                  <a:pt x="532" y="68"/>
                </a:moveTo>
                <a:lnTo>
                  <a:pt x="535" y="68"/>
                </a:lnTo>
                <a:lnTo>
                  <a:pt x="542" y="70"/>
                </a:lnTo>
                <a:lnTo>
                  <a:pt x="552" y="74"/>
                </a:lnTo>
                <a:lnTo>
                  <a:pt x="566" y="79"/>
                </a:lnTo>
                <a:lnTo>
                  <a:pt x="582" y="87"/>
                </a:lnTo>
                <a:lnTo>
                  <a:pt x="599" y="98"/>
                </a:lnTo>
                <a:lnTo>
                  <a:pt x="617" y="111"/>
                </a:lnTo>
                <a:lnTo>
                  <a:pt x="635" y="127"/>
                </a:lnTo>
                <a:lnTo>
                  <a:pt x="653" y="147"/>
                </a:lnTo>
                <a:lnTo>
                  <a:pt x="669" y="171"/>
                </a:lnTo>
                <a:lnTo>
                  <a:pt x="683" y="198"/>
                </a:lnTo>
                <a:lnTo>
                  <a:pt x="684" y="201"/>
                </a:lnTo>
                <a:lnTo>
                  <a:pt x="686" y="209"/>
                </a:lnTo>
                <a:lnTo>
                  <a:pt x="689" y="222"/>
                </a:lnTo>
                <a:lnTo>
                  <a:pt x="692" y="237"/>
                </a:lnTo>
                <a:lnTo>
                  <a:pt x="695" y="256"/>
                </a:lnTo>
                <a:lnTo>
                  <a:pt x="696" y="279"/>
                </a:lnTo>
                <a:lnTo>
                  <a:pt x="696" y="302"/>
                </a:lnTo>
                <a:lnTo>
                  <a:pt x="694" y="326"/>
                </a:lnTo>
                <a:lnTo>
                  <a:pt x="688" y="351"/>
                </a:lnTo>
                <a:lnTo>
                  <a:pt x="678" y="375"/>
                </a:lnTo>
                <a:lnTo>
                  <a:pt x="665" y="397"/>
                </a:lnTo>
                <a:lnTo>
                  <a:pt x="646" y="419"/>
                </a:lnTo>
                <a:lnTo>
                  <a:pt x="532" y="68"/>
                </a:lnTo>
                <a:close/>
                <a:moveTo>
                  <a:pt x="353" y="0"/>
                </a:moveTo>
                <a:lnTo>
                  <a:pt x="533" y="569"/>
                </a:lnTo>
                <a:lnTo>
                  <a:pt x="237" y="501"/>
                </a:lnTo>
                <a:lnTo>
                  <a:pt x="85" y="560"/>
                </a:lnTo>
                <a:lnTo>
                  <a:pt x="0" y="293"/>
                </a:lnTo>
                <a:lnTo>
                  <a:pt x="146" y="246"/>
                </a:lnTo>
                <a:lnTo>
                  <a:pt x="353" y="0"/>
                </a:ln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anchor="t" wrap="square" tIns="60960" lIns="121920" bIns="60960" rIns="121920">
            <a:normAutofit/>
          </a:bodyPr>
          <a:p>
            <a:pPr algn="l" marL="0"/>
          </a:p>
        </p:txBody>
      </p:sp>
      <p:sp>
        <p:nvSpPr>
          <p:cNvPr name="Freeform 10" id="10"/>
          <p:cNvSpPr/>
          <p:nvPr/>
        </p:nvSpPr>
        <p:spPr>
          <a:xfrm>
            <a:off x="3342652" y="1810803"/>
            <a:ext cx="535530" cy="475727"/>
          </a:xfrm>
          <a:custGeom>
            <a:avLst/>
            <a:gdLst/>
            <a:ahLst/>
            <a:cxnLst/>
            <a:rect r="r" b="b" t="t" l="l"/>
            <a:pathLst>
              <a:path w="806" h="716" stroke="true" fill="norm" extrusionOk="true">
                <a:moveTo>
                  <a:pt x="444" y="293"/>
                </a:moveTo>
                <a:lnTo>
                  <a:pt x="439" y="351"/>
                </a:lnTo>
                <a:lnTo>
                  <a:pt x="450" y="351"/>
                </a:lnTo>
                <a:lnTo>
                  <a:pt x="459" y="349"/>
                </a:lnTo>
                <a:lnTo>
                  <a:pt x="467" y="345"/>
                </a:lnTo>
                <a:lnTo>
                  <a:pt x="472" y="338"/>
                </a:lnTo>
                <a:lnTo>
                  <a:pt x="475" y="330"/>
                </a:lnTo>
                <a:lnTo>
                  <a:pt x="474" y="324"/>
                </a:lnTo>
                <a:lnTo>
                  <a:pt x="472" y="317"/>
                </a:lnTo>
                <a:lnTo>
                  <a:pt x="467" y="310"/>
                </a:lnTo>
                <a:lnTo>
                  <a:pt x="458" y="301"/>
                </a:lnTo>
                <a:lnTo>
                  <a:pt x="444" y="293"/>
                </a:lnTo>
                <a:lnTo>
                  <a:pt x="444" y="293"/>
                </a:lnTo>
                <a:close/>
                <a:moveTo>
                  <a:pt x="412" y="192"/>
                </a:moveTo>
                <a:lnTo>
                  <a:pt x="403" y="193"/>
                </a:lnTo>
                <a:lnTo>
                  <a:pt x="395" y="197"/>
                </a:lnTo>
                <a:lnTo>
                  <a:pt x="389" y="203"/>
                </a:lnTo>
                <a:lnTo>
                  <a:pt x="386" y="210"/>
                </a:lnTo>
                <a:lnTo>
                  <a:pt x="388" y="220"/>
                </a:lnTo>
                <a:lnTo>
                  <a:pt x="392" y="228"/>
                </a:lnTo>
                <a:lnTo>
                  <a:pt x="400" y="235"/>
                </a:lnTo>
                <a:lnTo>
                  <a:pt x="407" y="240"/>
                </a:lnTo>
                <a:lnTo>
                  <a:pt x="414" y="244"/>
                </a:lnTo>
                <a:lnTo>
                  <a:pt x="417" y="246"/>
                </a:lnTo>
                <a:lnTo>
                  <a:pt x="421" y="192"/>
                </a:lnTo>
                <a:lnTo>
                  <a:pt x="412" y="192"/>
                </a:lnTo>
                <a:close/>
                <a:moveTo>
                  <a:pt x="55" y="172"/>
                </a:moveTo>
                <a:lnTo>
                  <a:pt x="55" y="506"/>
                </a:lnTo>
                <a:lnTo>
                  <a:pt x="88" y="489"/>
                </a:lnTo>
                <a:lnTo>
                  <a:pt x="122" y="479"/>
                </a:lnTo>
                <a:lnTo>
                  <a:pt x="156" y="474"/>
                </a:lnTo>
                <a:lnTo>
                  <a:pt x="191" y="475"/>
                </a:lnTo>
                <a:lnTo>
                  <a:pt x="226" y="479"/>
                </a:lnTo>
                <a:lnTo>
                  <a:pt x="262" y="488"/>
                </a:lnTo>
                <a:lnTo>
                  <a:pt x="297" y="498"/>
                </a:lnTo>
                <a:lnTo>
                  <a:pt x="333" y="512"/>
                </a:lnTo>
                <a:lnTo>
                  <a:pt x="368" y="527"/>
                </a:lnTo>
                <a:lnTo>
                  <a:pt x="403" y="542"/>
                </a:lnTo>
                <a:lnTo>
                  <a:pt x="438" y="558"/>
                </a:lnTo>
                <a:lnTo>
                  <a:pt x="473" y="574"/>
                </a:lnTo>
                <a:lnTo>
                  <a:pt x="507" y="586"/>
                </a:lnTo>
                <a:lnTo>
                  <a:pt x="541" y="599"/>
                </a:lnTo>
                <a:lnTo>
                  <a:pt x="574" y="608"/>
                </a:lnTo>
                <a:lnTo>
                  <a:pt x="607" y="613"/>
                </a:lnTo>
                <a:lnTo>
                  <a:pt x="637" y="615"/>
                </a:lnTo>
                <a:lnTo>
                  <a:pt x="668" y="611"/>
                </a:lnTo>
                <a:lnTo>
                  <a:pt x="698" y="602"/>
                </a:lnTo>
                <a:lnTo>
                  <a:pt x="725" y="586"/>
                </a:lnTo>
                <a:lnTo>
                  <a:pt x="725" y="634"/>
                </a:lnTo>
                <a:lnTo>
                  <a:pt x="702" y="662"/>
                </a:lnTo>
                <a:lnTo>
                  <a:pt x="678" y="684"/>
                </a:lnTo>
                <a:lnTo>
                  <a:pt x="652" y="700"/>
                </a:lnTo>
                <a:lnTo>
                  <a:pt x="626" y="709"/>
                </a:lnTo>
                <a:lnTo>
                  <a:pt x="598" y="715"/>
                </a:lnTo>
                <a:lnTo>
                  <a:pt x="569" y="716"/>
                </a:lnTo>
                <a:lnTo>
                  <a:pt x="540" y="714"/>
                </a:lnTo>
                <a:lnTo>
                  <a:pt x="510" y="707"/>
                </a:lnTo>
                <a:lnTo>
                  <a:pt x="479" y="698"/>
                </a:lnTo>
                <a:lnTo>
                  <a:pt x="449" y="687"/>
                </a:lnTo>
                <a:lnTo>
                  <a:pt x="417" y="674"/>
                </a:lnTo>
                <a:lnTo>
                  <a:pt x="385" y="661"/>
                </a:lnTo>
                <a:lnTo>
                  <a:pt x="353" y="646"/>
                </a:lnTo>
                <a:lnTo>
                  <a:pt x="320" y="632"/>
                </a:lnTo>
                <a:lnTo>
                  <a:pt x="287" y="617"/>
                </a:lnTo>
                <a:lnTo>
                  <a:pt x="256" y="604"/>
                </a:lnTo>
                <a:lnTo>
                  <a:pt x="223" y="594"/>
                </a:lnTo>
                <a:lnTo>
                  <a:pt x="190" y="584"/>
                </a:lnTo>
                <a:lnTo>
                  <a:pt x="158" y="579"/>
                </a:lnTo>
                <a:lnTo>
                  <a:pt x="125" y="576"/>
                </a:lnTo>
                <a:lnTo>
                  <a:pt x="94" y="577"/>
                </a:lnTo>
                <a:lnTo>
                  <a:pt x="62" y="582"/>
                </a:lnTo>
                <a:lnTo>
                  <a:pt x="31" y="592"/>
                </a:lnTo>
                <a:lnTo>
                  <a:pt x="0" y="608"/>
                </a:lnTo>
                <a:lnTo>
                  <a:pt x="0" y="196"/>
                </a:lnTo>
                <a:lnTo>
                  <a:pt x="28" y="182"/>
                </a:lnTo>
                <a:lnTo>
                  <a:pt x="55" y="172"/>
                </a:lnTo>
                <a:close/>
                <a:moveTo>
                  <a:pt x="424" y="152"/>
                </a:moveTo>
                <a:lnTo>
                  <a:pt x="455" y="158"/>
                </a:lnTo>
                <a:lnTo>
                  <a:pt x="454" y="176"/>
                </a:lnTo>
                <a:lnTo>
                  <a:pt x="474" y="186"/>
                </a:lnTo>
                <a:lnTo>
                  <a:pt x="490" y="199"/>
                </a:lnTo>
                <a:lnTo>
                  <a:pt x="504" y="212"/>
                </a:lnTo>
                <a:lnTo>
                  <a:pt x="513" y="229"/>
                </a:lnTo>
                <a:lnTo>
                  <a:pt x="481" y="237"/>
                </a:lnTo>
                <a:lnTo>
                  <a:pt x="474" y="223"/>
                </a:lnTo>
                <a:lnTo>
                  <a:pt x="465" y="211"/>
                </a:lnTo>
                <a:lnTo>
                  <a:pt x="452" y="202"/>
                </a:lnTo>
                <a:lnTo>
                  <a:pt x="446" y="263"/>
                </a:lnTo>
                <a:lnTo>
                  <a:pt x="465" y="273"/>
                </a:lnTo>
                <a:lnTo>
                  <a:pt x="473" y="278"/>
                </a:lnTo>
                <a:lnTo>
                  <a:pt x="483" y="285"/>
                </a:lnTo>
                <a:lnTo>
                  <a:pt x="493" y="296"/>
                </a:lnTo>
                <a:lnTo>
                  <a:pt x="503" y="308"/>
                </a:lnTo>
                <a:lnTo>
                  <a:pt x="506" y="314"/>
                </a:lnTo>
                <a:lnTo>
                  <a:pt x="509" y="324"/>
                </a:lnTo>
                <a:lnTo>
                  <a:pt x="509" y="335"/>
                </a:lnTo>
                <a:lnTo>
                  <a:pt x="507" y="348"/>
                </a:lnTo>
                <a:lnTo>
                  <a:pt x="501" y="359"/>
                </a:lnTo>
                <a:lnTo>
                  <a:pt x="491" y="367"/>
                </a:lnTo>
                <a:lnTo>
                  <a:pt x="479" y="373"/>
                </a:lnTo>
                <a:lnTo>
                  <a:pt x="465" y="377"/>
                </a:lnTo>
                <a:lnTo>
                  <a:pt x="450" y="378"/>
                </a:lnTo>
                <a:lnTo>
                  <a:pt x="437" y="377"/>
                </a:lnTo>
                <a:lnTo>
                  <a:pt x="435" y="397"/>
                </a:lnTo>
                <a:lnTo>
                  <a:pt x="404" y="388"/>
                </a:lnTo>
                <a:lnTo>
                  <a:pt x="406" y="368"/>
                </a:lnTo>
                <a:lnTo>
                  <a:pt x="390" y="362"/>
                </a:lnTo>
                <a:lnTo>
                  <a:pt x="374" y="354"/>
                </a:lnTo>
                <a:lnTo>
                  <a:pt x="361" y="344"/>
                </a:lnTo>
                <a:lnTo>
                  <a:pt x="350" y="333"/>
                </a:lnTo>
                <a:lnTo>
                  <a:pt x="343" y="325"/>
                </a:lnTo>
                <a:lnTo>
                  <a:pt x="337" y="316"/>
                </a:lnTo>
                <a:lnTo>
                  <a:pt x="333" y="308"/>
                </a:lnTo>
                <a:lnTo>
                  <a:pt x="367" y="301"/>
                </a:lnTo>
                <a:lnTo>
                  <a:pt x="372" y="312"/>
                </a:lnTo>
                <a:lnTo>
                  <a:pt x="380" y="324"/>
                </a:lnTo>
                <a:lnTo>
                  <a:pt x="392" y="334"/>
                </a:lnTo>
                <a:lnTo>
                  <a:pt x="408" y="344"/>
                </a:lnTo>
                <a:lnTo>
                  <a:pt x="414" y="276"/>
                </a:lnTo>
                <a:lnTo>
                  <a:pt x="399" y="266"/>
                </a:lnTo>
                <a:lnTo>
                  <a:pt x="382" y="257"/>
                </a:lnTo>
                <a:lnTo>
                  <a:pt x="367" y="244"/>
                </a:lnTo>
                <a:lnTo>
                  <a:pt x="356" y="231"/>
                </a:lnTo>
                <a:lnTo>
                  <a:pt x="353" y="225"/>
                </a:lnTo>
                <a:lnTo>
                  <a:pt x="351" y="216"/>
                </a:lnTo>
                <a:lnTo>
                  <a:pt x="351" y="204"/>
                </a:lnTo>
                <a:lnTo>
                  <a:pt x="354" y="191"/>
                </a:lnTo>
                <a:lnTo>
                  <a:pt x="363" y="182"/>
                </a:lnTo>
                <a:lnTo>
                  <a:pt x="373" y="174"/>
                </a:lnTo>
                <a:lnTo>
                  <a:pt x="388" y="170"/>
                </a:lnTo>
                <a:lnTo>
                  <a:pt x="405" y="168"/>
                </a:lnTo>
                <a:lnTo>
                  <a:pt x="423" y="169"/>
                </a:lnTo>
                <a:lnTo>
                  <a:pt x="424" y="152"/>
                </a:lnTo>
                <a:close/>
                <a:moveTo>
                  <a:pt x="415" y="112"/>
                </a:moveTo>
                <a:lnTo>
                  <a:pt x="391" y="117"/>
                </a:lnTo>
                <a:lnTo>
                  <a:pt x="370" y="126"/>
                </a:lnTo>
                <a:lnTo>
                  <a:pt x="350" y="142"/>
                </a:lnTo>
                <a:lnTo>
                  <a:pt x="333" y="164"/>
                </a:lnTo>
                <a:lnTo>
                  <a:pt x="320" y="188"/>
                </a:lnTo>
                <a:lnTo>
                  <a:pt x="311" y="216"/>
                </a:lnTo>
                <a:lnTo>
                  <a:pt x="306" y="246"/>
                </a:lnTo>
                <a:lnTo>
                  <a:pt x="304" y="278"/>
                </a:lnTo>
                <a:lnTo>
                  <a:pt x="310" y="310"/>
                </a:lnTo>
                <a:lnTo>
                  <a:pt x="318" y="338"/>
                </a:lnTo>
                <a:lnTo>
                  <a:pt x="331" y="365"/>
                </a:lnTo>
                <a:lnTo>
                  <a:pt x="347" y="388"/>
                </a:lnTo>
                <a:lnTo>
                  <a:pt x="366" y="407"/>
                </a:lnTo>
                <a:lnTo>
                  <a:pt x="388" y="422"/>
                </a:lnTo>
                <a:lnTo>
                  <a:pt x="412" y="432"/>
                </a:lnTo>
                <a:lnTo>
                  <a:pt x="436" y="435"/>
                </a:lnTo>
                <a:lnTo>
                  <a:pt x="460" y="431"/>
                </a:lnTo>
                <a:lnTo>
                  <a:pt x="481" y="421"/>
                </a:lnTo>
                <a:lnTo>
                  <a:pt x="501" y="406"/>
                </a:lnTo>
                <a:lnTo>
                  <a:pt x="518" y="386"/>
                </a:lnTo>
                <a:lnTo>
                  <a:pt x="531" y="361"/>
                </a:lnTo>
                <a:lnTo>
                  <a:pt x="541" y="332"/>
                </a:lnTo>
                <a:lnTo>
                  <a:pt x="546" y="300"/>
                </a:lnTo>
                <a:lnTo>
                  <a:pt x="546" y="267"/>
                </a:lnTo>
                <a:lnTo>
                  <a:pt x="542" y="235"/>
                </a:lnTo>
                <a:lnTo>
                  <a:pt x="533" y="205"/>
                </a:lnTo>
                <a:lnTo>
                  <a:pt x="521" y="178"/>
                </a:lnTo>
                <a:lnTo>
                  <a:pt x="504" y="154"/>
                </a:lnTo>
                <a:lnTo>
                  <a:pt x="485" y="135"/>
                </a:lnTo>
                <a:lnTo>
                  <a:pt x="463" y="121"/>
                </a:lnTo>
                <a:lnTo>
                  <a:pt x="439" y="114"/>
                </a:lnTo>
                <a:lnTo>
                  <a:pt x="415" y="112"/>
                </a:lnTo>
                <a:close/>
                <a:moveTo>
                  <a:pt x="184" y="0"/>
                </a:moveTo>
                <a:lnTo>
                  <a:pt x="219" y="1"/>
                </a:lnTo>
                <a:lnTo>
                  <a:pt x="255" y="6"/>
                </a:lnTo>
                <a:lnTo>
                  <a:pt x="291" y="14"/>
                </a:lnTo>
                <a:lnTo>
                  <a:pt x="326" y="26"/>
                </a:lnTo>
                <a:lnTo>
                  <a:pt x="362" y="40"/>
                </a:lnTo>
                <a:lnTo>
                  <a:pt x="398" y="54"/>
                </a:lnTo>
                <a:lnTo>
                  <a:pt x="434" y="70"/>
                </a:lnTo>
                <a:lnTo>
                  <a:pt x="466" y="85"/>
                </a:lnTo>
                <a:lnTo>
                  <a:pt x="497" y="99"/>
                </a:lnTo>
                <a:lnTo>
                  <a:pt x="529" y="112"/>
                </a:lnTo>
                <a:lnTo>
                  <a:pt x="560" y="122"/>
                </a:lnTo>
                <a:lnTo>
                  <a:pt x="591" y="132"/>
                </a:lnTo>
                <a:lnTo>
                  <a:pt x="620" y="138"/>
                </a:lnTo>
                <a:lnTo>
                  <a:pt x="649" y="140"/>
                </a:lnTo>
                <a:lnTo>
                  <a:pt x="679" y="139"/>
                </a:lnTo>
                <a:lnTo>
                  <a:pt x="706" y="134"/>
                </a:lnTo>
                <a:lnTo>
                  <a:pt x="733" y="124"/>
                </a:lnTo>
                <a:lnTo>
                  <a:pt x="758" y="108"/>
                </a:lnTo>
                <a:lnTo>
                  <a:pt x="783" y="86"/>
                </a:lnTo>
                <a:lnTo>
                  <a:pt x="806" y="59"/>
                </a:lnTo>
                <a:lnTo>
                  <a:pt x="806" y="470"/>
                </a:lnTo>
                <a:lnTo>
                  <a:pt x="783" y="498"/>
                </a:lnTo>
                <a:lnTo>
                  <a:pt x="758" y="521"/>
                </a:lnTo>
                <a:lnTo>
                  <a:pt x="733" y="536"/>
                </a:lnTo>
                <a:lnTo>
                  <a:pt x="706" y="546"/>
                </a:lnTo>
                <a:lnTo>
                  <a:pt x="679" y="551"/>
                </a:lnTo>
                <a:lnTo>
                  <a:pt x="649" y="553"/>
                </a:lnTo>
                <a:lnTo>
                  <a:pt x="620" y="549"/>
                </a:lnTo>
                <a:lnTo>
                  <a:pt x="591" y="544"/>
                </a:lnTo>
                <a:lnTo>
                  <a:pt x="560" y="535"/>
                </a:lnTo>
                <a:lnTo>
                  <a:pt x="529" y="524"/>
                </a:lnTo>
                <a:lnTo>
                  <a:pt x="497" y="511"/>
                </a:lnTo>
                <a:lnTo>
                  <a:pt x="466" y="496"/>
                </a:lnTo>
                <a:lnTo>
                  <a:pt x="434" y="483"/>
                </a:lnTo>
                <a:lnTo>
                  <a:pt x="398" y="467"/>
                </a:lnTo>
                <a:lnTo>
                  <a:pt x="362" y="452"/>
                </a:lnTo>
                <a:lnTo>
                  <a:pt x="326" y="438"/>
                </a:lnTo>
                <a:lnTo>
                  <a:pt x="291" y="426"/>
                </a:lnTo>
                <a:lnTo>
                  <a:pt x="255" y="418"/>
                </a:lnTo>
                <a:lnTo>
                  <a:pt x="219" y="413"/>
                </a:lnTo>
                <a:lnTo>
                  <a:pt x="184" y="413"/>
                </a:lnTo>
                <a:lnTo>
                  <a:pt x="149" y="417"/>
                </a:lnTo>
                <a:lnTo>
                  <a:pt x="115" y="427"/>
                </a:lnTo>
                <a:lnTo>
                  <a:pt x="81" y="444"/>
                </a:lnTo>
                <a:lnTo>
                  <a:pt x="81" y="32"/>
                </a:lnTo>
                <a:lnTo>
                  <a:pt x="115" y="15"/>
                </a:lnTo>
                <a:lnTo>
                  <a:pt x="149" y="5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anchor="t" wrap="square" tIns="60960" lIns="121920" bIns="60960" rIns="121920">
            <a:normAutofit/>
          </a:bodyPr>
          <a:p>
            <a:pPr algn="l" marL="0"/>
          </a:p>
        </p:txBody>
      </p:sp>
      <p:sp>
        <p:nvSpPr>
          <p:cNvPr name="Freeform 11" id="11"/>
          <p:cNvSpPr/>
          <p:nvPr/>
        </p:nvSpPr>
        <p:spPr>
          <a:xfrm>
            <a:off x="3351717" y="4877035"/>
            <a:ext cx="517400" cy="471309"/>
          </a:xfrm>
          <a:custGeom>
            <a:avLst/>
            <a:gdLst/>
            <a:ahLst/>
            <a:cxnLst/>
            <a:rect r="r" b="b" t="t" l="l"/>
            <a:pathLst>
              <a:path w="595" h="542" stroke="true" fill="norm" extrusionOk="true">
                <a:moveTo>
                  <a:pt x="372" y="205"/>
                </a:moveTo>
                <a:lnTo>
                  <a:pt x="376" y="205"/>
                </a:lnTo>
                <a:lnTo>
                  <a:pt x="379" y="206"/>
                </a:lnTo>
                <a:lnTo>
                  <a:pt x="382" y="208"/>
                </a:lnTo>
                <a:lnTo>
                  <a:pt x="384" y="211"/>
                </a:lnTo>
                <a:lnTo>
                  <a:pt x="386" y="214"/>
                </a:lnTo>
                <a:lnTo>
                  <a:pt x="387" y="217"/>
                </a:lnTo>
                <a:lnTo>
                  <a:pt x="387" y="221"/>
                </a:lnTo>
                <a:lnTo>
                  <a:pt x="386" y="224"/>
                </a:lnTo>
                <a:lnTo>
                  <a:pt x="385" y="229"/>
                </a:lnTo>
                <a:lnTo>
                  <a:pt x="301" y="342"/>
                </a:lnTo>
                <a:lnTo>
                  <a:pt x="356" y="406"/>
                </a:lnTo>
                <a:lnTo>
                  <a:pt x="359" y="413"/>
                </a:lnTo>
                <a:lnTo>
                  <a:pt x="358" y="421"/>
                </a:lnTo>
                <a:lnTo>
                  <a:pt x="353" y="427"/>
                </a:lnTo>
                <a:lnTo>
                  <a:pt x="350" y="429"/>
                </a:lnTo>
                <a:lnTo>
                  <a:pt x="348" y="430"/>
                </a:lnTo>
                <a:lnTo>
                  <a:pt x="344" y="430"/>
                </a:lnTo>
                <a:lnTo>
                  <a:pt x="340" y="430"/>
                </a:lnTo>
                <a:lnTo>
                  <a:pt x="336" y="428"/>
                </a:lnTo>
                <a:lnTo>
                  <a:pt x="333" y="425"/>
                </a:lnTo>
                <a:lnTo>
                  <a:pt x="271" y="352"/>
                </a:lnTo>
                <a:lnTo>
                  <a:pt x="271" y="351"/>
                </a:lnTo>
                <a:lnTo>
                  <a:pt x="270" y="350"/>
                </a:lnTo>
                <a:lnTo>
                  <a:pt x="270" y="348"/>
                </a:lnTo>
                <a:lnTo>
                  <a:pt x="269" y="346"/>
                </a:lnTo>
                <a:lnTo>
                  <a:pt x="269" y="345"/>
                </a:lnTo>
                <a:lnTo>
                  <a:pt x="268" y="343"/>
                </a:lnTo>
                <a:lnTo>
                  <a:pt x="268" y="340"/>
                </a:lnTo>
                <a:lnTo>
                  <a:pt x="269" y="338"/>
                </a:lnTo>
                <a:lnTo>
                  <a:pt x="270" y="336"/>
                </a:lnTo>
                <a:lnTo>
                  <a:pt x="270" y="335"/>
                </a:lnTo>
                <a:lnTo>
                  <a:pt x="361" y="211"/>
                </a:lnTo>
                <a:lnTo>
                  <a:pt x="364" y="208"/>
                </a:lnTo>
                <a:lnTo>
                  <a:pt x="368" y="205"/>
                </a:lnTo>
                <a:lnTo>
                  <a:pt x="372" y="205"/>
                </a:lnTo>
                <a:close/>
                <a:moveTo>
                  <a:pt x="299" y="160"/>
                </a:moveTo>
                <a:lnTo>
                  <a:pt x="268" y="163"/>
                </a:lnTo>
                <a:lnTo>
                  <a:pt x="237" y="171"/>
                </a:lnTo>
                <a:lnTo>
                  <a:pt x="207" y="184"/>
                </a:lnTo>
                <a:lnTo>
                  <a:pt x="181" y="202"/>
                </a:lnTo>
                <a:lnTo>
                  <a:pt x="157" y="223"/>
                </a:lnTo>
                <a:lnTo>
                  <a:pt x="138" y="248"/>
                </a:lnTo>
                <a:lnTo>
                  <a:pt x="123" y="275"/>
                </a:lnTo>
                <a:lnTo>
                  <a:pt x="114" y="305"/>
                </a:lnTo>
                <a:lnTo>
                  <a:pt x="111" y="338"/>
                </a:lnTo>
                <a:lnTo>
                  <a:pt x="114" y="370"/>
                </a:lnTo>
                <a:lnTo>
                  <a:pt x="123" y="399"/>
                </a:lnTo>
                <a:lnTo>
                  <a:pt x="138" y="427"/>
                </a:lnTo>
                <a:lnTo>
                  <a:pt x="157" y="451"/>
                </a:lnTo>
                <a:lnTo>
                  <a:pt x="181" y="472"/>
                </a:lnTo>
                <a:lnTo>
                  <a:pt x="207" y="490"/>
                </a:lnTo>
                <a:lnTo>
                  <a:pt x="237" y="503"/>
                </a:lnTo>
                <a:lnTo>
                  <a:pt x="268" y="512"/>
                </a:lnTo>
                <a:lnTo>
                  <a:pt x="299" y="515"/>
                </a:lnTo>
                <a:lnTo>
                  <a:pt x="332" y="512"/>
                </a:lnTo>
                <a:lnTo>
                  <a:pt x="363" y="503"/>
                </a:lnTo>
                <a:lnTo>
                  <a:pt x="393" y="490"/>
                </a:lnTo>
                <a:lnTo>
                  <a:pt x="419" y="472"/>
                </a:lnTo>
                <a:lnTo>
                  <a:pt x="442" y="451"/>
                </a:lnTo>
                <a:lnTo>
                  <a:pt x="462" y="427"/>
                </a:lnTo>
                <a:lnTo>
                  <a:pt x="476" y="399"/>
                </a:lnTo>
                <a:lnTo>
                  <a:pt x="486" y="370"/>
                </a:lnTo>
                <a:lnTo>
                  <a:pt x="489" y="338"/>
                </a:lnTo>
                <a:lnTo>
                  <a:pt x="486" y="305"/>
                </a:lnTo>
                <a:lnTo>
                  <a:pt x="476" y="275"/>
                </a:lnTo>
                <a:lnTo>
                  <a:pt x="462" y="248"/>
                </a:lnTo>
                <a:lnTo>
                  <a:pt x="442" y="223"/>
                </a:lnTo>
                <a:lnTo>
                  <a:pt x="419" y="202"/>
                </a:lnTo>
                <a:lnTo>
                  <a:pt x="393" y="184"/>
                </a:lnTo>
                <a:lnTo>
                  <a:pt x="363" y="171"/>
                </a:lnTo>
                <a:lnTo>
                  <a:pt x="332" y="163"/>
                </a:lnTo>
                <a:lnTo>
                  <a:pt x="299" y="160"/>
                </a:lnTo>
                <a:close/>
                <a:moveTo>
                  <a:pt x="299" y="132"/>
                </a:moveTo>
                <a:lnTo>
                  <a:pt x="340" y="134"/>
                </a:lnTo>
                <a:lnTo>
                  <a:pt x="379" y="141"/>
                </a:lnTo>
                <a:lnTo>
                  <a:pt x="416" y="151"/>
                </a:lnTo>
                <a:lnTo>
                  <a:pt x="450" y="165"/>
                </a:lnTo>
                <a:lnTo>
                  <a:pt x="481" y="182"/>
                </a:lnTo>
                <a:lnTo>
                  <a:pt x="507" y="202"/>
                </a:lnTo>
                <a:lnTo>
                  <a:pt x="530" y="226"/>
                </a:lnTo>
                <a:lnTo>
                  <a:pt x="549" y="251"/>
                </a:lnTo>
                <a:lnTo>
                  <a:pt x="563" y="279"/>
                </a:lnTo>
                <a:lnTo>
                  <a:pt x="572" y="307"/>
                </a:lnTo>
                <a:lnTo>
                  <a:pt x="575" y="338"/>
                </a:lnTo>
                <a:lnTo>
                  <a:pt x="572" y="368"/>
                </a:lnTo>
                <a:lnTo>
                  <a:pt x="563" y="397"/>
                </a:lnTo>
                <a:lnTo>
                  <a:pt x="549" y="424"/>
                </a:lnTo>
                <a:lnTo>
                  <a:pt x="530" y="449"/>
                </a:lnTo>
                <a:lnTo>
                  <a:pt x="507" y="472"/>
                </a:lnTo>
                <a:lnTo>
                  <a:pt x="481" y="493"/>
                </a:lnTo>
                <a:lnTo>
                  <a:pt x="450" y="510"/>
                </a:lnTo>
                <a:lnTo>
                  <a:pt x="416" y="523"/>
                </a:lnTo>
                <a:lnTo>
                  <a:pt x="379" y="534"/>
                </a:lnTo>
                <a:lnTo>
                  <a:pt x="340" y="540"/>
                </a:lnTo>
                <a:lnTo>
                  <a:pt x="299" y="542"/>
                </a:lnTo>
                <a:lnTo>
                  <a:pt x="259" y="540"/>
                </a:lnTo>
                <a:lnTo>
                  <a:pt x="220" y="534"/>
                </a:lnTo>
                <a:lnTo>
                  <a:pt x="183" y="523"/>
                </a:lnTo>
                <a:lnTo>
                  <a:pt x="149" y="510"/>
                </a:lnTo>
                <a:lnTo>
                  <a:pt x="118" y="493"/>
                </a:lnTo>
                <a:lnTo>
                  <a:pt x="92" y="472"/>
                </a:lnTo>
                <a:lnTo>
                  <a:pt x="68" y="449"/>
                </a:lnTo>
                <a:lnTo>
                  <a:pt x="49" y="424"/>
                </a:lnTo>
                <a:lnTo>
                  <a:pt x="35" y="397"/>
                </a:lnTo>
                <a:lnTo>
                  <a:pt x="27" y="368"/>
                </a:lnTo>
                <a:lnTo>
                  <a:pt x="24" y="338"/>
                </a:lnTo>
                <a:lnTo>
                  <a:pt x="27" y="307"/>
                </a:lnTo>
                <a:lnTo>
                  <a:pt x="35" y="279"/>
                </a:lnTo>
                <a:lnTo>
                  <a:pt x="49" y="251"/>
                </a:lnTo>
                <a:lnTo>
                  <a:pt x="68" y="226"/>
                </a:lnTo>
                <a:lnTo>
                  <a:pt x="92" y="202"/>
                </a:lnTo>
                <a:lnTo>
                  <a:pt x="118" y="182"/>
                </a:lnTo>
                <a:lnTo>
                  <a:pt x="149" y="165"/>
                </a:lnTo>
                <a:lnTo>
                  <a:pt x="183" y="151"/>
                </a:lnTo>
                <a:lnTo>
                  <a:pt x="220" y="141"/>
                </a:lnTo>
                <a:lnTo>
                  <a:pt x="259" y="134"/>
                </a:lnTo>
                <a:lnTo>
                  <a:pt x="299" y="132"/>
                </a:lnTo>
                <a:close/>
                <a:moveTo>
                  <a:pt x="298" y="0"/>
                </a:moveTo>
                <a:lnTo>
                  <a:pt x="329" y="2"/>
                </a:lnTo>
                <a:lnTo>
                  <a:pt x="357" y="9"/>
                </a:lnTo>
                <a:lnTo>
                  <a:pt x="381" y="20"/>
                </a:lnTo>
                <a:lnTo>
                  <a:pt x="394" y="29"/>
                </a:lnTo>
                <a:lnTo>
                  <a:pt x="405" y="40"/>
                </a:lnTo>
                <a:lnTo>
                  <a:pt x="414" y="54"/>
                </a:lnTo>
                <a:lnTo>
                  <a:pt x="437" y="45"/>
                </a:lnTo>
                <a:lnTo>
                  <a:pt x="462" y="42"/>
                </a:lnTo>
                <a:lnTo>
                  <a:pt x="486" y="43"/>
                </a:lnTo>
                <a:lnTo>
                  <a:pt x="509" y="49"/>
                </a:lnTo>
                <a:lnTo>
                  <a:pt x="530" y="57"/>
                </a:lnTo>
                <a:lnTo>
                  <a:pt x="551" y="70"/>
                </a:lnTo>
                <a:lnTo>
                  <a:pt x="568" y="86"/>
                </a:lnTo>
                <a:lnTo>
                  <a:pt x="581" y="105"/>
                </a:lnTo>
                <a:lnTo>
                  <a:pt x="591" y="126"/>
                </a:lnTo>
                <a:lnTo>
                  <a:pt x="595" y="148"/>
                </a:lnTo>
                <a:lnTo>
                  <a:pt x="595" y="169"/>
                </a:lnTo>
                <a:lnTo>
                  <a:pt x="591" y="192"/>
                </a:lnTo>
                <a:lnTo>
                  <a:pt x="583" y="212"/>
                </a:lnTo>
                <a:lnTo>
                  <a:pt x="571" y="231"/>
                </a:lnTo>
                <a:lnTo>
                  <a:pt x="551" y="206"/>
                </a:lnTo>
                <a:lnTo>
                  <a:pt x="526" y="184"/>
                </a:lnTo>
                <a:lnTo>
                  <a:pt x="498" y="163"/>
                </a:lnTo>
                <a:lnTo>
                  <a:pt x="466" y="146"/>
                </a:lnTo>
                <a:lnTo>
                  <a:pt x="428" y="130"/>
                </a:lnTo>
                <a:lnTo>
                  <a:pt x="388" y="120"/>
                </a:lnTo>
                <a:lnTo>
                  <a:pt x="349" y="113"/>
                </a:lnTo>
                <a:lnTo>
                  <a:pt x="359" y="96"/>
                </a:lnTo>
                <a:lnTo>
                  <a:pt x="371" y="81"/>
                </a:lnTo>
                <a:lnTo>
                  <a:pt x="386" y="69"/>
                </a:lnTo>
                <a:lnTo>
                  <a:pt x="382" y="61"/>
                </a:lnTo>
                <a:lnTo>
                  <a:pt x="375" y="53"/>
                </a:lnTo>
                <a:lnTo>
                  <a:pt x="365" y="45"/>
                </a:lnTo>
                <a:lnTo>
                  <a:pt x="346" y="36"/>
                </a:lnTo>
                <a:lnTo>
                  <a:pt x="324" y="29"/>
                </a:lnTo>
                <a:lnTo>
                  <a:pt x="298" y="27"/>
                </a:lnTo>
                <a:lnTo>
                  <a:pt x="273" y="29"/>
                </a:lnTo>
                <a:lnTo>
                  <a:pt x="250" y="36"/>
                </a:lnTo>
                <a:lnTo>
                  <a:pt x="231" y="45"/>
                </a:lnTo>
                <a:lnTo>
                  <a:pt x="220" y="55"/>
                </a:lnTo>
                <a:lnTo>
                  <a:pt x="212" y="64"/>
                </a:lnTo>
                <a:lnTo>
                  <a:pt x="227" y="76"/>
                </a:lnTo>
                <a:lnTo>
                  <a:pt x="241" y="91"/>
                </a:lnTo>
                <a:lnTo>
                  <a:pt x="252" y="108"/>
                </a:lnTo>
                <a:lnTo>
                  <a:pt x="255" y="113"/>
                </a:lnTo>
                <a:lnTo>
                  <a:pt x="219" y="118"/>
                </a:lnTo>
                <a:lnTo>
                  <a:pt x="185" y="127"/>
                </a:lnTo>
                <a:lnTo>
                  <a:pt x="152" y="139"/>
                </a:lnTo>
                <a:lnTo>
                  <a:pt x="120" y="153"/>
                </a:lnTo>
                <a:lnTo>
                  <a:pt x="92" y="171"/>
                </a:lnTo>
                <a:lnTo>
                  <a:pt x="66" y="192"/>
                </a:lnTo>
                <a:lnTo>
                  <a:pt x="43" y="215"/>
                </a:lnTo>
                <a:lnTo>
                  <a:pt x="33" y="228"/>
                </a:lnTo>
                <a:lnTo>
                  <a:pt x="25" y="240"/>
                </a:lnTo>
                <a:lnTo>
                  <a:pt x="19" y="234"/>
                </a:lnTo>
                <a:lnTo>
                  <a:pt x="15" y="227"/>
                </a:lnTo>
                <a:lnTo>
                  <a:pt x="6" y="203"/>
                </a:lnTo>
                <a:lnTo>
                  <a:pt x="0" y="179"/>
                </a:lnTo>
                <a:lnTo>
                  <a:pt x="1" y="156"/>
                </a:lnTo>
                <a:lnTo>
                  <a:pt x="7" y="131"/>
                </a:lnTo>
                <a:lnTo>
                  <a:pt x="17" y="109"/>
                </a:lnTo>
                <a:lnTo>
                  <a:pt x="31" y="89"/>
                </a:lnTo>
                <a:lnTo>
                  <a:pt x="50" y="72"/>
                </a:lnTo>
                <a:lnTo>
                  <a:pt x="72" y="57"/>
                </a:lnTo>
                <a:lnTo>
                  <a:pt x="100" y="46"/>
                </a:lnTo>
                <a:lnTo>
                  <a:pt x="129" y="42"/>
                </a:lnTo>
                <a:lnTo>
                  <a:pt x="157" y="43"/>
                </a:lnTo>
                <a:lnTo>
                  <a:pt x="184" y="51"/>
                </a:lnTo>
                <a:lnTo>
                  <a:pt x="192" y="39"/>
                </a:lnTo>
                <a:lnTo>
                  <a:pt x="203" y="28"/>
                </a:lnTo>
                <a:lnTo>
                  <a:pt x="216" y="20"/>
                </a:lnTo>
                <a:lnTo>
                  <a:pt x="240" y="9"/>
                </a:lnTo>
                <a:lnTo>
                  <a:pt x="268" y="2"/>
                </a:lnTo>
                <a:lnTo>
                  <a:pt x="298" y="0"/>
                </a:ln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anchor="t" wrap="square" tIns="60960" lIns="121920" bIns="60960" rIns="121920">
            <a:normAutofit/>
          </a:bodyPr>
          <a:p>
            <a:pPr algn="l" marL="0"/>
          </a:p>
        </p:txBody>
      </p:sp>
      <p:sp>
        <p:nvSpPr>
          <p:cNvPr name="AutoShape 12" id="12"/>
          <p:cNvSpPr/>
          <p:nvPr/>
        </p:nvSpPr>
        <p:spPr>
          <a:xfrm>
            <a:off x="912219" y="2598390"/>
            <a:ext cx="1976768" cy="1916698"/>
          </a:xfrm>
          <a:prstGeom prst="ellipse">
            <a:avLst/>
          </a:prstGeom>
          <a:solidFill>
            <a:srgbClr val="5CB3AB"/>
          </a:solidFill>
          <a:ln w="28575" cap="flat" cmpd="sng">
            <a:solidFill>
              <a:srgbClr val="FFFFFF"/>
            </a:solidFill>
            <a:prstDash val="solid"/>
          </a:ln>
        </p:spPr>
      </p:sp>
      <p:grpSp>
        <p:nvGrpSpPr>
          <p:cNvPr name="Group 13" id="13"/>
          <p:cNvGrpSpPr/>
          <p:nvPr/>
        </p:nvGrpSpPr>
        <p:grpSpPr>
          <a:xfrm>
            <a:off x="1344266" y="3134650"/>
            <a:ext cx="1127439" cy="953132"/>
            <a:chOff x="2425" y="1235"/>
            <a:chExt cx="912" cy="771"/>
          </a:xfrm>
          <a:solidFill>
            <a:srgbClr val="FFFFFF"/>
          </a:solidFill>
        </p:grpSpPr>
        <p:sp>
          <p:nvSpPr>
            <p:cNvPr name="Freeform 14" id="14"/>
            <p:cNvSpPr/>
            <p:nvPr/>
          </p:nvSpPr>
          <p:spPr>
            <a:xfrm>
              <a:off x="2625" y="1422"/>
              <a:ext cx="513" cy="214"/>
            </a:xfrm>
            <a:custGeom>
              <a:avLst/>
              <a:gdLst/>
              <a:ahLst/>
              <a:cxnLst/>
              <a:rect r="r" b="b" t="t" l="l"/>
              <a:pathLst>
                <a:path w="513" h="214" stroke="true" fill="norm" extrusionOk="true">
                  <a:moveTo>
                    <a:pt x="348" y="0"/>
                  </a:moveTo>
                  <a:lnTo>
                    <a:pt x="210" y="139"/>
                  </a:lnTo>
                  <a:lnTo>
                    <a:pt x="119" y="48"/>
                  </a:lnTo>
                  <a:lnTo>
                    <a:pt x="0" y="166"/>
                  </a:lnTo>
                  <a:lnTo>
                    <a:pt x="38" y="202"/>
                  </a:lnTo>
                  <a:lnTo>
                    <a:pt x="119" y="123"/>
                  </a:lnTo>
                  <a:lnTo>
                    <a:pt x="210" y="214"/>
                  </a:lnTo>
                  <a:lnTo>
                    <a:pt x="348" y="76"/>
                  </a:lnTo>
                  <a:lnTo>
                    <a:pt x="475" y="202"/>
                  </a:lnTo>
                  <a:lnTo>
                    <a:pt x="513" y="165"/>
                  </a:lnTo>
                  <a:lnTo>
                    <a:pt x="348" y="0"/>
                  </a:ln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  <p:sp>
          <p:nvSpPr>
            <p:cNvPr name="Freeform 15" id="15"/>
            <p:cNvSpPr/>
            <p:nvPr/>
          </p:nvSpPr>
          <p:spPr>
            <a:xfrm>
              <a:off x="2425" y="1235"/>
              <a:ext cx="912" cy="771"/>
            </a:xfrm>
            <a:custGeom>
              <a:avLst/>
              <a:gdLst/>
              <a:ahLst/>
              <a:cxnLst/>
              <a:rect r="r" b="b" t="t" l="l"/>
              <a:pathLst>
                <a:path w="912" h="771" stroke="true" fill="norm" extrusionOk="true">
                  <a:moveTo>
                    <a:pt x="912" y="54"/>
                  </a:moveTo>
                  <a:lnTo>
                    <a:pt x="912" y="0"/>
                  </a:lnTo>
                  <a:lnTo>
                    <a:pt x="2" y="0"/>
                  </a:lnTo>
                  <a:lnTo>
                    <a:pt x="2" y="54"/>
                  </a:lnTo>
                  <a:lnTo>
                    <a:pt x="30" y="54"/>
                  </a:lnTo>
                  <a:lnTo>
                    <a:pt x="30" y="541"/>
                  </a:lnTo>
                  <a:lnTo>
                    <a:pt x="0" y="541"/>
                  </a:lnTo>
                  <a:lnTo>
                    <a:pt x="0" y="594"/>
                  </a:lnTo>
                  <a:lnTo>
                    <a:pt x="30" y="594"/>
                  </a:lnTo>
                  <a:lnTo>
                    <a:pt x="30" y="595"/>
                  </a:lnTo>
                  <a:lnTo>
                    <a:pt x="429" y="595"/>
                  </a:lnTo>
                  <a:lnTo>
                    <a:pt x="429" y="718"/>
                  </a:lnTo>
                  <a:lnTo>
                    <a:pt x="367" y="718"/>
                  </a:lnTo>
                  <a:lnTo>
                    <a:pt x="367" y="771"/>
                  </a:lnTo>
                  <a:lnTo>
                    <a:pt x="545" y="771"/>
                  </a:lnTo>
                  <a:lnTo>
                    <a:pt x="545" y="718"/>
                  </a:lnTo>
                  <a:lnTo>
                    <a:pt x="482" y="718"/>
                  </a:lnTo>
                  <a:lnTo>
                    <a:pt x="482" y="595"/>
                  </a:lnTo>
                  <a:lnTo>
                    <a:pt x="885" y="595"/>
                  </a:lnTo>
                  <a:lnTo>
                    <a:pt x="885" y="594"/>
                  </a:lnTo>
                  <a:lnTo>
                    <a:pt x="911" y="594"/>
                  </a:lnTo>
                  <a:lnTo>
                    <a:pt x="911" y="541"/>
                  </a:lnTo>
                  <a:lnTo>
                    <a:pt x="885" y="541"/>
                  </a:lnTo>
                  <a:lnTo>
                    <a:pt x="885" y="54"/>
                  </a:lnTo>
                  <a:lnTo>
                    <a:pt x="912" y="54"/>
                  </a:lnTo>
                  <a:close/>
                  <a:moveTo>
                    <a:pt x="83" y="541"/>
                  </a:moveTo>
                  <a:lnTo>
                    <a:pt x="83" y="55"/>
                  </a:lnTo>
                  <a:lnTo>
                    <a:pt x="832" y="55"/>
                  </a:lnTo>
                  <a:lnTo>
                    <a:pt x="832" y="541"/>
                  </a:lnTo>
                  <a:lnTo>
                    <a:pt x="83" y="541"/>
                  </a:ln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AutoShape 16" id="16"/>
          <p:cNvSpPr/>
          <p:nvPr/>
        </p:nvSpPr>
        <p:spPr>
          <a:xfrm>
            <a:off x="4665331" y="1340768"/>
            <a:ext cx="6676240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Processes have separate address spaces, while threads share the same address space; threads are lighter and faster to create. Knowing differences helps choose the right approach for  concurrency.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665332" y="986469"/>
            <a:ext cx="6625187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Key Differences</a:t>
            </a:r>
            <a:endParaRPr lang="en-US" sz="1100"/>
          </a:p>
        </p:txBody>
      </p:sp>
      <p:sp>
        <p:nvSpPr>
          <p:cNvPr name="AutoShape 18" id="18"/>
          <p:cNvSpPr/>
          <p:nvPr/>
        </p:nvSpPr>
        <p:spPr>
          <a:xfrm>
            <a:off x="4734259" y="3321180"/>
            <a:ext cx="6607312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Threads require fewer resources than processes because they share memory; process creation requires duplicating resources. Hence, it's vital to compare based on needs.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734260" y="2966881"/>
            <a:ext cx="6625187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Resource Consumption</a:t>
            </a:r>
            <a:endParaRPr lang="en-US" sz="1100"/>
          </a:p>
        </p:txBody>
      </p:sp>
      <p:sp>
        <p:nvSpPr>
          <p:cNvPr name="AutoShape 20" id="20"/>
          <p:cNvSpPr/>
          <p:nvPr/>
        </p:nvSpPr>
        <p:spPr>
          <a:xfrm>
            <a:off x="4746488" y="5134495"/>
            <a:ext cx="6607312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Context switching between threads is faster than between processes because less state needs to be saved and restored. The speed of Thread Context switching is a major advantage.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4746490" y="4780196"/>
            <a:ext cx="6625187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Context Switching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08631" y="1566840"/>
            <a:ext cx="2503905" cy="1256045"/>
          </a:xfrm>
          <a:prstGeom prst="homePlate">
            <a:avLst/>
          </a:prstGeom>
          <a:solidFill>
            <a:srgbClr val="5CB3AB"/>
          </a:soli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3" id="3"/>
          <p:cNvSpPr/>
          <p:nvPr/>
        </p:nvSpPr>
        <p:spPr>
          <a:xfrm>
            <a:off x="912218" y="1817923"/>
            <a:ext cx="792824" cy="792824"/>
          </a:xfrm>
          <a:prstGeom prst="ellipse">
            <a:avLst/>
          </a:prstGeom>
          <a:solidFill>
            <a:srgbClr val="5CB3AB"/>
          </a:solidFill>
          <a:ln w="28575" cap="flat" cmpd="sng">
            <a:solidFill>
              <a:srgbClr val="FFFFFF"/>
            </a:soli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430768" y="38699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User and Kernel-Space Threads</a:t>
            </a:r>
            <a:endParaRPr lang="en-US" sz="1100"/>
          </a:p>
        </p:txBody>
      </p:sp>
      <p:grpSp>
        <p:nvGrpSpPr>
          <p:cNvPr name="Group 5" id="5"/>
          <p:cNvGrpSpPr/>
          <p:nvPr/>
        </p:nvGrpSpPr>
        <p:grpSpPr>
          <a:xfrm>
            <a:off x="4683413" y="1556792"/>
            <a:ext cx="2900317" cy="1256045"/>
            <a:chOff x="34355" y="1738364"/>
            <a:chExt cx="3271553" cy="1416817"/>
          </a:xfrm>
          <a:solidFill>
            <a:srgbClr val="D78D8F"/>
          </a:solidFill>
        </p:grpSpPr>
        <p:sp>
          <p:nvSpPr>
            <p:cNvPr name="AutoShape 6" id="6"/>
            <p:cNvSpPr/>
            <p:nvPr/>
          </p:nvSpPr>
          <p:spPr>
            <a:xfrm>
              <a:off x="481507" y="1738364"/>
              <a:ext cx="2824401" cy="1416817"/>
            </a:xfrm>
            <a:prstGeom prst="homePlate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7" id="7"/>
            <p:cNvSpPr/>
            <p:nvPr/>
          </p:nvSpPr>
          <p:spPr>
            <a:xfrm>
              <a:off x="34355" y="1999621"/>
              <a:ext cx="894304" cy="894304"/>
            </a:xfrm>
            <a:prstGeom prst="ellipse">
              <a:avLst/>
            </a:prstGeom>
            <a:grpFill/>
            <a:ln w="28575" cap="flat" cmpd="sng">
              <a:solidFill>
                <a:srgbClr val="FFFFFF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grpSp>
        <p:nvGrpSpPr>
          <p:cNvPr name="Group 8" id="8"/>
          <p:cNvGrpSpPr/>
          <p:nvPr/>
        </p:nvGrpSpPr>
        <p:grpSpPr>
          <a:xfrm>
            <a:off x="8453061" y="1566840"/>
            <a:ext cx="2900317" cy="1256045"/>
            <a:chOff x="34355" y="1738364"/>
            <a:chExt cx="3271553" cy="1416817"/>
          </a:xfrm>
          <a:solidFill>
            <a:srgbClr val="A3B2D6"/>
          </a:solidFill>
        </p:grpSpPr>
        <p:sp>
          <p:nvSpPr>
            <p:cNvPr name="AutoShape 9" id="9"/>
            <p:cNvSpPr/>
            <p:nvPr/>
          </p:nvSpPr>
          <p:spPr>
            <a:xfrm>
              <a:off x="481507" y="1738364"/>
              <a:ext cx="2824401" cy="1416817"/>
            </a:xfrm>
            <a:prstGeom prst="homePlate">
              <a:avLst/>
            </a:prstGeom>
            <a:solidFill>
              <a:srgbClr val="5CB3AB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0" id="10"/>
            <p:cNvSpPr/>
            <p:nvPr/>
          </p:nvSpPr>
          <p:spPr>
            <a:xfrm>
              <a:off x="34355" y="1999621"/>
              <a:ext cx="894304" cy="894304"/>
            </a:xfrm>
            <a:prstGeom prst="ellipse">
              <a:avLst/>
            </a:prstGeom>
            <a:solidFill>
              <a:srgbClr val="5CB3AB"/>
            </a:solidFill>
            <a:ln w="28575" cap="flat" cmpd="sng">
              <a:solidFill>
                <a:srgbClr val="FFFFFF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Freeform 11" id="11"/>
          <p:cNvSpPr/>
          <p:nvPr/>
        </p:nvSpPr>
        <p:spPr>
          <a:xfrm>
            <a:off x="1161023" y="2037994"/>
            <a:ext cx="367840" cy="313734"/>
          </a:xfrm>
          <a:custGeom>
            <a:avLst/>
            <a:gdLst/>
            <a:ahLst/>
            <a:cxnLst/>
            <a:rect r="r" b="b" t="t" l="l"/>
            <a:pathLst>
              <a:path w="746" h="638" stroke="true" fill="norm" extrusionOk="true">
                <a:moveTo>
                  <a:pt x="689" y="125"/>
                </a:moveTo>
                <a:cubicBezTo>
                  <a:pt x="552" y="125"/>
                  <a:pt x="552" y="125"/>
                  <a:pt x="552" y="125"/>
                </a:cubicBezTo>
                <a:cubicBezTo>
                  <a:pt x="552" y="57"/>
                  <a:pt x="552" y="57"/>
                  <a:pt x="552" y="57"/>
                </a:cubicBezTo>
                <a:cubicBezTo>
                  <a:pt x="552" y="26"/>
                  <a:pt x="526" y="0"/>
                  <a:pt x="495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21" y="0"/>
                  <a:pt x="196" y="26"/>
                  <a:pt x="196" y="57"/>
                </a:cubicBezTo>
                <a:cubicBezTo>
                  <a:pt x="196" y="125"/>
                  <a:pt x="196" y="125"/>
                  <a:pt x="196" y="125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25" y="125"/>
                  <a:pt x="0" y="151"/>
                  <a:pt x="0" y="1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612"/>
                  <a:pt x="25" y="638"/>
                  <a:pt x="57" y="638"/>
                </a:cubicBezTo>
                <a:cubicBezTo>
                  <a:pt x="689" y="638"/>
                  <a:pt x="689" y="638"/>
                  <a:pt x="689" y="638"/>
                </a:cubicBezTo>
                <a:cubicBezTo>
                  <a:pt x="721" y="638"/>
                  <a:pt x="746" y="612"/>
                  <a:pt x="746" y="581"/>
                </a:cubicBezTo>
                <a:cubicBezTo>
                  <a:pt x="746" y="182"/>
                  <a:pt x="746" y="182"/>
                  <a:pt x="746" y="182"/>
                </a:cubicBezTo>
                <a:cubicBezTo>
                  <a:pt x="746" y="151"/>
                  <a:pt x="721" y="125"/>
                  <a:pt x="689" y="125"/>
                </a:cubicBezTo>
                <a:close/>
                <a:moveTo>
                  <a:pt x="239" y="57"/>
                </a:moveTo>
                <a:cubicBezTo>
                  <a:pt x="239" y="50"/>
                  <a:pt x="245" y="44"/>
                  <a:pt x="253" y="44"/>
                </a:cubicBezTo>
                <a:cubicBezTo>
                  <a:pt x="495" y="44"/>
                  <a:pt x="495" y="44"/>
                  <a:pt x="495" y="44"/>
                </a:cubicBezTo>
                <a:cubicBezTo>
                  <a:pt x="502" y="44"/>
                  <a:pt x="508" y="50"/>
                  <a:pt x="508" y="57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239" y="125"/>
                  <a:pt x="239" y="125"/>
                  <a:pt x="239" y="125"/>
                </a:cubicBezTo>
                <a:lnTo>
                  <a:pt x="239" y="57"/>
                </a:lnTo>
                <a:close/>
                <a:moveTo>
                  <a:pt x="57" y="169"/>
                </a:moveTo>
                <a:cubicBezTo>
                  <a:pt x="689" y="169"/>
                  <a:pt x="689" y="169"/>
                  <a:pt x="689" y="169"/>
                </a:cubicBezTo>
                <a:cubicBezTo>
                  <a:pt x="697" y="169"/>
                  <a:pt x="703" y="175"/>
                  <a:pt x="703" y="182"/>
                </a:cubicBezTo>
                <a:cubicBezTo>
                  <a:pt x="703" y="295"/>
                  <a:pt x="703" y="295"/>
                  <a:pt x="703" y="295"/>
                </a:cubicBezTo>
                <a:cubicBezTo>
                  <a:pt x="545" y="295"/>
                  <a:pt x="545" y="295"/>
                  <a:pt x="545" y="295"/>
                </a:cubicBezTo>
                <a:cubicBezTo>
                  <a:pt x="545" y="267"/>
                  <a:pt x="545" y="267"/>
                  <a:pt x="545" y="267"/>
                </a:cubicBezTo>
                <a:cubicBezTo>
                  <a:pt x="501" y="267"/>
                  <a:pt x="501" y="267"/>
                  <a:pt x="501" y="267"/>
                </a:cubicBezTo>
                <a:cubicBezTo>
                  <a:pt x="501" y="295"/>
                  <a:pt x="501" y="295"/>
                  <a:pt x="501" y="295"/>
                </a:cubicBezTo>
                <a:cubicBezTo>
                  <a:pt x="245" y="295"/>
                  <a:pt x="245" y="295"/>
                  <a:pt x="245" y="295"/>
                </a:cubicBezTo>
                <a:cubicBezTo>
                  <a:pt x="245" y="266"/>
                  <a:pt x="245" y="266"/>
                  <a:pt x="245" y="266"/>
                </a:cubicBezTo>
                <a:cubicBezTo>
                  <a:pt x="201" y="266"/>
                  <a:pt x="201" y="266"/>
                  <a:pt x="201" y="266"/>
                </a:cubicBezTo>
                <a:cubicBezTo>
                  <a:pt x="201" y="295"/>
                  <a:pt x="201" y="295"/>
                  <a:pt x="201" y="295"/>
                </a:cubicBezTo>
                <a:cubicBezTo>
                  <a:pt x="43" y="295"/>
                  <a:pt x="43" y="295"/>
                  <a:pt x="43" y="295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3" y="175"/>
                  <a:pt x="49" y="169"/>
                  <a:pt x="57" y="169"/>
                </a:cubicBezTo>
                <a:close/>
                <a:moveTo>
                  <a:pt x="689" y="594"/>
                </a:moveTo>
                <a:cubicBezTo>
                  <a:pt x="57" y="594"/>
                  <a:pt x="57" y="594"/>
                  <a:pt x="57" y="594"/>
                </a:cubicBezTo>
                <a:cubicBezTo>
                  <a:pt x="49" y="594"/>
                  <a:pt x="43" y="588"/>
                  <a:pt x="43" y="581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201" y="338"/>
                  <a:pt x="201" y="338"/>
                  <a:pt x="201" y="338"/>
                </a:cubicBezTo>
                <a:cubicBezTo>
                  <a:pt x="201" y="368"/>
                  <a:pt x="201" y="368"/>
                  <a:pt x="201" y="368"/>
                </a:cubicBezTo>
                <a:cubicBezTo>
                  <a:pt x="245" y="368"/>
                  <a:pt x="245" y="368"/>
                  <a:pt x="245" y="368"/>
                </a:cubicBezTo>
                <a:cubicBezTo>
                  <a:pt x="245" y="338"/>
                  <a:pt x="245" y="338"/>
                  <a:pt x="245" y="338"/>
                </a:cubicBezTo>
                <a:cubicBezTo>
                  <a:pt x="501" y="338"/>
                  <a:pt x="501" y="338"/>
                  <a:pt x="501" y="338"/>
                </a:cubicBezTo>
                <a:cubicBezTo>
                  <a:pt x="501" y="369"/>
                  <a:pt x="501" y="369"/>
                  <a:pt x="501" y="369"/>
                </a:cubicBezTo>
                <a:cubicBezTo>
                  <a:pt x="545" y="369"/>
                  <a:pt x="545" y="369"/>
                  <a:pt x="545" y="369"/>
                </a:cubicBezTo>
                <a:cubicBezTo>
                  <a:pt x="545" y="338"/>
                  <a:pt x="545" y="338"/>
                  <a:pt x="545" y="338"/>
                </a:cubicBezTo>
                <a:cubicBezTo>
                  <a:pt x="703" y="338"/>
                  <a:pt x="703" y="338"/>
                  <a:pt x="703" y="338"/>
                </a:cubicBezTo>
                <a:cubicBezTo>
                  <a:pt x="703" y="581"/>
                  <a:pt x="703" y="581"/>
                  <a:pt x="703" y="581"/>
                </a:cubicBezTo>
                <a:cubicBezTo>
                  <a:pt x="703" y="588"/>
                  <a:pt x="697" y="594"/>
                  <a:pt x="689" y="59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anchor="t" wrap="square" tIns="45720" lIns="91440" bIns="45720" rIns="91440">
            <a:normAutofit/>
          </a:bodyPr>
          <a:p>
            <a:pPr algn="l" marL="0"/>
          </a:p>
        </p:txBody>
      </p:sp>
      <p:grpSp>
        <p:nvGrpSpPr>
          <p:cNvPr name="Group 12" id="12"/>
          <p:cNvGrpSpPr/>
          <p:nvPr/>
        </p:nvGrpSpPr>
        <p:grpSpPr>
          <a:xfrm>
            <a:off x="8626976" y="2024033"/>
            <a:ext cx="444990" cy="376192"/>
            <a:chOff x="2425" y="1235"/>
            <a:chExt cx="912" cy="771"/>
          </a:xfrm>
          <a:solidFill>
            <a:srgbClr val="FFFFFF"/>
          </a:solidFill>
        </p:grpSpPr>
        <p:sp>
          <p:nvSpPr>
            <p:cNvPr name="Freeform 13" id="13"/>
            <p:cNvSpPr/>
            <p:nvPr/>
          </p:nvSpPr>
          <p:spPr>
            <a:xfrm>
              <a:off x="2625" y="1422"/>
              <a:ext cx="513" cy="214"/>
            </a:xfrm>
            <a:custGeom>
              <a:avLst/>
              <a:gdLst/>
              <a:ahLst/>
              <a:cxnLst/>
              <a:rect r="r" b="b" t="t" l="l"/>
              <a:pathLst>
                <a:path w="513" h="214" stroke="true" fill="norm" extrusionOk="true">
                  <a:moveTo>
                    <a:pt x="348" y="0"/>
                  </a:moveTo>
                  <a:lnTo>
                    <a:pt x="210" y="139"/>
                  </a:lnTo>
                  <a:lnTo>
                    <a:pt x="119" y="48"/>
                  </a:lnTo>
                  <a:lnTo>
                    <a:pt x="0" y="166"/>
                  </a:lnTo>
                  <a:lnTo>
                    <a:pt x="38" y="202"/>
                  </a:lnTo>
                  <a:lnTo>
                    <a:pt x="119" y="123"/>
                  </a:lnTo>
                  <a:lnTo>
                    <a:pt x="210" y="214"/>
                  </a:lnTo>
                  <a:lnTo>
                    <a:pt x="348" y="76"/>
                  </a:lnTo>
                  <a:lnTo>
                    <a:pt x="475" y="202"/>
                  </a:lnTo>
                  <a:lnTo>
                    <a:pt x="513" y="165"/>
                  </a:lnTo>
                  <a:lnTo>
                    <a:pt x="348" y="0"/>
                  </a:ln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  <p:sp>
          <p:nvSpPr>
            <p:cNvPr name="Freeform 14" id="14"/>
            <p:cNvSpPr/>
            <p:nvPr/>
          </p:nvSpPr>
          <p:spPr>
            <a:xfrm>
              <a:off x="2425" y="1235"/>
              <a:ext cx="912" cy="771"/>
            </a:xfrm>
            <a:custGeom>
              <a:avLst/>
              <a:gdLst/>
              <a:ahLst/>
              <a:cxnLst/>
              <a:rect r="r" b="b" t="t" l="l"/>
              <a:pathLst>
                <a:path w="912" h="771" stroke="true" fill="norm" extrusionOk="true">
                  <a:moveTo>
                    <a:pt x="912" y="54"/>
                  </a:moveTo>
                  <a:lnTo>
                    <a:pt x="912" y="0"/>
                  </a:lnTo>
                  <a:lnTo>
                    <a:pt x="2" y="0"/>
                  </a:lnTo>
                  <a:lnTo>
                    <a:pt x="2" y="54"/>
                  </a:lnTo>
                  <a:lnTo>
                    <a:pt x="30" y="54"/>
                  </a:lnTo>
                  <a:lnTo>
                    <a:pt x="30" y="541"/>
                  </a:lnTo>
                  <a:lnTo>
                    <a:pt x="0" y="541"/>
                  </a:lnTo>
                  <a:lnTo>
                    <a:pt x="0" y="594"/>
                  </a:lnTo>
                  <a:lnTo>
                    <a:pt x="30" y="594"/>
                  </a:lnTo>
                  <a:lnTo>
                    <a:pt x="30" y="595"/>
                  </a:lnTo>
                  <a:lnTo>
                    <a:pt x="429" y="595"/>
                  </a:lnTo>
                  <a:lnTo>
                    <a:pt x="429" y="718"/>
                  </a:lnTo>
                  <a:lnTo>
                    <a:pt x="367" y="718"/>
                  </a:lnTo>
                  <a:lnTo>
                    <a:pt x="367" y="771"/>
                  </a:lnTo>
                  <a:lnTo>
                    <a:pt x="545" y="771"/>
                  </a:lnTo>
                  <a:lnTo>
                    <a:pt x="545" y="718"/>
                  </a:lnTo>
                  <a:lnTo>
                    <a:pt x="482" y="718"/>
                  </a:lnTo>
                  <a:lnTo>
                    <a:pt x="482" y="595"/>
                  </a:lnTo>
                  <a:lnTo>
                    <a:pt x="885" y="595"/>
                  </a:lnTo>
                  <a:lnTo>
                    <a:pt x="885" y="594"/>
                  </a:lnTo>
                  <a:lnTo>
                    <a:pt x="911" y="594"/>
                  </a:lnTo>
                  <a:lnTo>
                    <a:pt x="911" y="541"/>
                  </a:lnTo>
                  <a:lnTo>
                    <a:pt x="885" y="541"/>
                  </a:lnTo>
                  <a:lnTo>
                    <a:pt x="885" y="54"/>
                  </a:lnTo>
                  <a:lnTo>
                    <a:pt x="912" y="54"/>
                  </a:lnTo>
                  <a:close/>
                  <a:moveTo>
                    <a:pt x="83" y="541"/>
                  </a:moveTo>
                  <a:lnTo>
                    <a:pt x="83" y="55"/>
                  </a:lnTo>
                  <a:lnTo>
                    <a:pt x="832" y="55"/>
                  </a:lnTo>
                  <a:lnTo>
                    <a:pt x="832" y="541"/>
                  </a:lnTo>
                  <a:lnTo>
                    <a:pt x="83" y="541"/>
                  </a:ln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grpSp>
        <p:nvGrpSpPr>
          <p:cNvPr name="Group 15" id="15"/>
          <p:cNvGrpSpPr/>
          <p:nvPr/>
        </p:nvGrpSpPr>
        <p:grpSpPr>
          <a:xfrm>
            <a:off x="4814309" y="1978468"/>
            <a:ext cx="483938" cy="362424"/>
            <a:chOff x="2423" y="1278"/>
            <a:chExt cx="912" cy="683"/>
          </a:xfrm>
          <a:solidFill>
            <a:srgbClr val="FFFFFF"/>
          </a:solidFill>
        </p:grpSpPr>
        <p:sp>
          <p:nvSpPr>
            <p:cNvPr name="Freeform 16" id="16"/>
            <p:cNvSpPr/>
            <p:nvPr/>
          </p:nvSpPr>
          <p:spPr>
            <a:xfrm>
              <a:off x="2746" y="1582"/>
              <a:ext cx="265" cy="281"/>
            </a:xfrm>
            <a:custGeom>
              <a:avLst/>
              <a:gdLst/>
              <a:ahLst/>
              <a:cxnLst/>
              <a:rect r="r" b="b" t="t" l="l"/>
              <a:pathLst>
                <a:path w="265" h="281" stroke="true" fill="norm" extrusionOk="true">
                  <a:moveTo>
                    <a:pt x="0" y="131"/>
                  </a:moveTo>
                  <a:lnTo>
                    <a:pt x="38" y="169"/>
                  </a:lnTo>
                  <a:lnTo>
                    <a:pt x="107" y="102"/>
                  </a:lnTo>
                  <a:lnTo>
                    <a:pt x="105" y="281"/>
                  </a:lnTo>
                  <a:lnTo>
                    <a:pt x="159" y="281"/>
                  </a:lnTo>
                  <a:lnTo>
                    <a:pt x="159" y="102"/>
                  </a:lnTo>
                  <a:lnTo>
                    <a:pt x="227" y="169"/>
                  </a:lnTo>
                  <a:lnTo>
                    <a:pt x="265" y="131"/>
                  </a:lnTo>
                  <a:lnTo>
                    <a:pt x="132" y="0"/>
                  </a:lnTo>
                  <a:lnTo>
                    <a:pt x="0" y="131"/>
                  </a:ln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  <p:sp>
          <p:nvSpPr>
            <p:cNvPr name="Freeform 17" id="17"/>
            <p:cNvSpPr/>
            <p:nvPr/>
          </p:nvSpPr>
          <p:spPr>
            <a:xfrm>
              <a:off x="2423" y="1278"/>
              <a:ext cx="912" cy="683"/>
            </a:xfrm>
            <a:custGeom>
              <a:avLst/>
              <a:gdLst/>
              <a:ahLst/>
              <a:cxnLst/>
              <a:rect r="r" b="b" t="t" l="l"/>
              <a:pathLst>
                <a:path w="747" h="562" stroke="true" fill="norm" extrusionOk="true">
                  <a:moveTo>
                    <a:pt x="692" y="240"/>
                  </a:moveTo>
                  <a:cubicBezTo>
                    <a:pt x="661" y="210"/>
                    <a:pt x="622" y="191"/>
                    <a:pt x="579" y="186"/>
                  </a:cubicBezTo>
                  <a:cubicBezTo>
                    <a:pt x="574" y="139"/>
                    <a:pt x="554" y="95"/>
                    <a:pt x="520" y="61"/>
                  </a:cubicBezTo>
                  <a:cubicBezTo>
                    <a:pt x="481" y="22"/>
                    <a:pt x="429" y="0"/>
                    <a:pt x="374" y="0"/>
                  </a:cubicBezTo>
                  <a:cubicBezTo>
                    <a:pt x="318" y="0"/>
                    <a:pt x="267" y="22"/>
                    <a:pt x="228" y="61"/>
                  </a:cubicBezTo>
                  <a:cubicBezTo>
                    <a:pt x="193" y="95"/>
                    <a:pt x="173" y="139"/>
                    <a:pt x="168" y="186"/>
                  </a:cubicBezTo>
                  <a:cubicBezTo>
                    <a:pt x="125" y="191"/>
                    <a:pt x="86" y="210"/>
                    <a:pt x="55" y="240"/>
                  </a:cubicBezTo>
                  <a:cubicBezTo>
                    <a:pt x="20" y="276"/>
                    <a:pt x="0" y="323"/>
                    <a:pt x="0" y="374"/>
                  </a:cubicBezTo>
                  <a:cubicBezTo>
                    <a:pt x="0" y="424"/>
                    <a:pt x="20" y="471"/>
                    <a:pt x="55" y="507"/>
                  </a:cubicBezTo>
                  <a:cubicBezTo>
                    <a:pt x="91" y="542"/>
                    <a:pt x="138" y="562"/>
                    <a:pt x="189" y="562"/>
                  </a:cubicBezTo>
                  <a:cubicBezTo>
                    <a:pt x="559" y="562"/>
                    <a:pt x="559" y="562"/>
                    <a:pt x="559" y="562"/>
                  </a:cubicBezTo>
                  <a:cubicBezTo>
                    <a:pt x="609" y="562"/>
                    <a:pt x="657" y="542"/>
                    <a:pt x="692" y="507"/>
                  </a:cubicBezTo>
                  <a:cubicBezTo>
                    <a:pt x="728" y="471"/>
                    <a:pt x="747" y="424"/>
                    <a:pt x="747" y="374"/>
                  </a:cubicBezTo>
                  <a:cubicBezTo>
                    <a:pt x="747" y="323"/>
                    <a:pt x="728" y="276"/>
                    <a:pt x="692" y="240"/>
                  </a:cubicBezTo>
                  <a:close/>
                  <a:moveTo>
                    <a:pt x="559" y="518"/>
                  </a:moveTo>
                  <a:cubicBezTo>
                    <a:pt x="189" y="518"/>
                    <a:pt x="189" y="518"/>
                    <a:pt x="189" y="518"/>
                  </a:cubicBezTo>
                  <a:cubicBezTo>
                    <a:pt x="109" y="518"/>
                    <a:pt x="44" y="453"/>
                    <a:pt x="44" y="374"/>
                  </a:cubicBezTo>
                  <a:cubicBezTo>
                    <a:pt x="44" y="294"/>
                    <a:pt x="109" y="229"/>
                    <a:pt x="188" y="229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117"/>
                    <a:pt x="284" y="44"/>
                    <a:pt x="374" y="44"/>
                  </a:cubicBezTo>
                  <a:cubicBezTo>
                    <a:pt x="463" y="44"/>
                    <a:pt x="536" y="117"/>
                    <a:pt x="536" y="206"/>
                  </a:cubicBezTo>
                  <a:cubicBezTo>
                    <a:pt x="536" y="207"/>
                    <a:pt x="536" y="207"/>
                    <a:pt x="536" y="207"/>
                  </a:cubicBezTo>
                  <a:cubicBezTo>
                    <a:pt x="536" y="229"/>
                    <a:pt x="536" y="229"/>
                    <a:pt x="536" y="229"/>
                  </a:cubicBezTo>
                  <a:cubicBezTo>
                    <a:pt x="558" y="229"/>
                    <a:pt x="558" y="229"/>
                    <a:pt x="558" y="229"/>
                  </a:cubicBezTo>
                  <a:cubicBezTo>
                    <a:pt x="559" y="229"/>
                    <a:pt x="559" y="229"/>
                    <a:pt x="559" y="229"/>
                  </a:cubicBezTo>
                  <a:cubicBezTo>
                    <a:pt x="639" y="229"/>
                    <a:pt x="704" y="294"/>
                    <a:pt x="704" y="374"/>
                  </a:cubicBezTo>
                  <a:cubicBezTo>
                    <a:pt x="704" y="453"/>
                    <a:pt x="639" y="518"/>
                    <a:pt x="559" y="518"/>
                  </a:cubicBez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TextBox 18" id="18"/>
          <p:cNvSpPr txBox="true"/>
          <p:nvPr/>
        </p:nvSpPr>
        <p:spPr>
          <a:xfrm>
            <a:off x="1541519" y="2013985"/>
            <a:ext cx="2129050" cy="36272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User-Level Threads</a:t>
            </a:r>
            <a:endParaRPr lang="en-US" sz="1100"/>
          </a:p>
        </p:txBody>
      </p:sp>
      <p:sp>
        <p:nvSpPr>
          <p:cNvPr name="AutoShape 19" id="19"/>
          <p:cNvSpPr/>
          <p:nvPr/>
        </p:nvSpPr>
        <p:spPr>
          <a:xfrm>
            <a:off x="624186" y="3110916"/>
            <a:ext cx="3528391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Managed by a thread library in user space; the kernel is unaware of these threads. Benefit      from not needing Kernel privileges.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438252" y="2037994"/>
            <a:ext cx="2129050" cy="4267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Kernel-Level Threads</a:t>
            </a:r>
            <a:endParaRPr lang="en-US" sz="1100"/>
          </a:p>
        </p:txBody>
      </p:sp>
      <p:sp>
        <p:nvSpPr>
          <p:cNvPr name="AutoShape 21" id="21"/>
          <p:cNvSpPr/>
          <p:nvPr/>
        </p:nvSpPr>
        <p:spPr>
          <a:xfrm>
            <a:off x="4368602" y="3110916"/>
            <a:ext cx="3528391" cy="81534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Managed directly by the OS kernel; the OS     schedules these threads. They use OS resources requiring kernel intervention.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8915427" y="2013985"/>
            <a:ext cx="2129050" cy="36272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Comparison</a:t>
            </a:r>
            <a:endParaRPr lang="en-US" sz="1100"/>
          </a:p>
        </p:txBody>
      </p:sp>
      <p:sp>
        <p:nvSpPr>
          <p:cNvPr name="AutoShape 23" id="23"/>
          <p:cNvSpPr/>
          <p:nvPr/>
        </p:nvSpPr>
        <p:spPr>
          <a:xfrm>
            <a:off x="8185026" y="3102455"/>
            <a:ext cx="3528391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User-level threads are faster but can block the entire process, kernel-level threads are slower but do not block the entire process. Balancing needs is important.</a:t>
            </a:r>
          </a:p>
        </p:txBody>
      </p:sp>
    </p:spTree>
  </p:cSld>
  <p:clrMapOvr>
    <a:masterClrMapping/>
  </p:clrMapOvr>
  <p:transition spd="fast" advClick="false"/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Inter-Process Communication (IPC)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04</a:t>
            </a:r>
          </a:p>
        </p:txBody>
      </p:sp>
    </p:spTree>
  </p:cSld>
  <p:clrMapOvr>
    <a:masterClrMapping/>
  </p:clrMapOvr>
  <p:transition spd="fast" advClick="false"/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IPC Introduction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366221" y="1220756"/>
            <a:ext cx="11461172" cy="4754317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1758288" y="1468020"/>
            <a:ext cx="8677044" cy="42056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2133" baseline="0" u="none">
                <a:solidFill>
                  <a:srgbClr val="FFFFFF"/>
                </a:solidFill>
                <a:latin typeface="+mn-ea"/>
                <a:ea typeface="+mn-ea"/>
              </a:rPr>
              <a:t>What is IPC?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>
            <a:off x="1758288" y="1982254"/>
            <a:ext cx="8677044" cy="1152880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27000"/>
              </a:lnSpc>
            </a:pPr>
            <a:r>
              <a:rPr lang="en-US" b="false" i="false" sz="1867" baseline="0" u="none">
                <a:solidFill>
                  <a:srgbClr val="FFFFFF">
                    <a:alpha val="100000"/>
                  </a:srgbClr>
                </a:solidFill>
                <a:latin typeface="system-ui"/>
                <a:ea typeface="system-ui"/>
              </a:rPr>
              <a:t>IPC is a mechanism that allows processes to communicate and synchronize their actions. Processes may run on the same system or different systems connected via a network.</a:t>
            </a:r>
          </a:p>
        </p:txBody>
      </p:sp>
      <p:pic>
        <p:nvPicPr>
          <p:cNvPr name="da2b8c2ab21548f6a32133283637136a.png" id="6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3633914" y="2996988"/>
            <a:ext cx="4917822" cy="2789485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flipH="true">
            <a:off x="5088682" y="1044871"/>
            <a:ext cx="92895" cy="4402643"/>
            <a:chOff x="1191134" y="690877"/>
            <a:chExt cx="92895" cy="4402643"/>
          </a:xfrm>
        </p:grpSpPr>
        <p:cxnSp>
          <p:nvCxnSpPr>
            <p:cNvPr name="Connector 3" id="3"/>
            <p:cNvCxnSpPr/>
            <p:nvPr/>
          </p:nvCxnSpPr>
          <p:spPr>
            <a:xfrm flipH="true" flipV="true">
              <a:off x="1240883" y="783771"/>
              <a:ext cx="0" cy="4216855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dash"/>
            </a:ln>
          </p:spPr>
        </p:cxnSp>
        <p:sp>
          <p:nvSpPr>
            <p:cNvPr name="AutoShape 4" id="4"/>
            <p:cNvSpPr/>
            <p:nvPr/>
          </p:nvSpPr>
          <p:spPr>
            <a:xfrm>
              <a:off x="1191134" y="5000625"/>
              <a:ext cx="92895" cy="92895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" id="5"/>
            <p:cNvSpPr/>
            <p:nvPr/>
          </p:nvSpPr>
          <p:spPr>
            <a:xfrm>
              <a:off x="1191134" y="690877"/>
              <a:ext cx="92895" cy="92895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6" id="6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Race Condition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 rot="0">
            <a:off x="5299744" y="1883307"/>
            <a:ext cx="6510508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race condition occurs when multiple processes access shared data concurrently and the outcome depends on the particular order of execution. Hence, it often causes data corruption and erratic behavior.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99743" y="1587410"/>
            <a:ext cx="651051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Definition of Race Condition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 rot="0">
            <a:off x="5436540" y="4202443"/>
            <a:ext cx="6510515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Two processes incrementing a shared counter; the final result is incorrect if the operations are not synchronized.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36544" y="3906545"/>
            <a:ext cx="6510516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Example Scenario</a:t>
            </a:r>
            <a:endParaRPr lang="en-US" sz="1100"/>
          </a:p>
        </p:txBody>
      </p:sp>
      <p:pic>
        <p:nvPicPr>
          <p:cNvPr name="e0e595c035df4657ab3f71903415df21.png" id="11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124673" y="1883307"/>
            <a:ext cx="4910867" cy="2423935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>
            <a:off x="5736754" y="1619089"/>
            <a:ext cx="0" cy="3505200"/>
          </a:xfrm>
          <a:prstGeom prst="line">
            <a:avLst/>
          </a:prstGeom>
          <a:noFill/>
          <a:ln w="19050">
            <a:solidFill>
              <a:srgbClr val="FFFFFF">
                <a:lumMod val="75000"/>
              </a:srgbClr>
            </a:solidFill>
          </a:ln>
        </p:spPr>
      </p:cxnSp>
      <p:sp>
        <p:nvSpPr>
          <p:cNvPr name="AutoShape 3" id="3"/>
          <p:cNvSpPr/>
          <p:nvPr/>
        </p:nvSpPr>
        <p:spPr>
          <a:xfrm>
            <a:off x="6174003" y="1289062"/>
            <a:ext cx="5670000" cy="198000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FFFFFF">
                <a:lumMod val="75000"/>
              </a:srgbClr>
            </a:solidFill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 rot="0">
            <a:off x="6482762" y="4404147"/>
            <a:ext cx="5158648" cy="65787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Mutual exclusion, progress, and bounded waiting are essential to avoid race conditions. Therefore, following these helps in reducing race conditions.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6920866" y="3444288"/>
            <a:ext cx="3909868" cy="8801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indent="0" marL="0">
              <a:lnSpc>
                <a:spcPct val="100000"/>
              </a:lnSpc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Requirements for a Correct Solution to the Critical Section Problem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6116389" y="3912832"/>
            <a:ext cx="5671232" cy="198000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FFFFFF">
                <a:lumMod val="75000"/>
              </a:srgbClr>
            </a:solidFill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7" id="7"/>
          <p:cNvSpPr/>
          <p:nvPr/>
        </p:nvSpPr>
        <p:spPr>
          <a:xfrm rot="0">
            <a:off x="6482761" y="1808725"/>
            <a:ext cx="5158649" cy="65787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critical section is a code segment that accesses shared resources; mutual exclusion is required to avoid race conditions. Defining clearly helps in applying controls.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7235913" y="960465"/>
            <a:ext cx="3279775" cy="56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Definition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6009" y="480273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Critical Section</a:t>
            </a:r>
            <a:endParaRPr lang="en-US" sz="1100"/>
          </a:p>
        </p:txBody>
      </p:sp>
      <p:pic>
        <p:nvPicPr>
          <p:cNvPr name="338c37c8775247ffada3999a6c89b9eb.png" id="10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236836" y="1555365"/>
            <a:ext cx="5337206" cy="3856127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00000"/>
              </a:lnSpc>
            </a:pPr>
            <a:r>
              <a:rPr lang="en-US" b="true" i="false" sz="5000" baseline="0" u="none">
                <a:solidFill>
                  <a:srgbClr val="5CB3AB">
                    <a:alpha val="100000"/>
                  </a:srgbClr>
                </a:solidFill>
                <a:latin typeface="+mn-ea"/>
                <a:ea typeface="+mn-ea"/>
              </a:rPr>
              <a:t>Implementing Mutual Exclusion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05</a:t>
            </a:r>
          </a:p>
        </p:txBody>
      </p:sp>
    </p:spTree>
  </p:cSld>
  <p:clrMapOvr>
    <a:masterClrMapping/>
  </p:clrMapOvr>
  <p:transition spd="fast" advClick="false"/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pn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 rot="0">
            <a:off x="7542926" y="2238187"/>
            <a:ext cx="3850943" cy="2029613"/>
          </a:xfrm>
          <a:prstGeom prst="rect">
            <a:avLst/>
          </a:prstGeom>
        </p:spPr>
      </p:pic>
      <p:pic>
        <p:nvPicPr>
          <p:cNvPr name="image3.png" id="3"/>
          <p:cNvPicPr>
            <a:picLocks noChangeAspect="true"/>
          </p:cNvPicPr>
          <p:nvPr/>
        </p:nvPicPr>
        <p:blipFill>
          <a:blip r:embed="rId3"/>
          <a:stretch>
            <a:fillRect t="0" l="0" b="0" r="0"/>
          </a:stretch>
        </p:blipFill>
        <p:spPr>
          <a:xfrm rot="0">
            <a:off x="4276142" y="2245498"/>
            <a:ext cx="4021565" cy="2048663"/>
          </a:xfrm>
          <a:prstGeom prst="rect">
            <a:avLst/>
          </a:prstGeom>
        </p:spPr>
      </p:pic>
      <p:pic>
        <p:nvPicPr>
          <p:cNvPr name="image3.png" id="4"/>
          <p:cNvPicPr>
            <a:picLocks noChangeAspect="true"/>
          </p:cNvPicPr>
          <p:nvPr/>
        </p:nvPicPr>
        <p:blipFill>
          <a:blip r:embed="rId3"/>
          <a:stretch>
            <a:fillRect t="0" l="0" b="0" r="0"/>
          </a:stretch>
        </p:blipFill>
        <p:spPr>
          <a:xfrm rot="0">
            <a:off x="1186259" y="2245498"/>
            <a:ext cx="3850476" cy="2029613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8462927" y="2148233"/>
            <a:ext cx="1740051" cy="0"/>
          </a:xfrm>
          <a:prstGeom prst="line">
            <a:avLst/>
          </a:prstGeom>
          <a:solidFill>
            <a:srgbClr val="FFFFFF"/>
          </a:solidFill>
          <a:ln w="47625">
            <a:solidFill>
              <a:srgbClr val="3C5FE1"/>
            </a:solidFill>
            <a:prstDash val="solid"/>
            <a:tailEnd type="triangle"/>
          </a:ln>
          <a:effectLst>
            <a:outerShdw algn="bl" blurRad="101600" dir="16200000" dist="50800" rotWithShape="false">
              <a:srgbClr val="000000">
                <a:alpha val="0"/>
              </a:srgbClr>
            </a:outerShdw>
          </a:effectLst>
        </p:spPr>
        <p:txBody>
          <a:bodyPr vert="horz" anchor="t" tIns="45720" lIns="91440" bIns="45720" rIns="91440"/>
          <a:p>
            <a:pPr algn="l" marL="0"/>
          </a:p>
        </p:txBody>
      </p:sp>
      <p:sp>
        <p:nvSpPr>
          <p:cNvPr name="AutoShape 6" id="6"/>
          <p:cNvSpPr/>
          <p:nvPr/>
        </p:nvSpPr>
        <p:spPr>
          <a:xfrm rot="0">
            <a:off x="5414144" y="2148233"/>
            <a:ext cx="1740051" cy="0"/>
          </a:xfrm>
          <a:prstGeom prst="line">
            <a:avLst/>
          </a:prstGeom>
          <a:solidFill>
            <a:srgbClr val="FFFFFF"/>
          </a:solidFill>
          <a:ln w="47625">
            <a:solidFill>
              <a:srgbClr val="3C5FE1"/>
            </a:solidFill>
            <a:prstDash val="solid"/>
            <a:tailEnd type="triangle"/>
          </a:ln>
          <a:effectLst>
            <a:outerShdw algn="bl" blurRad="101600" dir="16200000" dist="50800" rotWithShape="false">
              <a:srgbClr val="000000">
                <a:alpha val="0"/>
              </a:srgbClr>
            </a:outerShdw>
          </a:effectLst>
        </p:spPr>
        <p:txBody>
          <a:bodyPr vert="horz" anchor="t" tIns="45720" lIns="91440" bIns="45720" rIns="91440"/>
          <a:p>
            <a:pPr algn="l" marL="0"/>
          </a:p>
        </p:txBody>
      </p:sp>
      <p:sp>
        <p:nvSpPr>
          <p:cNvPr name="AutoShape 7" id="7"/>
          <p:cNvSpPr/>
          <p:nvPr/>
        </p:nvSpPr>
        <p:spPr>
          <a:xfrm rot="0">
            <a:off x="2158820" y="2148233"/>
            <a:ext cx="1740051" cy="0"/>
          </a:xfrm>
          <a:prstGeom prst="line">
            <a:avLst/>
          </a:prstGeom>
          <a:solidFill>
            <a:srgbClr val="FFFFFF"/>
          </a:solidFill>
          <a:ln w="47625">
            <a:solidFill>
              <a:srgbClr val="3C5FE1"/>
            </a:solidFill>
            <a:prstDash val="solid"/>
            <a:tailEnd type="triangle"/>
          </a:ln>
          <a:effectLst>
            <a:outerShdw algn="bl" blurRad="101600" dir="16200000" dist="50800" rotWithShape="false">
              <a:srgbClr val="000000">
                <a:alpha val="0"/>
              </a:srgbClr>
            </a:outerShdw>
          </a:effectLst>
        </p:spPr>
        <p:txBody>
          <a:bodyPr vert="horz" anchor="t" tIns="45720" lIns="91440" bIns="45720" rIns="91440"/>
          <a:p>
            <a:pPr algn="l" marL="0"/>
          </a:p>
        </p:txBody>
      </p:sp>
      <p:pic>
        <p:nvPicPr>
          <p:cNvPr name="image5.png" id="8"/>
          <p:cNvPicPr>
            <a:picLocks noChangeAspect="true"/>
          </p:cNvPicPr>
          <p:nvPr/>
        </p:nvPicPr>
        <p:blipFill>
          <a:blip r:embed="rId4"/>
          <a:stretch>
            <a:fillRect t="0" l="0" b="0" r="0"/>
          </a:stretch>
        </p:blipFill>
        <p:spPr>
          <a:xfrm>
            <a:off x="8278324" y="2200653"/>
            <a:ext cx="270512" cy="270512"/>
          </a:xfrm>
          <a:prstGeom prst="rect">
            <a:avLst/>
          </a:prstGeom>
        </p:spPr>
      </p:pic>
      <p:pic>
        <p:nvPicPr>
          <p:cNvPr name="image5.png" id="9"/>
          <p:cNvPicPr>
            <a:picLocks noChangeAspect="true"/>
          </p:cNvPicPr>
          <p:nvPr/>
        </p:nvPicPr>
        <p:blipFill>
          <a:blip r:embed="rId4"/>
          <a:stretch>
            <a:fillRect t="0" l="0" b="0" r="0"/>
          </a:stretch>
        </p:blipFill>
        <p:spPr>
          <a:xfrm rot="0">
            <a:off x="3582223" y="2433367"/>
            <a:ext cx="263201" cy="263201"/>
          </a:xfrm>
          <a:prstGeom prst="rect">
            <a:avLst/>
          </a:prstGeom>
        </p:spPr>
      </p:pic>
      <p:pic>
        <p:nvPicPr>
          <p:cNvPr name="image8.png" id="10"/>
          <p:cNvPicPr>
            <a:picLocks noChangeAspect="true"/>
          </p:cNvPicPr>
          <p:nvPr/>
        </p:nvPicPr>
        <p:blipFill>
          <a:blip r:embed="rId5"/>
          <a:stretch>
            <a:fillRect t="0" l="0" b="0" r="0"/>
          </a:stretch>
        </p:blipFill>
        <p:spPr>
          <a:xfrm rot="0">
            <a:off x="5750322" y="4548507"/>
            <a:ext cx="3889751" cy="2029613"/>
          </a:xfrm>
          <a:prstGeom prst="rect">
            <a:avLst/>
          </a:prstGeom>
        </p:spPr>
      </p:pic>
      <p:pic>
        <p:nvPicPr>
          <p:cNvPr name="image10.png" id="11"/>
          <p:cNvPicPr>
            <a:picLocks noChangeAspect="true"/>
          </p:cNvPicPr>
          <p:nvPr/>
        </p:nvPicPr>
        <p:blipFill>
          <a:blip r:embed="rId6"/>
          <a:stretch>
            <a:fillRect t="0" l="0" b="0" r="0"/>
          </a:stretch>
        </p:blipFill>
        <p:spPr>
          <a:xfrm rot="0">
            <a:off x="2589679" y="4548507"/>
            <a:ext cx="3885999" cy="2029613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6702351" y="4583236"/>
            <a:ext cx="1740051" cy="0"/>
          </a:xfrm>
          <a:prstGeom prst="line">
            <a:avLst/>
          </a:prstGeom>
          <a:solidFill>
            <a:srgbClr val="FFFFFF"/>
          </a:solidFill>
          <a:ln w="47625">
            <a:solidFill>
              <a:srgbClr val="05A6EE"/>
            </a:solidFill>
            <a:prstDash val="solid"/>
            <a:tailEnd type="triangle"/>
          </a:ln>
          <a:effectLst>
            <a:outerShdw algn="bl" blurRad="101600" dir="16200000" dist="50800" rotWithShape="false">
              <a:srgbClr val="000000">
                <a:alpha val="0"/>
              </a:srgbClr>
            </a:outerShdw>
          </a:effectLst>
        </p:spPr>
        <p:txBody>
          <a:bodyPr vert="horz" anchor="t" tIns="45720" lIns="91440" bIns="45720" rIns="91440"/>
          <a:p>
            <a:pPr algn="l" marL="0"/>
          </a:p>
        </p:txBody>
      </p:sp>
      <p:sp>
        <p:nvSpPr>
          <p:cNvPr name="AutoShape 13" id="13"/>
          <p:cNvSpPr/>
          <p:nvPr/>
        </p:nvSpPr>
        <p:spPr>
          <a:xfrm rot="0">
            <a:off x="3589593" y="4583236"/>
            <a:ext cx="1740051" cy="0"/>
          </a:xfrm>
          <a:prstGeom prst="line">
            <a:avLst/>
          </a:prstGeom>
          <a:solidFill>
            <a:srgbClr val="FFFFFF"/>
          </a:solidFill>
          <a:ln w="47625">
            <a:solidFill>
              <a:srgbClr val="05A6EE"/>
            </a:solidFill>
            <a:prstDash val="solid"/>
            <a:tailEnd type="triangle"/>
          </a:ln>
          <a:effectLst>
            <a:outerShdw algn="bl" blurRad="101600" dir="16200000" dist="50800" rotWithShape="false">
              <a:srgbClr val="000000">
                <a:alpha val="0"/>
              </a:srgbClr>
            </a:outerShdw>
          </a:effectLst>
        </p:spPr>
        <p:txBody>
          <a:bodyPr vert="horz" anchor="t" tIns="45720" lIns="91440" bIns="45720" rIns="91440"/>
          <a:p>
            <a:pPr algn="l" marL="0"/>
          </a:p>
        </p:txBody>
      </p:sp>
      <p:pic>
        <p:nvPicPr>
          <p:cNvPr name="image5.png" id="14"/>
          <p:cNvPicPr>
            <a:picLocks noChangeAspect="true"/>
          </p:cNvPicPr>
          <p:nvPr/>
        </p:nvPicPr>
        <p:blipFill>
          <a:blip r:embed="rId4"/>
          <a:stretch>
            <a:fillRect t="0" l="0" b="0" r="0"/>
          </a:stretch>
        </p:blipFill>
        <p:spPr>
          <a:xfrm rot="0">
            <a:off x="4659311" y="4819019"/>
            <a:ext cx="270512" cy="270512"/>
          </a:xfrm>
          <a:prstGeom prst="rect">
            <a:avLst/>
          </a:prstGeom>
        </p:spPr>
      </p:pic>
      <p:pic>
        <p:nvPicPr>
          <p:cNvPr name="image5.png" id="15"/>
          <p:cNvPicPr>
            <a:picLocks noChangeAspect="true"/>
          </p:cNvPicPr>
          <p:nvPr/>
        </p:nvPicPr>
        <p:blipFill>
          <a:blip r:embed="rId4"/>
          <a:stretch>
            <a:fillRect t="0" l="0" b="0" r="0"/>
          </a:stretch>
        </p:blipFill>
        <p:spPr>
          <a:xfrm rot="0">
            <a:off x="7035431" y="4819019"/>
            <a:ext cx="270512" cy="270512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965437" y="3027331"/>
            <a:ext cx="2706268" cy="41267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vert="horz" wrap="square" tIns="0" lIns="0" bIns="0" rIns="0">
            <a:spAutoFit/>
          </a:bodyPr>
          <a:lstStyle/>
          <a:p>
            <a:pPr algn="ctr" marL="0">
              <a:lnSpc>
                <a:spcPct val="120000"/>
              </a:lnSpc>
              <a:defRPr/>
            </a:pPr>
            <a:r>
              <a:rPr lang="en-US" b="false" i="false" sz="1200" baseline="0" u="none">
                <a:solidFill>
                  <a:srgbClr val="1B2022"/>
                </a:solidFill>
                <a:latin typeface="微软雅黑"/>
                <a:ea typeface="微软雅黑"/>
              </a:rPr>
              <a:t>One process disables interrupts before entering the critical section and enables them after exiting; only works on single-processor systems. This helps ensure exclusive access.</a:t>
            </a:r>
            <a:endParaRPr lang="en-US" sz="1100"/>
          </a:p>
        </p:txBody>
      </p:sp>
      <p:sp>
        <p:nvSpPr>
          <p:cNvPr name="TextBox 17" id="17"/>
          <p:cNvSpPr txBox="true"/>
          <p:nvPr/>
        </p:nvSpPr>
        <p:spPr>
          <a:xfrm rot="0">
            <a:off x="5109713" y="3027331"/>
            <a:ext cx="2706268" cy="41267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vert="horz" wrap="square" tIns="0" lIns="0" bIns="0" rIns="0">
            <a:spAutoFit/>
          </a:bodyPr>
          <a:lstStyle/>
          <a:p>
            <a:pPr algn="ctr" marL="0">
              <a:lnSpc>
                <a:spcPct val="120000"/>
              </a:lnSpc>
              <a:defRPr/>
            </a:pPr>
            <a:r>
              <a:rPr lang="en-US" b="false" i="false" sz="1200" baseline="0" u="none">
                <a:solidFill>
                  <a:srgbClr val="1B2022"/>
                </a:solidFill>
                <a:latin typeface="微软雅黑"/>
                <a:ea typeface="微软雅黑"/>
              </a:rPr>
              <a:t>A shared variable (lock) is used to indicate whether a process is in the critical section; simple but prone to errors. Therefore, careful implementation is a must to work effectively.</a:t>
            </a:r>
            <a:endParaRPr lang="en-US" sz="1100"/>
          </a:p>
        </p:txBody>
      </p:sp>
      <p:sp>
        <p:nvSpPr>
          <p:cNvPr name="TextBox 18" id="18"/>
          <p:cNvSpPr txBox="true"/>
          <p:nvPr/>
        </p:nvSpPr>
        <p:spPr>
          <a:xfrm rot="0">
            <a:off x="8287821" y="3027331"/>
            <a:ext cx="2706268" cy="41267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vert="horz" wrap="square" tIns="0" lIns="0" bIns="0" rIns="0">
            <a:spAutoFit/>
          </a:bodyPr>
          <a:lstStyle/>
          <a:p>
            <a:pPr algn="ctr" marL="0">
              <a:lnSpc>
                <a:spcPct val="120000"/>
              </a:lnSpc>
              <a:defRPr/>
            </a:pPr>
            <a:r>
              <a:rPr lang="en-US" b="false" i="false" sz="1200" baseline="0" u="none">
                <a:solidFill>
                  <a:srgbClr val="1B2022"/>
                </a:solidFill>
                <a:latin typeface="微软雅黑"/>
                <a:ea typeface="微软雅黑"/>
              </a:rPr>
              <a:t>Processes take turns entering the critical section; inefficient if one process is much slower. Efficiency considerations limit its broad applicability.</a:t>
            </a:r>
            <a:endParaRPr lang="en-US" sz="1100"/>
          </a:p>
        </p:txBody>
      </p:sp>
      <p:sp>
        <p:nvSpPr>
          <p:cNvPr name="TextBox 19" id="19"/>
          <p:cNvSpPr txBox="true"/>
          <p:nvPr/>
        </p:nvSpPr>
        <p:spPr>
          <a:xfrm rot="0">
            <a:off x="3386550" y="5323029"/>
            <a:ext cx="2706268" cy="41267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vert="horz" wrap="square" tIns="0" lIns="0" bIns="0" rIns="0">
            <a:spAutoFit/>
          </a:bodyPr>
          <a:lstStyle/>
          <a:p>
            <a:pPr algn="ctr" marL="0">
              <a:lnSpc>
                <a:spcPct val="120000"/>
              </a:lnSpc>
              <a:defRPr/>
            </a:pPr>
            <a:r>
              <a:rPr lang="en-US" b="false" i="false" sz="1200" baseline="0" u="none">
                <a:solidFill>
                  <a:srgbClr val="1B2022"/>
                </a:solidFill>
                <a:latin typeface="微软雅黑"/>
                <a:ea typeface="微软雅黑"/>
              </a:rPr>
              <a:t>A software-based solution that ensures mutual exclusion; involves shared variables and flags. Better than simple lock variables.</a:t>
            </a:r>
            <a:endParaRPr lang="en-US" sz="1100"/>
          </a:p>
        </p:txBody>
      </p:sp>
      <p:sp>
        <p:nvSpPr>
          <p:cNvPr name="TextBox 20" id="20"/>
          <p:cNvSpPr txBox="true"/>
          <p:nvPr/>
        </p:nvSpPr>
        <p:spPr>
          <a:xfrm rot="0">
            <a:off x="6537235" y="5323029"/>
            <a:ext cx="2706268" cy="41267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vert="horz" wrap="square" tIns="0" lIns="0" bIns="0" rIns="0">
            <a:spAutoFit/>
          </a:bodyPr>
          <a:lstStyle/>
          <a:p>
            <a:pPr algn="ctr" marL="0">
              <a:lnSpc>
                <a:spcPct val="120000"/>
              </a:lnSpc>
              <a:defRPr/>
            </a:pPr>
            <a:r>
              <a:rPr lang="en-US" b="false" i="false" sz="1200" baseline="0" u="none">
                <a:solidFill>
                  <a:srgbClr val="1B2022"/>
                </a:solidFill>
                <a:latin typeface="微软雅黑"/>
                <a:ea typeface="微软雅黑"/>
              </a:rPr>
              <a:t>A hardware-based solution using an atomic instruction to test and set a lock; avoids busy waiting. Its use of hardware support makes it more reliable.</a:t>
            </a:r>
            <a:endParaRPr lang="en-US" sz="1100"/>
          </a:p>
        </p:txBody>
      </p:sp>
      <p:sp>
        <p:nvSpPr>
          <p:cNvPr name="TextBox 21" id="21"/>
          <p:cNvSpPr txBox="true"/>
          <p:nvPr/>
        </p:nvSpPr>
        <p:spPr>
          <a:xfrm>
            <a:off x="1965437" y="2299290"/>
            <a:ext cx="2706268" cy="246221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b" rtlCol="false" vert="horz" wrap="square" tIns="0" lIns="0" bIns="0" rIns="0">
            <a:spAutoFit/>
          </a:bodyPr>
          <a:lstStyle/>
          <a:p>
            <a:pPr algn="ctr" marL="0">
              <a:defRPr/>
            </a:pPr>
            <a:r>
              <a:rPr lang="en-US" b="true" i="false" sz="1600" baseline="0" u="none">
                <a:solidFill>
                  <a:srgbClr val="1B2022"/>
                </a:solidFill>
                <a:latin typeface="微软雅黑"/>
                <a:ea typeface="微软雅黑"/>
              </a:rPr>
              <a:t>Disabling Interrupts</a:t>
            </a:r>
            <a:endParaRPr lang="en-US" sz="1100"/>
          </a:p>
        </p:txBody>
      </p:sp>
      <p:sp>
        <p:nvSpPr>
          <p:cNvPr name="TextBox 22" id="22"/>
          <p:cNvSpPr txBox="true"/>
          <p:nvPr/>
        </p:nvSpPr>
        <p:spPr>
          <a:xfrm>
            <a:off x="5109713" y="2299289"/>
            <a:ext cx="2706268" cy="246221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b" rtlCol="false" vert="horz" wrap="square" tIns="0" lIns="0" bIns="0" rIns="0">
            <a:spAutoFit/>
          </a:bodyPr>
          <a:lstStyle/>
          <a:p>
            <a:pPr algn="ctr" marL="0">
              <a:defRPr/>
            </a:pPr>
            <a:r>
              <a:rPr lang="en-US" b="true" i="false" sz="1600" baseline="0" u="none">
                <a:solidFill>
                  <a:srgbClr val="1B2022"/>
                </a:solidFill>
                <a:latin typeface="微软雅黑"/>
                <a:ea typeface="微软雅黑"/>
              </a:rPr>
              <a:t>Lock Variables</a:t>
            </a:r>
            <a:endParaRPr lang="en-US" sz="1100"/>
          </a:p>
        </p:txBody>
      </p:sp>
      <p:sp>
        <p:nvSpPr>
          <p:cNvPr name="TextBox 23" id="23"/>
          <p:cNvSpPr txBox="true"/>
          <p:nvPr/>
        </p:nvSpPr>
        <p:spPr>
          <a:xfrm>
            <a:off x="8287821" y="2299289"/>
            <a:ext cx="2706268" cy="246221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b" rtlCol="false" vert="horz" wrap="square" tIns="0" lIns="0" bIns="0" rIns="0">
            <a:spAutoFit/>
          </a:bodyPr>
          <a:lstStyle/>
          <a:p>
            <a:pPr algn="ctr" marL="0">
              <a:defRPr/>
            </a:pPr>
            <a:r>
              <a:rPr lang="en-US" b="true" i="false" sz="1600" baseline="0" u="none">
                <a:solidFill>
                  <a:srgbClr val="1B2022"/>
                </a:solidFill>
                <a:latin typeface="微软雅黑"/>
                <a:ea typeface="微软雅黑"/>
              </a:rPr>
              <a:t>Strict Alteration</a:t>
            </a:r>
            <a:endParaRPr lang="en-US" sz="1100"/>
          </a:p>
        </p:txBody>
      </p:sp>
      <p:sp>
        <p:nvSpPr>
          <p:cNvPr name="TextBox 24" id="24"/>
          <p:cNvSpPr txBox="true"/>
          <p:nvPr/>
        </p:nvSpPr>
        <p:spPr>
          <a:xfrm rot="0">
            <a:off x="3386550" y="4990766"/>
            <a:ext cx="2706268" cy="246221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b" rtlCol="false" vert="horz" wrap="square" tIns="0" lIns="0" bIns="0" rIns="0">
            <a:spAutoFit/>
          </a:bodyPr>
          <a:lstStyle/>
          <a:p>
            <a:pPr algn="ctr" marL="0">
              <a:defRPr/>
            </a:pPr>
            <a:r>
              <a:rPr lang="en-US" b="true" i="false" sz="1600" baseline="0" u="none">
                <a:solidFill>
                  <a:srgbClr val="1B2022"/>
                </a:solidFill>
                <a:latin typeface="微软雅黑"/>
                <a:ea typeface="微软雅黑"/>
              </a:rPr>
              <a:t>Peterson's Solution</a:t>
            </a:r>
            <a:endParaRPr lang="en-US" sz="1100"/>
          </a:p>
        </p:txBody>
      </p:sp>
      <p:sp>
        <p:nvSpPr>
          <p:cNvPr name="TextBox 25" id="25"/>
          <p:cNvSpPr txBox="true"/>
          <p:nvPr/>
        </p:nvSpPr>
        <p:spPr>
          <a:xfrm rot="0">
            <a:off x="6537235" y="4990766"/>
            <a:ext cx="2706268" cy="246221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b" rtlCol="false" vert="horz" wrap="square" tIns="0" lIns="0" bIns="0" rIns="0">
            <a:spAutoFit/>
          </a:bodyPr>
          <a:lstStyle/>
          <a:p>
            <a:pPr algn="ctr" marL="0">
              <a:defRPr/>
            </a:pPr>
            <a:r>
              <a:rPr lang="en-US" b="true" i="false" sz="1600" baseline="0" u="none">
                <a:solidFill>
                  <a:srgbClr val="1B2022"/>
                </a:solidFill>
                <a:latin typeface="微软雅黑"/>
                <a:ea typeface="微软雅黑"/>
              </a:rPr>
              <a:t>Test and Set Lock</a:t>
            </a:r>
            <a:endParaRPr lang="en-US" sz="1100"/>
          </a:p>
        </p:txBody>
      </p:sp>
      <p:sp>
        <p:nvSpPr>
          <p:cNvPr name="AutoShape 26" id="26"/>
          <p:cNvSpPr/>
          <p:nvPr/>
        </p:nvSpPr>
        <p:spPr>
          <a:xfrm rot="0">
            <a:off x="419204" y="209004"/>
            <a:ext cx="8640960" cy="52322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anchor="ctr" wrap="square" tIns="0" lIns="0" bIns="0" rIns="0"/>
          <a:p>
            <a:pPr algn="l" marL="0">
              <a:lnSpc>
                <a:spcPct val="125000"/>
              </a:lnSpc>
            </a:pPr>
            <a:r>
              <a:rPr lang="en-US" b="true" i="false" sz="2800" baseline="0" u="none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Mutual Exclusion with Busy Waiting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76068" y="798879"/>
            <a:ext cx="11352551" cy="112979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indent="0" marL="0">
              <a:lnSpc>
                <a:spcPct val="100000"/>
              </a:lnSpc>
              <a:defRPr/>
            </a:pPr>
            <a:r>
              <a:rPr lang="en-US" b="false" i="false" sz="1800" baseline="0" u="none">
                <a:solidFill>
                  <a:srgbClr val="000000">
                    <a:alpha val="100000"/>
                  </a:srgbClr>
                </a:solidFill>
                <a:latin typeface="system-ui"/>
                <a:ea typeface="system-ui"/>
              </a:rPr>
              <a:t>- Mutual Exclusion ensures that only one process/thread accesses the critical section (shared resources) at a        time, preventing race conditions.</a:t>
            </a:r>
            <a:endParaRPr lang="en-US" sz="1100"/>
          </a:p>
          <a:p>
            <a:pPr algn="l" indent="0" marL="0">
              <a:lnSpc>
                <a:spcPct val="100000"/>
              </a:lnSpc>
            </a:pPr>
            <a:r>
              <a:rPr lang="en-US" b="false" i="false" sz="1800" baseline="0" u="none">
                <a:solidFill>
                  <a:srgbClr val="000000">
                    <a:alpha val="100000"/>
                  </a:srgbClr>
                </a:solidFill>
                <a:latin typeface="system-ui"/>
                <a:ea typeface="system-ui"/>
              </a:rPr>
              <a:t>- Busy waiting (or spinlock) means a process continuously checks for a condition (e.g., a lock) in a loop while          waiting to enter the critical section.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2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200250" y="1"/>
            <a:ext cx="11112963" cy="6858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1705171" y="548695"/>
            <a:ext cx="9736849" cy="3613281"/>
          </a:xfrm>
          <a:prstGeom prst="rect">
            <a:avLst/>
          </a:prstGeom>
          <a:noFill/>
        </p:spPr>
        <p:txBody>
          <a:bodyPr anchor="t" rtlCol="false" vert="horz" wrap="square" tIns="60944" lIns="121888" bIns="60944" rIns="121888">
            <a:spAutoFit/>
          </a:bodyPr>
          <a:lstStyle/>
          <a:p>
            <a:pPr algn="ctr" marL="0">
              <a:defRPr/>
            </a:pPr>
            <a:r>
              <a:rPr lang="zh-CN" b="true" i="false" sz="6133" spc="3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Table of Contents</a:t>
            </a:r>
            <a:endParaRPr lang="en-US" sz="1100"/>
          </a:p>
        </p:txBody>
      </p:sp>
      <p:sp>
        <p:nvSpPr>
          <p:cNvPr name="TextBox 4" id="4"/>
          <p:cNvSpPr txBox="true"/>
          <p:nvPr/>
        </p:nvSpPr>
        <p:spPr>
          <a:xfrm>
            <a:off x="1104241" y="2756931"/>
            <a:ext cx="787395" cy="584775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3200" baseline="0" u="none">
                <a:solidFill>
                  <a:schemeClr val="accent1"/>
                </a:solidFill>
                <a:latin typeface="微软雅黑"/>
                <a:ea typeface="微软雅黑"/>
              </a:rPr>
              <a:t>01 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>
            <a:off x="1991022" y="2771357"/>
            <a:ext cx="3913751" cy="584775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false" i="false" sz="32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Introduction to Processes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1104241" y="4058812"/>
            <a:ext cx="787395" cy="584775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3200" baseline="0" u="none">
                <a:solidFill>
                  <a:schemeClr val="accent1"/>
                </a:solidFill>
                <a:latin typeface="微软雅黑"/>
                <a:ea typeface="微软雅黑"/>
              </a:rPr>
              <a:t>03 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>
            <a:off x="1991022" y="4073238"/>
            <a:ext cx="3913751" cy="584775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false" i="false" sz="32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Threads: Lightweight Processes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1104241" y="5378954"/>
            <a:ext cx="787395" cy="584775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3200" baseline="0" u="none">
                <a:solidFill>
                  <a:schemeClr val="accent1"/>
                </a:solidFill>
                <a:latin typeface="微软雅黑"/>
                <a:ea typeface="微软雅黑"/>
              </a:rPr>
              <a:t>05 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>
            <a:off x="1991022" y="5393380"/>
            <a:ext cx="3913751" cy="584775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false" i="false" sz="32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Implementing Mutual Exclusion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6287260" y="2738166"/>
            <a:ext cx="665567" cy="584775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3200" baseline="0" u="none">
                <a:solidFill>
                  <a:schemeClr val="accent1"/>
                </a:solidFill>
                <a:latin typeface="微软雅黑"/>
                <a:ea typeface="微软雅黑"/>
              </a:rPr>
              <a:t>02</a:t>
            </a:r>
            <a:endParaRPr lang="en-US" sz="1100"/>
          </a:p>
        </p:txBody>
      </p:sp>
      <p:sp>
        <p:nvSpPr>
          <p:cNvPr name="AutoShape 11" id="11"/>
          <p:cNvSpPr/>
          <p:nvPr/>
        </p:nvSpPr>
        <p:spPr>
          <a:xfrm>
            <a:off x="7174041" y="2752592"/>
            <a:ext cx="3913751" cy="584775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false" i="false" sz="32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Process States and Control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6287260" y="4040047"/>
            <a:ext cx="787395" cy="584775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3200" baseline="0" u="none">
                <a:solidFill>
                  <a:schemeClr val="accent1"/>
                </a:solidFill>
                <a:latin typeface="微软雅黑"/>
                <a:ea typeface="微软雅黑"/>
              </a:rPr>
              <a:t>04 </a:t>
            </a:r>
            <a:endParaRPr lang="en-US" sz="1100"/>
          </a:p>
        </p:txBody>
      </p:sp>
      <p:sp>
        <p:nvSpPr>
          <p:cNvPr name="AutoShape 13" id="13"/>
          <p:cNvSpPr/>
          <p:nvPr/>
        </p:nvSpPr>
        <p:spPr>
          <a:xfrm>
            <a:off x="7174041" y="4054473"/>
            <a:ext cx="3913751" cy="584775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false" i="false" sz="32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Inter-Process Communication (IPC)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6287260" y="5360189"/>
            <a:ext cx="787395" cy="584775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3200" baseline="0" u="none">
                <a:solidFill>
                  <a:schemeClr val="accent1"/>
                </a:solidFill>
                <a:latin typeface="微软雅黑"/>
                <a:ea typeface="微软雅黑"/>
              </a:rPr>
              <a:t>06 </a:t>
            </a:r>
            <a:endParaRPr lang="en-US" sz="1100"/>
          </a:p>
        </p:txBody>
      </p:sp>
      <p:sp>
        <p:nvSpPr>
          <p:cNvPr name="AutoShape 15" id="15"/>
          <p:cNvSpPr/>
          <p:nvPr/>
        </p:nvSpPr>
        <p:spPr>
          <a:xfrm>
            <a:off x="7174041" y="5374615"/>
            <a:ext cx="3913751" cy="584775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false" i="false" sz="32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Classical IPC Problems</a:t>
            </a:r>
          </a:p>
        </p:txBody>
      </p:sp>
      <p:sp>
        <p:nvSpPr>
          <p:cNvPr name="AutoShape 16" id="16"/>
          <p:cNvSpPr/>
          <p:nvPr/>
        </p:nvSpPr>
        <p:spPr>
          <a:xfrm>
            <a:off x="6894787" y="2682251"/>
            <a:ext cx="308098" cy="707886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false" i="false" sz="4000" baseline="0" u="none">
                <a:solidFill>
                  <a:schemeClr val="accent1"/>
                </a:solidFill>
                <a:latin typeface="微软雅黑"/>
                <a:ea typeface="微软雅黑"/>
              </a:rPr>
              <a:t>.</a:t>
            </a:r>
          </a:p>
        </p:txBody>
      </p:sp>
      <p:sp>
        <p:nvSpPr>
          <p:cNvPr name="AutoShape 17" id="17"/>
          <p:cNvSpPr/>
          <p:nvPr/>
        </p:nvSpPr>
        <p:spPr>
          <a:xfrm>
            <a:off x="6894787" y="3967630"/>
            <a:ext cx="308098" cy="707886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false" i="false" sz="4000" baseline="0" u="none">
                <a:solidFill>
                  <a:schemeClr val="accent1"/>
                </a:solidFill>
                <a:latin typeface="微软雅黑"/>
                <a:ea typeface="微软雅黑"/>
              </a:rPr>
              <a:t>.</a:t>
            </a:r>
          </a:p>
        </p:txBody>
      </p:sp>
      <p:sp>
        <p:nvSpPr>
          <p:cNvPr name="AutoShape 18" id="18"/>
          <p:cNvSpPr/>
          <p:nvPr/>
        </p:nvSpPr>
        <p:spPr>
          <a:xfrm>
            <a:off x="6920605" y="5325425"/>
            <a:ext cx="308098" cy="707886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false" i="false" sz="4000" baseline="0" u="none">
                <a:solidFill>
                  <a:schemeClr val="accent1"/>
                </a:solidFill>
                <a:latin typeface="微软雅黑"/>
                <a:ea typeface="微软雅黑"/>
              </a:rPr>
              <a:t>.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708741" y="2682251"/>
            <a:ext cx="308098" cy="707886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false" i="false" sz="4000" baseline="0" u="none">
                <a:solidFill>
                  <a:schemeClr val="accent1"/>
                </a:solidFill>
                <a:latin typeface="微软雅黑"/>
                <a:ea typeface="微软雅黑"/>
              </a:rPr>
              <a:t>.</a:t>
            </a:r>
          </a:p>
        </p:txBody>
      </p:sp>
      <p:sp>
        <p:nvSpPr>
          <p:cNvPr name="AutoShape 20" id="20"/>
          <p:cNvSpPr/>
          <p:nvPr/>
        </p:nvSpPr>
        <p:spPr>
          <a:xfrm>
            <a:off x="1708741" y="3967630"/>
            <a:ext cx="308098" cy="707886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false" i="false" sz="4000" baseline="0" u="none">
                <a:solidFill>
                  <a:schemeClr val="accent1"/>
                </a:solidFill>
                <a:latin typeface="微软雅黑"/>
                <a:ea typeface="微软雅黑"/>
              </a:rPr>
              <a:t>.</a:t>
            </a:r>
          </a:p>
        </p:txBody>
      </p:sp>
      <p:sp>
        <p:nvSpPr>
          <p:cNvPr name="AutoShape 21" id="21"/>
          <p:cNvSpPr/>
          <p:nvPr/>
        </p:nvSpPr>
        <p:spPr>
          <a:xfrm>
            <a:off x="1734559" y="5325425"/>
            <a:ext cx="308098" cy="707886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false" i="false" sz="4000" baseline="0" u="none">
                <a:solidFill>
                  <a:schemeClr val="accent1"/>
                </a:solidFill>
                <a:latin typeface="微软雅黑"/>
                <a:ea typeface="微软雅黑"/>
              </a:rPr>
              <a:t>.</a:t>
            </a:r>
          </a:p>
        </p:txBody>
      </p:sp>
    </p:spTree>
  </p:cSld>
  <p:clrMapOvr>
    <a:masterClrMapping/>
  </p:clrMapOvr>
  <p:transition spd="fast" advClick="false"/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114616" y="4027534"/>
            <a:ext cx="4556921" cy="55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Wakeup Primitive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793035" y="1680464"/>
            <a:ext cx="4556921" cy="55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Sleep Primitive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Sleep and Wakeup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>
            <a:off x="384991" y="2303801"/>
            <a:ext cx="5520613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A process blocks itself, relinquishing the CPU; the OS puts the process in  the waiting state. It frees up CPU and improves overall efficiency.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5486963" y="4650870"/>
            <a:ext cx="5664629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Another process wakes up the sleeping process, making it ready to run;          requires careful synchronization to avoid lost wakeups. Therefore, careful   synchronization is a must.</a:t>
            </a:r>
          </a:p>
        </p:txBody>
      </p:sp>
    </p:spTree>
  </p:cSld>
  <p:clrMapOvr>
    <a:masterClrMapping/>
  </p:clrMapOvr>
  <p:transition spd="fast" advClick="false"/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073059" y="4326099"/>
            <a:ext cx="3214936" cy="447867"/>
            <a:chOff x="4407906" y="1742527"/>
            <a:chExt cx="4612496" cy="658928"/>
          </a:xfrm>
          <a:solidFill>
            <a:schemeClr val="accent1"/>
          </a:solidFill>
        </p:grpSpPr>
        <p:sp>
          <p:nvSpPr>
            <p:cNvPr name="AutoShape 3" id="3"/>
            <p:cNvSpPr/>
            <p:nvPr/>
          </p:nvSpPr>
          <p:spPr>
            <a:xfrm>
              <a:off x="440790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4" id="4"/>
            <p:cNvSpPr/>
            <p:nvPr/>
          </p:nvSpPr>
          <p:spPr>
            <a:xfrm>
              <a:off x="5066834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" id="5"/>
            <p:cNvSpPr/>
            <p:nvPr/>
          </p:nvSpPr>
          <p:spPr>
            <a:xfrm>
              <a:off x="5725762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6" id="6"/>
            <p:cNvSpPr/>
            <p:nvPr/>
          </p:nvSpPr>
          <p:spPr>
            <a:xfrm>
              <a:off x="6384690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7" id="7"/>
            <p:cNvSpPr/>
            <p:nvPr/>
          </p:nvSpPr>
          <p:spPr>
            <a:xfrm>
              <a:off x="7043618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" id="8"/>
            <p:cNvSpPr/>
            <p:nvPr/>
          </p:nvSpPr>
          <p:spPr>
            <a:xfrm>
              <a:off x="770254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9" id="9"/>
            <p:cNvSpPr/>
            <p:nvPr/>
          </p:nvSpPr>
          <p:spPr>
            <a:xfrm>
              <a:off x="8361473" y="1742527"/>
              <a:ext cx="658929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grpSp>
        <p:nvGrpSpPr>
          <p:cNvPr name="Group 10" id="10"/>
          <p:cNvGrpSpPr/>
          <p:nvPr/>
        </p:nvGrpSpPr>
        <p:grpSpPr>
          <a:xfrm>
            <a:off x="6885667" y="1644130"/>
            <a:ext cx="3214936" cy="447867"/>
            <a:chOff x="4407906" y="1742527"/>
            <a:chExt cx="4612496" cy="658928"/>
          </a:xfrm>
          <a:solidFill>
            <a:schemeClr val="accent2"/>
          </a:solidFill>
        </p:grpSpPr>
        <p:sp>
          <p:nvSpPr>
            <p:cNvPr name="AutoShape 11" id="11"/>
            <p:cNvSpPr/>
            <p:nvPr/>
          </p:nvSpPr>
          <p:spPr>
            <a:xfrm>
              <a:off x="440790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2" id="12"/>
            <p:cNvSpPr/>
            <p:nvPr/>
          </p:nvSpPr>
          <p:spPr>
            <a:xfrm>
              <a:off x="5066834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" id="13"/>
            <p:cNvSpPr/>
            <p:nvPr/>
          </p:nvSpPr>
          <p:spPr>
            <a:xfrm>
              <a:off x="5725762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4" id="14"/>
            <p:cNvSpPr/>
            <p:nvPr/>
          </p:nvSpPr>
          <p:spPr>
            <a:xfrm>
              <a:off x="6384690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5" id="15"/>
            <p:cNvSpPr/>
            <p:nvPr/>
          </p:nvSpPr>
          <p:spPr>
            <a:xfrm>
              <a:off x="7043618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6" id="16"/>
            <p:cNvSpPr/>
            <p:nvPr/>
          </p:nvSpPr>
          <p:spPr>
            <a:xfrm>
              <a:off x="770254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7" id="17"/>
            <p:cNvSpPr/>
            <p:nvPr/>
          </p:nvSpPr>
          <p:spPr>
            <a:xfrm>
              <a:off x="8361473" y="1742527"/>
              <a:ext cx="658929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18" id="18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Semaphores</a:t>
            </a:r>
            <a:endParaRPr lang="en-US" sz="1100"/>
          </a:p>
        </p:txBody>
      </p:sp>
      <p:sp>
        <p:nvSpPr>
          <p:cNvPr name="AutoShape 19" id="19"/>
          <p:cNvSpPr/>
          <p:nvPr/>
        </p:nvSpPr>
        <p:spPr>
          <a:xfrm>
            <a:off x="1056231" y="2582795"/>
            <a:ext cx="5040560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semaphore is an integer variable accessed only through atomic operations: wait (P) and signal (V); used for process synchronization. A fundamental technique for process synchronization.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1056232" y="2276872"/>
            <a:ext cx="5040562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What is a Semaphore?</a:t>
            </a:r>
            <a:endParaRPr lang="en-US" sz="1100"/>
          </a:p>
        </p:txBody>
      </p:sp>
      <p:sp>
        <p:nvSpPr>
          <p:cNvPr name="AutoShape 21" id="21"/>
          <p:cNvSpPr/>
          <p:nvPr/>
        </p:nvSpPr>
        <p:spPr>
          <a:xfrm>
            <a:off x="6096791" y="2582795"/>
            <a:ext cx="5040560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Binary semaphores can have values 0 or 1; counting semaphores can have non-negative integer values. Therefore, knowing both helps apply where best fits.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6096794" y="2276872"/>
            <a:ext cx="504056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Binary vs. Counting Semaphores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71841" y="383406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Monitors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4612396" y="2064174"/>
            <a:ext cx="963420" cy="963419"/>
          </a:xfrm>
          <a:prstGeom prst="ellipse">
            <a:avLst/>
          </a:prstGeom>
          <a:solidFill>
            <a:srgbClr val="FFFFFF"/>
          </a:solidFill>
        </p:spPr>
        <p:txBody>
          <a:bodyPr vert="horz" anchor="t" wrap="square" tIns="22860" lIns="45720" bIns="22860" rIns="45720">
            <a:normAutofit/>
          </a:bodyPr>
          <a:p>
            <a:pPr algn="l" marL="0"/>
          </a:p>
        </p:txBody>
      </p:sp>
      <p:sp>
        <p:nvSpPr>
          <p:cNvPr name="AutoShape 4" id="4"/>
          <p:cNvSpPr/>
          <p:nvPr/>
        </p:nvSpPr>
        <p:spPr>
          <a:xfrm rot="10800000">
            <a:off x="-10623111" y="-4147069"/>
            <a:ext cx="963420" cy="963419"/>
          </a:xfrm>
          <a:prstGeom prst="ellipse">
            <a:avLst/>
          </a:prstGeom>
          <a:solidFill>
            <a:srgbClr val="FFFFFF"/>
          </a:solidFill>
        </p:spPr>
        <p:txBody>
          <a:bodyPr vert="horz" anchor="t" wrap="square" tIns="22860" lIns="45720" bIns="22860" rIns="45720">
            <a:normAutofit/>
          </a:bodyPr>
          <a:p>
            <a:pPr algn="l" marL="0"/>
          </a:p>
        </p:txBody>
      </p:sp>
      <p:sp>
        <p:nvSpPr>
          <p:cNvPr name="AutoShape 5" id="5"/>
          <p:cNvSpPr/>
          <p:nvPr/>
        </p:nvSpPr>
        <p:spPr>
          <a:xfrm rot="0">
            <a:off x="1261705" y="2657866"/>
            <a:ext cx="4314111" cy="119634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A high-level synchronization construct where shared dataand procedures are grouped together.  Only one process can execute a monitor procedure at a time.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6807326" y="3828630"/>
            <a:ext cx="3796735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Used within monitors to allow processes to wait   for a specific condition to become true; signal and wait operations. It's a practical implementation to  improve software quality.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1438947" y="1831053"/>
            <a:ext cx="4556921" cy="55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indent="0" marL="0">
              <a:lnSpc>
                <a:spcPct val="100000"/>
              </a:lnSpc>
            </a:pPr>
            <a:r>
              <a:rPr lang="en-US" b="true" i="false" sz="16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Monitor Concept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6542781" y="3046643"/>
            <a:ext cx="4556921" cy="55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indent="0" marL="0">
              <a:lnSpc>
                <a:spcPct val="100000"/>
              </a:lnSpc>
            </a:pPr>
            <a:r>
              <a:rPr lang="en-US" b="true" i="false" sz="16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Condition Variables</a:t>
            </a:r>
          </a:p>
        </p:txBody>
      </p:sp>
    </p:spTree>
  </p:cSld>
  <p:clrMapOvr>
    <a:masterClrMapping/>
  </p:clrMapOvr>
  <p:transition spd="fast" advClick="false"/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476785" y="3850619"/>
            <a:ext cx="4556921" cy="55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Advantages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87383" y="2093265"/>
            <a:ext cx="4556921" cy="55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Message Passing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9339" y="444890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Message Passing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>
            <a:off x="479339" y="2716602"/>
            <a:ext cx="5931417" cy="7929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Processes communicate by sending and receiving messages; can be synchronous or asynchronous. Fundamental paradigm for distributed systems.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5620595" y="4473955"/>
            <a:ext cx="5950316" cy="81197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Suitable for distributed systems where shared memory is not available; provides flexibility and scalability. Key technique for distributed systems.</a:t>
            </a:r>
          </a:p>
        </p:txBody>
      </p:sp>
    </p:spTree>
  </p:cSld>
  <p:clrMapOvr>
    <a:masterClrMapping/>
  </p:clrMapOvr>
  <p:transition spd="fast" advClick="false"/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Classical IPC Problems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06</a:t>
            </a:r>
          </a:p>
        </p:txBody>
      </p:sp>
    </p:spTree>
  </p:cSld>
  <p:clrMapOvr>
    <a:masterClrMapping/>
  </p:clrMapOvr>
  <p:transition spd="fast" advClick="false"/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flipH="true">
            <a:off x="5088682" y="1044871"/>
            <a:ext cx="92895" cy="4402643"/>
            <a:chOff x="1191134" y="690877"/>
            <a:chExt cx="92895" cy="4402643"/>
          </a:xfrm>
        </p:grpSpPr>
        <p:cxnSp>
          <p:nvCxnSpPr>
            <p:cNvPr name="Connector 3" id="3"/>
            <p:cNvCxnSpPr/>
            <p:nvPr/>
          </p:nvCxnSpPr>
          <p:spPr>
            <a:xfrm flipH="true" flipV="true">
              <a:off x="1240883" y="783771"/>
              <a:ext cx="0" cy="4216855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dash"/>
            </a:ln>
          </p:spPr>
        </p:cxnSp>
        <p:sp>
          <p:nvSpPr>
            <p:cNvPr name="AutoShape 4" id="4"/>
            <p:cNvSpPr/>
            <p:nvPr/>
          </p:nvSpPr>
          <p:spPr>
            <a:xfrm>
              <a:off x="1191134" y="5000625"/>
              <a:ext cx="92895" cy="92895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" id="5"/>
            <p:cNvSpPr/>
            <p:nvPr/>
          </p:nvSpPr>
          <p:spPr>
            <a:xfrm>
              <a:off x="1191134" y="690877"/>
              <a:ext cx="92895" cy="92895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6" id="6"/>
          <p:cNvSpPr txBox="true"/>
          <p:nvPr/>
        </p:nvSpPr>
        <p:spPr>
          <a:xfrm>
            <a:off x="432165" y="409507"/>
            <a:ext cx="9092060" cy="86207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indent="0" marL="0">
              <a:lnSpc>
                <a:spcPct val="100000"/>
              </a:lnSpc>
              <a:defRPr/>
            </a:pPr>
            <a:r>
              <a:rPr lang="en-US" b="true" i="false" sz="2800" baseline="0" u="none">
                <a:solidFill>
                  <a:srgbClr val="595959">
                    <a:alpha val="100000"/>
                  </a:srgbClr>
                </a:solidFill>
                <a:latin typeface="微软雅黑"/>
                <a:ea typeface="微软雅黑"/>
              </a:rPr>
              <a:t>Producer-Consumer Problem (Bounded Buffer Problem)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 rot="0">
            <a:off x="5361085" y="2013044"/>
            <a:ext cx="6510508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A producer process produces data and a consumer process consumes data; both access a shared buffer; synchronization is required. It's a core synchronization challenge.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32750" y="1717147"/>
            <a:ext cx="651051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Problem Description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 rot="0">
            <a:off x="5361079" y="4686010"/>
            <a:ext cx="6510515" cy="4533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Use semaphores to control access to the buffer; ensure bounded buffer capacity. Using   semaphores ensures a smooth workflow.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61083" y="4390112"/>
            <a:ext cx="6510516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Solution Using Semaphores</a:t>
            </a:r>
            <a:endParaRPr lang="en-US" sz="1100"/>
          </a:p>
        </p:txBody>
      </p:sp>
      <p:pic>
        <p:nvPicPr>
          <p:cNvPr name="b46926a168b84affa1a1dfccb86a8c19.png" id="11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334544" y="2193434"/>
            <a:ext cx="4496793" cy="2457376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71841" y="383406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Sleeping Barber Problem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4612396" y="2064174"/>
            <a:ext cx="963420" cy="963419"/>
          </a:xfrm>
          <a:prstGeom prst="ellipse">
            <a:avLst/>
          </a:prstGeom>
          <a:solidFill>
            <a:srgbClr val="FFFFFF"/>
          </a:solidFill>
        </p:spPr>
        <p:txBody>
          <a:bodyPr vert="horz" anchor="t" wrap="square" tIns="22860" lIns="45720" bIns="22860" rIns="45720">
            <a:normAutofit/>
          </a:bodyPr>
          <a:p>
            <a:pPr algn="l" marL="0"/>
          </a:p>
        </p:txBody>
      </p:sp>
      <p:sp>
        <p:nvSpPr>
          <p:cNvPr name="AutoShape 4" id="4"/>
          <p:cNvSpPr/>
          <p:nvPr/>
        </p:nvSpPr>
        <p:spPr>
          <a:xfrm rot="10800000">
            <a:off x="6687608" y="4348392"/>
            <a:ext cx="963420" cy="963419"/>
          </a:xfrm>
          <a:prstGeom prst="ellipse">
            <a:avLst/>
          </a:prstGeom>
          <a:solidFill>
            <a:srgbClr val="FFFFFF"/>
          </a:solidFill>
        </p:spPr>
        <p:txBody>
          <a:bodyPr vert="horz" anchor="t" wrap="square" tIns="22860" lIns="45720" bIns="22860" rIns="45720">
            <a:normAutofit/>
          </a:bodyPr>
          <a:p>
            <a:pPr algn="l" marL="0"/>
          </a:p>
        </p:txBody>
      </p:sp>
      <p:sp>
        <p:nvSpPr>
          <p:cNvPr name="TextBox 5" id="5"/>
          <p:cNvSpPr txBox="true"/>
          <p:nvPr/>
        </p:nvSpPr>
        <p:spPr>
          <a:xfrm>
            <a:off x="174311" y="2537855"/>
            <a:ext cx="3821579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 rot="0">
            <a:off x="6894287" y="4348392"/>
            <a:ext cx="4540476" cy="12153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Use semaphores to manage customers waiting and the barber's availability ensuring no customer is missed. Key solution for managing states.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8222541" y="2537855"/>
            <a:ext cx="3796735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 rot="0">
            <a:off x="680206" y="2268684"/>
            <a:ext cx="4556921" cy="55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indent="0" marL="0">
              <a:lnSpc>
                <a:spcPct val="100000"/>
              </a:lnSpc>
            </a:pPr>
            <a:r>
              <a:rPr lang="en-US" b="true" i="false" sz="16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Problem Description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6904417" y="3519112"/>
            <a:ext cx="4556921" cy="55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indent="0" marL="0">
              <a:lnSpc>
                <a:spcPct val="100000"/>
              </a:lnSpc>
            </a:pPr>
            <a:r>
              <a:rPr lang="en-US" b="true" i="false" sz="16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6315" y="3165017"/>
            <a:ext cx="4988627" cy="164642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indent="0" marL="0">
              <a:lnSpc>
                <a:spcPct val="100000"/>
              </a:lnSpc>
              <a:defRPr/>
            </a:pPr>
            <a:r>
              <a:rPr lang="en-US" b="false" i="false" sz="1400" baseline="0" u="none">
                <a:solidFill>
                  <a:srgbClr val="000000">
                    <a:alpha val="100000"/>
                  </a:srgbClr>
                </a:solidFill>
                <a:latin typeface="system-ui"/>
                <a:ea typeface="system-ui"/>
              </a:rPr>
              <a:t>- A barber sleeps when there are no customers. </a:t>
            </a:r>
            <a:endParaRPr lang="en-US" sz="1100"/>
          </a:p>
          <a:p>
            <a:pPr algn="l" indent="0" marL="0">
              <a:lnSpc>
                <a:spcPct val="100000"/>
              </a:lnSpc>
            </a:pPr>
          </a:p>
          <a:p>
            <a:pPr algn="l" indent="0" marL="0">
              <a:lnSpc>
                <a:spcPct val="100000"/>
              </a:lnSpc>
            </a:pPr>
            <a:r>
              <a:rPr lang="en-US" b="false" i="false" sz="1400" baseline="0" u="none">
                <a:solidFill>
                  <a:srgbClr val="000000">
                    <a:alpha val="100000"/>
                  </a:srgbClr>
                </a:solidFill>
                <a:latin typeface="system-ui"/>
                <a:ea typeface="system-ui"/>
              </a:rPr>
              <a:t>If a customer arrives: </a:t>
            </a:r>
          </a:p>
          <a:p>
            <a:pPr algn="l" indent="0" marL="0">
              <a:lnSpc>
                <a:spcPct val="100000"/>
              </a:lnSpc>
            </a:pPr>
            <a:r>
              <a:rPr lang="en-US" b="false" i="false" sz="1400" baseline="0" u="none">
                <a:solidFill>
                  <a:srgbClr val="000000">
                    <a:alpha val="100000"/>
                  </a:srgbClr>
                </a:solidFill>
                <a:latin typeface="system-ui"/>
                <a:ea typeface="system-ui"/>
              </a:rPr>
              <a:t>  - Wakes the barber if sleeping. </a:t>
            </a:r>
          </a:p>
          <a:p>
            <a:pPr algn="l" indent="0" marL="0">
              <a:lnSpc>
                <a:spcPct val="100000"/>
              </a:lnSpc>
            </a:pPr>
            <a:r>
              <a:rPr lang="en-US" b="false" i="false" sz="1400" baseline="0" u="none">
                <a:solidFill>
                  <a:srgbClr val="000000">
                    <a:alpha val="100000"/>
                  </a:srgbClr>
                </a:solidFill>
                <a:latin typeface="system-ui"/>
                <a:ea typeface="system-ui"/>
              </a:rPr>
              <a:t>  - If all chairs are full, customer leaves. </a:t>
            </a:r>
          </a:p>
          <a:p>
            <a:pPr algn="l" indent="0" marL="0">
              <a:lnSpc>
                <a:spcPct val="100000"/>
              </a:lnSpc>
            </a:pPr>
            <a:r>
              <a:rPr lang="en-US" b="false" i="false" sz="1400" baseline="0" u="none">
                <a:solidFill>
                  <a:srgbClr val="000000">
                    <a:alpha val="100000"/>
                  </a:srgbClr>
                </a:solidFill>
                <a:latin typeface="system-ui"/>
                <a:ea typeface="system-ui"/>
              </a:rPr>
              <a:t>  - Else waits in the waiting room (limited chairs). </a:t>
            </a:r>
          </a:p>
          <a:p>
            <a:pPr algn="l" indent="0" marL="0">
              <a:lnSpc>
                <a:spcPct val="100000"/>
              </a:lnSpc>
            </a:pPr>
          </a:p>
          <a:p>
            <a:pPr algn="l" indent="0" marL="0">
              <a:lnSpc>
                <a:spcPct val="100000"/>
              </a:lnSpc>
            </a:pPr>
            <a:r>
              <a:rPr lang="en-US" b="false" i="false" sz="1400" baseline="0" u="none">
                <a:solidFill>
                  <a:srgbClr val="000000">
                    <a:alpha val="100000"/>
                  </a:srgbClr>
                </a:solidFill>
                <a:latin typeface="system-ui"/>
                <a:ea typeface="system-ui"/>
              </a:rPr>
              <a:t>Real-life Analogy: </a:t>
            </a:r>
          </a:p>
          <a:p>
            <a:pPr algn="l" indent="0" marL="0">
              <a:lnSpc>
                <a:spcPct val="100000"/>
              </a:lnSpc>
            </a:pPr>
            <a:r>
              <a:rPr lang="en-US" b="false" i="false" sz="1400" baseline="0" u="none">
                <a:solidFill>
                  <a:srgbClr val="000000">
                    <a:alpha val="100000"/>
                  </a:srgbClr>
                </a:solidFill>
                <a:latin typeface="system-ui"/>
                <a:ea typeface="system-ui"/>
              </a:rPr>
              <a:t>  - A barbershop with one barber and N waiting chairs.</a:t>
            </a:r>
          </a:p>
        </p:txBody>
      </p:sp>
    </p:spTree>
  </p:cSld>
  <p:clrMapOvr>
    <a:masterClrMapping/>
  </p:clrMapOvr>
  <p:transition spd="fast" advClick="false"/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3659" y="5849437"/>
            <a:ext cx="3214936" cy="447867"/>
            <a:chOff x="4407906" y="1742527"/>
            <a:chExt cx="4612496" cy="658928"/>
          </a:xfrm>
          <a:solidFill>
            <a:schemeClr val="accent1"/>
          </a:solidFill>
        </p:grpSpPr>
        <p:sp>
          <p:nvSpPr>
            <p:cNvPr name="AutoShape 3" id="3"/>
            <p:cNvSpPr/>
            <p:nvPr/>
          </p:nvSpPr>
          <p:spPr>
            <a:xfrm>
              <a:off x="440790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4" id="4"/>
            <p:cNvSpPr/>
            <p:nvPr/>
          </p:nvSpPr>
          <p:spPr>
            <a:xfrm>
              <a:off x="5066834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" id="5"/>
            <p:cNvSpPr/>
            <p:nvPr/>
          </p:nvSpPr>
          <p:spPr>
            <a:xfrm>
              <a:off x="5725762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6" id="6"/>
            <p:cNvSpPr/>
            <p:nvPr/>
          </p:nvSpPr>
          <p:spPr>
            <a:xfrm>
              <a:off x="6384690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7" id="7"/>
            <p:cNvSpPr/>
            <p:nvPr/>
          </p:nvSpPr>
          <p:spPr>
            <a:xfrm>
              <a:off x="7043618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" id="8"/>
            <p:cNvSpPr/>
            <p:nvPr/>
          </p:nvSpPr>
          <p:spPr>
            <a:xfrm>
              <a:off x="770254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9" id="9"/>
            <p:cNvSpPr/>
            <p:nvPr/>
          </p:nvSpPr>
          <p:spPr>
            <a:xfrm>
              <a:off x="8361473" y="1742527"/>
              <a:ext cx="658929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grpSp>
        <p:nvGrpSpPr>
          <p:cNvPr name="Group 10" id="10"/>
          <p:cNvGrpSpPr/>
          <p:nvPr/>
        </p:nvGrpSpPr>
        <p:grpSpPr>
          <a:xfrm>
            <a:off x="6885667" y="1644130"/>
            <a:ext cx="3214936" cy="447867"/>
            <a:chOff x="4407906" y="1742527"/>
            <a:chExt cx="4612496" cy="658928"/>
          </a:xfrm>
          <a:solidFill>
            <a:schemeClr val="accent2"/>
          </a:solidFill>
        </p:grpSpPr>
        <p:sp>
          <p:nvSpPr>
            <p:cNvPr name="AutoShape 11" id="11"/>
            <p:cNvSpPr/>
            <p:nvPr/>
          </p:nvSpPr>
          <p:spPr>
            <a:xfrm>
              <a:off x="440790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2" id="12"/>
            <p:cNvSpPr/>
            <p:nvPr/>
          </p:nvSpPr>
          <p:spPr>
            <a:xfrm>
              <a:off x="5066834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" id="13"/>
            <p:cNvSpPr/>
            <p:nvPr/>
          </p:nvSpPr>
          <p:spPr>
            <a:xfrm>
              <a:off x="5725762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4" id="14"/>
            <p:cNvSpPr/>
            <p:nvPr/>
          </p:nvSpPr>
          <p:spPr>
            <a:xfrm>
              <a:off x="6384690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5" id="15"/>
            <p:cNvSpPr/>
            <p:nvPr/>
          </p:nvSpPr>
          <p:spPr>
            <a:xfrm>
              <a:off x="7043618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6" id="16"/>
            <p:cNvSpPr/>
            <p:nvPr/>
          </p:nvSpPr>
          <p:spPr>
            <a:xfrm>
              <a:off x="770254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7" id="17"/>
            <p:cNvSpPr/>
            <p:nvPr/>
          </p:nvSpPr>
          <p:spPr>
            <a:xfrm>
              <a:off x="8361473" y="1742527"/>
              <a:ext cx="658929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18" id="18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Dining Philosophers Problem</a:t>
            </a:r>
            <a:endParaRPr lang="en-US" sz="1100"/>
          </a:p>
        </p:txBody>
      </p:sp>
      <p:sp>
        <p:nvSpPr>
          <p:cNvPr name="AutoShape 19" id="19"/>
          <p:cNvSpPr/>
          <p:nvPr/>
        </p:nvSpPr>
        <p:spPr>
          <a:xfrm rot="0">
            <a:off x="997264" y="2099228"/>
            <a:ext cx="5040560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- 5 philosophers sit around a table. </a:t>
            </a:r>
          </a:p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- Each needs two forks to eat (left and right). </a:t>
            </a:r>
          </a:p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- A fork is shared between neighbors. </a:t>
            </a:r>
          </a:p>
          <a:p>
            <a:pPr algn="l" indent="0" marL="0">
              <a:lnSpc>
                <a:spcPct val="150000"/>
              </a:lnSpc>
            </a:pPr>
            <a:r>
              <a:rPr lang="en-US" b="tru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Goal:</a:t>
            </a: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 avoid deadlock and starvation. </a:t>
            </a:r>
          </a:p>
          <a:p>
            <a:pPr algn="l" indent="0" marL="0">
              <a:lnSpc>
                <a:spcPct val="150000"/>
              </a:lnSpc>
            </a:pPr>
          </a:p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Real-life Analogy: </a:t>
            </a:r>
          </a:p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- Philosophers alternate between thinking and eating. </a:t>
            </a:r>
          </a:p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- There are only 5 forks (1 between each pair). </a:t>
            </a:r>
          </a:p>
          <a:p>
            <a:pPr algn="l" indent="0" marL="0">
              <a:lnSpc>
                <a:spcPct val="150000"/>
              </a:lnSpc>
            </a:pPr>
          </a:p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Problem Issues: </a:t>
            </a:r>
          </a:p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- If all philosophers pick the left fork first, they deadlock. </a:t>
            </a:r>
          </a:p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- Some philosophers may starve if others keep eating.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0" y="1592802"/>
            <a:ext cx="5040562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indent="0" marL="0">
              <a:lnSpc>
                <a:spcPct val="120000"/>
              </a:lnSpc>
              <a:defRPr/>
            </a:pPr>
            <a:r>
              <a:rPr lang="en-US" b="true" i="false" sz="16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Problem Description</a:t>
            </a:r>
            <a:endParaRPr lang="en-US" sz="1100"/>
          </a:p>
        </p:txBody>
      </p:sp>
      <p:sp>
        <p:nvSpPr>
          <p:cNvPr name="AutoShape 21" id="21"/>
          <p:cNvSpPr/>
          <p:nvPr/>
        </p:nvSpPr>
        <p:spPr>
          <a:xfrm>
            <a:off x="6096791" y="2582795"/>
            <a:ext cx="5040560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Use a semaphore to control access to the forks; prevent deadlock byordering the philosophers. Practical approach to prevent deadlock   situations.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6096794" y="2276872"/>
            <a:ext cx="504056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Solution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Process Scheduling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07</a:t>
            </a:r>
          </a:p>
        </p:txBody>
      </p:sp>
    </p:spTree>
  </p:cSld>
  <p:clrMapOvr>
    <a:masterClrMapping/>
  </p:clrMapOvr>
  <p:transition spd="fast" advClick="false"/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>
            <a:off x="842626" y="5147829"/>
            <a:ext cx="10536574" cy="0"/>
          </a:xfrm>
          <a:prstGeom prst="line">
            <a:avLst/>
          </a:prstGeom>
          <a:ln w="3175" cap="flat" cmpd="sng">
            <a:solidFill>
              <a:srgbClr val="7F8C8D"/>
            </a:solidFill>
            <a:prstDash val="solid"/>
            <a:headEnd type="oval"/>
            <a:tailEnd type="oval"/>
          </a:ln>
        </p:spPr>
      </p:cxnSp>
      <p:sp>
        <p:nvSpPr>
          <p:cNvPr name="AutoShape 3" id="3"/>
          <p:cNvSpPr/>
          <p:nvPr/>
        </p:nvSpPr>
        <p:spPr>
          <a:xfrm>
            <a:off x="1595590" y="5062783"/>
            <a:ext cx="170069" cy="170092"/>
          </a:xfrm>
          <a:prstGeom prst="ellipse">
            <a:avLst/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4759551" y="5062783"/>
            <a:ext cx="170069" cy="170092"/>
          </a:xfrm>
          <a:prstGeom prst="ellipse">
            <a:avLst/>
          </a:prstGeom>
          <a:solidFill>
            <a:schemeClr val="accent2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5" id="5"/>
          <p:cNvSpPr/>
          <p:nvPr/>
        </p:nvSpPr>
        <p:spPr>
          <a:xfrm>
            <a:off x="7896180" y="5062783"/>
            <a:ext cx="170069" cy="170092"/>
          </a:xfrm>
          <a:prstGeom prst="ellipse">
            <a:avLst/>
          </a:prstGeom>
          <a:solidFill>
            <a:schemeClr val="accent3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6" id="6"/>
          <p:cNvSpPr/>
          <p:nvPr/>
        </p:nvSpPr>
        <p:spPr>
          <a:xfrm>
            <a:off x="10632484" y="5062783"/>
            <a:ext cx="170069" cy="170092"/>
          </a:xfrm>
          <a:prstGeom prst="ellipse">
            <a:avLst/>
          </a:prstGeom>
          <a:solidFill>
            <a:schemeClr val="accent4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7" id="7"/>
          <p:cNvSpPr/>
          <p:nvPr/>
        </p:nvSpPr>
        <p:spPr>
          <a:xfrm>
            <a:off x="807281" y="4453559"/>
            <a:ext cx="3927785" cy="127569"/>
          </a:xfrm>
          <a:prstGeom prst="roundRect">
            <a:avLst/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8" id="8"/>
          <p:cNvSpPr/>
          <p:nvPr/>
        </p:nvSpPr>
        <p:spPr>
          <a:xfrm>
            <a:off x="3455428" y="3949503"/>
            <a:ext cx="3927785" cy="127569"/>
          </a:xfrm>
          <a:prstGeom prst="roundRect">
            <a:avLst/>
          </a:prstGeom>
          <a:solidFill>
            <a:schemeClr val="accent2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9" id="9"/>
          <p:cNvSpPr/>
          <p:nvPr/>
        </p:nvSpPr>
        <p:spPr>
          <a:xfrm>
            <a:off x="6090948" y="3429000"/>
            <a:ext cx="3927785" cy="127569"/>
          </a:xfrm>
          <a:prstGeom prst="roundRect">
            <a:avLst/>
          </a:prstGeom>
          <a:solidFill>
            <a:schemeClr val="accent3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0" id="10"/>
          <p:cNvSpPr/>
          <p:nvPr/>
        </p:nvSpPr>
        <p:spPr>
          <a:xfrm>
            <a:off x="8737083" y="2869384"/>
            <a:ext cx="3456505" cy="127568"/>
          </a:xfrm>
          <a:prstGeom prst="roundRect">
            <a:avLst/>
          </a:prstGeom>
          <a:solidFill>
            <a:schemeClr val="accent4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1" id="11"/>
          <p:cNvSpPr/>
          <p:nvPr/>
        </p:nvSpPr>
        <p:spPr>
          <a:xfrm>
            <a:off x="1417246" y="4568872"/>
            <a:ext cx="604588" cy="523190"/>
          </a:xfrm>
          <a:prstGeom prst="rect">
            <a:avLst/>
          </a:prstGeom>
        </p:spPr>
        <p:txBody>
          <a:bodyPr vert="horz" anchor="t" wrap="none" tIns="45705" lIns="91408" bIns="45705" rIns="91408">
            <a:spAutoFit/>
          </a:bodyPr>
          <a:p>
            <a:pPr algn="l" marL="0"/>
            <a:r>
              <a:rPr lang="en-US" b="false" i="false" sz="2800" baseline="0" u="none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</a:rPr>
              <a:t>01</a:t>
            </a:r>
          </a:p>
        </p:txBody>
      </p:sp>
      <p:sp>
        <p:nvSpPr>
          <p:cNvPr name="AutoShape 12" id="12"/>
          <p:cNvSpPr/>
          <p:nvPr/>
        </p:nvSpPr>
        <p:spPr>
          <a:xfrm>
            <a:off x="4542291" y="4568872"/>
            <a:ext cx="604588" cy="523190"/>
          </a:xfrm>
          <a:prstGeom prst="rect">
            <a:avLst/>
          </a:prstGeom>
        </p:spPr>
        <p:txBody>
          <a:bodyPr vert="horz" anchor="t" wrap="none" tIns="45705" lIns="91408" bIns="45705" rIns="91408">
            <a:spAutoFit/>
          </a:bodyPr>
          <a:p>
            <a:pPr algn="l" marL="0"/>
            <a:r>
              <a:rPr lang="en-US" b="false" i="false" sz="2800" baseline="0" u="none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</a:rPr>
              <a:t>02</a:t>
            </a:r>
          </a:p>
        </p:txBody>
      </p:sp>
      <p:sp>
        <p:nvSpPr>
          <p:cNvPr name="AutoShape 13" id="13"/>
          <p:cNvSpPr/>
          <p:nvPr/>
        </p:nvSpPr>
        <p:spPr>
          <a:xfrm>
            <a:off x="7646220" y="4517955"/>
            <a:ext cx="604588" cy="523190"/>
          </a:xfrm>
          <a:prstGeom prst="rect">
            <a:avLst/>
          </a:prstGeom>
        </p:spPr>
        <p:txBody>
          <a:bodyPr vert="horz" anchor="t" wrap="none" tIns="45705" lIns="91408" bIns="45705" rIns="91408">
            <a:spAutoFit/>
          </a:bodyPr>
          <a:p>
            <a:pPr algn="l" marL="0"/>
            <a:r>
              <a:rPr lang="en-US" b="false" i="false" sz="2800" baseline="0" u="none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</a:rPr>
              <a:t>03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0408335" y="4524081"/>
            <a:ext cx="604588" cy="523190"/>
          </a:xfrm>
          <a:prstGeom prst="rect">
            <a:avLst/>
          </a:prstGeom>
        </p:spPr>
        <p:txBody>
          <a:bodyPr vert="horz" anchor="t" wrap="none" tIns="45705" lIns="91408" bIns="45705" rIns="91408">
            <a:spAutoFit/>
          </a:bodyPr>
          <a:p>
            <a:pPr algn="l" marL="0"/>
            <a:r>
              <a:rPr lang="en-US" b="false" i="false" sz="2800" baseline="0" u="none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Scheduling Goals</a:t>
            </a:r>
            <a:endParaRPr lang="en-US" sz="1100"/>
          </a:p>
        </p:txBody>
      </p:sp>
      <p:sp>
        <p:nvSpPr>
          <p:cNvPr name="TextBox 16" id="16"/>
          <p:cNvSpPr txBox="true"/>
          <p:nvPr/>
        </p:nvSpPr>
        <p:spPr>
          <a:xfrm>
            <a:off x="264146" y="5278359"/>
            <a:ext cx="2843443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CPU Utilization</a:t>
            </a:r>
            <a:endParaRPr lang="en-US" sz="1100"/>
          </a:p>
        </p:txBody>
      </p:sp>
      <p:sp>
        <p:nvSpPr>
          <p:cNvPr name="AutoShape 17" id="17"/>
          <p:cNvSpPr/>
          <p:nvPr/>
        </p:nvSpPr>
        <p:spPr>
          <a:xfrm>
            <a:off x="213982" y="2087646"/>
            <a:ext cx="2889319" cy="80391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10000"/>
              </a:lnSpc>
              <a:spcBef>
                <a:spcPct val="20000"/>
              </a:spcBef>
            </a:pPr>
            <a:r>
              <a:rPr lang="zh-CN" b="false" i="false" sz="12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Maximize CPU usage; keep the CPU as busy as possible; important for efficient operation. Improving CPU usage helps with efficiency.</a:t>
            </a:r>
          </a:p>
        </p:txBody>
      </p:sp>
      <p:sp>
        <p:nvSpPr>
          <p:cNvPr name="AutoShape 18" id="18"/>
          <p:cNvSpPr/>
          <p:nvPr/>
        </p:nvSpPr>
        <p:spPr>
          <a:xfrm>
            <a:off x="3103301" y="1648429"/>
            <a:ext cx="2976768" cy="80391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10000"/>
              </a:lnSpc>
              <a:spcBef>
                <a:spcPct val="20000"/>
              </a:spcBef>
            </a:pPr>
            <a:r>
              <a:rPr lang="zh-CN" b="false" i="false" sz="12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Maximize the number of processes completed per unit time ensuring tasks completed efficiently. Maximizing throughput allows for more completed tasks.</a:t>
            </a:r>
          </a:p>
        </p:txBody>
      </p:sp>
      <p:sp>
        <p:nvSpPr>
          <p:cNvPr name="AutoShape 19" id="19"/>
          <p:cNvSpPr/>
          <p:nvPr/>
        </p:nvSpPr>
        <p:spPr>
          <a:xfrm>
            <a:off x="6080069" y="1245080"/>
            <a:ext cx="2657014" cy="99476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14000"/>
              </a:lnSpc>
              <a:spcBef>
                <a:spcPct val="20000"/>
              </a:spcBef>
            </a:pPr>
            <a:r>
              <a:rPr lang="zh-CN" b="false" i="false" sz="12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Minimize the time between process submission and completion; includes waiting time and execution time reducing unnecessary waits. Minimizing waits ensures tasks completed efficiently.</a:t>
            </a:r>
          </a:p>
        </p:txBody>
      </p:sp>
      <p:sp>
        <p:nvSpPr>
          <p:cNvPr name="AutoShape 20" id="20"/>
          <p:cNvSpPr/>
          <p:nvPr/>
        </p:nvSpPr>
        <p:spPr>
          <a:xfrm>
            <a:off x="8737083" y="929640"/>
            <a:ext cx="3358874" cy="56642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10000"/>
              </a:lnSpc>
              <a:spcBef>
                <a:spcPct val="20000"/>
              </a:spcBef>
            </a:pPr>
            <a:r>
              <a:rPr lang="zh-CN" b="false" i="false" sz="12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Minimize the time processes spend waiting in the ready queue. It should be the least amount of time possible.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3288482" y="5288643"/>
            <a:ext cx="3168352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Throughput</a:t>
            </a:r>
            <a:endParaRPr lang="en-US" sz="1100"/>
          </a:p>
        </p:txBody>
      </p:sp>
      <p:sp>
        <p:nvSpPr>
          <p:cNvPr name="TextBox 22" id="22"/>
          <p:cNvSpPr txBox="true"/>
          <p:nvPr/>
        </p:nvSpPr>
        <p:spPr>
          <a:xfrm>
            <a:off x="6528842" y="5288643"/>
            <a:ext cx="2904742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Turnaround Time</a:t>
            </a:r>
            <a:endParaRPr lang="en-US" sz="1100"/>
          </a:p>
        </p:txBody>
      </p:sp>
      <p:sp>
        <p:nvSpPr>
          <p:cNvPr name="TextBox 23" id="23"/>
          <p:cNvSpPr txBox="true"/>
          <p:nvPr/>
        </p:nvSpPr>
        <p:spPr>
          <a:xfrm>
            <a:off x="9505593" y="5278359"/>
            <a:ext cx="2423849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Waiting Time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Introduction to Processes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01</a:t>
            </a:r>
          </a:p>
        </p:txBody>
      </p:sp>
    </p:spTree>
  </p:cSld>
  <p:clrMapOvr>
    <a:masterClrMapping/>
  </p:clrMapOvr>
  <p:transition spd="fast" advClick="false"/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Batch System Scheduling</a:t>
            </a:r>
            <a:endParaRPr lang="en-US" sz="1100"/>
          </a:p>
        </p:txBody>
      </p:sp>
      <p:grpSp>
        <p:nvGrpSpPr>
          <p:cNvPr name="Group 3" id="3"/>
          <p:cNvGrpSpPr/>
          <p:nvPr/>
        </p:nvGrpSpPr>
        <p:grpSpPr>
          <a:xfrm>
            <a:off x="3576514" y="-249688"/>
            <a:ext cx="6089345" cy="7100834"/>
            <a:chOff x="5470766" y="3112062"/>
            <a:chExt cx="1586750" cy="1850323"/>
          </a:xfrm>
          <a:solidFill>
            <a:srgbClr val="E7E6E6"/>
          </a:solidFill>
        </p:grpSpPr>
        <p:sp>
          <p:nvSpPr>
            <p:cNvPr name="AutoShape 4" id="4"/>
            <p:cNvSpPr/>
            <p:nvPr/>
          </p:nvSpPr>
          <p:spPr>
            <a:xfrm rot="14400000">
              <a:off x="5719387" y="3844770"/>
              <a:ext cx="1483872" cy="18456"/>
            </a:xfrm>
            <a:prstGeom prst="trapezoid">
              <a:avLst>
                <a:gd name="adj" fmla="val 58361"/>
              </a:avLst>
            </a:prstGeom>
            <a:solidFill>
              <a:srgbClr val="5CB3AB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" id="5"/>
            <p:cNvSpPr/>
            <p:nvPr/>
          </p:nvSpPr>
          <p:spPr>
            <a:xfrm>
              <a:off x="5573640" y="4843648"/>
              <a:ext cx="1483876" cy="13109"/>
            </a:xfrm>
            <a:prstGeom prst="trapezoid">
              <a:avLst>
                <a:gd name="adj" fmla="val 58361"/>
              </a:avLst>
            </a:prstGeom>
            <a:solidFill>
              <a:srgbClr val="5CB3AB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6" id="6"/>
            <p:cNvSpPr/>
            <p:nvPr/>
          </p:nvSpPr>
          <p:spPr>
            <a:xfrm rot="7200000">
              <a:off x="4737690" y="4211589"/>
              <a:ext cx="1483872" cy="17719"/>
            </a:xfrm>
            <a:prstGeom prst="trapezoid">
              <a:avLst>
                <a:gd name="adj" fmla="val 58361"/>
              </a:avLst>
            </a:prstGeom>
            <a:solidFill>
              <a:srgbClr val="5CB3AB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grpSp>
        <p:nvGrpSpPr>
          <p:cNvPr name="Group 7" id="7"/>
          <p:cNvGrpSpPr/>
          <p:nvPr/>
        </p:nvGrpSpPr>
        <p:grpSpPr>
          <a:xfrm>
            <a:off x="4657618" y="2348880"/>
            <a:ext cx="2693469" cy="2787899"/>
            <a:chOff x="4684290" y="2540292"/>
            <a:chExt cx="2693469" cy="2787899"/>
          </a:xfrm>
        </p:grpSpPr>
        <p:sp>
          <p:nvSpPr>
            <p:cNvPr name="AutoShape 8" id="8"/>
            <p:cNvSpPr/>
            <p:nvPr/>
          </p:nvSpPr>
          <p:spPr>
            <a:xfrm>
              <a:off x="4684290" y="2780928"/>
              <a:ext cx="2547263" cy="2547263"/>
            </a:xfrm>
            <a:prstGeom prst="ellipse">
              <a:avLst/>
            </a:prstGeom>
            <a:noFill/>
            <a:ln w="12700" cap="flat" cmpd="sng">
              <a:solidFill>
                <a:srgbClr val="5CB3AB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grpSp>
          <p:nvGrpSpPr>
            <p:cNvPr name="Group 9" id="9"/>
            <p:cNvGrpSpPr/>
            <p:nvPr/>
          </p:nvGrpSpPr>
          <p:grpSpPr>
            <a:xfrm>
              <a:off x="5301647" y="3021877"/>
              <a:ext cx="1603469" cy="1850507"/>
              <a:chOff x="8301916" y="1749231"/>
              <a:chExt cx="2561601" cy="2956261"/>
            </a:xfrm>
          </p:grpSpPr>
          <p:sp>
            <p:nvSpPr>
              <p:cNvPr name="AutoShape 10" id="10"/>
              <p:cNvSpPr/>
              <p:nvPr/>
            </p:nvSpPr>
            <p:spPr>
              <a:xfrm rot="14400000">
                <a:off x="8553651" y="2720979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rgbClr val="5CB3AB"/>
              </a:solidFill>
              <a:ln cap="flat" cmpd="sng">
                <a:prstDash val="solid"/>
              </a:ln>
            </p:spPr>
            <p:txBody>
              <a:bodyPr vert="horz" anchor="ctr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11" id="11"/>
              <p:cNvSpPr/>
              <p:nvPr/>
            </p:nvSpPr>
            <p:spPr>
              <a:xfrm>
                <a:off x="8492970" y="4010011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rgbClr val="5CB3AB"/>
              </a:solidFill>
              <a:ln cap="flat" cmpd="sng">
                <a:prstDash val="solid"/>
              </a:ln>
            </p:spPr>
            <p:txBody>
              <a:bodyPr vert="horz" anchor="ctr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12" id="12"/>
              <p:cNvSpPr/>
              <p:nvPr/>
            </p:nvSpPr>
            <p:spPr>
              <a:xfrm rot="7200000">
                <a:off x="7330168" y="3306693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rgbClr val="5CB3AB"/>
              </a:solidFill>
              <a:ln cap="flat" cmpd="sng">
                <a:prstDash val="solid"/>
              </a:ln>
            </p:spPr>
            <p:txBody>
              <a:bodyPr vert="horz" anchor="ctr" tIns="45720" lIns="91440" bIns="45720" rIns="91440">
                <a:normAutofit/>
              </a:bodyPr>
              <a:p>
                <a:pPr algn="ctr" marL="0"/>
              </a:p>
            </p:txBody>
          </p:sp>
        </p:grpSp>
        <p:sp>
          <p:nvSpPr>
            <p:cNvPr name="AutoShape 13" id="13"/>
            <p:cNvSpPr/>
            <p:nvPr/>
          </p:nvSpPr>
          <p:spPr>
            <a:xfrm>
              <a:off x="5607322" y="2540292"/>
              <a:ext cx="656438" cy="656442"/>
            </a:xfrm>
            <a:prstGeom prst="ellipse">
              <a:avLst/>
            </a:prstGeom>
            <a:solidFill>
              <a:srgbClr val="5CB3AB"/>
            </a:solidFill>
            <a:ln w="76200" cap="flat" cmpd="sng">
              <a:solidFill>
                <a:srgbClr val="FFFFFF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4" id="14"/>
            <p:cNvSpPr/>
            <p:nvPr/>
          </p:nvSpPr>
          <p:spPr>
            <a:xfrm>
              <a:off x="5831624" y="2675911"/>
              <a:ext cx="207834" cy="385204"/>
            </a:xfrm>
            <a:custGeom>
              <a:avLst/>
              <a:gdLst/>
              <a:ahLst/>
              <a:cxnLst/>
              <a:rect r="r" b="b" t="t" l="l"/>
              <a:pathLst>
                <a:path w="327353" h="606722" stroke="true" fill="norm" extrusionOk="true">
                  <a:moveTo>
                    <a:pt x="144363" y="543008"/>
                  </a:moveTo>
                  <a:cubicBezTo>
                    <a:pt x="137421" y="543008"/>
                    <a:pt x="131814" y="548606"/>
                    <a:pt x="131814" y="555538"/>
                  </a:cubicBezTo>
                  <a:cubicBezTo>
                    <a:pt x="131814" y="562558"/>
                    <a:pt x="137421" y="568156"/>
                    <a:pt x="144363" y="568156"/>
                  </a:cubicBezTo>
                  <a:lnTo>
                    <a:pt x="182990" y="568156"/>
                  </a:lnTo>
                  <a:cubicBezTo>
                    <a:pt x="189933" y="568156"/>
                    <a:pt x="195540" y="562558"/>
                    <a:pt x="195540" y="555538"/>
                  </a:cubicBezTo>
                  <a:cubicBezTo>
                    <a:pt x="195540" y="548606"/>
                    <a:pt x="189933" y="543008"/>
                    <a:pt x="182990" y="543008"/>
                  </a:cubicBezTo>
                  <a:close/>
                  <a:moveTo>
                    <a:pt x="327353" y="501509"/>
                  </a:moveTo>
                  <a:lnTo>
                    <a:pt x="327353" y="572333"/>
                  </a:lnTo>
                  <a:cubicBezTo>
                    <a:pt x="327353" y="590905"/>
                    <a:pt x="312668" y="606722"/>
                    <a:pt x="294066" y="606722"/>
                  </a:cubicBezTo>
                  <a:lnTo>
                    <a:pt x="33020" y="606722"/>
                  </a:lnTo>
                  <a:cubicBezTo>
                    <a:pt x="14330" y="606722"/>
                    <a:pt x="0" y="590905"/>
                    <a:pt x="0" y="572333"/>
                  </a:cubicBezTo>
                  <a:lnTo>
                    <a:pt x="0" y="502779"/>
                  </a:lnTo>
                  <a:lnTo>
                    <a:pt x="0" y="502753"/>
                  </a:lnTo>
                  <a:lnTo>
                    <a:pt x="322280" y="502753"/>
                  </a:lnTo>
                  <a:cubicBezTo>
                    <a:pt x="324238" y="502753"/>
                    <a:pt x="325662" y="502309"/>
                    <a:pt x="327353" y="501509"/>
                  </a:cubicBezTo>
                  <a:close/>
                  <a:moveTo>
                    <a:pt x="187174" y="190205"/>
                  </a:moveTo>
                  <a:cubicBezTo>
                    <a:pt x="180231" y="190205"/>
                    <a:pt x="174624" y="195892"/>
                    <a:pt x="174624" y="202823"/>
                  </a:cubicBezTo>
                  <a:lnTo>
                    <a:pt x="174624" y="263163"/>
                  </a:lnTo>
                  <a:cubicBezTo>
                    <a:pt x="174624" y="270094"/>
                    <a:pt x="180231" y="275693"/>
                    <a:pt x="187174" y="275693"/>
                  </a:cubicBezTo>
                  <a:cubicBezTo>
                    <a:pt x="188687" y="275693"/>
                    <a:pt x="190022" y="275426"/>
                    <a:pt x="191357" y="274982"/>
                  </a:cubicBezTo>
                  <a:lnTo>
                    <a:pt x="191357" y="405614"/>
                  </a:lnTo>
                  <a:cubicBezTo>
                    <a:pt x="191357" y="412545"/>
                    <a:pt x="196964" y="418144"/>
                    <a:pt x="203995" y="418144"/>
                  </a:cubicBezTo>
                  <a:cubicBezTo>
                    <a:pt x="210937" y="418144"/>
                    <a:pt x="216545" y="412545"/>
                    <a:pt x="216545" y="405614"/>
                  </a:cubicBezTo>
                  <a:lnTo>
                    <a:pt x="216545" y="275426"/>
                  </a:lnTo>
                  <a:cubicBezTo>
                    <a:pt x="217346" y="275604"/>
                    <a:pt x="218236" y="275693"/>
                    <a:pt x="219037" y="275693"/>
                  </a:cubicBezTo>
                  <a:cubicBezTo>
                    <a:pt x="225979" y="275693"/>
                    <a:pt x="231675" y="270094"/>
                    <a:pt x="231675" y="263163"/>
                  </a:cubicBezTo>
                  <a:lnTo>
                    <a:pt x="231675" y="202823"/>
                  </a:lnTo>
                  <a:cubicBezTo>
                    <a:pt x="231675" y="195892"/>
                    <a:pt x="225979" y="190205"/>
                    <a:pt x="219037" y="190205"/>
                  </a:cubicBezTo>
                  <a:cubicBezTo>
                    <a:pt x="216189" y="190205"/>
                    <a:pt x="213607" y="191182"/>
                    <a:pt x="211471" y="192782"/>
                  </a:cubicBezTo>
                  <a:cubicBezTo>
                    <a:pt x="209424" y="191182"/>
                    <a:pt x="206843" y="190205"/>
                    <a:pt x="203995" y="190205"/>
                  </a:cubicBezTo>
                  <a:cubicBezTo>
                    <a:pt x="200702" y="190205"/>
                    <a:pt x="197765" y="191449"/>
                    <a:pt x="195540" y="193493"/>
                  </a:cubicBezTo>
                  <a:cubicBezTo>
                    <a:pt x="193315" y="191449"/>
                    <a:pt x="190378" y="190205"/>
                    <a:pt x="187174" y="190205"/>
                  </a:cubicBezTo>
                  <a:close/>
                  <a:moveTo>
                    <a:pt x="106626" y="181851"/>
                  </a:moveTo>
                  <a:cubicBezTo>
                    <a:pt x="95055" y="181851"/>
                    <a:pt x="85621" y="191271"/>
                    <a:pt x="85621" y="202823"/>
                  </a:cubicBezTo>
                  <a:lnTo>
                    <a:pt x="85621" y="328479"/>
                  </a:lnTo>
                  <a:cubicBezTo>
                    <a:pt x="85621" y="336032"/>
                    <a:pt x="89715" y="342697"/>
                    <a:pt x="95678" y="346341"/>
                  </a:cubicBezTo>
                  <a:lnTo>
                    <a:pt x="95678" y="405614"/>
                  </a:lnTo>
                  <a:cubicBezTo>
                    <a:pt x="95678" y="412545"/>
                    <a:pt x="101375" y="418144"/>
                    <a:pt x="108317" y="418144"/>
                  </a:cubicBezTo>
                  <a:cubicBezTo>
                    <a:pt x="115259" y="418144"/>
                    <a:pt x="120866" y="412545"/>
                    <a:pt x="120866" y="405614"/>
                  </a:cubicBezTo>
                  <a:lnTo>
                    <a:pt x="120866" y="343853"/>
                  </a:lnTo>
                  <a:cubicBezTo>
                    <a:pt x="124960" y="340031"/>
                    <a:pt x="127631" y="334522"/>
                    <a:pt x="127631" y="328479"/>
                  </a:cubicBezTo>
                  <a:lnTo>
                    <a:pt x="127631" y="202823"/>
                  </a:lnTo>
                  <a:cubicBezTo>
                    <a:pt x="127631" y="191271"/>
                    <a:pt x="118196" y="181851"/>
                    <a:pt x="106626" y="181851"/>
                  </a:cubicBezTo>
                  <a:close/>
                  <a:moveTo>
                    <a:pt x="0" y="112270"/>
                  </a:moveTo>
                  <a:lnTo>
                    <a:pt x="327353" y="112270"/>
                  </a:lnTo>
                  <a:lnTo>
                    <a:pt x="327353" y="478928"/>
                  </a:lnTo>
                  <a:cubicBezTo>
                    <a:pt x="325662" y="478128"/>
                    <a:pt x="324238" y="477684"/>
                    <a:pt x="322280" y="477684"/>
                  </a:cubicBezTo>
                  <a:lnTo>
                    <a:pt x="0" y="477684"/>
                  </a:lnTo>
                  <a:lnTo>
                    <a:pt x="0" y="477658"/>
                  </a:lnTo>
                  <a:close/>
                  <a:moveTo>
                    <a:pt x="33020" y="0"/>
                  </a:moveTo>
                  <a:lnTo>
                    <a:pt x="294066" y="0"/>
                  </a:lnTo>
                  <a:cubicBezTo>
                    <a:pt x="312668" y="0"/>
                    <a:pt x="327353" y="15825"/>
                    <a:pt x="327353" y="34407"/>
                  </a:cubicBezTo>
                  <a:lnTo>
                    <a:pt x="327353" y="87219"/>
                  </a:lnTo>
                  <a:lnTo>
                    <a:pt x="0" y="87219"/>
                  </a:lnTo>
                  <a:lnTo>
                    <a:pt x="0" y="34407"/>
                  </a:lnTo>
                  <a:cubicBezTo>
                    <a:pt x="0" y="15825"/>
                    <a:pt x="14330" y="0"/>
                    <a:pt x="3302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5" id="15"/>
            <p:cNvSpPr/>
            <p:nvPr/>
          </p:nvSpPr>
          <p:spPr>
            <a:xfrm>
              <a:off x="4724120" y="4476314"/>
              <a:ext cx="656438" cy="656442"/>
            </a:xfrm>
            <a:prstGeom prst="ellipse">
              <a:avLst/>
            </a:prstGeom>
            <a:solidFill>
              <a:srgbClr val="5CB3AB"/>
            </a:solidFill>
            <a:ln w="76200" cap="flat" cmpd="sng">
              <a:solidFill>
                <a:srgbClr val="FFFFFF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6" id="16"/>
            <p:cNvSpPr/>
            <p:nvPr/>
          </p:nvSpPr>
          <p:spPr>
            <a:xfrm>
              <a:off x="4859738" y="4628997"/>
              <a:ext cx="385203" cy="351076"/>
            </a:xfrm>
            <a:custGeom>
              <a:avLst/>
              <a:gdLst/>
              <a:ahLst/>
              <a:cxnLst/>
              <a:rect r="r" b="b" t="t" l="l"/>
              <a:pathLst>
                <a:path w="606933" h="553162" stroke="true" fill="norm" extrusionOk="true">
                  <a:moveTo>
                    <a:pt x="443700" y="443503"/>
                  </a:moveTo>
                  <a:cubicBezTo>
                    <a:pt x="461035" y="453606"/>
                    <a:pt x="477310" y="465825"/>
                    <a:pt x="492334" y="479775"/>
                  </a:cubicBezTo>
                  <a:cubicBezTo>
                    <a:pt x="460939" y="509024"/>
                    <a:pt x="424150" y="530383"/>
                    <a:pt x="384087" y="542506"/>
                  </a:cubicBezTo>
                  <a:cubicBezTo>
                    <a:pt x="407971" y="518838"/>
                    <a:pt x="428580" y="484875"/>
                    <a:pt x="443700" y="443503"/>
                  </a:cubicBezTo>
                  <a:close/>
                  <a:moveTo>
                    <a:pt x="163232" y="443503"/>
                  </a:moveTo>
                  <a:cubicBezTo>
                    <a:pt x="178352" y="484875"/>
                    <a:pt x="198865" y="518838"/>
                    <a:pt x="222845" y="542506"/>
                  </a:cubicBezTo>
                  <a:cubicBezTo>
                    <a:pt x="182686" y="530383"/>
                    <a:pt x="145897" y="509024"/>
                    <a:pt x="114598" y="479775"/>
                  </a:cubicBezTo>
                  <a:cubicBezTo>
                    <a:pt x="129622" y="465825"/>
                    <a:pt x="145897" y="453606"/>
                    <a:pt x="163232" y="443503"/>
                  </a:cubicBezTo>
                  <a:close/>
                  <a:moveTo>
                    <a:pt x="316062" y="405892"/>
                  </a:moveTo>
                  <a:cubicBezTo>
                    <a:pt x="353060" y="407528"/>
                    <a:pt x="388613" y="416377"/>
                    <a:pt x="421275" y="431672"/>
                  </a:cubicBezTo>
                  <a:cubicBezTo>
                    <a:pt x="397573" y="499968"/>
                    <a:pt x="359034" y="545563"/>
                    <a:pt x="316062" y="553162"/>
                  </a:cubicBezTo>
                  <a:close/>
                  <a:moveTo>
                    <a:pt x="290729" y="405892"/>
                  </a:moveTo>
                  <a:lnTo>
                    <a:pt x="290729" y="553162"/>
                  </a:lnTo>
                  <a:cubicBezTo>
                    <a:pt x="247883" y="545563"/>
                    <a:pt x="209369" y="499968"/>
                    <a:pt x="185587" y="431672"/>
                  </a:cubicBezTo>
                  <a:cubicBezTo>
                    <a:pt x="218227" y="416377"/>
                    <a:pt x="253852" y="407528"/>
                    <a:pt x="290729" y="405892"/>
                  </a:cubicBezTo>
                  <a:close/>
                  <a:moveTo>
                    <a:pt x="463924" y="364965"/>
                  </a:moveTo>
                  <a:lnTo>
                    <a:pt x="567205" y="364965"/>
                  </a:lnTo>
                  <a:lnTo>
                    <a:pt x="543818" y="416184"/>
                  </a:lnTo>
                  <a:cubicBezTo>
                    <a:pt x="534304" y="432408"/>
                    <a:pt x="523128" y="447695"/>
                    <a:pt x="510459" y="461780"/>
                  </a:cubicBezTo>
                  <a:cubicBezTo>
                    <a:pt x="492442" y="444859"/>
                    <a:pt x="472692" y="430534"/>
                    <a:pt x="451689" y="418708"/>
                  </a:cubicBezTo>
                  <a:close/>
                  <a:moveTo>
                    <a:pt x="316062" y="364965"/>
                  </a:moveTo>
                  <a:lnTo>
                    <a:pt x="438281" y="364965"/>
                  </a:lnTo>
                  <a:lnTo>
                    <a:pt x="428843" y="407092"/>
                  </a:lnTo>
                  <a:cubicBezTo>
                    <a:pt x="393689" y="391126"/>
                    <a:pt x="355646" y="381989"/>
                    <a:pt x="316062" y="380450"/>
                  </a:cubicBezTo>
                  <a:close/>
                  <a:moveTo>
                    <a:pt x="168651" y="364965"/>
                  </a:moveTo>
                  <a:lnTo>
                    <a:pt x="290729" y="364965"/>
                  </a:lnTo>
                  <a:lnTo>
                    <a:pt x="290729" y="380450"/>
                  </a:lnTo>
                  <a:cubicBezTo>
                    <a:pt x="251256" y="381989"/>
                    <a:pt x="213131" y="391126"/>
                    <a:pt x="178086" y="407092"/>
                  </a:cubicBezTo>
                  <a:close/>
                  <a:moveTo>
                    <a:pt x="39659" y="364965"/>
                  </a:moveTo>
                  <a:lnTo>
                    <a:pt x="143035" y="364965"/>
                  </a:lnTo>
                  <a:lnTo>
                    <a:pt x="155174" y="418708"/>
                  </a:lnTo>
                  <a:cubicBezTo>
                    <a:pt x="134171" y="430534"/>
                    <a:pt x="114421" y="444859"/>
                    <a:pt x="96501" y="461780"/>
                  </a:cubicBezTo>
                  <a:cubicBezTo>
                    <a:pt x="83832" y="447695"/>
                    <a:pt x="72632" y="432408"/>
                    <a:pt x="63094" y="416184"/>
                  </a:cubicBezTo>
                  <a:close/>
                  <a:moveTo>
                    <a:pt x="417814" y="222493"/>
                  </a:moveTo>
                  <a:lnTo>
                    <a:pt x="435824" y="283675"/>
                  </a:lnTo>
                  <a:lnTo>
                    <a:pt x="445648" y="252507"/>
                  </a:lnTo>
                  <a:lnTo>
                    <a:pt x="469822" y="252507"/>
                  </a:lnTo>
                  <a:lnTo>
                    <a:pt x="479550" y="283675"/>
                  </a:lnTo>
                  <a:lnTo>
                    <a:pt x="497657" y="222493"/>
                  </a:lnTo>
                  <a:lnTo>
                    <a:pt x="521831" y="229612"/>
                  </a:lnTo>
                  <a:lnTo>
                    <a:pt x="492167" y="330619"/>
                  </a:lnTo>
                  <a:lnTo>
                    <a:pt x="467992" y="330811"/>
                  </a:lnTo>
                  <a:lnTo>
                    <a:pt x="457687" y="298393"/>
                  </a:lnTo>
                  <a:lnTo>
                    <a:pt x="447478" y="330811"/>
                  </a:lnTo>
                  <a:lnTo>
                    <a:pt x="423304" y="330619"/>
                  </a:lnTo>
                  <a:lnTo>
                    <a:pt x="393543" y="229612"/>
                  </a:lnTo>
                  <a:close/>
                  <a:moveTo>
                    <a:pt x="263629" y="222493"/>
                  </a:moveTo>
                  <a:lnTo>
                    <a:pt x="281639" y="283675"/>
                  </a:lnTo>
                  <a:lnTo>
                    <a:pt x="291463" y="252507"/>
                  </a:lnTo>
                  <a:lnTo>
                    <a:pt x="315541" y="252507"/>
                  </a:lnTo>
                  <a:lnTo>
                    <a:pt x="325365" y="283675"/>
                  </a:lnTo>
                  <a:lnTo>
                    <a:pt x="343375" y="222493"/>
                  </a:lnTo>
                  <a:lnTo>
                    <a:pt x="367646" y="229612"/>
                  </a:lnTo>
                  <a:lnTo>
                    <a:pt x="337886" y="330619"/>
                  </a:lnTo>
                  <a:lnTo>
                    <a:pt x="313711" y="330811"/>
                  </a:lnTo>
                  <a:lnTo>
                    <a:pt x="303502" y="298393"/>
                  </a:lnTo>
                  <a:lnTo>
                    <a:pt x="293197" y="330811"/>
                  </a:lnTo>
                  <a:lnTo>
                    <a:pt x="269022" y="330619"/>
                  </a:lnTo>
                  <a:lnTo>
                    <a:pt x="239358" y="229612"/>
                  </a:lnTo>
                  <a:close/>
                  <a:moveTo>
                    <a:pt x="109302" y="222493"/>
                  </a:moveTo>
                  <a:lnTo>
                    <a:pt x="127312" y="283675"/>
                  </a:lnTo>
                  <a:lnTo>
                    <a:pt x="137136" y="252507"/>
                  </a:lnTo>
                  <a:lnTo>
                    <a:pt x="161214" y="252507"/>
                  </a:lnTo>
                  <a:lnTo>
                    <a:pt x="171038" y="283675"/>
                  </a:lnTo>
                  <a:lnTo>
                    <a:pt x="189048" y="222493"/>
                  </a:lnTo>
                  <a:lnTo>
                    <a:pt x="213319" y="229612"/>
                  </a:lnTo>
                  <a:lnTo>
                    <a:pt x="183655" y="330619"/>
                  </a:lnTo>
                  <a:lnTo>
                    <a:pt x="159384" y="330811"/>
                  </a:lnTo>
                  <a:lnTo>
                    <a:pt x="149175" y="298393"/>
                  </a:lnTo>
                  <a:lnTo>
                    <a:pt x="138966" y="330811"/>
                  </a:lnTo>
                  <a:lnTo>
                    <a:pt x="114792" y="330619"/>
                  </a:lnTo>
                  <a:lnTo>
                    <a:pt x="85031" y="229612"/>
                  </a:lnTo>
                  <a:close/>
                  <a:moveTo>
                    <a:pt x="25329" y="213374"/>
                  </a:moveTo>
                  <a:lnTo>
                    <a:pt x="25329" y="339668"/>
                  </a:lnTo>
                  <a:lnTo>
                    <a:pt x="581604" y="339668"/>
                  </a:lnTo>
                  <a:lnTo>
                    <a:pt x="581604" y="213374"/>
                  </a:lnTo>
                  <a:close/>
                  <a:moveTo>
                    <a:pt x="96501" y="91312"/>
                  </a:moveTo>
                  <a:cubicBezTo>
                    <a:pt x="114414" y="108145"/>
                    <a:pt x="134157" y="122573"/>
                    <a:pt x="155152" y="134404"/>
                  </a:cubicBezTo>
                  <a:cubicBezTo>
                    <a:pt x="150241" y="151333"/>
                    <a:pt x="146196" y="169320"/>
                    <a:pt x="143017" y="188173"/>
                  </a:cubicBezTo>
                  <a:lnTo>
                    <a:pt x="168635" y="188173"/>
                  </a:lnTo>
                  <a:cubicBezTo>
                    <a:pt x="171236" y="173456"/>
                    <a:pt x="174318" y="159413"/>
                    <a:pt x="178074" y="145947"/>
                  </a:cubicBezTo>
                  <a:cubicBezTo>
                    <a:pt x="213130" y="161914"/>
                    <a:pt x="251268" y="171052"/>
                    <a:pt x="290754" y="172687"/>
                  </a:cubicBezTo>
                  <a:lnTo>
                    <a:pt x="290754" y="188173"/>
                  </a:lnTo>
                  <a:lnTo>
                    <a:pt x="316083" y="188173"/>
                  </a:lnTo>
                  <a:lnTo>
                    <a:pt x="316083" y="172687"/>
                  </a:lnTo>
                  <a:cubicBezTo>
                    <a:pt x="355665" y="171052"/>
                    <a:pt x="393707" y="161914"/>
                    <a:pt x="428860" y="145947"/>
                  </a:cubicBezTo>
                  <a:cubicBezTo>
                    <a:pt x="432519" y="159413"/>
                    <a:pt x="435697" y="173456"/>
                    <a:pt x="438298" y="188173"/>
                  </a:cubicBezTo>
                  <a:lnTo>
                    <a:pt x="463916" y="188173"/>
                  </a:lnTo>
                  <a:cubicBezTo>
                    <a:pt x="460737" y="169320"/>
                    <a:pt x="456693" y="151333"/>
                    <a:pt x="451685" y="134404"/>
                  </a:cubicBezTo>
                  <a:cubicBezTo>
                    <a:pt x="472776" y="122573"/>
                    <a:pt x="492423" y="108145"/>
                    <a:pt x="510432" y="91312"/>
                  </a:cubicBezTo>
                  <a:cubicBezTo>
                    <a:pt x="535761" y="119399"/>
                    <a:pt x="555119" y="152487"/>
                    <a:pt x="567158" y="188173"/>
                  </a:cubicBezTo>
                  <a:lnTo>
                    <a:pt x="606933" y="188173"/>
                  </a:lnTo>
                  <a:lnTo>
                    <a:pt x="606933" y="364965"/>
                  </a:lnTo>
                  <a:lnTo>
                    <a:pt x="567205" y="364965"/>
                  </a:lnTo>
                  <a:lnTo>
                    <a:pt x="567205" y="364964"/>
                  </a:lnTo>
                  <a:lnTo>
                    <a:pt x="463925" y="364964"/>
                  </a:lnTo>
                  <a:lnTo>
                    <a:pt x="463924" y="364965"/>
                  </a:lnTo>
                  <a:lnTo>
                    <a:pt x="438281" y="364965"/>
                  </a:lnTo>
                  <a:lnTo>
                    <a:pt x="438281" y="364964"/>
                  </a:lnTo>
                  <a:lnTo>
                    <a:pt x="316062" y="364964"/>
                  </a:lnTo>
                  <a:lnTo>
                    <a:pt x="316062" y="364965"/>
                  </a:lnTo>
                  <a:lnTo>
                    <a:pt x="290729" y="364965"/>
                  </a:lnTo>
                  <a:lnTo>
                    <a:pt x="290729" y="364964"/>
                  </a:lnTo>
                  <a:lnTo>
                    <a:pt x="168651" y="364964"/>
                  </a:lnTo>
                  <a:lnTo>
                    <a:pt x="168651" y="364965"/>
                  </a:lnTo>
                  <a:lnTo>
                    <a:pt x="143035" y="364965"/>
                  </a:lnTo>
                  <a:lnTo>
                    <a:pt x="143035" y="364964"/>
                  </a:lnTo>
                  <a:lnTo>
                    <a:pt x="39658" y="364964"/>
                  </a:lnTo>
                  <a:lnTo>
                    <a:pt x="39659" y="364965"/>
                  </a:lnTo>
                  <a:lnTo>
                    <a:pt x="0" y="364965"/>
                  </a:lnTo>
                  <a:lnTo>
                    <a:pt x="0" y="188173"/>
                  </a:lnTo>
                  <a:lnTo>
                    <a:pt x="39679" y="188173"/>
                  </a:lnTo>
                  <a:cubicBezTo>
                    <a:pt x="51717" y="152487"/>
                    <a:pt x="71075" y="119399"/>
                    <a:pt x="96501" y="91312"/>
                  </a:cubicBezTo>
                  <a:close/>
                  <a:moveTo>
                    <a:pt x="384087" y="10655"/>
                  </a:moveTo>
                  <a:cubicBezTo>
                    <a:pt x="424150" y="22673"/>
                    <a:pt x="460939" y="44114"/>
                    <a:pt x="492334" y="73246"/>
                  </a:cubicBezTo>
                  <a:cubicBezTo>
                    <a:pt x="477310" y="87283"/>
                    <a:pt x="461035" y="99397"/>
                    <a:pt x="443700" y="109588"/>
                  </a:cubicBezTo>
                  <a:cubicBezTo>
                    <a:pt x="428580" y="68150"/>
                    <a:pt x="407971" y="34211"/>
                    <a:pt x="384087" y="10655"/>
                  </a:cubicBezTo>
                  <a:close/>
                  <a:moveTo>
                    <a:pt x="222845" y="10655"/>
                  </a:moveTo>
                  <a:cubicBezTo>
                    <a:pt x="198865" y="34211"/>
                    <a:pt x="178352" y="68150"/>
                    <a:pt x="163232" y="109588"/>
                  </a:cubicBezTo>
                  <a:cubicBezTo>
                    <a:pt x="145897" y="99397"/>
                    <a:pt x="129622" y="87283"/>
                    <a:pt x="114598" y="73246"/>
                  </a:cubicBezTo>
                  <a:cubicBezTo>
                    <a:pt x="145897" y="44114"/>
                    <a:pt x="182686" y="22673"/>
                    <a:pt x="222845" y="10655"/>
                  </a:cubicBezTo>
                  <a:close/>
                  <a:moveTo>
                    <a:pt x="316062" y="0"/>
                  </a:moveTo>
                  <a:cubicBezTo>
                    <a:pt x="358937" y="7501"/>
                    <a:pt x="397477" y="53178"/>
                    <a:pt x="421275" y="121358"/>
                  </a:cubicBezTo>
                  <a:cubicBezTo>
                    <a:pt x="388613" y="136744"/>
                    <a:pt x="353060" y="145494"/>
                    <a:pt x="316062" y="147129"/>
                  </a:cubicBezTo>
                  <a:close/>
                  <a:moveTo>
                    <a:pt x="290729" y="0"/>
                  </a:moveTo>
                  <a:lnTo>
                    <a:pt x="290729" y="147129"/>
                  </a:lnTo>
                  <a:cubicBezTo>
                    <a:pt x="253852" y="145494"/>
                    <a:pt x="218227" y="136744"/>
                    <a:pt x="185587" y="121358"/>
                  </a:cubicBezTo>
                  <a:cubicBezTo>
                    <a:pt x="209369" y="53178"/>
                    <a:pt x="247883" y="7501"/>
                    <a:pt x="29072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7" id="17"/>
            <p:cNvSpPr/>
            <p:nvPr/>
          </p:nvSpPr>
          <p:spPr>
            <a:xfrm>
              <a:off x="6721321" y="4467018"/>
              <a:ext cx="656438" cy="656442"/>
            </a:xfrm>
            <a:prstGeom prst="ellipse">
              <a:avLst/>
            </a:prstGeom>
            <a:solidFill>
              <a:srgbClr val="5CB3AB"/>
            </a:solidFill>
            <a:ln w="76200" cap="flat" cmpd="sng">
              <a:solidFill>
                <a:srgbClr val="FFFFFF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8" id="18"/>
            <p:cNvSpPr/>
            <p:nvPr/>
          </p:nvSpPr>
          <p:spPr>
            <a:xfrm>
              <a:off x="6856939" y="4613195"/>
              <a:ext cx="385203" cy="364088"/>
            </a:xfrm>
            <a:custGeom>
              <a:avLst/>
              <a:gdLst/>
              <a:ahLst/>
              <a:cxnLst/>
              <a:rect r="r" b="b" t="t" l="l"/>
              <a:pathLst>
                <a:path w="607639" h="574332" stroke="true" fill="norm" extrusionOk="true">
                  <a:moveTo>
                    <a:pt x="7031" y="350992"/>
                  </a:moveTo>
                  <a:lnTo>
                    <a:pt x="600519" y="350992"/>
                  </a:lnTo>
                  <a:cubicBezTo>
                    <a:pt x="604435" y="350992"/>
                    <a:pt x="607639" y="354103"/>
                    <a:pt x="607639" y="358013"/>
                  </a:cubicBezTo>
                  <a:lnTo>
                    <a:pt x="607639" y="393207"/>
                  </a:lnTo>
                  <a:cubicBezTo>
                    <a:pt x="607639" y="420492"/>
                    <a:pt x="585477" y="442621"/>
                    <a:pt x="558152" y="442621"/>
                  </a:cubicBezTo>
                  <a:lnTo>
                    <a:pt x="383613" y="442621"/>
                  </a:lnTo>
                  <a:lnTo>
                    <a:pt x="405330" y="532028"/>
                  </a:lnTo>
                  <a:lnTo>
                    <a:pt x="432121" y="532028"/>
                  </a:lnTo>
                  <a:cubicBezTo>
                    <a:pt x="443869" y="532028"/>
                    <a:pt x="453304" y="541538"/>
                    <a:pt x="453304" y="553180"/>
                  </a:cubicBezTo>
                  <a:cubicBezTo>
                    <a:pt x="453304" y="564912"/>
                    <a:pt x="443869" y="574332"/>
                    <a:pt x="432121" y="574332"/>
                  </a:cubicBezTo>
                  <a:lnTo>
                    <a:pt x="175429" y="574332"/>
                  </a:lnTo>
                  <a:cubicBezTo>
                    <a:pt x="163770" y="574332"/>
                    <a:pt x="154246" y="564912"/>
                    <a:pt x="154246" y="553180"/>
                  </a:cubicBezTo>
                  <a:cubicBezTo>
                    <a:pt x="154246" y="541538"/>
                    <a:pt x="163770" y="532028"/>
                    <a:pt x="175429" y="532028"/>
                  </a:cubicBezTo>
                  <a:lnTo>
                    <a:pt x="202309" y="532028"/>
                  </a:lnTo>
                  <a:lnTo>
                    <a:pt x="224026" y="442621"/>
                  </a:lnTo>
                  <a:lnTo>
                    <a:pt x="49487" y="442621"/>
                  </a:lnTo>
                  <a:cubicBezTo>
                    <a:pt x="22162" y="442621"/>
                    <a:pt x="0" y="420492"/>
                    <a:pt x="0" y="393207"/>
                  </a:cubicBezTo>
                  <a:lnTo>
                    <a:pt x="0" y="358013"/>
                  </a:lnTo>
                  <a:cubicBezTo>
                    <a:pt x="0" y="354103"/>
                    <a:pt x="3204" y="350992"/>
                    <a:pt x="7031" y="350992"/>
                  </a:cubicBezTo>
                  <a:close/>
                  <a:moveTo>
                    <a:pt x="459979" y="139441"/>
                  </a:moveTo>
                  <a:cubicBezTo>
                    <a:pt x="452236" y="139441"/>
                    <a:pt x="445827" y="145751"/>
                    <a:pt x="445827" y="153572"/>
                  </a:cubicBezTo>
                  <a:lnTo>
                    <a:pt x="445827" y="256042"/>
                  </a:lnTo>
                  <a:cubicBezTo>
                    <a:pt x="445827" y="263863"/>
                    <a:pt x="452236" y="270173"/>
                    <a:pt x="459979" y="270173"/>
                  </a:cubicBezTo>
                  <a:lnTo>
                    <a:pt x="521749" y="270173"/>
                  </a:lnTo>
                  <a:cubicBezTo>
                    <a:pt x="529492" y="270173"/>
                    <a:pt x="535901" y="263863"/>
                    <a:pt x="535901" y="256042"/>
                  </a:cubicBezTo>
                  <a:lnTo>
                    <a:pt x="535901" y="153572"/>
                  </a:lnTo>
                  <a:cubicBezTo>
                    <a:pt x="535901" y="145751"/>
                    <a:pt x="529492" y="139441"/>
                    <a:pt x="521749" y="139441"/>
                  </a:cubicBezTo>
                  <a:close/>
                  <a:moveTo>
                    <a:pt x="85890" y="124955"/>
                  </a:moveTo>
                  <a:cubicBezTo>
                    <a:pt x="78058" y="124955"/>
                    <a:pt x="71738" y="131265"/>
                    <a:pt x="71738" y="139086"/>
                  </a:cubicBezTo>
                  <a:lnTo>
                    <a:pt x="71738" y="256042"/>
                  </a:lnTo>
                  <a:cubicBezTo>
                    <a:pt x="71738" y="263863"/>
                    <a:pt x="78058" y="270173"/>
                    <a:pt x="85890" y="270173"/>
                  </a:cubicBezTo>
                  <a:lnTo>
                    <a:pt x="147571" y="270173"/>
                  </a:lnTo>
                  <a:cubicBezTo>
                    <a:pt x="155403" y="270173"/>
                    <a:pt x="161723" y="263863"/>
                    <a:pt x="161723" y="256042"/>
                  </a:cubicBezTo>
                  <a:lnTo>
                    <a:pt x="161723" y="139086"/>
                  </a:lnTo>
                  <a:cubicBezTo>
                    <a:pt x="161723" y="131265"/>
                    <a:pt x="155403" y="124955"/>
                    <a:pt x="147571" y="124955"/>
                  </a:cubicBezTo>
                  <a:close/>
                  <a:moveTo>
                    <a:pt x="210586" y="81585"/>
                  </a:moveTo>
                  <a:cubicBezTo>
                    <a:pt x="202754" y="81585"/>
                    <a:pt x="196435" y="87895"/>
                    <a:pt x="196435" y="95627"/>
                  </a:cubicBezTo>
                  <a:lnTo>
                    <a:pt x="196435" y="256042"/>
                  </a:lnTo>
                  <a:cubicBezTo>
                    <a:pt x="196435" y="263863"/>
                    <a:pt x="202754" y="270173"/>
                    <a:pt x="210586" y="270173"/>
                  </a:cubicBezTo>
                  <a:lnTo>
                    <a:pt x="272356" y="270173"/>
                  </a:lnTo>
                  <a:cubicBezTo>
                    <a:pt x="280100" y="270173"/>
                    <a:pt x="286419" y="263863"/>
                    <a:pt x="286419" y="256042"/>
                  </a:cubicBezTo>
                  <a:lnTo>
                    <a:pt x="286419" y="95627"/>
                  </a:lnTo>
                  <a:cubicBezTo>
                    <a:pt x="286419" y="87895"/>
                    <a:pt x="280100" y="81585"/>
                    <a:pt x="272356" y="81585"/>
                  </a:cubicBezTo>
                  <a:close/>
                  <a:moveTo>
                    <a:pt x="335283" y="52613"/>
                  </a:moveTo>
                  <a:cubicBezTo>
                    <a:pt x="327450" y="52613"/>
                    <a:pt x="321131" y="58923"/>
                    <a:pt x="321131" y="66743"/>
                  </a:cubicBezTo>
                  <a:lnTo>
                    <a:pt x="321131" y="256042"/>
                  </a:lnTo>
                  <a:cubicBezTo>
                    <a:pt x="321131" y="263863"/>
                    <a:pt x="327450" y="270173"/>
                    <a:pt x="335283" y="270173"/>
                  </a:cubicBezTo>
                  <a:lnTo>
                    <a:pt x="397053" y="270173"/>
                  </a:lnTo>
                  <a:cubicBezTo>
                    <a:pt x="404796" y="270173"/>
                    <a:pt x="411115" y="263863"/>
                    <a:pt x="411115" y="256042"/>
                  </a:cubicBezTo>
                  <a:lnTo>
                    <a:pt x="411115" y="66743"/>
                  </a:lnTo>
                  <a:cubicBezTo>
                    <a:pt x="411115" y="58923"/>
                    <a:pt x="404796" y="52613"/>
                    <a:pt x="397053" y="52613"/>
                  </a:cubicBezTo>
                  <a:close/>
                  <a:moveTo>
                    <a:pt x="49487" y="0"/>
                  </a:moveTo>
                  <a:lnTo>
                    <a:pt x="558152" y="0"/>
                  </a:lnTo>
                  <a:cubicBezTo>
                    <a:pt x="585477" y="0"/>
                    <a:pt x="607639" y="22129"/>
                    <a:pt x="607639" y="49413"/>
                  </a:cubicBezTo>
                  <a:lnTo>
                    <a:pt x="607639" y="315675"/>
                  </a:lnTo>
                  <a:cubicBezTo>
                    <a:pt x="607639" y="319586"/>
                    <a:pt x="604435" y="322696"/>
                    <a:pt x="600519" y="322696"/>
                  </a:cubicBezTo>
                  <a:lnTo>
                    <a:pt x="7031" y="322696"/>
                  </a:lnTo>
                  <a:cubicBezTo>
                    <a:pt x="3204" y="322696"/>
                    <a:pt x="0" y="319586"/>
                    <a:pt x="0" y="315675"/>
                  </a:cubicBezTo>
                  <a:lnTo>
                    <a:pt x="0" y="49413"/>
                  </a:lnTo>
                  <a:cubicBezTo>
                    <a:pt x="0" y="22129"/>
                    <a:pt x="22162" y="0"/>
                    <a:pt x="4948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TextBox 19" id="19"/>
            <p:cNvSpPr txBox="true"/>
            <p:nvPr/>
          </p:nvSpPr>
          <p:spPr>
            <a:xfrm>
              <a:off x="5163643" y="3840206"/>
              <a:ext cx="1512168" cy="584775"/>
            </a:xfrm>
            <a:prstGeom prst="rect">
              <a:avLst/>
            </a:prstGeom>
            <a:noFill/>
          </p:spPr>
          <p:txBody>
            <a:bodyPr anchor="ctr" rtlCol="false" vert="horz" wrap="none" tIns="45720" lIns="91440" bIns="45720" rIns="91440">
              <a:normAutofit/>
            </a:bodyPr>
            <a:lstStyle/>
            <a:p>
              <a:pPr algn="ctr" marL="0">
                <a:defRPr/>
              </a:pPr>
              <a:r>
                <a:rPr lang="zh-CN" b="true" i="false" sz="1400" baseline="0" u="none" altLang="en-US">
                  <a:solidFill>
                    <a:srgbClr val="FFFFFF"/>
                  </a:solidFill>
                </a:rPr>
                <a:t>Keywords</a:t>
              </a:r>
              <a:endParaRPr lang="en-US" sz="1100"/>
            </a:p>
          </p:txBody>
        </p:sp>
      </p:grpSp>
      <p:sp>
        <p:nvSpPr>
          <p:cNvPr name="AutoShape 20" id="20"/>
          <p:cNvSpPr/>
          <p:nvPr/>
        </p:nvSpPr>
        <p:spPr>
          <a:xfrm>
            <a:off x="2784425" y="1294960"/>
            <a:ext cx="6379390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Processes with the shortest execution time are scheduled first; minimizes average waiting time; requires knowing execution time in advance. This helps you get the best execution results.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784426" y="1021235"/>
            <a:ext cx="6379390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Shortest Job First (SJF)</a:t>
            </a:r>
            <a:endParaRPr lang="en-US" sz="1100"/>
          </a:p>
        </p:txBody>
      </p:sp>
      <p:sp>
        <p:nvSpPr>
          <p:cNvPr name="AutoShape 22" id="22"/>
          <p:cNvSpPr/>
          <p:nvPr/>
        </p:nvSpPr>
        <p:spPr>
          <a:xfrm>
            <a:off x="120128" y="4648692"/>
            <a:ext cx="4679172" cy="81534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Processes are scheduled in the order they arrive; simple, but can result in long waiting times. It suffers from convoy effect.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120130" y="4374966"/>
            <a:ext cx="4693877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First-Come, First-Served (FCFS)</a:t>
            </a:r>
            <a:endParaRPr lang="en-US" sz="1100"/>
          </a:p>
        </p:txBody>
      </p:sp>
      <p:sp>
        <p:nvSpPr>
          <p:cNvPr name="AutoShape 24" id="24"/>
          <p:cNvSpPr/>
          <p:nvPr/>
        </p:nvSpPr>
        <p:spPr>
          <a:xfrm>
            <a:off x="7275905" y="4650434"/>
            <a:ext cx="4671493" cy="81534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Preemptive version of SJF; the process with the shortest remaining time is scheduled. It's more complex but more optimized.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7275905" y="4376709"/>
            <a:ext cx="4671495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Shortest Remaining Time Next (SRTN)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31.xml><?xml version="1.0" encoding="utf-8"?>
<p:sld xmlns:p="http://schemas.openxmlformats.org/presentationml/2006/main" xmlns:a="http://schemas.openxmlformats.org/drawingml/2006/main" xmlns:c="http://schemas.openxmlformats.org/drawingml/2006/chart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52473" y="391080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Interactive System Scheduling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353445" y="1737498"/>
            <a:ext cx="3600000" cy="4729422"/>
          </a:xfrm>
          <a:prstGeom prst="rect">
            <a:avLst/>
          </a:prstGeom>
          <a:solidFill>
            <a:srgbClr val="5CB3AB"/>
          </a:soli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1400169" y="1078116"/>
            <a:ext cx="1528550" cy="15285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F3EEEA"/>
            </a:soli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5" id="5"/>
          <p:cNvSpPr/>
          <p:nvPr/>
        </p:nvSpPr>
        <p:spPr>
          <a:xfrm>
            <a:off x="4274682" y="1737498"/>
            <a:ext cx="3600000" cy="4729422"/>
          </a:xfrm>
          <a:prstGeom prst="rect">
            <a:avLst/>
          </a:prstGeom>
          <a:solidFill>
            <a:srgbClr val="D78D8F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6" id="6"/>
          <p:cNvSpPr/>
          <p:nvPr/>
        </p:nvSpPr>
        <p:spPr>
          <a:xfrm>
            <a:off x="5293192" y="1082795"/>
            <a:ext cx="1528550" cy="1528550"/>
          </a:xfrm>
          <a:prstGeom prst="ellipse">
            <a:avLst/>
          </a:prstGeom>
          <a:solidFill>
            <a:srgbClr val="D78D8F"/>
          </a:solidFill>
          <a:ln w="38100" cap="flat" cmpd="sng">
            <a:solidFill>
              <a:srgbClr val="F3EEEA"/>
            </a:soli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graphicFrame>
        <p:nvGraphicFramePr>
          <p:cNvPr name="Chart 7" id="7"/>
          <p:cNvGraphicFramePr>
            <a:graphicFrameLocks noGrp="true"/>
          </p:cNvGraphicFramePr>
          <p:nvPr/>
        </p:nvGraphicFramePr>
        <p:xfrm>
          <a:off x="4764973" y="985407"/>
          <a:ext cx="2584987" cy="1723325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name="AutoShape 8" id="8"/>
          <p:cNvSpPr/>
          <p:nvPr/>
        </p:nvSpPr>
        <p:spPr>
          <a:xfrm>
            <a:off x="8195376" y="1737498"/>
            <a:ext cx="3600000" cy="4729422"/>
          </a:xfrm>
          <a:prstGeom prst="rect">
            <a:avLst/>
          </a:prstGeom>
          <a:solidFill>
            <a:srgbClr val="5CB3AB"/>
          </a:soli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9" id="9"/>
          <p:cNvSpPr/>
          <p:nvPr/>
        </p:nvSpPr>
        <p:spPr>
          <a:xfrm>
            <a:off x="9215227" y="1078116"/>
            <a:ext cx="1528550" cy="15285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F3EEEA"/>
            </a:soli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0" id="10"/>
          <p:cNvSpPr/>
          <p:nvPr/>
        </p:nvSpPr>
        <p:spPr>
          <a:xfrm>
            <a:off x="1987150" y="1611557"/>
            <a:ext cx="354584" cy="461665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ctr" marL="0"/>
            <a:r>
              <a:rPr lang="en-US" b="false" i="false" sz="2400" baseline="0" u="none">
                <a:solidFill>
                  <a:srgbClr val="FFFFFF"/>
                </a:solidFill>
                <a:latin typeface="微软雅黑"/>
                <a:ea typeface="微软雅黑"/>
              </a:rPr>
              <a:t>1</a:t>
            </a:r>
          </a:p>
        </p:txBody>
      </p:sp>
      <p:sp>
        <p:nvSpPr>
          <p:cNvPr name="AutoShape 11" id="11"/>
          <p:cNvSpPr/>
          <p:nvPr/>
        </p:nvSpPr>
        <p:spPr>
          <a:xfrm>
            <a:off x="5880173" y="1616236"/>
            <a:ext cx="354584" cy="461665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ctr" marL="0"/>
            <a:r>
              <a:rPr lang="en-US" b="false" i="false" sz="2400" baseline="0" u="none">
                <a:solidFill>
                  <a:srgbClr val="FFFFFF"/>
                </a:solidFill>
                <a:latin typeface="微软雅黑"/>
                <a:ea typeface="微软雅黑"/>
              </a:rPr>
              <a:t>2</a:t>
            </a:r>
          </a:p>
        </p:txBody>
      </p:sp>
      <p:sp>
        <p:nvSpPr>
          <p:cNvPr name="AutoShape 12" id="12"/>
          <p:cNvSpPr/>
          <p:nvPr/>
        </p:nvSpPr>
        <p:spPr>
          <a:xfrm>
            <a:off x="9803593" y="1609889"/>
            <a:ext cx="354584" cy="461665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ctr" marL="0"/>
            <a:r>
              <a:rPr lang="en-US" b="false" i="false" sz="2400" baseline="0" u="none">
                <a:solidFill>
                  <a:srgbClr val="FFFFFF"/>
                </a:solidFill>
                <a:latin typeface="微软雅黑"/>
                <a:ea typeface="微软雅黑"/>
              </a:rPr>
              <a:t>3</a:t>
            </a:r>
          </a:p>
        </p:txBody>
      </p:sp>
      <p:sp>
        <p:nvSpPr>
          <p:cNvPr name="AutoShape 13" id="13"/>
          <p:cNvSpPr/>
          <p:nvPr/>
        </p:nvSpPr>
        <p:spPr>
          <a:xfrm>
            <a:off x="353445" y="3164807"/>
            <a:ext cx="3600000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Each process gets a fixed time slice; if not completed, it goes to the back of the ready queue; fair and responsive. Helps ensure fairness across all users.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353445" y="2617063"/>
            <a:ext cx="360000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Round-Robin Scheduling</a:t>
            </a:r>
            <a:endParaRPr lang="en-US" sz="1100"/>
          </a:p>
        </p:txBody>
      </p:sp>
      <p:sp>
        <p:nvSpPr>
          <p:cNvPr name="AutoShape 15" id="15"/>
          <p:cNvSpPr/>
          <p:nvPr/>
        </p:nvSpPr>
        <p:spPr>
          <a:xfrm>
            <a:off x="4274139" y="3169610"/>
            <a:ext cx="3600000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Processes are assigned priorities; higher priority processes are scheduled first; can lead to starvation of low-priority processes. Dynamic adjustments often needed.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274139" y="2606776"/>
            <a:ext cx="360000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Priority Scheduling</a:t>
            </a:r>
            <a:endParaRPr lang="en-US" sz="1100"/>
          </a:p>
        </p:txBody>
      </p:sp>
      <p:sp>
        <p:nvSpPr>
          <p:cNvPr name="AutoShape 17" id="17"/>
          <p:cNvSpPr/>
          <p:nvPr/>
        </p:nvSpPr>
        <p:spPr>
          <a:xfrm>
            <a:off x="8194833" y="3167799"/>
            <a:ext cx="3600000" cy="140115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Multiple ready queues with different priorities; processes are assigned to queues based on their characteristics improving fairness and throughput. Can offer the best compromise.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8194832" y="2617063"/>
            <a:ext cx="3600001" cy="36279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Multiple Queues</a:t>
            </a:r>
            <a:endParaRPr lang="en-US" sz="1100"/>
          </a:p>
        </p:txBody>
      </p:sp>
      <p:graphicFrame>
        <p:nvGraphicFramePr>
          <p:cNvPr name="Chart 19" id="19"/>
          <p:cNvGraphicFramePr>
            <a:graphicFrameLocks noGrp="true"/>
          </p:cNvGraphicFramePr>
          <p:nvPr/>
        </p:nvGraphicFramePr>
        <p:xfrm>
          <a:off x="871951" y="980728"/>
          <a:ext cx="2584987" cy="1723325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name="Chart 20" id="20"/>
          <p:cNvGraphicFramePr>
            <a:graphicFrameLocks noGrp="true"/>
          </p:cNvGraphicFramePr>
          <p:nvPr/>
        </p:nvGraphicFramePr>
        <p:xfrm>
          <a:off x="8687007" y="980728"/>
          <a:ext cx="2584987" cy="1723325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 spd="fast" advClick="false"/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64230" y="1604798"/>
            <a:ext cx="4955747" cy="3484661"/>
          </a:xfrm>
          <a:prstGeom prst="rect">
            <a:avLst/>
          </a:prstGeom>
          <a:blipFill>
            <a:blip r:embed="rId2"/>
            <a:stretch>
              <a:fillRect t="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cxnSp>
        <p:nvCxnSpPr>
          <p:cNvPr name="Connector 3" id="3"/>
          <p:cNvCxnSpPr/>
          <p:nvPr/>
        </p:nvCxnSpPr>
        <p:spPr>
          <a:xfrm>
            <a:off x="5736754" y="1619089"/>
            <a:ext cx="0" cy="3505200"/>
          </a:xfrm>
          <a:prstGeom prst="line">
            <a:avLst/>
          </a:prstGeom>
          <a:noFill/>
          <a:ln w="19050">
            <a:solidFill>
              <a:srgbClr val="FFFFFF">
                <a:lumMod val="75000"/>
              </a:srgbClr>
            </a:solidFill>
          </a:ln>
        </p:spPr>
      </p:cxnSp>
      <p:sp>
        <p:nvSpPr>
          <p:cNvPr name="AutoShape 4" id="4"/>
          <p:cNvSpPr/>
          <p:nvPr/>
        </p:nvSpPr>
        <p:spPr>
          <a:xfrm>
            <a:off x="6174003" y="1289062"/>
            <a:ext cx="5670000" cy="198000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FFFFFF">
                <a:lumMod val="75000"/>
              </a:srgbClr>
            </a:solidFill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5" id="5"/>
          <p:cNvSpPr/>
          <p:nvPr/>
        </p:nvSpPr>
        <p:spPr>
          <a:xfrm>
            <a:off x="6498646" y="1538128"/>
            <a:ext cx="5158648" cy="65787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Hard real-time systems must meet deadlines; soft real-time systems can tolerate occasional missed deadlines. Important distinction for designers.</a:t>
            </a:r>
          </a:p>
        </p:txBody>
      </p:sp>
      <p:sp>
        <p:nvSpPr>
          <p:cNvPr name="AutoShape 6" id="6"/>
          <p:cNvSpPr/>
          <p:nvPr/>
        </p:nvSpPr>
        <p:spPr>
          <a:xfrm>
            <a:off x="7369732" y="955687"/>
            <a:ext cx="3279775" cy="5689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Types of Real-Time Systems</a:t>
            </a:r>
          </a:p>
        </p:txBody>
      </p:sp>
      <p:sp>
        <p:nvSpPr>
          <p:cNvPr name="AutoShape 7" id="7"/>
          <p:cNvSpPr/>
          <p:nvPr/>
        </p:nvSpPr>
        <p:spPr>
          <a:xfrm>
            <a:off x="6158119" y="3647913"/>
            <a:ext cx="5671232" cy="198000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FFFFFF">
                <a:lumMod val="75000"/>
              </a:srgbClr>
            </a:solidFill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8" id="8"/>
          <p:cNvSpPr/>
          <p:nvPr/>
        </p:nvSpPr>
        <p:spPr>
          <a:xfrm>
            <a:off x="6482761" y="3978880"/>
            <a:ext cx="5158649" cy="38100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Meets strict timing constraints; used in critical applications; timing is crucial. Real-time is the most restrictive.</a:t>
            </a:r>
          </a:p>
        </p:txBody>
      </p:sp>
      <p:sp>
        <p:nvSpPr>
          <p:cNvPr name="AutoShape 9" id="9"/>
          <p:cNvSpPr/>
          <p:nvPr/>
        </p:nvSpPr>
        <p:spPr>
          <a:xfrm>
            <a:off x="7353847" y="3410080"/>
            <a:ext cx="3279775" cy="56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Real-Time Overview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Real-Time System Scheduling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Conclusion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08</a:t>
            </a:r>
          </a:p>
        </p:txBody>
      </p:sp>
    </p:spTree>
  </p:cSld>
  <p:clrMapOvr>
    <a:masterClrMapping/>
  </p:clrMapOvr>
  <p:transition spd="fast" advClick="false"/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921528" y="1457941"/>
            <a:ext cx="7872875" cy="4755383"/>
          </a:xfrm>
          <a:prstGeom prst="rect">
            <a:avLst/>
          </a:prstGeom>
          <a:blipFill>
            <a:blip r:embed="rId2"/>
            <a:stretch>
              <a:fillRect t="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3" id="3"/>
          <p:cNvSpPr/>
          <p:nvPr/>
        </p:nvSpPr>
        <p:spPr>
          <a:xfrm>
            <a:off x="399188" y="1458017"/>
            <a:ext cx="3522340" cy="4755308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Summary of Key Concepts</a:t>
            </a:r>
            <a:endParaRPr lang="en-US" sz="1100"/>
          </a:p>
        </p:txBody>
      </p:sp>
      <p:sp>
        <p:nvSpPr>
          <p:cNvPr name="TextBox 5" id="5"/>
          <p:cNvSpPr txBox="true"/>
          <p:nvPr/>
        </p:nvSpPr>
        <p:spPr>
          <a:xfrm>
            <a:off x="399187" y="1756539"/>
            <a:ext cx="3522340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Recap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>
            <a:off x="399188" y="2290142"/>
            <a:ext cx="3489363" cy="1670073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Processes, threads, IPC, and scheduling are fundamental concepts in process management. Therefore, it is essential to understand the material.</a:t>
            </a:r>
          </a:p>
        </p:txBody>
      </p:sp>
    </p:spTree>
  </p:cSld>
  <p:clrMapOvr>
    <a:masterClrMapping/>
  </p:clrMapOvr>
  <p:transition spd="fast" advClick="false"/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Importance of Process Management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366221" y="1220756"/>
            <a:ext cx="11461172" cy="4754317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4584625" y="3560605"/>
            <a:ext cx="3024336" cy="1686080"/>
          </a:xfrm>
          <a:prstGeom prst="rect">
            <a:avLst/>
          </a:prstGeom>
          <a:blipFill>
            <a:blip r:embed="rId2"/>
            <a:srcRect/>
            <a:stretch>
              <a:fillRect t="-217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5" id="5"/>
          <p:cNvSpPr/>
          <p:nvPr/>
        </p:nvSpPr>
        <p:spPr>
          <a:xfrm>
            <a:off x="1368267" y="3560605"/>
            <a:ext cx="3024336" cy="1686080"/>
          </a:xfrm>
          <a:prstGeom prst="rect">
            <a:avLst/>
          </a:prstGeom>
          <a:blipFill>
            <a:blip r:embed="rId3"/>
            <a:srcRect/>
            <a:stretch>
              <a:fillRect t="-217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6" id="6"/>
          <p:cNvSpPr/>
          <p:nvPr/>
        </p:nvSpPr>
        <p:spPr>
          <a:xfrm>
            <a:off x="7800982" y="3560605"/>
            <a:ext cx="3024336" cy="1686080"/>
          </a:xfrm>
          <a:prstGeom prst="rect">
            <a:avLst/>
          </a:prstGeom>
          <a:blipFill>
            <a:blip r:embed="rId4"/>
            <a:srcRect/>
            <a:stretch>
              <a:fillRect t="-217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7" id="7"/>
          <p:cNvSpPr txBox="true"/>
          <p:nvPr/>
        </p:nvSpPr>
        <p:spPr>
          <a:xfrm>
            <a:off x="1758288" y="1468020"/>
            <a:ext cx="8677044" cy="42056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2133" baseline="0" u="none">
                <a:solidFill>
                  <a:srgbClr val="FFFFFF"/>
                </a:solidFill>
                <a:latin typeface="+mn-ea"/>
                <a:ea typeface="+mn-ea"/>
              </a:rPr>
              <a:t>Efficient Resource Utilization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>
            <a:off x="1758288" y="1982254"/>
            <a:ext cx="8677044" cy="1152880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7000"/>
              </a:lnSpc>
            </a:pPr>
            <a:r>
              <a:rPr lang="en-US" b="false" i="false" sz="1867" baseline="0" u="none">
                <a:solidFill>
                  <a:srgbClr val="FFFFFF"/>
                </a:solidFill>
              </a:rPr>
              <a:t>Proper process management is crucial for efficient use of system resources. In other words, it helps the system to run smoother.</a:t>
            </a:r>
          </a:p>
        </p:txBody>
      </p:sp>
    </p:spTree>
  </p:cSld>
  <p:clrMapOvr>
    <a:masterClrMapping/>
  </p:clrMapOvr>
  <p:transition spd="fast" advClick="false"/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921528" y="1457941"/>
            <a:ext cx="7872875" cy="4755383"/>
          </a:xfrm>
          <a:prstGeom prst="rect">
            <a:avLst/>
          </a:prstGeom>
          <a:blipFill>
            <a:blip r:embed="rId2"/>
            <a:stretch>
              <a:fillRect t="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3" id="3"/>
          <p:cNvSpPr/>
          <p:nvPr/>
        </p:nvSpPr>
        <p:spPr>
          <a:xfrm>
            <a:off x="399188" y="1458017"/>
            <a:ext cx="3522340" cy="4755308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Future Trends</a:t>
            </a:r>
            <a:endParaRPr lang="en-US" sz="1100"/>
          </a:p>
        </p:txBody>
      </p:sp>
      <p:sp>
        <p:nvSpPr>
          <p:cNvPr name="TextBox 5" id="5"/>
          <p:cNvSpPr txBox="true"/>
          <p:nvPr/>
        </p:nvSpPr>
        <p:spPr>
          <a:xfrm>
            <a:off x="399187" y="1756539"/>
            <a:ext cx="3522340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Advancements in OS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>
            <a:off x="399188" y="2290142"/>
            <a:ext cx="3489363" cy="1670073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Advancements in operating systems continue to improve process management techniques. This helps solve real-world challenges.</a:t>
            </a:r>
          </a:p>
        </p:txBody>
      </p:sp>
    </p:spTree>
  </p:cSld>
  <p:clrMapOvr>
    <a:masterClrMapping/>
  </p:clrMapOvr>
  <p:transition spd="fast" advClick="false"/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720202" y="1796825"/>
            <a:ext cx="6672737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5867" baseline="0" u="none" altLang="en-US">
                <a:solidFill>
                  <a:srgbClr val="5CB3AB"/>
                </a:solidFill>
                <a:latin typeface="+mn-ea"/>
                <a:ea typeface="+mn-ea"/>
              </a:rPr>
              <a:t>Thank you for listening.</a:t>
            </a:r>
          </a:p>
        </p:txBody>
      </p:sp>
      <p:sp>
        <p:nvSpPr>
          <p:cNvPr name="AutoShape 4" id="4"/>
          <p:cNvSpPr/>
          <p:nvPr/>
        </p:nvSpPr>
        <p:spPr>
          <a:xfrm>
            <a:off x="984227" y="3789041"/>
            <a:ext cx="1751883" cy="36684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false" i="false" sz="1400" baseline="0" u="none" altLang="en-US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Author: Author's Name</a:t>
            </a:r>
          </a:p>
        </p:txBody>
      </p:sp>
    </p:spTree>
  </p:cSld>
  <p:clrMapOvr>
    <a:masterClrMapping/>
  </p:clrMapOvr>
  <p:transition spd="fast" advClick="false"/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52178" y="1253143"/>
            <a:ext cx="3240000" cy="4351713"/>
          </a:xfrm>
          <a:prstGeom prst="rect">
            <a:avLst/>
          </a:prstGeom>
          <a:gradFill>
            <a:gsLst>
              <a:gs pos="0">
                <a:srgbClr val="5CB3AB"/>
              </a:gs>
              <a:gs pos="100000">
                <a:srgbClr val="FFFFFF"/>
              </a:gs>
            </a:gsLst>
            <a:lin ang="16200000"/>
          </a:gra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3" id="3"/>
          <p:cNvSpPr/>
          <p:nvPr/>
        </p:nvSpPr>
        <p:spPr>
          <a:xfrm>
            <a:off x="4429879" y="1253144"/>
            <a:ext cx="3240000" cy="4351713"/>
          </a:xfrm>
          <a:prstGeom prst="rect">
            <a:avLst/>
          </a:prstGeom>
          <a:gradFill>
            <a:gsLst>
              <a:gs pos="0">
                <a:srgbClr val="5CB3AB"/>
              </a:gs>
              <a:gs pos="100000">
                <a:srgbClr val="FFFFFF"/>
              </a:gs>
            </a:gsLst>
            <a:lin ang="16200000"/>
          </a:gra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8307580" y="1253143"/>
            <a:ext cx="3240000" cy="4351713"/>
          </a:xfrm>
          <a:prstGeom prst="rect">
            <a:avLst/>
          </a:prstGeom>
          <a:gradFill>
            <a:gsLst>
              <a:gs pos="0">
                <a:srgbClr val="5CB3AB"/>
              </a:gs>
              <a:gs pos="100000">
                <a:srgbClr val="FFFFFF"/>
              </a:gs>
            </a:gsLst>
            <a:lin ang="16200000"/>
          </a:gra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5" id="5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Process vs. Program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>
            <a:off x="571725" y="2411135"/>
            <a:ext cx="3220452" cy="140115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program is a static set of instructions to perform a specific task; it is passive until executed. Think of it as a recipe written on paper; it's just instructions.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71724" y="1757200"/>
            <a:ext cx="3220453" cy="36279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Definition of a Program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>
            <a:off x="4429877" y="2411135"/>
            <a:ext cx="3239999" cy="140115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process is a program in execution; it is an active entity with a program counter, stack, and data section. Therefore, a process is a program that is running.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29879" y="1700809"/>
            <a:ext cx="3239999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Definition of a Process</a:t>
            </a:r>
            <a:endParaRPr lang="en-US" sz="1100"/>
          </a:p>
        </p:txBody>
      </p:sp>
      <p:sp>
        <p:nvSpPr>
          <p:cNvPr name="AutoShape 10" id="10"/>
          <p:cNvSpPr/>
          <p:nvPr/>
        </p:nvSpPr>
        <p:spPr>
          <a:xfrm>
            <a:off x="8307762" y="2411135"/>
            <a:ext cx="3239818" cy="140115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Programs are passive entities stored on disk, while processes are active entities consuming system resources. Thus, understanding this distinction is critical for managing system performance.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8307764" y="1700808"/>
            <a:ext cx="3239816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Key Differences Explained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Multiprogramming Concepts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2175611" y="2951966"/>
            <a:ext cx="0" cy="482600"/>
          </a:xfrm>
          <a:prstGeom prst="line">
            <a:avLst/>
          </a:prstGeom>
          <a:noFill/>
          <a:ln w="6350">
            <a:solidFill>
              <a:srgbClr val="FFFFFF">
                <a:lumMod val="50000"/>
              </a:srgbClr>
            </a:solidFill>
            <a:tailEnd w="sm" len="sm" type="oval"/>
          </a:ln>
        </p:spPr>
        <p:txBody>
          <a:bodyPr vert="horz" anchor="t" tIns="45720" lIns="91440" bIns="45720" rIns="91440">
            <a:normAutofit/>
          </a:bodyPr>
          <a:p>
            <a:pPr algn="l" marL="0"/>
          </a:p>
        </p:txBody>
      </p:sp>
      <p:sp>
        <p:nvSpPr>
          <p:cNvPr name="AutoShape 4" id="4"/>
          <p:cNvSpPr/>
          <p:nvPr/>
        </p:nvSpPr>
        <p:spPr>
          <a:xfrm>
            <a:off x="6177600" y="2910171"/>
            <a:ext cx="0" cy="482600"/>
          </a:xfrm>
          <a:prstGeom prst="line">
            <a:avLst/>
          </a:prstGeom>
          <a:noFill/>
          <a:ln w="6350">
            <a:solidFill>
              <a:srgbClr val="FFFFFF">
                <a:lumMod val="50000"/>
              </a:srgbClr>
            </a:solidFill>
            <a:tailEnd w="sm" len="sm" type="oval"/>
          </a:ln>
        </p:spPr>
        <p:txBody>
          <a:bodyPr vert="horz" anchor="t" tIns="45720" lIns="91440" bIns="45720" rIns="91440">
            <a:normAutofit/>
          </a:bodyPr>
          <a:p>
            <a:pPr algn="l" marL="0"/>
          </a:p>
        </p:txBody>
      </p:sp>
      <p:sp>
        <p:nvSpPr>
          <p:cNvPr name="AutoShape 5" id="5"/>
          <p:cNvSpPr/>
          <p:nvPr/>
        </p:nvSpPr>
        <p:spPr>
          <a:xfrm>
            <a:off x="1763347" y="1904353"/>
            <a:ext cx="831469" cy="828639"/>
          </a:xfrm>
          <a:prstGeom prst="ellipse">
            <a:avLst/>
          </a:prstGeom>
          <a:solidFill>
            <a:srgbClr val="5CB3AB"/>
          </a:soli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6" id="6"/>
          <p:cNvSpPr/>
          <p:nvPr/>
        </p:nvSpPr>
        <p:spPr>
          <a:xfrm>
            <a:off x="1527199" y="1382564"/>
            <a:ext cx="1360328" cy="1589404"/>
          </a:xfrm>
          <a:custGeom>
            <a:avLst/>
            <a:gdLst/>
            <a:ahLst/>
            <a:cxnLst/>
            <a:rect r="r" b="b" t="t" l="l"/>
            <a:pathLst>
              <a:path w="586" h="685" stroke="true" fill="norm" extrusionOk="true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rgbClr val="5CB3AB"/>
          </a:soli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7" id="7"/>
          <p:cNvSpPr/>
          <p:nvPr/>
        </p:nvSpPr>
        <p:spPr>
          <a:xfrm>
            <a:off x="5765336" y="1862557"/>
            <a:ext cx="831469" cy="828639"/>
          </a:xfrm>
          <a:prstGeom prst="ellipse">
            <a:avLst/>
          </a:prstGeom>
          <a:solidFill>
            <a:srgbClr val="D78D8F"/>
          </a:solidFill>
        </p:spPr>
        <p:txBody>
          <a:bodyPr vert="horz" anchor="t" tIns="45720" lIns="91440" bIns="45720" rIns="91440">
            <a:normAutofit/>
          </a:bodyPr>
          <a:p>
            <a:pPr algn="l" marL="0"/>
          </a:p>
        </p:txBody>
      </p:sp>
      <p:sp>
        <p:nvSpPr>
          <p:cNvPr name="Freeform 8" id="8"/>
          <p:cNvSpPr/>
          <p:nvPr/>
        </p:nvSpPr>
        <p:spPr>
          <a:xfrm>
            <a:off x="1976932" y="2142477"/>
            <a:ext cx="413164" cy="352391"/>
          </a:xfrm>
          <a:custGeom>
            <a:avLst/>
            <a:gdLst/>
            <a:ahLst/>
            <a:cxnLst/>
            <a:rect r="r" b="b" t="t" l="l"/>
            <a:pathLst>
              <a:path w="746" h="638" stroke="true" fill="norm" extrusionOk="true">
                <a:moveTo>
                  <a:pt x="689" y="125"/>
                </a:moveTo>
                <a:cubicBezTo>
                  <a:pt x="552" y="125"/>
                  <a:pt x="552" y="125"/>
                  <a:pt x="552" y="125"/>
                </a:cubicBezTo>
                <a:cubicBezTo>
                  <a:pt x="552" y="57"/>
                  <a:pt x="552" y="57"/>
                  <a:pt x="552" y="57"/>
                </a:cubicBezTo>
                <a:cubicBezTo>
                  <a:pt x="552" y="26"/>
                  <a:pt x="526" y="0"/>
                  <a:pt x="495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21" y="0"/>
                  <a:pt x="196" y="26"/>
                  <a:pt x="196" y="57"/>
                </a:cubicBezTo>
                <a:cubicBezTo>
                  <a:pt x="196" y="125"/>
                  <a:pt x="196" y="125"/>
                  <a:pt x="196" y="125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25" y="125"/>
                  <a:pt x="0" y="151"/>
                  <a:pt x="0" y="1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612"/>
                  <a:pt x="25" y="638"/>
                  <a:pt x="57" y="638"/>
                </a:cubicBezTo>
                <a:cubicBezTo>
                  <a:pt x="689" y="638"/>
                  <a:pt x="689" y="638"/>
                  <a:pt x="689" y="638"/>
                </a:cubicBezTo>
                <a:cubicBezTo>
                  <a:pt x="721" y="638"/>
                  <a:pt x="746" y="612"/>
                  <a:pt x="746" y="581"/>
                </a:cubicBezTo>
                <a:cubicBezTo>
                  <a:pt x="746" y="182"/>
                  <a:pt x="746" y="182"/>
                  <a:pt x="746" y="182"/>
                </a:cubicBezTo>
                <a:cubicBezTo>
                  <a:pt x="746" y="151"/>
                  <a:pt x="721" y="125"/>
                  <a:pt x="689" y="125"/>
                </a:cubicBezTo>
                <a:close/>
                <a:moveTo>
                  <a:pt x="239" y="57"/>
                </a:moveTo>
                <a:cubicBezTo>
                  <a:pt x="239" y="50"/>
                  <a:pt x="245" y="44"/>
                  <a:pt x="253" y="44"/>
                </a:cubicBezTo>
                <a:cubicBezTo>
                  <a:pt x="495" y="44"/>
                  <a:pt x="495" y="44"/>
                  <a:pt x="495" y="44"/>
                </a:cubicBezTo>
                <a:cubicBezTo>
                  <a:pt x="502" y="44"/>
                  <a:pt x="508" y="50"/>
                  <a:pt x="508" y="57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239" y="125"/>
                  <a:pt x="239" y="125"/>
                  <a:pt x="239" y="125"/>
                </a:cubicBezTo>
                <a:lnTo>
                  <a:pt x="239" y="57"/>
                </a:lnTo>
                <a:close/>
                <a:moveTo>
                  <a:pt x="57" y="169"/>
                </a:moveTo>
                <a:cubicBezTo>
                  <a:pt x="689" y="169"/>
                  <a:pt x="689" y="169"/>
                  <a:pt x="689" y="169"/>
                </a:cubicBezTo>
                <a:cubicBezTo>
                  <a:pt x="697" y="169"/>
                  <a:pt x="703" y="175"/>
                  <a:pt x="703" y="182"/>
                </a:cubicBezTo>
                <a:cubicBezTo>
                  <a:pt x="703" y="295"/>
                  <a:pt x="703" y="295"/>
                  <a:pt x="703" y="295"/>
                </a:cubicBezTo>
                <a:cubicBezTo>
                  <a:pt x="545" y="295"/>
                  <a:pt x="545" y="295"/>
                  <a:pt x="545" y="295"/>
                </a:cubicBezTo>
                <a:cubicBezTo>
                  <a:pt x="545" y="267"/>
                  <a:pt x="545" y="267"/>
                  <a:pt x="545" y="267"/>
                </a:cubicBezTo>
                <a:cubicBezTo>
                  <a:pt x="501" y="267"/>
                  <a:pt x="501" y="267"/>
                  <a:pt x="501" y="267"/>
                </a:cubicBezTo>
                <a:cubicBezTo>
                  <a:pt x="501" y="295"/>
                  <a:pt x="501" y="295"/>
                  <a:pt x="501" y="295"/>
                </a:cubicBezTo>
                <a:cubicBezTo>
                  <a:pt x="245" y="295"/>
                  <a:pt x="245" y="295"/>
                  <a:pt x="245" y="295"/>
                </a:cubicBezTo>
                <a:cubicBezTo>
                  <a:pt x="245" y="266"/>
                  <a:pt x="245" y="266"/>
                  <a:pt x="245" y="266"/>
                </a:cubicBezTo>
                <a:cubicBezTo>
                  <a:pt x="201" y="266"/>
                  <a:pt x="201" y="266"/>
                  <a:pt x="201" y="266"/>
                </a:cubicBezTo>
                <a:cubicBezTo>
                  <a:pt x="201" y="295"/>
                  <a:pt x="201" y="295"/>
                  <a:pt x="201" y="295"/>
                </a:cubicBezTo>
                <a:cubicBezTo>
                  <a:pt x="43" y="295"/>
                  <a:pt x="43" y="295"/>
                  <a:pt x="43" y="295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3" y="175"/>
                  <a:pt x="49" y="169"/>
                  <a:pt x="57" y="169"/>
                </a:cubicBezTo>
                <a:close/>
                <a:moveTo>
                  <a:pt x="689" y="594"/>
                </a:moveTo>
                <a:cubicBezTo>
                  <a:pt x="57" y="594"/>
                  <a:pt x="57" y="594"/>
                  <a:pt x="57" y="594"/>
                </a:cubicBezTo>
                <a:cubicBezTo>
                  <a:pt x="49" y="594"/>
                  <a:pt x="43" y="588"/>
                  <a:pt x="43" y="581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201" y="338"/>
                  <a:pt x="201" y="338"/>
                  <a:pt x="201" y="338"/>
                </a:cubicBezTo>
                <a:cubicBezTo>
                  <a:pt x="201" y="368"/>
                  <a:pt x="201" y="368"/>
                  <a:pt x="201" y="368"/>
                </a:cubicBezTo>
                <a:cubicBezTo>
                  <a:pt x="245" y="368"/>
                  <a:pt x="245" y="368"/>
                  <a:pt x="245" y="368"/>
                </a:cubicBezTo>
                <a:cubicBezTo>
                  <a:pt x="245" y="338"/>
                  <a:pt x="245" y="338"/>
                  <a:pt x="245" y="338"/>
                </a:cubicBezTo>
                <a:cubicBezTo>
                  <a:pt x="501" y="338"/>
                  <a:pt x="501" y="338"/>
                  <a:pt x="501" y="338"/>
                </a:cubicBezTo>
                <a:cubicBezTo>
                  <a:pt x="501" y="369"/>
                  <a:pt x="501" y="369"/>
                  <a:pt x="501" y="369"/>
                </a:cubicBezTo>
                <a:cubicBezTo>
                  <a:pt x="545" y="369"/>
                  <a:pt x="545" y="369"/>
                  <a:pt x="545" y="369"/>
                </a:cubicBezTo>
                <a:cubicBezTo>
                  <a:pt x="545" y="338"/>
                  <a:pt x="545" y="338"/>
                  <a:pt x="545" y="338"/>
                </a:cubicBezTo>
                <a:cubicBezTo>
                  <a:pt x="703" y="338"/>
                  <a:pt x="703" y="338"/>
                  <a:pt x="703" y="338"/>
                </a:cubicBezTo>
                <a:cubicBezTo>
                  <a:pt x="703" y="581"/>
                  <a:pt x="703" y="581"/>
                  <a:pt x="703" y="581"/>
                </a:cubicBezTo>
                <a:cubicBezTo>
                  <a:pt x="703" y="588"/>
                  <a:pt x="697" y="594"/>
                  <a:pt x="689" y="59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anchor="t" wrap="square" tIns="45720" lIns="91440" bIns="45720" rIns="91440">
            <a:normAutofit/>
          </a:bodyPr>
          <a:p>
            <a:pPr algn="l" marL="0"/>
          </a:p>
        </p:txBody>
      </p:sp>
      <p:grpSp>
        <p:nvGrpSpPr>
          <p:cNvPr name="Group 9" id="9"/>
          <p:cNvGrpSpPr/>
          <p:nvPr/>
        </p:nvGrpSpPr>
        <p:grpSpPr>
          <a:xfrm>
            <a:off x="5912497" y="2078338"/>
            <a:ext cx="530206" cy="397074"/>
            <a:chOff x="2423" y="1278"/>
            <a:chExt cx="912" cy="683"/>
          </a:xfrm>
          <a:solidFill>
            <a:srgbClr val="FFFFFF"/>
          </a:solidFill>
        </p:grpSpPr>
        <p:sp>
          <p:nvSpPr>
            <p:cNvPr name="Freeform 10" id="10"/>
            <p:cNvSpPr/>
            <p:nvPr/>
          </p:nvSpPr>
          <p:spPr>
            <a:xfrm>
              <a:off x="2746" y="1582"/>
              <a:ext cx="265" cy="281"/>
            </a:xfrm>
            <a:custGeom>
              <a:avLst/>
              <a:gdLst/>
              <a:ahLst/>
              <a:cxnLst/>
              <a:rect r="r" b="b" t="t" l="l"/>
              <a:pathLst>
                <a:path w="265" h="281" stroke="true" fill="norm" extrusionOk="true">
                  <a:moveTo>
                    <a:pt x="0" y="131"/>
                  </a:moveTo>
                  <a:lnTo>
                    <a:pt x="38" y="169"/>
                  </a:lnTo>
                  <a:lnTo>
                    <a:pt x="107" y="102"/>
                  </a:lnTo>
                  <a:lnTo>
                    <a:pt x="105" y="281"/>
                  </a:lnTo>
                  <a:lnTo>
                    <a:pt x="159" y="281"/>
                  </a:lnTo>
                  <a:lnTo>
                    <a:pt x="159" y="102"/>
                  </a:lnTo>
                  <a:lnTo>
                    <a:pt x="227" y="169"/>
                  </a:lnTo>
                  <a:lnTo>
                    <a:pt x="265" y="131"/>
                  </a:lnTo>
                  <a:lnTo>
                    <a:pt x="132" y="0"/>
                  </a:lnTo>
                  <a:lnTo>
                    <a:pt x="0" y="131"/>
                  </a:ln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  <p:sp>
          <p:nvSpPr>
            <p:cNvPr name="Freeform 11" id="11"/>
            <p:cNvSpPr/>
            <p:nvPr/>
          </p:nvSpPr>
          <p:spPr>
            <a:xfrm>
              <a:off x="2423" y="1278"/>
              <a:ext cx="912" cy="683"/>
            </a:xfrm>
            <a:custGeom>
              <a:avLst/>
              <a:gdLst/>
              <a:ahLst/>
              <a:cxnLst/>
              <a:rect r="r" b="b" t="t" l="l"/>
              <a:pathLst>
                <a:path w="747" h="562" stroke="true" fill="norm" extrusionOk="true">
                  <a:moveTo>
                    <a:pt x="692" y="240"/>
                  </a:moveTo>
                  <a:cubicBezTo>
                    <a:pt x="661" y="210"/>
                    <a:pt x="622" y="191"/>
                    <a:pt x="579" y="186"/>
                  </a:cubicBezTo>
                  <a:cubicBezTo>
                    <a:pt x="574" y="139"/>
                    <a:pt x="554" y="95"/>
                    <a:pt x="520" y="61"/>
                  </a:cubicBezTo>
                  <a:cubicBezTo>
                    <a:pt x="481" y="22"/>
                    <a:pt x="429" y="0"/>
                    <a:pt x="374" y="0"/>
                  </a:cubicBezTo>
                  <a:cubicBezTo>
                    <a:pt x="318" y="0"/>
                    <a:pt x="267" y="22"/>
                    <a:pt x="228" y="61"/>
                  </a:cubicBezTo>
                  <a:cubicBezTo>
                    <a:pt x="193" y="95"/>
                    <a:pt x="173" y="139"/>
                    <a:pt x="168" y="186"/>
                  </a:cubicBezTo>
                  <a:cubicBezTo>
                    <a:pt x="125" y="191"/>
                    <a:pt x="86" y="210"/>
                    <a:pt x="55" y="240"/>
                  </a:cubicBezTo>
                  <a:cubicBezTo>
                    <a:pt x="20" y="276"/>
                    <a:pt x="0" y="323"/>
                    <a:pt x="0" y="374"/>
                  </a:cubicBezTo>
                  <a:cubicBezTo>
                    <a:pt x="0" y="424"/>
                    <a:pt x="20" y="471"/>
                    <a:pt x="55" y="507"/>
                  </a:cubicBezTo>
                  <a:cubicBezTo>
                    <a:pt x="91" y="542"/>
                    <a:pt x="138" y="562"/>
                    <a:pt x="189" y="562"/>
                  </a:cubicBezTo>
                  <a:cubicBezTo>
                    <a:pt x="559" y="562"/>
                    <a:pt x="559" y="562"/>
                    <a:pt x="559" y="562"/>
                  </a:cubicBezTo>
                  <a:cubicBezTo>
                    <a:pt x="609" y="562"/>
                    <a:pt x="657" y="542"/>
                    <a:pt x="692" y="507"/>
                  </a:cubicBezTo>
                  <a:cubicBezTo>
                    <a:pt x="728" y="471"/>
                    <a:pt x="747" y="424"/>
                    <a:pt x="747" y="374"/>
                  </a:cubicBezTo>
                  <a:cubicBezTo>
                    <a:pt x="747" y="323"/>
                    <a:pt x="728" y="276"/>
                    <a:pt x="692" y="240"/>
                  </a:cubicBezTo>
                  <a:close/>
                  <a:moveTo>
                    <a:pt x="559" y="518"/>
                  </a:moveTo>
                  <a:cubicBezTo>
                    <a:pt x="189" y="518"/>
                    <a:pt x="189" y="518"/>
                    <a:pt x="189" y="518"/>
                  </a:cubicBezTo>
                  <a:cubicBezTo>
                    <a:pt x="109" y="518"/>
                    <a:pt x="44" y="453"/>
                    <a:pt x="44" y="374"/>
                  </a:cubicBezTo>
                  <a:cubicBezTo>
                    <a:pt x="44" y="294"/>
                    <a:pt x="109" y="229"/>
                    <a:pt x="188" y="229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117"/>
                    <a:pt x="284" y="44"/>
                    <a:pt x="374" y="44"/>
                  </a:cubicBezTo>
                  <a:cubicBezTo>
                    <a:pt x="463" y="44"/>
                    <a:pt x="536" y="117"/>
                    <a:pt x="536" y="206"/>
                  </a:cubicBezTo>
                  <a:cubicBezTo>
                    <a:pt x="536" y="207"/>
                    <a:pt x="536" y="207"/>
                    <a:pt x="536" y="207"/>
                  </a:cubicBezTo>
                  <a:cubicBezTo>
                    <a:pt x="536" y="229"/>
                    <a:pt x="536" y="229"/>
                    <a:pt x="536" y="229"/>
                  </a:cubicBezTo>
                  <a:cubicBezTo>
                    <a:pt x="558" y="229"/>
                    <a:pt x="558" y="229"/>
                    <a:pt x="558" y="229"/>
                  </a:cubicBezTo>
                  <a:cubicBezTo>
                    <a:pt x="559" y="229"/>
                    <a:pt x="559" y="229"/>
                    <a:pt x="559" y="229"/>
                  </a:cubicBezTo>
                  <a:cubicBezTo>
                    <a:pt x="639" y="229"/>
                    <a:pt x="704" y="294"/>
                    <a:pt x="704" y="374"/>
                  </a:cubicBezTo>
                  <a:cubicBezTo>
                    <a:pt x="704" y="453"/>
                    <a:pt x="639" y="518"/>
                    <a:pt x="559" y="518"/>
                  </a:cubicBez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AutoShape 12" id="12"/>
          <p:cNvSpPr/>
          <p:nvPr/>
        </p:nvSpPr>
        <p:spPr>
          <a:xfrm>
            <a:off x="432165" y="3868955"/>
            <a:ext cx="3720403" cy="140115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Multi-programming is a technique that allows multiple programs to reside in memory at the same time; this increases CPU utilization. It enables the OS to quickly switch between processes.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32165" y="3497205"/>
            <a:ext cx="3720404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What is Multi-programming?</a:t>
            </a:r>
            <a:endParaRPr lang="en-US" sz="1100"/>
          </a:p>
        </p:txBody>
      </p:sp>
      <p:sp>
        <p:nvSpPr>
          <p:cNvPr name="AutoShape 14" id="14"/>
          <p:cNvSpPr/>
          <p:nvPr/>
        </p:nvSpPr>
        <p:spPr>
          <a:xfrm>
            <a:off x="4233033" y="3864201"/>
            <a:ext cx="3720399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Increased CPU utilization; reduces idle time by overlapping I/O and CPU activities. Therefore, systems become more efficient ensuring resources are never wasted.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233033" y="3473268"/>
            <a:ext cx="3720399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Benefits of Multi-programming</a:t>
            </a:r>
            <a:endParaRPr lang="en-US" sz="1100"/>
          </a:p>
        </p:txBody>
      </p:sp>
      <p:sp>
        <p:nvSpPr>
          <p:cNvPr name="Freeform 16" id="16"/>
          <p:cNvSpPr/>
          <p:nvPr/>
        </p:nvSpPr>
        <p:spPr>
          <a:xfrm>
            <a:off x="5529187" y="1340769"/>
            <a:ext cx="1360328" cy="1589404"/>
          </a:xfrm>
          <a:custGeom>
            <a:avLst/>
            <a:gdLst/>
            <a:ahLst/>
            <a:cxnLst/>
            <a:rect r="r" b="b" t="t" l="l"/>
            <a:pathLst>
              <a:path w="586" h="685" stroke="true" fill="norm" extrusionOk="true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rgbClr val="D78D8F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pic>
        <p:nvPicPr>
          <p:cNvPr name="df7bdb8c75b2482a99e559e73748bf4f.png" id="17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8283325" y="1267669"/>
            <a:ext cx="3810000" cy="4316312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Process Model Overview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2966033" y="3068961"/>
            <a:ext cx="2963536" cy="2664750"/>
          </a:xfrm>
          <a:prstGeom prst="arc">
            <a:avLst>
              <a:gd name="adj1" fmla="val 11962451"/>
              <a:gd name="adj2" fmla="val 20673024"/>
            </a:avLst>
          </a:prstGeom>
          <a:solidFill>
            <a:srgbClr val="FFFFFF"/>
          </a:solidFill>
          <a:ln w="19050" cap="rnd" cmpd="sng">
            <a:solidFill>
              <a:srgbClr val="D78D8F"/>
            </a:solidFill>
            <a:prstDash val="dash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grpSp>
        <p:nvGrpSpPr>
          <p:cNvPr name="Group 4" id="4"/>
          <p:cNvGrpSpPr/>
          <p:nvPr/>
        </p:nvGrpSpPr>
        <p:grpSpPr>
          <a:xfrm>
            <a:off x="2743458" y="3993722"/>
            <a:ext cx="538287" cy="538287"/>
            <a:chOff x="1924870" y="3620658"/>
            <a:chExt cx="538287" cy="538287"/>
          </a:xfrm>
          <a:gradFill>
            <a:gsLst>
              <a:gs pos="0">
                <a:srgbClr val="1D9A78">
                  <a:lumMod val="5000"/>
                  <a:lumOff val="95000"/>
                </a:srgbClr>
              </a:gs>
              <a:gs pos="34000">
                <a:srgbClr val="E0C1BB"/>
              </a:gs>
              <a:gs pos="68000">
                <a:srgbClr val="C1786A">
                  <a:alpha val="72000"/>
                </a:srgbClr>
              </a:gs>
              <a:gs pos="99000">
                <a:srgbClr val="C1786A"/>
              </a:gs>
              <a:gs pos="100000">
                <a:srgbClr val="C1786A">
                  <a:alpha val="61000"/>
                </a:srgbClr>
              </a:gs>
            </a:gsLst>
            <a:lin ang="5400000"/>
          </a:gradFill>
        </p:grpSpPr>
        <p:sp>
          <p:nvSpPr>
            <p:cNvPr name="AutoShape 5" id="5"/>
            <p:cNvSpPr/>
            <p:nvPr/>
          </p:nvSpPr>
          <p:spPr>
            <a:xfrm>
              <a:off x="1924870" y="3620658"/>
              <a:ext cx="538287" cy="538287"/>
            </a:xfrm>
            <a:prstGeom prst="ellipse">
              <a:avLst/>
            </a:prstGeom>
            <a:solidFill>
              <a:srgbClr val="D78D8F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TextBox 6" id="6"/>
            <p:cNvSpPr txBox="true"/>
            <p:nvPr/>
          </p:nvSpPr>
          <p:spPr>
            <a:xfrm>
              <a:off x="2054843" y="3714881"/>
              <a:ext cx="324297" cy="369332"/>
            </a:xfrm>
            <a:prstGeom prst="rect">
              <a:avLst/>
            </a:prstGeom>
            <a:solidFill>
              <a:srgbClr val="D78D8F"/>
            </a:solidFill>
            <a:ln cap="flat" cmpd="sng">
              <a:prstDash val="solid"/>
            </a:ln>
          </p:spPr>
          <p:txBody>
            <a:bodyPr anchor="ctr" rtlCol="false" vert="horz" tIns="45720" lIns="91440" bIns="45720" rIns="91440">
              <a:normAutofit/>
            </a:bodyPr>
            <a:lstStyle/>
            <a:p>
              <a:pPr algn="ctr" fontAlgn="auto" indent="0" marR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false" i="false" sz="2000" baseline="0" u="none">
                  <a:solidFill>
                    <a:srgbClr val="FFFFFF"/>
                  </a:solidFill>
                  <a:latin typeface="Calibri Light"/>
                  <a:ea typeface="Calibri Light"/>
                </a:rPr>
                <a:t>1</a:t>
              </a:r>
              <a:endParaRPr lang="en-US" sz="1100"/>
            </a:p>
          </p:txBody>
        </p:sp>
      </p:grpSp>
      <p:sp>
        <p:nvSpPr>
          <p:cNvPr name="TextBox 7" id="7"/>
          <p:cNvSpPr txBox="true"/>
          <p:nvPr/>
        </p:nvSpPr>
        <p:spPr>
          <a:xfrm>
            <a:off x="5753950" y="4091673"/>
            <a:ext cx="193422" cy="36933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1800" baseline="0" u="none">
                <a:solidFill>
                  <a:srgbClr val="FFFFFF"/>
                </a:solidFill>
                <a:latin typeface="微软雅黑"/>
                <a:ea typeface="微软雅黑"/>
              </a:rPr>
              <a:t>2</a:t>
            </a:r>
            <a:endParaRPr lang="en-US" sz="1100"/>
          </a:p>
        </p:txBody>
      </p:sp>
      <p:grpSp>
        <p:nvGrpSpPr>
          <p:cNvPr name="Group 8" id="8"/>
          <p:cNvGrpSpPr/>
          <p:nvPr/>
        </p:nvGrpSpPr>
        <p:grpSpPr>
          <a:xfrm>
            <a:off x="5581517" y="3991786"/>
            <a:ext cx="538287" cy="538287"/>
            <a:chOff x="1924870" y="3620658"/>
            <a:chExt cx="538287" cy="538287"/>
          </a:xfrm>
          <a:gradFill>
            <a:gsLst>
              <a:gs pos="0">
                <a:srgbClr val="1D9A78">
                  <a:lumMod val="5000"/>
                  <a:lumOff val="95000"/>
                </a:srgbClr>
              </a:gs>
              <a:gs pos="34000">
                <a:srgbClr val="E0C1BB"/>
              </a:gs>
              <a:gs pos="68000">
                <a:srgbClr val="C1786A">
                  <a:alpha val="72000"/>
                </a:srgbClr>
              </a:gs>
              <a:gs pos="99000">
                <a:srgbClr val="C1786A"/>
              </a:gs>
              <a:gs pos="100000">
                <a:srgbClr val="C1786A">
                  <a:alpha val="61000"/>
                </a:srgbClr>
              </a:gs>
            </a:gsLst>
            <a:lin ang="5400000"/>
          </a:gradFill>
        </p:grpSpPr>
        <p:sp>
          <p:nvSpPr>
            <p:cNvPr name="AutoShape 9" id="9"/>
            <p:cNvSpPr/>
            <p:nvPr/>
          </p:nvSpPr>
          <p:spPr>
            <a:xfrm>
              <a:off x="1924870" y="3620658"/>
              <a:ext cx="538287" cy="538287"/>
            </a:xfrm>
            <a:prstGeom prst="ellipse">
              <a:avLst/>
            </a:prstGeom>
            <a:solidFill>
              <a:srgbClr val="D78D8F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TextBox 10" id="10"/>
            <p:cNvSpPr txBox="true"/>
            <p:nvPr/>
          </p:nvSpPr>
          <p:spPr>
            <a:xfrm>
              <a:off x="2043337" y="3707525"/>
              <a:ext cx="333696" cy="369332"/>
            </a:xfrm>
            <a:prstGeom prst="rect">
              <a:avLst/>
            </a:prstGeom>
            <a:solidFill>
              <a:srgbClr val="D78D8F"/>
            </a:solidFill>
            <a:ln cap="flat" cmpd="sng">
              <a:prstDash val="solid"/>
            </a:ln>
          </p:spPr>
          <p:txBody>
            <a:bodyPr anchor="ctr" rtlCol="false" vert="horz" tIns="45720" lIns="91440" bIns="45720" rIns="91440">
              <a:normAutofit/>
            </a:bodyPr>
            <a:lstStyle/>
            <a:p>
              <a:pPr algn="ctr" fontAlgn="auto" indent="0" marR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false" i="false" sz="1800" baseline="0" u="none">
                  <a:solidFill>
                    <a:srgbClr val="FFFFFF"/>
                  </a:solidFill>
                  <a:latin typeface="Calibri Light"/>
                  <a:ea typeface="Calibri Light"/>
                </a:rPr>
                <a:t>2</a:t>
              </a:r>
              <a:endParaRPr lang="en-US" sz="1100"/>
            </a:p>
          </p:txBody>
        </p:sp>
      </p:grpSp>
      <p:grpSp>
        <p:nvGrpSpPr>
          <p:cNvPr name="Group 11" id="11"/>
          <p:cNvGrpSpPr/>
          <p:nvPr/>
        </p:nvGrpSpPr>
        <p:grpSpPr>
          <a:xfrm>
            <a:off x="8728709" y="3991785"/>
            <a:ext cx="538287" cy="538287"/>
            <a:chOff x="1924870" y="3620658"/>
            <a:chExt cx="538287" cy="538287"/>
          </a:xfrm>
          <a:gradFill>
            <a:gsLst>
              <a:gs pos="0">
                <a:srgbClr val="1D9A78">
                  <a:lumMod val="5000"/>
                  <a:lumOff val="95000"/>
                </a:srgbClr>
              </a:gs>
              <a:gs pos="34000">
                <a:srgbClr val="E0C1BB"/>
              </a:gs>
              <a:gs pos="68000">
                <a:srgbClr val="C1786A">
                  <a:alpha val="72000"/>
                </a:srgbClr>
              </a:gs>
              <a:gs pos="99000">
                <a:srgbClr val="C1786A"/>
              </a:gs>
              <a:gs pos="100000">
                <a:srgbClr val="C1786A">
                  <a:alpha val="61000"/>
                </a:srgbClr>
              </a:gs>
            </a:gsLst>
            <a:lin ang="5400000"/>
          </a:gradFill>
        </p:grpSpPr>
        <p:sp>
          <p:nvSpPr>
            <p:cNvPr name="AutoShape 12" id="12"/>
            <p:cNvSpPr/>
            <p:nvPr/>
          </p:nvSpPr>
          <p:spPr>
            <a:xfrm>
              <a:off x="1924870" y="3620658"/>
              <a:ext cx="538287" cy="538287"/>
            </a:xfrm>
            <a:prstGeom prst="ellipse">
              <a:avLst/>
            </a:prstGeom>
            <a:solidFill>
              <a:srgbClr val="D78D8F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TextBox 13" id="13"/>
            <p:cNvSpPr txBox="true"/>
            <p:nvPr/>
          </p:nvSpPr>
          <p:spPr>
            <a:xfrm>
              <a:off x="2043337" y="3711981"/>
              <a:ext cx="327216" cy="369332"/>
            </a:xfrm>
            <a:prstGeom prst="rect">
              <a:avLst/>
            </a:prstGeom>
            <a:solidFill>
              <a:srgbClr val="D78D8F"/>
            </a:solidFill>
            <a:ln cap="flat" cmpd="sng">
              <a:prstDash val="solid"/>
            </a:ln>
          </p:spPr>
          <p:txBody>
            <a:bodyPr anchor="ctr" rtlCol="false" vert="horz" tIns="45720" lIns="91440" bIns="45720" rIns="91440">
              <a:normAutofit/>
            </a:bodyPr>
            <a:lstStyle/>
            <a:p>
              <a:pPr algn="ctr" fontAlgn="auto" indent="0" marR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false" i="false" sz="1800" baseline="0" u="none">
                  <a:solidFill>
                    <a:srgbClr val="FFFFFF"/>
                  </a:solidFill>
                  <a:latin typeface="Calibri Light"/>
                  <a:ea typeface="Calibri Light"/>
                </a:rPr>
                <a:t>3</a:t>
              </a:r>
              <a:endParaRPr lang="en-US" sz="1100"/>
            </a:p>
          </p:txBody>
        </p:sp>
      </p:grpSp>
      <p:sp>
        <p:nvSpPr>
          <p:cNvPr name="AutoShape 14" id="14"/>
          <p:cNvSpPr/>
          <p:nvPr/>
        </p:nvSpPr>
        <p:spPr>
          <a:xfrm rot="10800000">
            <a:off x="5955560" y="2764441"/>
            <a:ext cx="2963536" cy="2664750"/>
          </a:xfrm>
          <a:prstGeom prst="arc">
            <a:avLst>
              <a:gd name="adj1" fmla="val 11962451"/>
              <a:gd name="adj2" fmla="val 20673024"/>
            </a:avLst>
          </a:prstGeom>
          <a:solidFill>
            <a:srgbClr val="FFFFFF"/>
          </a:solidFill>
          <a:ln w="19050" cap="rnd" cmpd="sng">
            <a:solidFill>
              <a:srgbClr val="D78D8F"/>
            </a:solidFill>
            <a:prstDash val="dash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5" id="15"/>
          <p:cNvSpPr/>
          <p:nvPr/>
        </p:nvSpPr>
        <p:spPr>
          <a:xfrm>
            <a:off x="264146" y="4999769"/>
            <a:ext cx="5317371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Processes are viewed as independent entities with their own address space; this simplifies programming. Isolation improves system stability reducing conflicts.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64146" y="4621182"/>
            <a:ext cx="5317371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The Process Abstraction</a:t>
            </a:r>
            <a:endParaRPr lang="en-US" sz="1100"/>
          </a:p>
        </p:txBody>
      </p:sp>
      <p:sp>
        <p:nvSpPr>
          <p:cNvPr name="AutoShape 17" id="17"/>
          <p:cNvSpPr/>
          <p:nvPr/>
        </p:nvSpPr>
        <p:spPr>
          <a:xfrm>
            <a:off x="7680970" y="2279721"/>
            <a:ext cx="4320480" cy="1177290"/>
          </a:xfrm>
          <a:prstGeom prst="rect">
            <a:avLst/>
          </a:prstGeom>
          <a:noFill/>
        </p:spPr>
        <p:txBody>
          <a:bodyPr vert="horz" anchor="b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Address space layout showing code, data, stack, and heap; this provides insights into memory usage. Therefore, it's key to understand process memory organization.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7680970" y="3554462"/>
            <a:ext cx="432048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Memory Organization</a:t>
            </a:r>
            <a:endParaRPr lang="en-US" sz="1100"/>
          </a:p>
        </p:txBody>
      </p:sp>
      <p:sp>
        <p:nvSpPr>
          <p:cNvPr name="AutoShape 19" id="19"/>
          <p:cNvSpPr/>
          <p:nvPr/>
        </p:nvSpPr>
        <p:spPr>
          <a:xfrm>
            <a:off x="2424386" y="1435495"/>
            <a:ext cx="5256584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Each process has code, data, stack, and heap segments; the operating system manages these segments. Each has unique role and purpose necessary for execution.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2424386" y="1066017"/>
            <a:ext cx="5256584" cy="362792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Components of a Process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Process States and Control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02</a:t>
            </a:r>
          </a:p>
        </p:txBody>
      </p:sp>
    </p:spTree>
  </p:cSld>
  <p:clrMapOvr>
    <a:masterClrMapping/>
  </p:clrMapOvr>
  <p:transition spd="fast" advClick="false"/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3238469" y="1186676"/>
            <a:ext cx="1058970" cy="708780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1"/>
                </a:solidFill>
                <a:effectLst/>
                <a:latin typeface="等线"/>
                <a:ea typeface="等线"/>
              </a:rPr>
              <a:t>01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4179337" y="1125103"/>
            <a:ext cx="7594397" cy="1008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rnd">
            <a:solidFill>
              <a:schemeClr val="accent1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 flipH="true">
            <a:off x="4265233" y="1171822"/>
            <a:ext cx="7401711" cy="338554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New State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4265231" y="1511781"/>
            <a:ext cx="7401711" cy="372110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30000"/>
              </a:lnSpc>
            </a:pPr>
            <a:r>
              <a:rPr lang="zh-CN" b="false" i="false" sz="12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The process is being created. Operating system allocates resources to it. It's the phase before getting ready to run.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3238469" y="2292329"/>
            <a:ext cx="1058970" cy="708780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2"/>
                </a:solidFill>
                <a:effectLst/>
                <a:latin typeface="等线"/>
                <a:ea typeface="等线"/>
              </a:rPr>
              <a:t>02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>
            <a:off x="4179337" y="2230757"/>
            <a:ext cx="7594397" cy="1008000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rnd">
            <a:solidFill>
              <a:schemeClr val="accent2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8" id="8"/>
          <p:cNvSpPr/>
          <p:nvPr/>
        </p:nvSpPr>
        <p:spPr>
          <a:xfrm flipH="true" rot="0">
            <a:off x="4316489" y="3386142"/>
            <a:ext cx="7401711" cy="338554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Running State</a:t>
            </a:r>
          </a:p>
        </p:txBody>
      </p:sp>
      <p:sp>
        <p:nvSpPr>
          <p:cNvPr name="AutoShape 9" id="9"/>
          <p:cNvSpPr/>
          <p:nvPr/>
        </p:nvSpPr>
        <p:spPr>
          <a:xfrm flipH="true" rot="0">
            <a:off x="4316489" y="3827133"/>
            <a:ext cx="7401711" cy="372110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30000"/>
              </a:lnSpc>
            </a:pPr>
            <a:r>
              <a:rPr lang="zh-CN" b="false" i="false" sz="12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Instructions are being executed. CPU actually carries out its instructions. This is the most active state.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3238469" y="3404660"/>
            <a:ext cx="1058970" cy="708780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1"/>
                </a:solidFill>
                <a:effectLst/>
                <a:latin typeface="等线"/>
                <a:ea typeface="等线"/>
              </a:rPr>
              <a:t>03</a:t>
            </a:r>
            <a:endParaRPr lang="en-US" sz="1100"/>
          </a:p>
        </p:txBody>
      </p:sp>
      <p:sp>
        <p:nvSpPr>
          <p:cNvPr name="AutoShape 11" id="11"/>
          <p:cNvSpPr/>
          <p:nvPr/>
        </p:nvSpPr>
        <p:spPr>
          <a:xfrm rot="0">
            <a:off x="4172987" y="3362553"/>
            <a:ext cx="7594397" cy="1008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rnd">
            <a:solidFill>
              <a:schemeClr val="accent1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12" id="12"/>
          <p:cNvSpPr/>
          <p:nvPr/>
        </p:nvSpPr>
        <p:spPr>
          <a:xfrm flipH="true" rot="0">
            <a:off x="4316489" y="4569237"/>
            <a:ext cx="7401711" cy="338554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Waiting State</a:t>
            </a:r>
          </a:p>
        </p:txBody>
      </p:sp>
      <p:sp>
        <p:nvSpPr>
          <p:cNvPr name="AutoShape 13" id="13"/>
          <p:cNvSpPr/>
          <p:nvPr/>
        </p:nvSpPr>
        <p:spPr>
          <a:xfrm flipH="true" rot="0">
            <a:off x="4272505" y="4974844"/>
            <a:ext cx="7401711" cy="308995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30000"/>
              </a:lnSpc>
            </a:pPr>
            <a:r>
              <a:rPr lang="zh-CN" b="false" i="false" sz="12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The process is waiting for an event (I/O completion or signal). It's temporarily paused.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3238469" y="4523663"/>
            <a:ext cx="1058970" cy="708780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2"/>
                </a:solidFill>
                <a:effectLst/>
                <a:latin typeface="等线"/>
                <a:ea typeface="等线"/>
              </a:rPr>
              <a:t>04</a:t>
            </a:r>
            <a:endParaRPr lang="en-US" sz="1100"/>
          </a:p>
        </p:txBody>
      </p:sp>
      <p:sp>
        <p:nvSpPr>
          <p:cNvPr name="AutoShape 15" id="15"/>
          <p:cNvSpPr/>
          <p:nvPr/>
        </p:nvSpPr>
        <p:spPr>
          <a:xfrm rot="0">
            <a:off x="4172987" y="4502918"/>
            <a:ext cx="7594397" cy="1008000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rnd">
            <a:solidFill>
              <a:schemeClr val="accent2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16" id="16"/>
          <p:cNvSpPr/>
          <p:nvPr/>
        </p:nvSpPr>
        <p:spPr>
          <a:xfrm flipH="true" rot="0">
            <a:off x="4272505" y="2338655"/>
            <a:ext cx="7401711" cy="338554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Ready State</a:t>
            </a:r>
          </a:p>
        </p:txBody>
      </p:sp>
      <p:sp>
        <p:nvSpPr>
          <p:cNvPr name="AutoShape 17" id="17"/>
          <p:cNvSpPr/>
          <p:nvPr/>
        </p:nvSpPr>
        <p:spPr>
          <a:xfrm flipH="true" rot="0">
            <a:off x="4272505" y="2732469"/>
            <a:ext cx="7401711" cy="308995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30000"/>
              </a:lnSpc>
            </a:pPr>
            <a:r>
              <a:rPr lang="zh-CN" b="false" i="false" sz="12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The process is waiting to be assigned to a processor. It's prepared and ready to run.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3238469" y="5662687"/>
            <a:ext cx="1058970" cy="708780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1"/>
                </a:solidFill>
                <a:effectLst/>
                <a:latin typeface="等线"/>
                <a:ea typeface="等线"/>
              </a:rPr>
              <a:t>05</a:t>
            </a:r>
            <a:endParaRPr lang="en-US" sz="1100"/>
          </a:p>
        </p:txBody>
      </p:sp>
      <p:sp>
        <p:nvSpPr>
          <p:cNvPr name="AutoShape 19" id="19"/>
          <p:cNvSpPr/>
          <p:nvPr/>
        </p:nvSpPr>
        <p:spPr>
          <a:xfrm>
            <a:off x="4179337" y="5601115"/>
            <a:ext cx="7594397" cy="1008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rnd">
            <a:solidFill>
              <a:schemeClr val="accent1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20" id="20"/>
          <p:cNvSpPr/>
          <p:nvPr/>
        </p:nvSpPr>
        <p:spPr>
          <a:xfrm flipH="true">
            <a:off x="4265233" y="5647834"/>
            <a:ext cx="7401711" cy="338554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Terminated State</a:t>
            </a:r>
          </a:p>
        </p:txBody>
      </p:sp>
      <p:sp>
        <p:nvSpPr>
          <p:cNvPr name="AutoShape 21" id="21"/>
          <p:cNvSpPr/>
          <p:nvPr/>
        </p:nvSpPr>
        <p:spPr>
          <a:xfrm flipH="true">
            <a:off x="4265231" y="5994470"/>
            <a:ext cx="7401711" cy="308995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30000"/>
              </a:lnSpc>
            </a:pPr>
            <a:r>
              <a:rPr lang="zh-CN" b="false" i="false" sz="12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The process has finished execution. System frees up resources. It no longer exists as a process.</a:t>
            </a:r>
          </a:p>
        </p:txBody>
      </p:sp>
      <p:sp>
        <p:nvSpPr>
          <p:cNvPr name="AutoShape 22" id="22"/>
          <p:cNvSpPr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anchor="ctr" wrap="square" tIns="0" lIns="0" bIns="0" rIns="0"/>
          <a:p>
            <a:pPr algn="l" marL="0">
              <a:lnSpc>
                <a:spcPct val="125000"/>
              </a:lnSpc>
            </a:pPr>
            <a:r>
              <a:rPr lang="en-US" b="true" i="false" sz="2800" baseline="0" u="none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Process States Explained</a:t>
            </a:r>
          </a:p>
        </p:txBody>
      </p:sp>
      <p:pic>
        <p:nvPicPr>
          <p:cNvPr name="721af854127c4c9f80e02a88a84d4d70.png" id="23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0" y="3173302"/>
            <a:ext cx="3518148" cy="17203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>
            <a:off x="1296275" y="2309238"/>
            <a:ext cx="2020215" cy="3025577"/>
          </a:xfrm>
          <a:custGeom>
            <a:avLst/>
            <a:gdLst/>
            <a:ahLst/>
            <a:cxnLst/>
            <a:rect r="r" b="b" t="t" l="l"/>
            <a:pathLst>
              <a:path w="4551" h="6827" stroke="true" fill="norm" extrusionOk="true">
                <a:moveTo>
                  <a:pt x="4551" y="1593"/>
                </a:moveTo>
                <a:lnTo>
                  <a:pt x="4551" y="0"/>
                </a:lnTo>
                <a:lnTo>
                  <a:pt x="3641" y="0"/>
                </a:lnTo>
                <a:lnTo>
                  <a:pt x="3641" y="455"/>
                </a:lnTo>
                <a:lnTo>
                  <a:pt x="910" y="455"/>
                </a:lnTo>
                <a:lnTo>
                  <a:pt x="910" y="0"/>
                </a:lnTo>
                <a:lnTo>
                  <a:pt x="0" y="0"/>
                </a:lnTo>
                <a:lnTo>
                  <a:pt x="0" y="1593"/>
                </a:lnTo>
                <a:cubicBezTo>
                  <a:pt x="0" y="2336"/>
                  <a:pt x="358" y="2998"/>
                  <a:pt x="911" y="3413"/>
                </a:cubicBezTo>
                <a:cubicBezTo>
                  <a:pt x="358" y="3829"/>
                  <a:pt x="0" y="4490"/>
                  <a:pt x="0" y="5234"/>
                </a:cubicBezTo>
                <a:lnTo>
                  <a:pt x="0" y="6827"/>
                </a:lnTo>
                <a:lnTo>
                  <a:pt x="910" y="6827"/>
                </a:lnTo>
                <a:lnTo>
                  <a:pt x="910" y="6372"/>
                </a:lnTo>
                <a:lnTo>
                  <a:pt x="3641" y="6372"/>
                </a:lnTo>
                <a:lnTo>
                  <a:pt x="3641" y="6827"/>
                </a:lnTo>
                <a:lnTo>
                  <a:pt x="4551" y="6827"/>
                </a:lnTo>
                <a:lnTo>
                  <a:pt x="4551" y="5234"/>
                </a:lnTo>
                <a:cubicBezTo>
                  <a:pt x="4551" y="4490"/>
                  <a:pt x="4192" y="3829"/>
                  <a:pt x="3639" y="3413"/>
                </a:cubicBezTo>
                <a:cubicBezTo>
                  <a:pt x="4192" y="2998"/>
                  <a:pt x="4551" y="2336"/>
                  <a:pt x="4551" y="1593"/>
                </a:cubicBezTo>
                <a:close/>
                <a:moveTo>
                  <a:pt x="3641" y="5234"/>
                </a:moveTo>
                <a:lnTo>
                  <a:pt x="3641" y="5689"/>
                </a:lnTo>
                <a:lnTo>
                  <a:pt x="910" y="5689"/>
                </a:lnTo>
                <a:lnTo>
                  <a:pt x="910" y="5234"/>
                </a:lnTo>
                <a:lnTo>
                  <a:pt x="3641" y="5234"/>
                </a:lnTo>
                <a:close/>
                <a:moveTo>
                  <a:pt x="2275" y="3868"/>
                </a:moveTo>
                <a:cubicBezTo>
                  <a:pt x="2780" y="3868"/>
                  <a:pt x="3221" y="4143"/>
                  <a:pt x="3457" y="4551"/>
                </a:cubicBezTo>
                <a:lnTo>
                  <a:pt x="1094" y="4551"/>
                </a:lnTo>
                <a:cubicBezTo>
                  <a:pt x="1330" y="4143"/>
                  <a:pt x="1771" y="3868"/>
                  <a:pt x="2275" y="3868"/>
                </a:cubicBezTo>
                <a:close/>
                <a:moveTo>
                  <a:pt x="1094" y="2276"/>
                </a:moveTo>
                <a:lnTo>
                  <a:pt x="3457" y="2276"/>
                </a:lnTo>
                <a:cubicBezTo>
                  <a:pt x="3221" y="2683"/>
                  <a:pt x="2780" y="2958"/>
                  <a:pt x="2275" y="2958"/>
                </a:cubicBezTo>
                <a:cubicBezTo>
                  <a:pt x="1771" y="2958"/>
                  <a:pt x="1330" y="2683"/>
                  <a:pt x="1094" y="2276"/>
                </a:cubicBezTo>
                <a:close/>
                <a:moveTo>
                  <a:pt x="3641" y="1593"/>
                </a:moveTo>
                <a:lnTo>
                  <a:pt x="910" y="1593"/>
                </a:lnTo>
                <a:lnTo>
                  <a:pt x="910" y="1138"/>
                </a:lnTo>
                <a:lnTo>
                  <a:pt x="3641" y="1138"/>
                </a:lnTo>
                <a:lnTo>
                  <a:pt x="3641" y="1593"/>
                </a:lnTo>
                <a:close/>
              </a:path>
            </a:pathLst>
          </a:custGeom>
          <a:solidFill>
            <a:schemeClr val="accent1"/>
          </a:solidFill>
        </p:spPr>
      </p:sp>
      <p:grpSp>
        <p:nvGrpSpPr>
          <p:cNvPr name="Group 3" id="3"/>
          <p:cNvGrpSpPr/>
          <p:nvPr/>
        </p:nvGrpSpPr>
        <p:grpSpPr>
          <a:xfrm>
            <a:off x="4334171" y="5001336"/>
            <a:ext cx="914400" cy="914400"/>
            <a:chOff x="3635896" y="3681814"/>
            <a:chExt cx="685800" cy="685800"/>
          </a:xfrm>
        </p:grpSpPr>
        <p:sp>
          <p:nvSpPr>
            <p:cNvPr name="AutoShape 4" id="4"/>
            <p:cNvSpPr/>
            <p:nvPr/>
          </p:nvSpPr>
          <p:spPr>
            <a:xfrm>
              <a:off x="3635896" y="3681814"/>
              <a:ext cx="685800" cy="685800"/>
            </a:xfrm>
            <a:prstGeom prst="ellipse">
              <a:avLst/>
            </a:prstGeom>
            <a:solidFill>
              <a:schemeClr val="accent1"/>
            </a:soli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noAutofit/>
            </a:bodyPr>
            <a:p>
              <a:pPr algn="ctr" marL="0"/>
            </a:p>
          </p:txBody>
        </p:sp>
        <p:sp>
          <p:nvSpPr>
            <p:cNvPr name="Freeform 5" id="5"/>
            <p:cNvSpPr/>
            <p:nvPr/>
          </p:nvSpPr>
          <p:spPr>
            <a:xfrm>
              <a:off x="3851374" y="3844667"/>
              <a:ext cx="271164" cy="370705"/>
            </a:xfrm>
            <a:custGeom>
              <a:avLst/>
              <a:gdLst/>
              <a:ahLst/>
              <a:cxnLst/>
              <a:rect r="r" b="b" t="t" l="l"/>
              <a:pathLst>
                <a:path w="64" h="88" stroke="true" fill="norm" extrusionOk="true">
                  <a:moveTo>
                    <a:pt x="24" y="55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62"/>
                    <a:pt x="31" y="63"/>
                    <a:pt x="32" y="63"/>
                  </a:cubicBezTo>
                  <a:cubicBezTo>
                    <a:pt x="33" y="63"/>
                    <a:pt x="34" y="62"/>
                    <a:pt x="34" y="60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1" y="55"/>
                    <a:pt x="42" y="54"/>
                    <a:pt x="42" y="52"/>
                  </a:cubicBezTo>
                  <a:cubicBezTo>
                    <a:pt x="42" y="51"/>
                    <a:pt x="41" y="50"/>
                    <a:pt x="40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3"/>
                    <a:pt x="33" y="42"/>
                    <a:pt x="32" y="42"/>
                  </a:cubicBezTo>
                  <a:cubicBezTo>
                    <a:pt x="31" y="42"/>
                    <a:pt x="30" y="43"/>
                    <a:pt x="30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1"/>
                    <a:pt x="22" y="52"/>
                  </a:cubicBezTo>
                  <a:cubicBezTo>
                    <a:pt x="22" y="54"/>
                    <a:pt x="23" y="55"/>
                    <a:pt x="24" y="55"/>
                  </a:cubicBezTo>
                  <a:close/>
                  <a:moveTo>
                    <a:pt x="60" y="26"/>
                  </a:moveTo>
                  <a:cubicBezTo>
                    <a:pt x="60" y="26"/>
                    <a:pt x="60" y="26"/>
                    <a:pt x="60" y="26"/>
                  </a:cubicBezTo>
                  <a:cubicBezTo>
                    <a:pt x="59" y="24"/>
                    <a:pt x="57" y="22"/>
                    <a:pt x="54" y="21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3"/>
                    <a:pt x="52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1" y="11"/>
                    <a:pt x="10" y="13"/>
                    <a:pt x="10" y="1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7" y="22"/>
                    <a:pt x="5" y="24"/>
                    <a:pt x="3" y="26"/>
                  </a:cubicBezTo>
                  <a:cubicBezTo>
                    <a:pt x="1" y="29"/>
                    <a:pt x="0" y="33"/>
                    <a:pt x="0" y="3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2" y="79"/>
                    <a:pt x="5" y="82"/>
                  </a:cubicBezTo>
                  <a:cubicBezTo>
                    <a:pt x="8" y="86"/>
                    <a:pt x="13" y="88"/>
                    <a:pt x="18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1" y="88"/>
                    <a:pt x="55" y="86"/>
                    <a:pt x="58" y="82"/>
                  </a:cubicBezTo>
                  <a:cubicBezTo>
                    <a:pt x="62" y="79"/>
                    <a:pt x="64" y="74"/>
                    <a:pt x="64" y="69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3"/>
                    <a:pt x="63" y="29"/>
                    <a:pt x="60" y="26"/>
                  </a:cubicBezTo>
                  <a:close/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4"/>
                    <a:pt x="18" y="4"/>
                    <a:pt x="18" y="4"/>
                  </a:cubicBezTo>
                  <a:close/>
                  <a:moveTo>
                    <a:pt x="57" y="69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7" y="72"/>
                    <a:pt x="55" y="75"/>
                    <a:pt x="53" y="77"/>
                  </a:cubicBezTo>
                  <a:cubicBezTo>
                    <a:pt x="51" y="79"/>
                    <a:pt x="49" y="80"/>
                    <a:pt x="46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5" y="80"/>
                    <a:pt x="12" y="79"/>
                    <a:pt x="10" y="77"/>
                  </a:cubicBezTo>
                  <a:cubicBezTo>
                    <a:pt x="8" y="75"/>
                    <a:pt x="7" y="72"/>
                    <a:pt x="7" y="69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4"/>
                    <a:pt x="8" y="32"/>
                    <a:pt x="9" y="30"/>
                  </a:cubicBezTo>
                  <a:cubicBezTo>
                    <a:pt x="10" y="28"/>
                    <a:pt x="12" y="27"/>
                    <a:pt x="14" y="26"/>
                  </a:cubicBezTo>
                  <a:cubicBezTo>
                    <a:pt x="16" y="26"/>
                    <a:pt x="17" y="24"/>
                    <a:pt x="17" y="23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5"/>
                    <a:pt x="48" y="26"/>
                    <a:pt x="49" y="26"/>
                  </a:cubicBezTo>
                  <a:cubicBezTo>
                    <a:pt x="52" y="27"/>
                    <a:pt x="53" y="28"/>
                    <a:pt x="55" y="30"/>
                  </a:cubicBezTo>
                  <a:cubicBezTo>
                    <a:pt x="56" y="32"/>
                    <a:pt x="57" y="34"/>
                    <a:pt x="57" y="37"/>
                  </a:cubicBezTo>
                  <a:cubicBezTo>
                    <a:pt x="57" y="69"/>
                    <a:pt x="57" y="69"/>
                    <a:pt x="57" y="69"/>
                  </a:cubicBezTo>
                  <a:close/>
                  <a:moveTo>
                    <a:pt x="51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3"/>
                    <a:pt x="10" y="34"/>
                    <a:pt x="10" y="35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10" y="71"/>
                    <a:pt x="11" y="72"/>
                    <a:pt x="12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2" y="72"/>
                    <a:pt x="53" y="71"/>
                    <a:pt x="53" y="69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4"/>
                    <a:pt x="52" y="33"/>
                    <a:pt x="51" y="33"/>
                  </a:cubicBezTo>
                  <a:close/>
                  <a:moveTo>
                    <a:pt x="49" y="67"/>
                  </a:moveTo>
                  <a:cubicBezTo>
                    <a:pt x="49" y="67"/>
                    <a:pt x="49" y="67"/>
                    <a:pt x="49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49" y="67"/>
                    <a:pt x="49" y="67"/>
                    <a:pt x="49" y="6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grpSp>
        <p:nvGrpSpPr>
          <p:cNvPr name="Group 6" id="6"/>
          <p:cNvGrpSpPr/>
          <p:nvPr/>
        </p:nvGrpSpPr>
        <p:grpSpPr>
          <a:xfrm>
            <a:off x="4334171" y="1082322"/>
            <a:ext cx="914400" cy="914400"/>
            <a:chOff x="3460017" y="1282332"/>
            <a:chExt cx="685800" cy="685800"/>
          </a:xfrm>
        </p:grpSpPr>
        <p:sp>
          <p:nvSpPr>
            <p:cNvPr name="AutoShape 7" id="7"/>
            <p:cNvSpPr/>
            <p:nvPr/>
          </p:nvSpPr>
          <p:spPr>
            <a:xfrm>
              <a:off x="3460017" y="1282332"/>
              <a:ext cx="685800" cy="685800"/>
            </a:xfrm>
            <a:prstGeom prst="ellipse">
              <a:avLst/>
            </a:prstGeom>
            <a:solidFill>
              <a:schemeClr val="accent1"/>
            </a:soli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noAutofit/>
            </a:bodyPr>
            <a:p>
              <a:pPr algn="ctr" marL="0"/>
            </a:p>
          </p:txBody>
        </p:sp>
        <p:sp>
          <p:nvSpPr>
            <p:cNvPr name="Freeform 8" id="8"/>
            <p:cNvSpPr/>
            <p:nvPr/>
          </p:nvSpPr>
          <p:spPr>
            <a:xfrm>
              <a:off x="3673227" y="1502895"/>
              <a:ext cx="336886" cy="297223"/>
            </a:xfrm>
            <a:custGeom>
              <a:avLst/>
              <a:gdLst/>
              <a:ahLst/>
              <a:cxnLst/>
              <a:rect r="r" b="b" t="t" l="l"/>
              <a:pathLst>
                <a:path w="281" h="248" stroke="true" fill="norm" extrusionOk="true">
                  <a:moveTo>
                    <a:pt x="161" y="13"/>
                  </a:moveTo>
                  <a:cubicBezTo>
                    <a:pt x="153" y="13"/>
                    <a:pt x="153" y="13"/>
                    <a:pt x="153" y="1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3" y="29"/>
                    <a:pt x="165" y="28"/>
                    <a:pt x="166" y="26"/>
                  </a:cubicBezTo>
                  <a:cubicBezTo>
                    <a:pt x="167" y="25"/>
                    <a:pt x="168" y="23"/>
                    <a:pt x="168" y="21"/>
                  </a:cubicBezTo>
                  <a:cubicBezTo>
                    <a:pt x="168" y="19"/>
                    <a:pt x="167" y="17"/>
                    <a:pt x="166" y="16"/>
                  </a:cubicBezTo>
                  <a:cubicBezTo>
                    <a:pt x="165" y="14"/>
                    <a:pt x="163" y="13"/>
                    <a:pt x="161" y="13"/>
                  </a:cubicBezTo>
                  <a:close/>
                  <a:moveTo>
                    <a:pt x="247" y="97"/>
                  </a:moveTo>
                  <a:cubicBezTo>
                    <a:pt x="247" y="97"/>
                    <a:pt x="247" y="97"/>
                    <a:pt x="247" y="97"/>
                  </a:cubicBezTo>
                  <a:cubicBezTo>
                    <a:pt x="256" y="97"/>
                    <a:pt x="265" y="101"/>
                    <a:pt x="271" y="107"/>
                  </a:cubicBezTo>
                  <a:cubicBezTo>
                    <a:pt x="278" y="113"/>
                    <a:pt x="281" y="122"/>
                    <a:pt x="281" y="132"/>
                  </a:cubicBezTo>
                  <a:cubicBezTo>
                    <a:pt x="281" y="141"/>
                    <a:pt x="278" y="150"/>
                    <a:pt x="271" y="157"/>
                  </a:cubicBezTo>
                  <a:cubicBezTo>
                    <a:pt x="265" y="163"/>
                    <a:pt x="256" y="167"/>
                    <a:pt x="247" y="167"/>
                  </a:cubicBezTo>
                  <a:cubicBezTo>
                    <a:pt x="237" y="167"/>
                    <a:pt x="228" y="163"/>
                    <a:pt x="222" y="157"/>
                  </a:cubicBezTo>
                  <a:cubicBezTo>
                    <a:pt x="220" y="154"/>
                    <a:pt x="218" y="152"/>
                    <a:pt x="216" y="149"/>
                  </a:cubicBezTo>
                  <a:cubicBezTo>
                    <a:pt x="212" y="152"/>
                    <a:pt x="208" y="156"/>
                    <a:pt x="206" y="161"/>
                  </a:cubicBezTo>
                  <a:cubicBezTo>
                    <a:pt x="201" y="168"/>
                    <a:pt x="198" y="17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204"/>
                    <a:pt x="191" y="219"/>
                    <a:pt x="180" y="230"/>
                  </a:cubicBezTo>
                  <a:cubicBezTo>
                    <a:pt x="169" y="241"/>
                    <a:pt x="154" y="248"/>
                    <a:pt x="137" y="248"/>
                  </a:cubicBezTo>
                  <a:cubicBezTo>
                    <a:pt x="120" y="248"/>
                    <a:pt x="104" y="241"/>
                    <a:pt x="93" y="230"/>
                  </a:cubicBezTo>
                  <a:cubicBezTo>
                    <a:pt x="82" y="219"/>
                    <a:pt x="75" y="204"/>
                    <a:pt x="75" y="187"/>
                  </a:cubicBezTo>
                  <a:cubicBezTo>
                    <a:pt x="75" y="157"/>
                    <a:pt x="75" y="157"/>
                    <a:pt x="75" y="157"/>
                  </a:cubicBezTo>
                  <a:cubicBezTo>
                    <a:pt x="55" y="156"/>
                    <a:pt x="37" y="147"/>
                    <a:pt x="24" y="133"/>
                  </a:cubicBezTo>
                  <a:cubicBezTo>
                    <a:pt x="9" y="119"/>
                    <a:pt x="0" y="98"/>
                    <a:pt x="0" y="7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3"/>
                    <a:pt x="15" y="0"/>
                    <a:pt x="2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3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9"/>
                    <a:pt x="38" y="42"/>
                    <a:pt x="35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92"/>
                    <a:pt x="28" y="107"/>
                    <a:pt x="39" y="118"/>
                  </a:cubicBezTo>
                  <a:cubicBezTo>
                    <a:pt x="50" y="129"/>
                    <a:pt x="65" y="136"/>
                    <a:pt x="82" y="136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16" y="136"/>
                    <a:pt x="131" y="129"/>
                    <a:pt x="142" y="118"/>
                  </a:cubicBezTo>
                  <a:cubicBezTo>
                    <a:pt x="153" y="107"/>
                    <a:pt x="159" y="92"/>
                    <a:pt x="159" y="75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3" y="42"/>
                    <a:pt x="140" y="39"/>
                    <a:pt x="140" y="35"/>
                  </a:cubicBezTo>
                  <a:cubicBezTo>
                    <a:pt x="140" y="7"/>
                    <a:pt x="140" y="7"/>
                    <a:pt x="140" y="7"/>
                  </a:cubicBezTo>
                  <a:cubicBezTo>
                    <a:pt x="140" y="7"/>
                    <a:pt x="140" y="7"/>
                    <a:pt x="140" y="7"/>
                  </a:cubicBezTo>
                  <a:cubicBezTo>
                    <a:pt x="140" y="3"/>
                    <a:pt x="143" y="0"/>
                    <a:pt x="146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6" y="0"/>
                    <a:pt x="172" y="3"/>
                    <a:pt x="175" y="6"/>
                  </a:cubicBezTo>
                  <a:cubicBezTo>
                    <a:pt x="179" y="10"/>
                    <a:pt x="182" y="15"/>
                    <a:pt x="182" y="21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98"/>
                    <a:pt x="172" y="119"/>
                    <a:pt x="157" y="133"/>
                  </a:cubicBezTo>
                  <a:cubicBezTo>
                    <a:pt x="143" y="148"/>
                    <a:pt x="122" y="157"/>
                    <a:pt x="99" y="157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88" y="187"/>
                    <a:pt x="88" y="187"/>
                    <a:pt x="88" y="187"/>
                  </a:cubicBezTo>
                  <a:cubicBezTo>
                    <a:pt x="88" y="200"/>
                    <a:pt x="94" y="212"/>
                    <a:pt x="102" y="221"/>
                  </a:cubicBezTo>
                  <a:cubicBezTo>
                    <a:pt x="111" y="230"/>
                    <a:pt x="123" y="235"/>
                    <a:pt x="137" y="235"/>
                  </a:cubicBezTo>
                  <a:cubicBezTo>
                    <a:pt x="150" y="235"/>
                    <a:pt x="162" y="230"/>
                    <a:pt x="171" y="221"/>
                  </a:cubicBezTo>
                  <a:cubicBezTo>
                    <a:pt x="180" y="212"/>
                    <a:pt x="185" y="200"/>
                    <a:pt x="185" y="187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185" y="175"/>
                    <a:pt x="189" y="163"/>
                    <a:pt x="194" y="154"/>
                  </a:cubicBezTo>
                  <a:cubicBezTo>
                    <a:pt x="199" y="147"/>
                    <a:pt x="205" y="141"/>
                    <a:pt x="212" y="136"/>
                  </a:cubicBezTo>
                  <a:cubicBezTo>
                    <a:pt x="212" y="135"/>
                    <a:pt x="212" y="133"/>
                    <a:pt x="212" y="132"/>
                  </a:cubicBezTo>
                  <a:cubicBezTo>
                    <a:pt x="212" y="122"/>
                    <a:pt x="215" y="113"/>
                    <a:pt x="222" y="107"/>
                  </a:cubicBezTo>
                  <a:cubicBezTo>
                    <a:pt x="228" y="101"/>
                    <a:pt x="237" y="97"/>
                    <a:pt x="247" y="97"/>
                  </a:cubicBezTo>
                  <a:close/>
                  <a:moveTo>
                    <a:pt x="2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8" y="13"/>
                    <a:pt x="16" y="14"/>
                    <a:pt x="15" y="16"/>
                  </a:cubicBezTo>
                  <a:cubicBezTo>
                    <a:pt x="14" y="17"/>
                    <a:pt x="13" y="19"/>
                    <a:pt x="13" y="21"/>
                  </a:cubicBezTo>
                  <a:cubicBezTo>
                    <a:pt x="13" y="23"/>
                    <a:pt x="14" y="25"/>
                    <a:pt x="15" y="26"/>
                  </a:cubicBezTo>
                  <a:cubicBezTo>
                    <a:pt x="16" y="28"/>
                    <a:pt x="18" y="29"/>
                    <a:pt x="20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13"/>
                    <a:pt x="28" y="13"/>
                    <a:pt x="28" y="13"/>
                  </a:cubicBezTo>
                  <a:close/>
                  <a:moveTo>
                    <a:pt x="256" y="123"/>
                  </a:moveTo>
                  <a:cubicBezTo>
                    <a:pt x="256" y="123"/>
                    <a:pt x="256" y="123"/>
                    <a:pt x="256" y="123"/>
                  </a:cubicBezTo>
                  <a:cubicBezTo>
                    <a:pt x="253" y="120"/>
                    <a:pt x="250" y="119"/>
                    <a:pt x="247" y="119"/>
                  </a:cubicBezTo>
                  <a:cubicBezTo>
                    <a:pt x="243" y="119"/>
                    <a:pt x="240" y="120"/>
                    <a:pt x="237" y="123"/>
                  </a:cubicBezTo>
                  <a:cubicBezTo>
                    <a:pt x="235" y="125"/>
                    <a:pt x="234" y="128"/>
                    <a:pt x="234" y="132"/>
                  </a:cubicBezTo>
                  <a:cubicBezTo>
                    <a:pt x="234" y="135"/>
                    <a:pt x="235" y="139"/>
                    <a:pt x="237" y="141"/>
                  </a:cubicBezTo>
                  <a:cubicBezTo>
                    <a:pt x="240" y="143"/>
                    <a:pt x="243" y="145"/>
                    <a:pt x="247" y="145"/>
                  </a:cubicBezTo>
                  <a:cubicBezTo>
                    <a:pt x="250" y="145"/>
                    <a:pt x="253" y="143"/>
                    <a:pt x="256" y="141"/>
                  </a:cubicBezTo>
                  <a:cubicBezTo>
                    <a:pt x="258" y="139"/>
                    <a:pt x="260" y="135"/>
                    <a:pt x="260" y="132"/>
                  </a:cubicBezTo>
                  <a:cubicBezTo>
                    <a:pt x="260" y="128"/>
                    <a:pt x="258" y="125"/>
                    <a:pt x="256" y="12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grpSp>
        <p:nvGrpSpPr>
          <p:cNvPr name="Group 9" id="9"/>
          <p:cNvGrpSpPr/>
          <p:nvPr/>
        </p:nvGrpSpPr>
        <p:grpSpPr>
          <a:xfrm>
            <a:off x="4334171" y="3061436"/>
            <a:ext cx="914400" cy="914400"/>
            <a:chOff x="3635896" y="2483850"/>
            <a:chExt cx="685800" cy="685800"/>
          </a:xfrm>
        </p:grpSpPr>
        <p:sp>
          <p:nvSpPr>
            <p:cNvPr name="AutoShape 10" id="10"/>
            <p:cNvSpPr/>
            <p:nvPr/>
          </p:nvSpPr>
          <p:spPr>
            <a:xfrm>
              <a:off x="3635896" y="2483850"/>
              <a:ext cx="685800" cy="685800"/>
            </a:xfrm>
            <a:prstGeom prst="ellipse">
              <a:avLst/>
            </a:prstGeom>
            <a:solidFill>
              <a:schemeClr val="accent1"/>
            </a:soli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noAutofit/>
            </a:bodyPr>
            <a:p>
              <a:pPr algn="ctr" marL="0"/>
            </a:p>
          </p:txBody>
        </p:sp>
        <p:sp>
          <p:nvSpPr>
            <p:cNvPr name="Freeform 11" id="11"/>
            <p:cNvSpPr/>
            <p:nvPr/>
          </p:nvSpPr>
          <p:spPr>
            <a:xfrm>
              <a:off x="3802875" y="2657770"/>
              <a:ext cx="368829" cy="337959"/>
            </a:xfrm>
            <a:custGeom>
              <a:avLst/>
              <a:gdLst/>
              <a:ahLst/>
              <a:cxnLst/>
              <a:rect r="r" b="b" t="t" l="l"/>
              <a:pathLst>
                <a:path w="93" h="85" stroke="true" fill="norm" extrusionOk="true">
                  <a:moveTo>
                    <a:pt x="81" y="13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7"/>
                    <a:pt x="62" y="4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8" y="1"/>
                    <a:pt x="56" y="0"/>
                    <a:pt x="5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5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0" y="7"/>
                    <a:pt x="30" y="10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" y="13"/>
                    <a:pt x="0" y="18"/>
                    <a:pt x="0" y="2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0"/>
                    <a:pt x="6" y="85"/>
                    <a:pt x="12" y="85"/>
                  </a:cubicBezTo>
                  <a:cubicBezTo>
                    <a:pt x="81" y="85"/>
                    <a:pt x="81" y="85"/>
                    <a:pt x="81" y="85"/>
                  </a:cubicBezTo>
                  <a:cubicBezTo>
                    <a:pt x="87" y="85"/>
                    <a:pt x="93" y="80"/>
                    <a:pt x="93" y="73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3" y="18"/>
                    <a:pt x="87" y="13"/>
                    <a:pt x="81" y="13"/>
                  </a:cubicBezTo>
                  <a:close/>
                  <a:moveTo>
                    <a:pt x="34" y="10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8"/>
                    <a:pt x="35" y="7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7" y="5"/>
                    <a:pt x="39" y="4"/>
                    <a:pt x="40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4"/>
                    <a:pt x="56" y="5"/>
                    <a:pt x="57" y="6"/>
                  </a:cubicBezTo>
                  <a:cubicBezTo>
                    <a:pt x="58" y="7"/>
                    <a:pt x="59" y="8"/>
                    <a:pt x="59" y="10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0"/>
                    <a:pt x="34" y="10"/>
                    <a:pt x="34" y="10"/>
                  </a:cubicBezTo>
                  <a:close/>
                  <a:moveTo>
                    <a:pt x="86" y="7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86" y="76"/>
                    <a:pt x="84" y="78"/>
                    <a:pt x="81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0" y="78"/>
                    <a:pt x="8" y="76"/>
                    <a:pt x="8" y="7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2"/>
                    <a:pt x="10" y="20"/>
                    <a:pt x="1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4" y="20"/>
                    <a:pt x="86" y="22"/>
                    <a:pt x="86" y="25"/>
                  </a:cubicBezTo>
                  <a:cubicBezTo>
                    <a:pt x="86" y="73"/>
                    <a:pt x="86" y="73"/>
                    <a:pt x="86" y="73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28"/>
                    <a:pt x="54" y="27"/>
                    <a:pt x="53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7"/>
                    <a:pt x="38" y="28"/>
                    <a:pt x="38" y="2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5" y="41"/>
                    <a:pt x="25" y="43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6" y="57"/>
                    <a:pt x="2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70"/>
                    <a:pt x="39" y="71"/>
                    <a:pt x="40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4" y="71"/>
                    <a:pt x="55" y="70"/>
                    <a:pt x="55" y="6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8" y="57"/>
                    <a:pt x="69" y="56"/>
                    <a:pt x="69" y="5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1"/>
                    <a:pt x="68" y="40"/>
                    <a:pt x="67" y="40"/>
                  </a:cubicBezTo>
                  <a:close/>
                  <a:moveTo>
                    <a:pt x="64" y="53"/>
                  </a:moveTo>
                  <a:cubicBezTo>
                    <a:pt x="64" y="53"/>
                    <a:pt x="64" y="53"/>
                    <a:pt x="64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1" y="54"/>
                    <a:pt x="51" y="5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4"/>
                    <a:pt x="41" y="53"/>
                    <a:pt x="4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5"/>
                    <a:pt x="42" y="44"/>
                    <a:pt x="42" y="43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4"/>
                    <a:pt x="52" y="45"/>
                    <a:pt x="5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53"/>
                    <a:pt x="64" y="53"/>
                    <a:pt x="64" y="5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TextBox 12" id="1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Process Control Block (PCB)</a:t>
            </a:r>
            <a:endParaRPr lang="en-US" sz="1100"/>
          </a:p>
        </p:txBody>
      </p:sp>
      <p:sp>
        <p:nvSpPr>
          <p:cNvPr name="AutoShape 13" id="13"/>
          <p:cNvSpPr/>
          <p:nvPr/>
        </p:nvSpPr>
        <p:spPr>
          <a:xfrm>
            <a:off x="5448720" y="1361384"/>
            <a:ext cx="6336703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The PCB contains process-specific information: process state, program counter, registers, memory limits, etc. OS uses it to manage and schedule processes.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5448722" y="1082322"/>
            <a:ext cx="6336704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What is a PCB?</a:t>
            </a:r>
            <a:endParaRPr lang="en-US" sz="1100"/>
          </a:p>
        </p:txBody>
      </p:sp>
      <p:sp>
        <p:nvSpPr>
          <p:cNvPr name="TextBox 15" id="15"/>
          <p:cNvSpPr txBox="true"/>
          <p:nvPr/>
        </p:nvSpPr>
        <p:spPr>
          <a:xfrm rot="0">
            <a:off x="5472307" y="3241448"/>
            <a:ext cx="6336703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PCB Structure</a:t>
            </a:r>
            <a:endParaRPr lang="en-US" sz="1100"/>
          </a:p>
        </p:txBody>
      </p:sp>
      <p:sp>
        <p:nvSpPr>
          <p:cNvPr name="AutoShape 16" id="16"/>
          <p:cNvSpPr/>
          <p:nvPr/>
        </p:nvSpPr>
        <p:spPr>
          <a:xfrm>
            <a:off x="5521057" y="5289027"/>
            <a:ext cx="6286854" cy="4533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The OS creates, manages, and deletes PCBs. Thus, PCB's help the operating system perform these functions efficiently.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5521058" y="5000608"/>
            <a:ext cx="6286854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Role of the OS</a:t>
            </a:r>
            <a:endParaRPr lang="en-US" sz="1100"/>
          </a:p>
        </p:txBody>
      </p:sp>
      <p:pic>
        <p:nvPicPr>
          <p:cNvPr name="69bac1eb18cc4d3da3bb52cf3ca08623.png" id="18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7377407" y="2133729"/>
            <a:ext cx="2234758" cy="3035268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2025-05-24T06:51:37Z</dcterms:created>
  <cp:lastModifiedBy>user</cp:lastModifiedBy>
  <dcterms:modified xsi:type="dcterms:W3CDTF">2025-05-24T06:51:37Z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copyright">
    <vt:lpwstr>https://docmee.cn</vt:lpwstr>
  </property>
  <property pid="3" fmtid="{D5CDD505-2E9C-101B-9397-08002B2CF9AE}" name="developer">
    <vt:lpwstr>https://github.com/veasion</vt:lpwstr>
  </property>
</Properties>
</file>