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60" r:id="rId5"/>
  </p:sldMasterIdLst>
  <p:notesMasterIdLst>
    <p:notesMasterId r:id="rId33"/>
  </p:notesMasterIdLst>
  <p:sldIdLst>
    <p:sldId id="274" r:id="rId6"/>
    <p:sldId id="275" r:id="rId7"/>
    <p:sldId id="263" r:id="rId8"/>
    <p:sldId id="262" r:id="rId9"/>
    <p:sldId id="291" r:id="rId10"/>
    <p:sldId id="292" r:id="rId11"/>
    <p:sldId id="293" r:id="rId12"/>
    <p:sldId id="294" r:id="rId13"/>
    <p:sldId id="296" r:id="rId14"/>
    <p:sldId id="260" r:id="rId15"/>
    <p:sldId id="288" r:id="rId16"/>
    <p:sldId id="272" r:id="rId17"/>
    <p:sldId id="277" r:id="rId18"/>
    <p:sldId id="278" r:id="rId19"/>
    <p:sldId id="282" r:id="rId20"/>
    <p:sldId id="281" r:id="rId21"/>
    <p:sldId id="283" r:id="rId22"/>
    <p:sldId id="284" r:id="rId23"/>
    <p:sldId id="285" r:id="rId24"/>
    <p:sldId id="286" r:id="rId25"/>
    <p:sldId id="287" r:id="rId26"/>
    <p:sldId id="265" r:id="rId27"/>
    <p:sldId id="273" r:id="rId28"/>
    <p:sldId id="289" r:id="rId29"/>
    <p:sldId id="295" r:id="rId30"/>
    <p:sldId id="257" r:id="rId31"/>
    <p:sldId id="29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881AE9-47B0-410D-B3F2-EC24AB15B82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A2FF131-6D7A-49F0-8F28-C5E3F95C9D56}">
      <dgm:prSet/>
      <dgm:spPr/>
      <dgm:t>
        <a:bodyPr/>
        <a:lstStyle/>
        <a:p>
          <a:pPr>
            <a:lnSpc>
              <a:spcPct val="100000"/>
            </a:lnSpc>
          </a:pPr>
          <a:r>
            <a:rPr lang="en-US" dirty="0"/>
            <a:t>A framework that adheres to the International standards on network configuration and information management.</a:t>
          </a:r>
        </a:p>
      </dgm:t>
    </dgm:pt>
    <dgm:pt modelId="{14631264-F281-4070-B158-544EFBA0AE56}" type="parTrans" cxnId="{DA63AE46-CB76-4119-9288-5EFD941BCC8A}">
      <dgm:prSet/>
      <dgm:spPr/>
      <dgm:t>
        <a:bodyPr/>
        <a:lstStyle/>
        <a:p>
          <a:endParaRPr lang="en-US"/>
        </a:p>
      </dgm:t>
    </dgm:pt>
    <dgm:pt modelId="{0A3A3D13-318E-4269-9C1A-61E9EBCAF967}" type="sibTrans" cxnId="{DA63AE46-CB76-4119-9288-5EFD941BCC8A}">
      <dgm:prSet/>
      <dgm:spPr/>
      <dgm:t>
        <a:bodyPr/>
        <a:lstStyle/>
        <a:p>
          <a:endParaRPr lang="en-US"/>
        </a:p>
      </dgm:t>
    </dgm:pt>
    <dgm:pt modelId="{65EB81D1-19E1-4715-9190-FD8CAF0B932A}">
      <dgm:prSet/>
      <dgm:spPr/>
      <dgm:t>
        <a:bodyPr/>
        <a:lstStyle/>
        <a:p>
          <a:pPr>
            <a:lnSpc>
              <a:spcPct val="100000"/>
            </a:lnSpc>
          </a:pPr>
          <a:r>
            <a:rPr lang="en-US" dirty="0"/>
            <a:t>A GUI tool that provides an easy-to-use interface to assist the security standards in an organization with respected to our framework standards.</a:t>
          </a:r>
        </a:p>
      </dgm:t>
    </dgm:pt>
    <dgm:pt modelId="{36550DC4-0D02-423D-B74E-F2B70E2B2AB3}" type="parTrans" cxnId="{E783905C-6E2C-45BD-97BA-C0E16AB34487}">
      <dgm:prSet/>
      <dgm:spPr/>
      <dgm:t>
        <a:bodyPr/>
        <a:lstStyle/>
        <a:p>
          <a:endParaRPr lang="en-US"/>
        </a:p>
      </dgm:t>
    </dgm:pt>
    <dgm:pt modelId="{F0C5EEC9-5CA0-45AC-B2DB-B7A54AD8642B}" type="sibTrans" cxnId="{E783905C-6E2C-45BD-97BA-C0E16AB34487}">
      <dgm:prSet/>
      <dgm:spPr/>
      <dgm:t>
        <a:bodyPr/>
        <a:lstStyle/>
        <a:p>
          <a:endParaRPr lang="en-US"/>
        </a:p>
      </dgm:t>
    </dgm:pt>
    <dgm:pt modelId="{A248FDE8-32E1-4BA9-A325-AF8DC51C8664}">
      <dgm:prSet/>
      <dgm:spPr/>
      <dgm:t>
        <a:bodyPr/>
        <a:lstStyle/>
        <a:p>
          <a:pPr>
            <a:lnSpc>
              <a:spcPct val="100000"/>
            </a:lnSpc>
          </a:pPr>
          <a:r>
            <a:rPr lang="en-US"/>
            <a:t>It culminates in the betterment of the security of the college/Enterprise using it.</a:t>
          </a:r>
        </a:p>
      </dgm:t>
    </dgm:pt>
    <dgm:pt modelId="{8FEFC062-0EF5-4BD3-9557-8B0127E93D85}" type="parTrans" cxnId="{B05A1ACD-67D0-4D6A-AE89-02F9B6465119}">
      <dgm:prSet/>
      <dgm:spPr/>
      <dgm:t>
        <a:bodyPr/>
        <a:lstStyle/>
        <a:p>
          <a:endParaRPr lang="en-US"/>
        </a:p>
      </dgm:t>
    </dgm:pt>
    <dgm:pt modelId="{5DB5EDEB-9514-4AD4-8E70-BD574E08348C}" type="sibTrans" cxnId="{B05A1ACD-67D0-4D6A-AE89-02F9B6465119}">
      <dgm:prSet/>
      <dgm:spPr/>
      <dgm:t>
        <a:bodyPr/>
        <a:lstStyle/>
        <a:p>
          <a:endParaRPr lang="en-US"/>
        </a:p>
      </dgm:t>
    </dgm:pt>
    <dgm:pt modelId="{B2366C0B-5D40-4045-A0D9-4E80EEFF1505}" type="pres">
      <dgm:prSet presAssocID="{F5881AE9-47B0-410D-B3F2-EC24AB15B82E}" presName="root" presStyleCnt="0">
        <dgm:presLayoutVars>
          <dgm:dir/>
          <dgm:resizeHandles val="exact"/>
        </dgm:presLayoutVars>
      </dgm:prSet>
      <dgm:spPr/>
    </dgm:pt>
    <dgm:pt modelId="{4728FF02-7B8E-48C0-A58D-CCF0F83FFFA5}" type="pres">
      <dgm:prSet presAssocID="{7A2FF131-6D7A-49F0-8F28-C5E3F95C9D56}" presName="compNode" presStyleCnt="0"/>
      <dgm:spPr/>
    </dgm:pt>
    <dgm:pt modelId="{99E60E42-9A01-4692-BC81-133D8AECFA65}" type="pres">
      <dgm:prSet presAssocID="{7A2FF131-6D7A-49F0-8F28-C5E3F95C9D56}" presName="bgRect" presStyleLbl="bgShp" presStyleIdx="0" presStyleCnt="3"/>
      <dgm:spPr/>
    </dgm:pt>
    <dgm:pt modelId="{0C4AB39A-16CF-427B-84B0-0B0523D2B773}" type="pres">
      <dgm:prSet presAssocID="{7A2FF131-6D7A-49F0-8F28-C5E3F95C9D5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98752150-5776-4FE4-93E4-0E193864D9FD}" type="pres">
      <dgm:prSet presAssocID="{7A2FF131-6D7A-49F0-8F28-C5E3F95C9D56}" presName="spaceRect" presStyleCnt="0"/>
      <dgm:spPr/>
    </dgm:pt>
    <dgm:pt modelId="{EAE9ECC0-7F8C-47D3-B81A-082C476EA040}" type="pres">
      <dgm:prSet presAssocID="{7A2FF131-6D7A-49F0-8F28-C5E3F95C9D56}" presName="parTx" presStyleLbl="revTx" presStyleIdx="0" presStyleCnt="3">
        <dgm:presLayoutVars>
          <dgm:chMax val="0"/>
          <dgm:chPref val="0"/>
        </dgm:presLayoutVars>
      </dgm:prSet>
      <dgm:spPr/>
    </dgm:pt>
    <dgm:pt modelId="{618073B3-3416-45C5-AA54-E539D4C980E7}" type="pres">
      <dgm:prSet presAssocID="{0A3A3D13-318E-4269-9C1A-61E9EBCAF967}" presName="sibTrans" presStyleCnt="0"/>
      <dgm:spPr/>
    </dgm:pt>
    <dgm:pt modelId="{32582545-59BE-4E77-8CD2-B87A98F2C39F}" type="pres">
      <dgm:prSet presAssocID="{65EB81D1-19E1-4715-9190-FD8CAF0B932A}" presName="compNode" presStyleCnt="0"/>
      <dgm:spPr/>
    </dgm:pt>
    <dgm:pt modelId="{EFB28720-4239-4357-A805-5EC546CC8597}" type="pres">
      <dgm:prSet presAssocID="{65EB81D1-19E1-4715-9190-FD8CAF0B932A}" presName="bgRect" presStyleLbl="bgShp" presStyleIdx="1" presStyleCnt="3"/>
      <dgm:spPr/>
    </dgm:pt>
    <dgm:pt modelId="{6F48A723-D5FB-43A4-8314-1FD2E1C007E4}" type="pres">
      <dgm:prSet presAssocID="{65EB81D1-19E1-4715-9190-FD8CAF0B932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3DC43DBD-1AF1-4E4B-89E9-18B84F09AD43}" type="pres">
      <dgm:prSet presAssocID="{65EB81D1-19E1-4715-9190-FD8CAF0B932A}" presName="spaceRect" presStyleCnt="0"/>
      <dgm:spPr/>
    </dgm:pt>
    <dgm:pt modelId="{D5986FDD-CDCA-4E51-B9B4-1B336D6CB641}" type="pres">
      <dgm:prSet presAssocID="{65EB81D1-19E1-4715-9190-FD8CAF0B932A}" presName="parTx" presStyleLbl="revTx" presStyleIdx="1" presStyleCnt="3">
        <dgm:presLayoutVars>
          <dgm:chMax val="0"/>
          <dgm:chPref val="0"/>
        </dgm:presLayoutVars>
      </dgm:prSet>
      <dgm:spPr/>
    </dgm:pt>
    <dgm:pt modelId="{F4957AA9-916F-4C36-AF66-8BE3D3D117C5}" type="pres">
      <dgm:prSet presAssocID="{F0C5EEC9-5CA0-45AC-B2DB-B7A54AD8642B}" presName="sibTrans" presStyleCnt="0"/>
      <dgm:spPr/>
    </dgm:pt>
    <dgm:pt modelId="{0B99F0C8-1297-49DB-91EF-354D7C1998E6}" type="pres">
      <dgm:prSet presAssocID="{A248FDE8-32E1-4BA9-A325-AF8DC51C8664}" presName="compNode" presStyleCnt="0"/>
      <dgm:spPr/>
    </dgm:pt>
    <dgm:pt modelId="{8A2736AB-6D65-4E9B-A719-64C6985287B2}" type="pres">
      <dgm:prSet presAssocID="{A248FDE8-32E1-4BA9-A325-AF8DC51C8664}" presName="bgRect" presStyleLbl="bgShp" presStyleIdx="2" presStyleCnt="3"/>
      <dgm:spPr/>
    </dgm:pt>
    <dgm:pt modelId="{5BC542E9-3393-40FB-A8A8-A90CF0EF6FF8}" type="pres">
      <dgm:prSet presAssocID="{A248FDE8-32E1-4BA9-A325-AF8DC51C866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cculent"/>
        </a:ext>
      </dgm:extLst>
    </dgm:pt>
    <dgm:pt modelId="{2420BA6C-9554-456B-9312-B8E17438158D}" type="pres">
      <dgm:prSet presAssocID="{A248FDE8-32E1-4BA9-A325-AF8DC51C8664}" presName="spaceRect" presStyleCnt="0"/>
      <dgm:spPr/>
    </dgm:pt>
    <dgm:pt modelId="{8E8DC234-5081-4DE0-B0A8-FD47636D5142}" type="pres">
      <dgm:prSet presAssocID="{A248FDE8-32E1-4BA9-A325-AF8DC51C8664}" presName="parTx" presStyleLbl="revTx" presStyleIdx="2" presStyleCnt="3">
        <dgm:presLayoutVars>
          <dgm:chMax val="0"/>
          <dgm:chPref val="0"/>
        </dgm:presLayoutVars>
      </dgm:prSet>
      <dgm:spPr/>
    </dgm:pt>
  </dgm:ptLst>
  <dgm:cxnLst>
    <dgm:cxn modelId="{C1A2F43F-282A-42D7-8F5B-928CD2C1B60D}" type="presOf" srcId="{A248FDE8-32E1-4BA9-A325-AF8DC51C8664}" destId="{8E8DC234-5081-4DE0-B0A8-FD47636D5142}" srcOrd="0" destOrd="0" presId="urn:microsoft.com/office/officeart/2018/2/layout/IconVerticalSolidList"/>
    <dgm:cxn modelId="{E783905C-6E2C-45BD-97BA-C0E16AB34487}" srcId="{F5881AE9-47B0-410D-B3F2-EC24AB15B82E}" destId="{65EB81D1-19E1-4715-9190-FD8CAF0B932A}" srcOrd="1" destOrd="0" parTransId="{36550DC4-0D02-423D-B74E-F2B70E2B2AB3}" sibTransId="{F0C5EEC9-5CA0-45AC-B2DB-B7A54AD8642B}"/>
    <dgm:cxn modelId="{61359A63-216F-4BF7-A850-CDCA964B11F2}" type="presOf" srcId="{F5881AE9-47B0-410D-B3F2-EC24AB15B82E}" destId="{B2366C0B-5D40-4045-A0D9-4E80EEFF1505}" srcOrd="0" destOrd="0" presId="urn:microsoft.com/office/officeart/2018/2/layout/IconVerticalSolidList"/>
    <dgm:cxn modelId="{DA63AE46-CB76-4119-9288-5EFD941BCC8A}" srcId="{F5881AE9-47B0-410D-B3F2-EC24AB15B82E}" destId="{7A2FF131-6D7A-49F0-8F28-C5E3F95C9D56}" srcOrd="0" destOrd="0" parTransId="{14631264-F281-4070-B158-544EFBA0AE56}" sibTransId="{0A3A3D13-318E-4269-9C1A-61E9EBCAF967}"/>
    <dgm:cxn modelId="{88CE4257-0FFB-41D4-A1C1-14371E07B67E}" type="presOf" srcId="{7A2FF131-6D7A-49F0-8F28-C5E3F95C9D56}" destId="{EAE9ECC0-7F8C-47D3-B81A-082C476EA040}" srcOrd="0" destOrd="0" presId="urn:microsoft.com/office/officeart/2018/2/layout/IconVerticalSolidList"/>
    <dgm:cxn modelId="{B05A1ACD-67D0-4D6A-AE89-02F9B6465119}" srcId="{F5881AE9-47B0-410D-B3F2-EC24AB15B82E}" destId="{A248FDE8-32E1-4BA9-A325-AF8DC51C8664}" srcOrd="2" destOrd="0" parTransId="{8FEFC062-0EF5-4BD3-9557-8B0127E93D85}" sibTransId="{5DB5EDEB-9514-4AD4-8E70-BD574E08348C}"/>
    <dgm:cxn modelId="{B77546D1-47D2-441D-B655-FC6587DF39AB}" type="presOf" srcId="{65EB81D1-19E1-4715-9190-FD8CAF0B932A}" destId="{D5986FDD-CDCA-4E51-B9B4-1B336D6CB641}" srcOrd="0" destOrd="0" presId="urn:microsoft.com/office/officeart/2018/2/layout/IconVerticalSolidList"/>
    <dgm:cxn modelId="{9B19FBF7-E99F-40B2-AC52-5C44AD52C65C}" type="presParOf" srcId="{B2366C0B-5D40-4045-A0D9-4E80EEFF1505}" destId="{4728FF02-7B8E-48C0-A58D-CCF0F83FFFA5}" srcOrd="0" destOrd="0" presId="urn:microsoft.com/office/officeart/2018/2/layout/IconVerticalSolidList"/>
    <dgm:cxn modelId="{6326BAF3-2CBF-4FC4-BF7B-8D24C05B5EE7}" type="presParOf" srcId="{4728FF02-7B8E-48C0-A58D-CCF0F83FFFA5}" destId="{99E60E42-9A01-4692-BC81-133D8AECFA65}" srcOrd="0" destOrd="0" presId="urn:microsoft.com/office/officeart/2018/2/layout/IconVerticalSolidList"/>
    <dgm:cxn modelId="{65D0C443-AE33-4F78-BD8D-07F50C8BB08A}" type="presParOf" srcId="{4728FF02-7B8E-48C0-A58D-CCF0F83FFFA5}" destId="{0C4AB39A-16CF-427B-84B0-0B0523D2B773}" srcOrd="1" destOrd="0" presId="urn:microsoft.com/office/officeart/2018/2/layout/IconVerticalSolidList"/>
    <dgm:cxn modelId="{D3491E2E-283C-46D5-8F45-037BA73D02E2}" type="presParOf" srcId="{4728FF02-7B8E-48C0-A58D-CCF0F83FFFA5}" destId="{98752150-5776-4FE4-93E4-0E193864D9FD}" srcOrd="2" destOrd="0" presId="urn:microsoft.com/office/officeart/2018/2/layout/IconVerticalSolidList"/>
    <dgm:cxn modelId="{5670B092-3DD2-4845-982B-1E5964FE9CDB}" type="presParOf" srcId="{4728FF02-7B8E-48C0-A58D-CCF0F83FFFA5}" destId="{EAE9ECC0-7F8C-47D3-B81A-082C476EA040}" srcOrd="3" destOrd="0" presId="urn:microsoft.com/office/officeart/2018/2/layout/IconVerticalSolidList"/>
    <dgm:cxn modelId="{BCA4CF83-52E2-45D7-BC9B-AD8129FB4F5B}" type="presParOf" srcId="{B2366C0B-5D40-4045-A0D9-4E80EEFF1505}" destId="{618073B3-3416-45C5-AA54-E539D4C980E7}" srcOrd="1" destOrd="0" presId="urn:microsoft.com/office/officeart/2018/2/layout/IconVerticalSolidList"/>
    <dgm:cxn modelId="{EAF2B23E-B37E-4CE5-8323-4024C2FC8A69}" type="presParOf" srcId="{B2366C0B-5D40-4045-A0D9-4E80EEFF1505}" destId="{32582545-59BE-4E77-8CD2-B87A98F2C39F}" srcOrd="2" destOrd="0" presId="urn:microsoft.com/office/officeart/2018/2/layout/IconVerticalSolidList"/>
    <dgm:cxn modelId="{00E5CD52-B51F-4768-84AB-8AF8384698F3}" type="presParOf" srcId="{32582545-59BE-4E77-8CD2-B87A98F2C39F}" destId="{EFB28720-4239-4357-A805-5EC546CC8597}" srcOrd="0" destOrd="0" presId="urn:microsoft.com/office/officeart/2018/2/layout/IconVerticalSolidList"/>
    <dgm:cxn modelId="{5EAA6387-4813-4599-901A-6B48969C02D4}" type="presParOf" srcId="{32582545-59BE-4E77-8CD2-B87A98F2C39F}" destId="{6F48A723-D5FB-43A4-8314-1FD2E1C007E4}" srcOrd="1" destOrd="0" presId="urn:microsoft.com/office/officeart/2018/2/layout/IconVerticalSolidList"/>
    <dgm:cxn modelId="{991152D8-2F64-4B3D-B0AE-E70E39E76221}" type="presParOf" srcId="{32582545-59BE-4E77-8CD2-B87A98F2C39F}" destId="{3DC43DBD-1AF1-4E4B-89E9-18B84F09AD43}" srcOrd="2" destOrd="0" presId="urn:microsoft.com/office/officeart/2018/2/layout/IconVerticalSolidList"/>
    <dgm:cxn modelId="{FAB5BEFC-F80A-4197-9792-A0EE387CE88A}" type="presParOf" srcId="{32582545-59BE-4E77-8CD2-B87A98F2C39F}" destId="{D5986FDD-CDCA-4E51-B9B4-1B336D6CB641}" srcOrd="3" destOrd="0" presId="urn:microsoft.com/office/officeart/2018/2/layout/IconVerticalSolidList"/>
    <dgm:cxn modelId="{3BC9D242-B464-4C90-8890-E6BD05B728C5}" type="presParOf" srcId="{B2366C0B-5D40-4045-A0D9-4E80EEFF1505}" destId="{F4957AA9-916F-4C36-AF66-8BE3D3D117C5}" srcOrd="3" destOrd="0" presId="urn:microsoft.com/office/officeart/2018/2/layout/IconVerticalSolidList"/>
    <dgm:cxn modelId="{E5899DD2-922B-4719-B96C-501A46024FFC}" type="presParOf" srcId="{B2366C0B-5D40-4045-A0D9-4E80EEFF1505}" destId="{0B99F0C8-1297-49DB-91EF-354D7C1998E6}" srcOrd="4" destOrd="0" presId="urn:microsoft.com/office/officeart/2018/2/layout/IconVerticalSolidList"/>
    <dgm:cxn modelId="{98B44576-7FD8-4909-BCD5-B3DC66F2090F}" type="presParOf" srcId="{0B99F0C8-1297-49DB-91EF-354D7C1998E6}" destId="{8A2736AB-6D65-4E9B-A719-64C6985287B2}" srcOrd="0" destOrd="0" presId="urn:microsoft.com/office/officeart/2018/2/layout/IconVerticalSolidList"/>
    <dgm:cxn modelId="{6A373173-8BB9-4DE8-9586-167D2A78D199}" type="presParOf" srcId="{0B99F0C8-1297-49DB-91EF-354D7C1998E6}" destId="{5BC542E9-3393-40FB-A8A8-A90CF0EF6FF8}" srcOrd="1" destOrd="0" presId="urn:microsoft.com/office/officeart/2018/2/layout/IconVerticalSolidList"/>
    <dgm:cxn modelId="{285DF069-414B-4A25-9894-98650681C295}" type="presParOf" srcId="{0B99F0C8-1297-49DB-91EF-354D7C1998E6}" destId="{2420BA6C-9554-456B-9312-B8E17438158D}" srcOrd="2" destOrd="0" presId="urn:microsoft.com/office/officeart/2018/2/layout/IconVerticalSolidList"/>
    <dgm:cxn modelId="{830A0015-09F1-4318-9F29-47F8BBFBAD15}" type="presParOf" srcId="{0B99F0C8-1297-49DB-91EF-354D7C1998E6}" destId="{8E8DC234-5081-4DE0-B0A8-FD47636D514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693DAC-A51B-4387-A13F-9E0AFE1D9BC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0963BFA-853D-4E26-8939-926C56BED077}">
      <dgm:prSet/>
      <dgm:spPr/>
      <dgm:t>
        <a:bodyPr/>
        <a:lstStyle/>
        <a:p>
          <a:r>
            <a:rPr lang="en-GB"/>
            <a:t>Feasible</a:t>
          </a:r>
          <a:endParaRPr lang="en-US"/>
        </a:p>
      </dgm:t>
    </dgm:pt>
    <dgm:pt modelId="{0EE439C2-2C1A-4CA6-AB54-3B316D0AFAA2}" type="parTrans" cxnId="{18F61BDC-41D7-4F28-B3D9-DFDE7DB571E5}">
      <dgm:prSet/>
      <dgm:spPr/>
      <dgm:t>
        <a:bodyPr/>
        <a:lstStyle/>
        <a:p>
          <a:endParaRPr lang="en-US"/>
        </a:p>
      </dgm:t>
    </dgm:pt>
    <dgm:pt modelId="{0C4B51E3-AE2D-4866-8FED-4CDF83B32E40}" type="sibTrans" cxnId="{18F61BDC-41D7-4F28-B3D9-DFDE7DB571E5}">
      <dgm:prSet/>
      <dgm:spPr/>
      <dgm:t>
        <a:bodyPr/>
        <a:lstStyle/>
        <a:p>
          <a:endParaRPr lang="en-US"/>
        </a:p>
      </dgm:t>
    </dgm:pt>
    <dgm:pt modelId="{6C6333DC-03F3-4CCC-8ED5-425A8B78A23D}">
      <dgm:prSet/>
      <dgm:spPr/>
      <dgm:t>
        <a:bodyPr/>
        <a:lstStyle/>
        <a:p>
          <a:r>
            <a:rPr lang="en-GB" dirty="0"/>
            <a:t>Time efficient for Report Generation</a:t>
          </a:r>
          <a:endParaRPr lang="en-US" dirty="0"/>
        </a:p>
      </dgm:t>
    </dgm:pt>
    <dgm:pt modelId="{85D5D757-E791-4FF0-8E8C-2ADCEC23A280}" type="parTrans" cxnId="{A48BFF0A-8EC8-423F-97D4-5F524561D54C}">
      <dgm:prSet/>
      <dgm:spPr/>
      <dgm:t>
        <a:bodyPr/>
        <a:lstStyle/>
        <a:p>
          <a:endParaRPr lang="en-US"/>
        </a:p>
      </dgm:t>
    </dgm:pt>
    <dgm:pt modelId="{E625403F-A381-4597-A5EA-F0C09222C11A}" type="sibTrans" cxnId="{A48BFF0A-8EC8-423F-97D4-5F524561D54C}">
      <dgm:prSet/>
      <dgm:spPr/>
      <dgm:t>
        <a:bodyPr/>
        <a:lstStyle/>
        <a:p>
          <a:endParaRPr lang="en-US"/>
        </a:p>
      </dgm:t>
    </dgm:pt>
    <dgm:pt modelId="{A00ADFF3-799F-4B16-9DF5-8C1B609B6A61}">
      <dgm:prSet/>
      <dgm:spPr/>
      <dgm:t>
        <a:bodyPr/>
        <a:lstStyle/>
        <a:p>
          <a:r>
            <a:rPr lang="en-GB" dirty="0"/>
            <a:t>Low-cost maintenance</a:t>
          </a:r>
          <a:endParaRPr lang="en-US" dirty="0"/>
        </a:p>
      </dgm:t>
    </dgm:pt>
    <dgm:pt modelId="{91C46CFA-C89A-40E0-8198-3B29FB023E17}" type="parTrans" cxnId="{5B37AD63-6056-4EAC-9020-4976A6B6A866}">
      <dgm:prSet/>
      <dgm:spPr/>
      <dgm:t>
        <a:bodyPr/>
        <a:lstStyle/>
        <a:p>
          <a:endParaRPr lang="en-US"/>
        </a:p>
      </dgm:t>
    </dgm:pt>
    <dgm:pt modelId="{BB1275F1-FB91-4586-A90D-CAC2CB7266BF}" type="sibTrans" cxnId="{5B37AD63-6056-4EAC-9020-4976A6B6A866}">
      <dgm:prSet/>
      <dgm:spPr/>
      <dgm:t>
        <a:bodyPr/>
        <a:lstStyle/>
        <a:p>
          <a:endParaRPr lang="en-US"/>
        </a:p>
      </dgm:t>
    </dgm:pt>
    <dgm:pt modelId="{A9FA554E-F959-482A-B0EB-EF949C9ADEDE}">
      <dgm:prSet/>
      <dgm:spPr/>
      <dgm:t>
        <a:bodyPr/>
        <a:lstStyle/>
        <a:p>
          <a:r>
            <a:rPr lang="en-GB"/>
            <a:t>Less resource consumption </a:t>
          </a:r>
          <a:endParaRPr lang="en-US"/>
        </a:p>
      </dgm:t>
    </dgm:pt>
    <dgm:pt modelId="{05E4A3E5-47B2-4835-B37E-2BD2E5C4C1E3}" type="parTrans" cxnId="{141B2826-2DD0-40AE-93E6-D8C9D6E4BCA2}">
      <dgm:prSet/>
      <dgm:spPr/>
      <dgm:t>
        <a:bodyPr/>
        <a:lstStyle/>
        <a:p>
          <a:endParaRPr lang="en-US"/>
        </a:p>
      </dgm:t>
    </dgm:pt>
    <dgm:pt modelId="{ED49F560-F2B9-4FAC-97CD-0471D9C93816}" type="sibTrans" cxnId="{141B2826-2DD0-40AE-93E6-D8C9D6E4BCA2}">
      <dgm:prSet/>
      <dgm:spPr/>
      <dgm:t>
        <a:bodyPr/>
        <a:lstStyle/>
        <a:p>
          <a:endParaRPr lang="en-US"/>
        </a:p>
      </dgm:t>
    </dgm:pt>
    <dgm:pt modelId="{A961D060-8614-4000-8EFB-6DFFDCC523BB}">
      <dgm:prSet/>
      <dgm:spPr/>
      <dgm:t>
        <a:bodyPr/>
        <a:lstStyle/>
        <a:p>
          <a:r>
            <a:rPr lang="en-GB"/>
            <a:t>Works in a very strategical manner </a:t>
          </a:r>
          <a:endParaRPr lang="en-US"/>
        </a:p>
      </dgm:t>
    </dgm:pt>
    <dgm:pt modelId="{C8A25BCE-BF42-4378-B4D7-ABD6E706C380}" type="parTrans" cxnId="{4CF2464C-F016-439E-9412-8FBCDAF89A76}">
      <dgm:prSet/>
      <dgm:spPr/>
      <dgm:t>
        <a:bodyPr/>
        <a:lstStyle/>
        <a:p>
          <a:endParaRPr lang="en-US"/>
        </a:p>
      </dgm:t>
    </dgm:pt>
    <dgm:pt modelId="{0BE445C1-0AAC-408E-95D1-86A879EC57BF}" type="sibTrans" cxnId="{4CF2464C-F016-439E-9412-8FBCDAF89A76}">
      <dgm:prSet/>
      <dgm:spPr/>
      <dgm:t>
        <a:bodyPr/>
        <a:lstStyle/>
        <a:p>
          <a:endParaRPr lang="en-US"/>
        </a:p>
      </dgm:t>
    </dgm:pt>
    <dgm:pt modelId="{627F3CC1-0DE3-47F8-BC43-B7995B5350EC}" type="pres">
      <dgm:prSet presAssocID="{6A693DAC-A51B-4387-A13F-9E0AFE1D9BC7}" presName="linear" presStyleCnt="0">
        <dgm:presLayoutVars>
          <dgm:animLvl val="lvl"/>
          <dgm:resizeHandles val="exact"/>
        </dgm:presLayoutVars>
      </dgm:prSet>
      <dgm:spPr/>
    </dgm:pt>
    <dgm:pt modelId="{C45663E9-648F-415E-AA96-8ECB5422A4E7}" type="pres">
      <dgm:prSet presAssocID="{10963BFA-853D-4E26-8939-926C56BED077}" presName="parentText" presStyleLbl="node1" presStyleIdx="0" presStyleCnt="5">
        <dgm:presLayoutVars>
          <dgm:chMax val="0"/>
          <dgm:bulletEnabled val="1"/>
        </dgm:presLayoutVars>
      </dgm:prSet>
      <dgm:spPr/>
    </dgm:pt>
    <dgm:pt modelId="{B16751A2-CDCD-4D91-8F56-05DD74145A87}" type="pres">
      <dgm:prSet presAssocID="{0C4B51E3-AE2D-4866-8FED-4CDF83B32E40}" presName="spacer" presStyleCnt="0"/>
      <dgm:spPr/>
    </dgm:pt>
    <dgm:pt modelId="{64F8DBBC-0520-4A59-A205-49367E2A4826}" type="pres">
      <dgm:prSet presAssocID="{6C6333DC-03F3-4CCC-8ED5-425A8B78A23D}" presName="parentText" presStyleLbl="node1" presStyleIdx="1" presStyleCnt="5">
        <dgm:presLayoutVars>
          <dgm:chMax val="0"/>
          <dgm:bulletEnabled val="1"/>
        </dgm:presLayoutVars>
      </dgm:prSet>
      <dgm:spPr/>
    </dgm:pt>
    <dgm:pt modelId="{6C33C9A9-3A80-4A04-BA94-65EBA6188726}" type="pres">
      <dgm:prSet presAssocID="{E625403F-A381-4597-A5EA-F0C09222C11A}" presName="spacer" presStyleCnt="0"/>
      <dgm:spPr/>
    </dgm:pt>
    <dgm:pt modelId="{83390962-35AA-43A0-A2CA-CFB47A565501}" type="pres">
      <dgm:prSet presAssocID="{A00ADFF3-799F-4B16-9DF5-8C1B609B6A61}" presName="parentText" presStyleLbl="node1" presStyleIdx="2" presStyleCnt="5">
        <dgm:presLayoutVars>
          <dgm:chMax val="0"/>
          <dgm:bulletEnabled val="1"/>
        </dgm:presLayoutVars>
      </dgm:prSet>
      <dgm:spPr/>
    </dgm:pt>
    <dgm:pt modelId="{5B7393E9-2330-43F1-B8F0-45DF5903C400}" type="pres">
      <dgm:prSet presAssocID="{BB1275F1-FB91-4586-A90D-CAC2CB7266BF}" presName="spacer" presStyleCnt="0"/>
      <dgm:spPr/>
    </dgm:pt>
    <dgm:pt modelId="{794B93D3-38F1-41A6-915F-76593E2B8116}" type="pres">
      <dgm:prSet presAssocID="{A9FA554E-F959-482A-B0EB-EF949C9ADEDE}" presName="parentText" presStyleLbl="node1" presStyleIdx="3" presStyleCnt="5">
        <dgm:presLayoutVars>
          <dgm:chMax val="0"/>
          <dgm:bulletEnabled val="1"/>
        </dgm:presLayoutVars>
      </dgm:prSet>
      <dgm:spPr/>
    </dgm:pt>
    <dgm:pt modelId="{0D96B0EF-6226-4E6E-818C-6DFE241B8AE0}" type="pres">
      <dgm:prSet presAssocID="{ED49F560-F2B9-4FAC-97CD-0471D9C93816}" presName="spacer" presStyleCnt="0"/>
      <dgm:spPr/>
    </dgm:pt>
    <dgm:pt modelId="{4B5D4907-53A3-492A-9319-DDDBA352A53D}" type="pres">
      <dgm:prSet presAssocID="{A961D060-8614-4000-8EFB-6DFFDCC523BB}" presName="parentText" presStyleLbl="node1" presStyleIdx="4" presStyleCnt="5">
        <dgm:presLayoutVars>
          <dgm:chMax val="0"/>
          <dgm:bulletEnabled val="1"/>
        </dgm:presLayoutVars>
      </dgm:prSet>
      <dgm:spPr/>
    </dgm:pt>
  </dgm:ptLst>
  <dgm:cxnLst>
    <dgm:cxn modelId="{A48BFF0A-8EC8-423F-97D4-5F524561D54C}" srcId="{6A693DAC-A51B-4387-A13F-9E0AFE1D9BC7}" destId="{6C6333DC-03F3-4CCC-8ED5-425A8B78A23D}" srcOrd="1" destOrd="0" parTransId="{85D5D757-E791-4FF0-8E8C-2ADCEC23A280}" sibTransId="{E625403F-A381-4597-A5EA-F0C09222C11A}"/>
    <dgm:cxn modelId="{141B2826-2DD0-40AE-93E6-D8C9D6E4BCA2}" srcId="{6A693DAC-A51B-4387-A13F-9E0AFE1D9BC7}" destId="{A9FA554E-F959-482A-B0EB-EF949C9ADEDE}" srcOrd="3" destOrd="0" parTransId="{05E4A3E5-47B2-4835-B37E-2BD2E5C4C1E3}" sibTransId="{ED49F560-F2B9-4FAC-97CD-0471D9C93816}"/>
    <dgm:cxn modelId="{23C9C027-653E-4F43-B93F-1E48BFC3C046}" type="presOf" srcId="{10963BFA-853D-4E26-8939-926C56BED077}" destId="{C45663E9-648F-415E-AA96-8ECB5422A4E7}" srcOrd="0" destOrd="0" presId="urn:microsoft.com/office/officeart/2005/8/layout/vList2"/>
    <dgm:cxn modelId="{42DB593C-53BB-4458-8A9E-2835F0E2E0B4}" type="presOf" srcId="{6C6333DC-03F3-4CCC-8ED5-425A8B78A23D}" destId="{64F8DBBC-0520-4A59-A205-49367E2A4826}" srcOrd="0" destOrd="0" presId="urn:microsoft.com/office/officeart/2005/8/layout/vList2"/>
    <dgm:cxn modelId="{5B37AD63-6056-4EAC-9020-4976A6B6A866}" srcId="{6A693DAC-A51B-4387-A13F-9E0AFE1D9BC7}" destId="{A00ADFF3-799F-4B16-9DF5-8C1B609B6A61}" srcOrd="2" destOrd="0" parTransId="{91C46CFA-C89A-40E0-8198-3B29FB023E17}" sibTransId="{BB1275F1-FB91-4586-A90D-CAC2CB7266BF}"/>
    <dgm:cxn modelId="{4CF2464C-F016-439E-9412-8FBCDAF89A76}" srcId="{6A693DAC-A51B-4387-A13F-9E0AFE1D9BC7}" destId="{A961D060-8614-4000-8EFB-6DFFDCC523BB}" srcOrd="4" destOrd="0" parTransId="{C8A25BCE-BF42-4378-B4D7-ABD6E706C380}" sibTransId="{0BE445C1-0AAC-408E-95D1-86A879EC57BF}"/>
    <dgm:cxn modelId="{8AF1164E-2B35-4C16-9B5D-1D0EC2ED0855}" type="presOf" srcId="{A961D060-8614-4000-8EFB-6DFFDCC523BB}" destId="{4B5D4907-53A3-492A-9319-DDDBA352A53D}" srcOrd="0" destOrd="0" presId="urn:microsoft.com/office/officeart/2005/8/layout/vList2"/>
    <dgm:cxn modelId="{0A16FB79-945A-4267-AF6E-3C684AF0E784}" type="presOf" srcId="{6A693DAC-A51B-4387-A13F-9E0AFE1D9BC7}" destId="{627F3CC1-0DE3-47F8-BC43-B7995B5350EC}" srcOrd="0" destOrd="0" presId="urn:microsoft.com/office/officeart/2005/8/layout/vList2"/>
    <dgm:cxn modelId="{CEF2F1C5-E4E2-4400-9B23-3860B10754E3}" type="presOf" srcId="{A9FA554E-F959-482A-B0EB-EF949C9ADEDE}" destId="{794B93D3-38F1-41A6-915F-76593E2B8116}" srcOrd="0" destOrd="0" presId="urn:microsoft.com/office/officeart/2005/8/layout/vList2"/>
    <dgm:cxn modelId="{24C1C6D7-B870-4574-A103-26884C845D6A}" type="presOf" srcId="{A00ADFF3-799F-4B16-9DF5-8C1B609B6A61}" destId="{83390962-35AA-43A0-A2CA-CFB47A565501}" srcOrd="0" destOrd="0" presId="urn:microsoft.com/office/officeart/2005/8/layout/vList2"/>
    <dgm:cxn modelId="{18F61BDC-41D7-4F28-B3D9-DFDE7DB571E5}" srcId="{6A693DAC-A51B-4387-A13F-9E0AFE1D9BC7}" destId="{10963BFA-853D-4E26-8939-926C56BED077}" srcOrd="0" destOrd="0" parTransId="{0EE439C2-2C1A-4CA6-AB54-3B316D0AFAA2}" sibTransId="{0C4B51E3-AE2D-4866-8FED-4CDF83B32E40}"/>
    <dgm:cxn modelId="{0481AD1A-A14F-468E-970D-6D6849D62C5B}" type="presParOf" srcId="{627F3CC1-0DE3-47F8-BC43-B7995B5350EC}" destId="{C45663E9-648F-415E-AA96-8ECB5422A4E7}" srcOrd="0" destOrd="0" presId="urn:microsoft.com/office/officeart/2005/8/layout/vList2"/>
    <dgm:cxn modelId="{676BE04D-8469-4FD4-A7AA-4361BFB900B9}" type="presParOf" srcId="{627F3CC1-0DE3-47F8-BC43-B7995B5350EC}" destId="{B16751A2-CDCD-4D91-8F56-05DD74145A87}" srcOrd="1" destOrd="0" presId="urn:microsoft.com/office/officeart/2005/8/layout/vList2"/>
    <dgm:cxn modelId="{8710CB73-576C-43B8-AC4B-98A389849A89}" type="presParOf" srcId="{627F3CC1-0DE3-47F8-BC43-B7995B5350EC}" destId="{64F8DBBC-0520-4A59-A205-49367E2A4826}" srcOrd="2" destOrd="0" presId="urn:microsoft.com/office/officeart/2005/8/layout/vList2"/>
    <dgm:cxn modelId="{D93A119F-2E7F-4E9F-8E4C-0FDDEC4D1663}" type="presParOf" srcId="{627F3CC1-0DE3-47F8-BC43-B7995B5350EC}" destId="{6C33C9A9-3A80-4A04-BA94-65EBA6188726}" srcOrd="3" destOrd="0" presId="urn:microsoft.com/office/officeart/2005/8/layout/vList2"/>
    <dgm:cxn modelId="{77844098-D8C9-4A4F-B292-145FC436004E}" type="presParOf" srcId="{627F3CC1-0DE3-47F8-BC43-B7995B5350EC}" destId="{83390962-35AA-43A0-A2CA-CFB47A565501}" srcOrd="4" destOrd="0" presId="urn:microsoft.com/office/officeart/2005/8/layout/vList2"/>
    <dgm:cxn modelId="{FE81E6EE-20F8-42EA-B6F0-840819A24374}" type="presParOf" srcId="{627F3CC1-0DE3-47F8-BC43-B7995B5350EC}" destId="{5B7393E9-2330-43F1-B8F0-45DF5903C400}" srcOrd="5" destOrd="0" presId="urn:microsoft.com/office/officeart/2005/8/layout/vList2"/>
    <dgm:cxn modelId="{85B8593E-E202-4B0A-AB8A-C8C84B849DC2}" type="presParOf" srcId="{627F3CC1-0DE3-47F8-BC43-B7995B5350EC}" destId="{794B93D3-38F1-41A6-915F-76593E2B8116}" srcOrd="6" destOrd="0" presId="urn:microsoft.com/office/officeart/2005/8/layout/vList2"/>
    <dgm:cxn modelId="{CDDDD8CF-31E9-4AA5-8D7A-07D319BCD373}" type="presParOf" srcId="{627F3CC1-0DE3-47F8-BC43-B7995B5350EC}" destId="{0D96B0EF-6226-4E6E-818C-6DFE241B8AE0}" srcOrd="7" destOrd="0" presId="urn:microsoft.com/office/officeart/2005/8/layout/vList2"/>
    <dgm:cxn modelId="{76CE4E91-F601-476D-AEF8-B66BE680D0D3}" type="presParOf" srcId="{627F3CC1-0DE3-47F8-BC43-B7995B5350EC}" destId="{4B5D4907-53A3-492A-9319-DDDBA352A53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693DAC-A51B-4387-A13F-9E0AFE1D9BC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C6333DC-03F3-4CCC-8ED5-425A8B78A23D}">
      <dgm:prSet/>
      <dgm:spPr/>
      <dgm:t>
        <a:bodyPr/>
        <a:lstStyle/>
        <a:p>
          <a:r>
            <a:rPr lang="en-US" dirty="0"/>
            <a:t>Comprehensive OSINT needs more time</a:t>
          </a:r>
        </a:p>
      </dgm:t>
    </dgm:pt>
    <dgm:pt modelId="{85D5D757-E791-4FF0-8E8C-2ADCEC23A280}" type="parTrans" cxnId="{A48BFF0A-8EC8-423F-97D4-5F524561D54C}">
      <dgm:prSet/>
      <dgm:spPr/>
      <dgm:t>
        <a:bodyPr/>
        <a:lstStyle/>
        <a:p>
          <a:endParaRPr lang="en-US"/>
        </a:p>
      </dgm:t>
    </dgm:pt>
    <dgm:pt modelId="{E625403F-A381-4597-A5EA-F0C09222C11A}" type="sibTrans" cxnId="{A48BFF0A-8EC8-423F-97D4-5F524561D54C}">
      <dgm:prSet/>
      <dgm:spPr/>
      <dgm:t>
        <a:bodyPr/>
        <a:lstStyle/>
        <a:p>
          <a:endParaRPr lang="en-US"/>
        </a:p>
      </dgm:t>
    </dgm:pt>
    <dgm:pt modelId="{A00ADFF3-799F-4B16-9DF5-8C1B609B6A61}">
      <dgm:prSet/>
      <dgm:spPr/>
      <dgm:t>
        <a:bodyPr/>
        <a:lstStyle/>
        <a:p>
          <a:r>
            <a:rPr lang="en-GB" dirty="0"/>
            <a:t>Dependent Modules</a:t>
          </a:r>
          <a:endParaRPr lang="en-US" dirty="0"/>
        </a:p>
      </dgm:t>
    </dgm:pt>
    <dgm:pt modelId="{91C46CFA-C89A-40E0-8198-3B29FB023E17}" type="parTrans" cxnId="{5B37AD63-6056-4EAC-9020-4976A6B6A866}">
      <dgm:prSet/>
      <dgm:spPr/>
      <dgm:t>
        <a:bodyPr/>
        <a:lstStyle/>
        <a:p>
          <a:endParaRPr lang="en-US"/>
        </a:p>
      </dgm:t>
    </dgm:pt>
    <dgm:pt modelId="{BB1275F1-FB91-4586-A90D-CAC2CB7266BF}" type="sibTrans" cxnId="{5B37AD63-6056-4EAC-9020-4976A6B6A866}">
      <dgm:prSet/>
      <dgm:spPr/>
      <dgm:t>
        <a:bodyPr/>
        <a:lstStyle/>
        <a:p>
          <a:endParaRPr lang="en-US"/>
        </a:p>
      </dgm:t>
    </dgm:pt>
    <dgm:pt modelId="{627F3CC1-0DE3-47F8-BC43-B7995B5350EC}" type="pres">
      <dgm:prSet presAssocID="{6A693DAC-A51B-4387-A13F-9E0AFE1D9BC7}" presName="linear" presStyleCnt="0">
        <dgm:presLayoutVars>
          <dgm:animLvl val="lvl"/>
          <dgm:resizeHandles val="exact"/>
        </dgm:presLayoutVars>
      </dgm:prSet>
      <dgm:spPr/>
    </dgm:pt>
    <dgm:pt modelId="{64F8DBBC-0520-4A59-A205-49367E2A4826}" type="pres">
      <dgm:prSet presAssocID="{6C6333DC-03F3-4CCC-8ED5-425A8B78A23D}" presName="parentText" presStyleLbl="node1" presStyleIdx="0" presStyleCnt="2">
        <dgm:presLayoutVars>
          <dgm:chMax val="0"/>
          <dgm:bulletEnabled val="1"/>
        </dgm:presLayoutVars>
      </dgm:prSet>
      <dgm:spPr/>
    </dgm:pt>
    <dgm:pt modelId="{6C33C9A9-3A80-4A04-BA94-65EBA6188726}" type="pres">
      <dgm:prSet presAssocID="{E625403F-A381-4597-A5EA-F0C09222C11A}" presName="spacer" presStyleCnt="0"/>
      <dgm:spPr/>
    </dgm:pt>
    <dgm:pt modelId="{83390962-35AA-43A0-A2CA-CFB47A565501}" type="pres">
      <dgm:prSet presAssocID="{A00ADFF3-799F-4B16-9DF5-8C1B609B6A61}" presName="parentText" presStyleLbl="node1" presStyleIdx="1" presStyleCnt="2">
        <dgm:presLayoutVars>
          <dgm:chMax val="0"/>
          <dgm:bulletEnabled val="1"/>
        </dgm:presLayoutVars>
      </dgm:prSet>
      <dgm:spPr/>
    </dgm:pt>
  </dgm:ptLst>
  <dgm:cxnLst>
    <dgm:cxn modelId="{A48BFF0A-8EC8-423F-97D4-5F524561D54C}" srcId="{6A693DAC-A51B-4387-A13F-9E0AFE1D9BC7}" destId="{6C6333DC-03F3-4CCC-8ED5-425A8B78A23D}" srcOrd="0" destOrd="0" parTransId="{85D5D757-E791-4FF0-8E8C-2ADCEC23A280}" sibTransId="{E625403F-A381-4597-A5EA-F0C09222C11A}"/>
    <dgm:cxn modelId="{42DB593C-53BB-4458-8A9E-2835F0E2E0B4}" type="presOf" srcId="{6C6333DC-03F3-4CCC-8ED5-425A8B78A23D}" destId="{64F8DBBC-0520-4A59-A205-49367E2A4826}" srcOrd="0" destOrd="0" presId="urn:microsoft.com/office/officeart/2005/8/layout/vList2"/>
    <dgm:cxn modelId="{5B37AD63-6056-4EAC-9020-4976A6B6A866}" srcId="{6A693DAC-A51B-4387-A13F-9E0AFE1D9BC7}" destId="{A00ADFF3-799F-4B16-9DF5-8C1B609B6A61}" srcOrd="1" destOrd="0" parTransId="{91C46CFA-C89A-40E0-8198-3B29FB023E17}" sibTransId="{BB1275F1-FB91-4586-A90D-CAC2CB7266BF}"/>
    <dgm:cxn modelId="{0A16FB79-945A-4267-AF6E-3C684AF0E784}" type="presOf" srcId="{6A693DAC-A51B-4387-A13F-9E0AFE1D9BC7}" destId="{627F3CC1-0DE3-47F8-BC43-B7995B5350EC}" srcOrd="0" destOrd="0" presId="urn:microsoft.com/office/officeart/2005/8/layout/vList2"/>
    <dgm:cxn modelId="{24C1C6D7-B870-4574-A103-26884C845D6A}" type="presOf" srcId="{A00ADFF3-799F-4B16-9DF5-8C1B609B6A61}" destId="{83390962-35AA-43A0-A2CA-CFB47A565501}" srcOrd="0" destOrd="0" presId="urn:microsoft.com/office/officeart/2005/8/layout/vList2"/>
    <dgm:cxn modelId="{8710CB73-576C-43B8-AC4B-98A389849A89}" type="presParOf" srcId="{627F3CC1-0DE3-47F8-BC43-B7995B5350EC}" destId="{64F8DBBC-0520-4A59-A205-49367E2A4826}" srcOrd="0" destOrd="0" presId="urn:microsoft.com/office/officeart/2005/8/layout/vList2"/>
    <dgm:cxn modelId="{D93A119F-2E7F-4E9F-8E4C-0FDDEC4D1663}" type="presParOf" srcId="{627F3CC1-0DE3-47F8-BC43-B7995B5350EC}" destId="{6C33C9A9-3A80-4A04-BA94-65EBA6188726}" srcOrd="1" destOrd="0" presId="urn:microsoft.com/office/officeart/2005/8/layout/vList2"/>
    <dgm:cxn modelId="{77844098-D8C9-4A4F-B292-145FC436004E}" type="presParOf" srcId="{627F3CC1-0DE3-47F8-BC43-B7995B5350EC}" destId="{83390962-35AA-43A0-A2CA-CFB47A56550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E60E42-9A01-4692-BC81-133D8AECFA65}">
      <dsp:nvSpPr>
        <dsp:cNvPr id="0" name=""/>
        <dsp:cNvSpPr/>
      </dsp:nvSpPr>
      <dsp:spPr>
        <a:xfrm>
          <a:off x="0" y="566"/>
          <a:ext cx="5913437" cy="132455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4AB39A-16CF-427B-84B0-0B0523D2B773}">
      <dsp:nvSpPr>
        <dsp:cNvPr id="0" name=""/>
        <dsp:cNvSpPr/>
      </dsp:nvSpPr>
      <dsp:spPr>
        <a:xfrm>
          <a:off x="400679" y="298591"/>
          <a:ext cx="728507" cy="72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E9ECC0-7F8C-47D3-B81A-082C476EA040}">
      <dsp:nvSpPr>
        <dsp:cNvPr id="0" name=""/>
        <dsp:cNvSpPr/>
      </dsp:nvSpPr>
      <dsp:spPr>
        <a:xfrm>
          <a:off x="1529865" y="566"/>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711200">
            <a:lnSpc>
              <a:spcPct val="100000"/>
            </a:lnSpc>
            <a:spcBef>
              <a:spcPct val="0"/>
            </a:spcBef>
            <a:spcAft>
              <a:spcPct val="35000"/>
            </a:spcAft>
            <a:buNone/>
          </a:pPr>
          <a:r>
            <a:rPr lang="en-US" sz="1600" kern="1200" dirty="0"/>
            <a:t>A framework that adheres to the International standards on network configuration and information management.</a:t>
          </a:r>
        </a:p>
      </dsp:txBody>
      <dsp:txXfrm>
        <a:off x="1529865" y="566"/>
        <a:ext cx="4383571" cy="1324558"/>
      </dsp:txXfrm>
    </dsp:sp>
    <dsp:sp modelId="{EFB28720-4239-4357-A805-5EC546CC8597}">
      <dsp:nvSpPr>
        <dsp:cNvPr id="0" name=""/>
        <dsp:cNvSpPr/>
      </dsp:nvSpPr>
      <dsp:spPr>
        <a:xfrm>
          <a:off x="0" y="1656264"/>
          <a:ext cx="5913437" cy="132455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48A723-D5FB-43A4-8314-1FD2E1C007E4}">
      <dsp:nvSpPr>
        <dsp:cNvPr id="0" name=""/>
        <dsp:cNvSpPr/>
      </dsp:nvSpPr>
      <dsp:spPr>
        <a:xfrm>
          <a:off x="400679" y="1954290"/>
          <a:ext cx="728507" cy="72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986FDD-CDCA-4E51-B9B4-1B336D6CB641}">
      <dsp:nvSpPr>
        <dsp:cNvPr id="0" name=""/>
        <dsp:cNvSpPr/>
      </dsp:nvSpPr>
      <dsp:spPr>
        <a:xfrm>
          <a:off x="1529865" y="1656264"/>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711200">
            <a:lnSpc>
              <a:spcPct val="100000"/>
            </a:lnSpc>
            <a:spcBef>
              <a:spcPct val="0"/>
            </a:spcBef>
            <a:spcAft>
              <a:spcPct val="35000"/>
            </a:spcAft>
            <a:buNone/>
          </a:pPr>
          <a:r>
            <a:rPr lang="en-US" sz="1600" kern="1200" dirty="0"/>
            <a:t>A GUI tool that provides an easy-to-use interface to assist the security standards in an organization with respected to our framework standards.</a:t>
          </a:r>
        </a:p>
      </dsp:txBody>
      <dsp:txXfrm>
        <a:off x="1529865" y="1656264"/>
        <a:ext cx="4383571" cy="1324558"/>
      </dsp:txXfrm>
    </dsp:sp>
    <dsp:sp modelId="{8A2736AB-6D65-4E9B-A719-64C6985287B2}">
      <dsp:nvSpPr>
        <dsp:cNvPr id="0" name=""/>
        <dsp:cNvSpPr/>
      </dsp:nvSpPr>
      <dsp:spPr>
        <a:xfrm>
          <a:off x="0" y="3311963"/>
          <a:ext cx="5913437" cy="132455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C542E9-3393-40FB-A8A8-A90CF0EF6FF8}">
      <dsp:nvSpPr>
        <dsp:cNvPr id="0" name=""/>
        <dsp:cNvSpPr/>
      </dsp:nvSpPr>
      <dsp:spPr>
        <a:xfrm>
          <a:off x="400679" y="3609988"/>
          <a:ext cx="728507" cy="72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8DC234-5081-4DE0-B0A8-FD47636D5142}">
      <dsp:nvSpPr>
        <dsp:cNvPr id="0" name=""/>
        <dsp:cNvSpPr/>
      </dsp:nvSpPr>
      <dsp:spPr>
        <a:xfrm>
          <a:off x="1529865" y="3311963"/>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711200">
            <a:lnSpc>
              <a:spcPct val="100000"/>
            </a:lnSpc>
            <a:spcBef>
              <a:spcPct val="0"/>
            </a:spcBef>
            <a:spcAft>
              <a:spcPct val="35000"/>
            </a:spcAft>
            <a:buNone/>
          </a:pPr>
          <a:r>
            <a:rPr lang="en-US" sz="1600" kern="1200"/>
            <a:t>It culminates in the betterment of the security of the college/Enterprise using it.</a:t>
          </a:r>
        </a:p>
      </dsp:txBody>
      <dsp:txXfrm>
        <a:off x="1529865" y="3311963"/>
        <a:ext cx="4383571" cy="13245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5663E9-648F-415E-AA96-8ECB5422A4E7}">
      <dsp:nvSpPr>
        <dsp:cNvPr id="0" name=""/>
        <dsp:cNvSpPr/>
      </dsp:nvSpPr>
      <dsp:spPr>
        <a:xfrm>
          <a:off x="0" y="89256"/>
          <a:ext cx="6130924" cy="7546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Feasible</a:t>
          </a:r>
          <a:endParaRPr lang="en-US" sz="3000" kern="1200"/>
        </a:p>
      </dsp:txBody>
      <dsp:txXfrm>
        <a:off x="36839" y="126095"/>
        <a:ext cx="6057246" cy="680971"/>
      </dsp:txXfrm>
    </dsp:sp>
    <dsp:sp modelId="{64F8DBBC-0520-4A59-A205-49367E2A4826}">
      <dsp:nvSpPr>
        <dsp:cNvPr id="0" name=""/>
        <dsp:cNvSpPr/>
      </dsp:nvSpPr>
      <dsp:spPr>
        <a:xfrm>
          <a:off x="0" y="930306"/>
          <a:ext cx="6130924" cy="7546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dirty="0"/>
            <a:t>Time efficient for Report Generation</a:t>
          </a:r>
          <a:endParaRPr lang="en-US" sz="3000" kern="1200" dirty="0"/>
        </a:p>
      </dsp:txBody>
      <dsp:txXfrm>
        <a:off x="36839" y="967145"/>
        <a:ext cx="6057246" cy="680971"/>
      </dsp:txXfrm>
    </dsp:sp>
    <dsp:sp modelId="{83390962-35AA-43A0-A2CA-CFB47A565501}">
      <dsp:nvSpPr>
        <dsp:cNvPr id="0" name=""/>
        <dsp:cNvSpPr/>
      </dsp:nvSpPr>
      <dsp:spPr>
        <a:xfrm>
          <a:off x="0" y="1771356"/>
          <a:ext cx="6130924" cy="7546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dirty="0"/>
            <a:t>Low-cost maintenance</a:t>
          </a:r>
          <a:endParaRPr lang="en-US" sz="3000" kern="1200" dirty="0"/>
        </a:p>
      </dsp:txBody>
      <dsp:txXfrm>
        <a:off x="36839" y="1808195"/>
        <a:ext cx="6057246" cy="680971"/>
      </dsp:txXfrm>
    </dsp:sp>
    <dsp:sp modelId="{794B93D3-38F1-41A6-915F-76593E2B8116}">
      <dsp:nvSpPr>
        <dsp:cNvPr id="0" name=""/>
        <dsp:cNvSpPr/>
      </dsp:nvSpPr>
      <dsp:spPr>
        <a:xfrm>
          <a:off x="0" y="2612406"/>
          <a:ext cx="6130924" cy="7546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Less resource consumption </a:t>
          </a:r>
          <a:endParaRPr lang="en-US" sz="3000" kern="1200"/>
        </a:p>
      </dsp:txBody>
      <dsp:txXfrm>
        <a:off x="36839" y="2649245"/>
        <a:ext cx="6057246" cy="680971"/>
      </dsp:txXfrm>
    </dsp:sp>
    <dsp:sp modelId="{4B5D4907-53A3-492A-9319-DDDBA352A53D}">
      <dsp:nvSpPr>
        <dsp:cNvPr id="0" name=""/>
        <dsp:cNvSpPr/>
      </dsp:nvSpPr>
      <dsp:spPr>
        <a:xfrm>
          <a:off x="0" y="3453456"/>
          <a:ext cx="6130924" cy="7546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Works in a very strategical manner </a:t>
          </a:r>
          <a:endParaRPr lang="en-US" sz="3000" kern="1200"/>
        </a:p>
      </dsp:txBody>
      <dsp:txXfrm>
        <a:off x="36839" y="3490295"/>
        <a:ext cx="6057246" cy="6809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8DBBC-0520-4A59-A205-49367E2A4826}">
      <dsp:nvSpPr>
        <dsp:cNvPr id="0" name=""/>
        <dsp:cNvSpPr/>
      </dsp:nvSpPr>
      <dsp:spPr>
        <a:xfrm>
          <a:off x="0" y="368689"/>
          <a:ext cx="5736459" cy="6288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Comprehensive OSINT needs more time</a:t>
          </a:r>
        </a:p>
      </dsp:txBody>
      <dsp:txXfrm>
        <a:off x="30699" y="399388"/>
        <a:ext cx="5675061" cy="567477"/>
      </dsp:txXfrm>
    </dsp:sp>
    <dsp:sp modelId="{83390962-35AA-43A0-A2CA-CFB47A565501}">
      <dsp:nvSpPr>
        <dsp:cNvPr id="0" name=""/>
        <dsp:cNvSpPr/>
      </dsp:nvSpPr>
      <dsp:spPr>
        <a:xfrm>
          <a:off x="0" y="1069564"/>
          <a:ext cx="5736459" cy="6288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Dependent Modules</a:t>
          </a:r>
          <a:endParaRPr lang="en-US" sz="2500" kern="1200" dirty="0"/>
        </a:p>
      </dsp:txBody>
      <dsp:txXfrm>
        <a:off x="30699" y="1100263"/>
        <a:ext cx="5675061" cy="56747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B3D23B-CE76-49F9-99B7-0D24C6C3F77F}" type="datetimeFigureOut">
              <a:t>3/31/2023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989EF6-6E63-4737-987A-DF86158733F5}" type="slidenum">
              <a:t>‹#›</a:t>
            </a:fld>
            <a:endParaRPr lang="en-US"/>
          </a:p>
        </p:txBody>
      </p:sp>
    </p:spTree>
    <p:extLst>
      <p:ext uri="{BB962C8B-B14F-4D97-AF65-F5344CB8AC3E}">
        <p14:creationId xmlns:p14="http://schemas.microsoft.com/office/powerpoint/2010/main" val="2155870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3/31/2023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3/31/2023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688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3/31/2023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831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3/31/2023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060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3/31/2023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783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3/31/2023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8834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3/31/2023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5179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3/31/2023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09955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3/31/2023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76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3/31/2023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7747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3/31/2023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2722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3/31/2023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057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3/31/2023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3/31/2023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3/31/2023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3/31/2023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3/31/2023</a:t>
            </a:fld>
            <a:endParaRPr lang="en-US"/>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35637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Nova"/>
              <a:ea typeface="+mn-ea"/>
              <a:cs typeface="+mn-cs"/>
            </a:endParaRPr>
          </a:p>
        </p:txBody>
      </p:sp>
      <p:sp>
        <p:nvSpPr>
          <p:cNvPr id="32"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Abstract background of mesh">
            <a:extLst>
              <a:ext uri="{FF2B5EF4-FFF2-40B4-BE49-F238E27FC236}">
                <a16:creationId xmlns:a16="http://schemas.microsoft.com/office/drawing/2014/main" id="{746D4953-15D9-8A72-C00E-EEDC651CE582}"/>
              </a:ext>
            </a:extLst>
          </p:cNvPr>
          <p:cNvPicPr>
            <a:picLocks noChangeAspect="1"/>
          </p:cNvPicPr>
          <p:nvPr/>
        </p:nvPicPr>
        <p:blipFill rotWithShape="1">
          <a:blip r:embed="rId2">
            <a:duotone>
              <a:schemeClr val="accent1">
                <a:shade val="45000"/>
                <a:satMod val="135000"/>
              </a:schemeClr>
              <a:prstClr val="white"/>
            </a:duotone>
            <a:alphaModFix amt="35000"/>
          </a:blip>
          <a:srcRect b="15730"/>
          <a:stretch/>
        </p:blipFill>
        <p:spPr>
          <a:xfrm>
            <a:off x="20" y="-8877"/>
            <a:ext cx="12191980" cy="6858000"/>
          </a:xfrm>
          <a:prstGeom prst="rect">
            <a:avLst/>
          </a:prstGeom>
        </p:spPr>
      </p:pic>
      <p:sp>
        <p:nvSpPr>
          <p:cNvPr id="2" name="Title 1"/>
          <p:cNvSpPr>
            <a:spLocks noGrp="1"/>
          </p:cNvSpPr>
          <p:nvPr>
            <p:ph type="ctrTitle"/>
          </p:nvPr>
        </p:nvSpPr>
        <p:spPr>
          <a:xfrm>
            <a:off x="1608817" y="1968703"/>
            <a:ext cx="9679449" cy="2902839"/>
          </a:xfrm>
        </p:spPr>
        <p:txBody>
          <a:bodyPr anchor="b">
            <a:normAutofit/>
          </a:bodyPr>
          <a:lstStyle/>
          <a:p>
            <a:pPr algn="ctr"/>
            <a:r>
              <a:rPr lang="en-GB" sz="6100" dirty="0" err="1">
                <a:solidFill>
                  <a:srgbClr val="FFFFFF"/>
                </a:solidFill>
                <a:latin typeface="Tenorite"/>
                <a:ea typeface="+mj-lt"/>
                <a:cs typeface="+mj-lt"/>
              </a:rPr>
              <a:t>Openvuln</a:t>
            </a:r>
            <a:r>
              <a:rPr lang="en-GB" sz="6100" dirty="0">
                <a:solidFill>
                  <a:srgbClr val="FFFFFF"/>
                </a:solidFill>
                <a:latin typeface="Tenorite"/>
                <a:ea typeface="+mj-lt"/>
                <a:cs typeface="+mj-lt"/>
              </a:rPr>
              <a:t> scanner </a:t>
            </a:r>
            <a:br>
              <a:rPr lang="en-GB" sz="6100" dirty="0">
                <a:solidFill>
                  <a:srgbClr val="FFFFFF"/>
                </a:solidFill>
                <a:latin typeface="Tenorite"/>
                <a:ea typeface="+mj-lt"/>
                <a:cs typeface="+mj-lt"/>
              </a:rPr>
            </a:br>
            <a:r>
              <a:rPr lang="en-GB" sz="6100" dirty="0">
                <a:solidFill>
                  <a:srgbClr val="FFFFFF"/>
                </a:solidFill>
                <a:latin typeface="Tenorite"/>
                <a:ea typeface="+mj-lt"/>
                <a:cs typeface="+mj-lt"/>
              </a:rPr>
              <a:t>&amp; </a:t>
            </a:r>
            <a:br>
              <a:rPr lang="en-GB" sz="6100" dirty="0">
                <a:solidFill>
                  <a:srgbClr val="FFFFFF"/>
                </a:solidFill>
                <a:latin typeface="Tenorite"/>
                <a:ea typeface="+mj-lt"/>
                <a:cs typeface="+mj-lt"/>
              </a:rPr>
            </a:br>
            <a:r>
              <a:rPr lang="en-GB" sz="6100" dirty="0">
                <a:solidFill>
                  <a:srgbClr val="FFFFFF"/>
                </a:solidFill>
                <a:latin typeface="Tenorite"/>
                <a:ea typeface="+mj-lt"/>
                <a:cs typeface="+mj-lt"/>
              </a:rPr>
              <a:t>SECURITY framework</a:t>
            </a:r>
            <a:endParaRPr lang="en-US" sz="6100" dirty="0">
              <a:solidFill>
                <a:srgbClr val="FFFFFF"/>
              </a:solidFill>
              <a:latin typeface="Tenorite"/>
            </a:endParaRPr>
          </a:p>
        </p:txBody>
      </p:sp>
      <p:cxnSp>
        <p:nvCxnSpPr>
          <p:cNvPr id="34" name="Straight Connector 3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966B3-0493-0547-44E9-6674B510DC85}"/>
              </a:ext>
            </a:extLst>
          </p:cNvPr>
          <p:cNvSpPr>
            <a:spLocks noGrp="1"/>
          </p:cNvSpPr>
          <p:nvPr>
            <p:ph type="title" idx="4294967295"/>
          </p:nvPr>
        </p:nvSpPr>
        <p:spPr>
          <a:xfrm>
            <a:off x="1590261" y="2092325"/>
            <a:ext cx="3273425" cy="2673350"/>
          </a:xfrm>
        </p:spPr>
        <p:txBody>
          <a:bodyPr anchor="t">
            <a:normAutofit fontScale="90000"/>
          </a:bodyPr>
          <a:lstStyle/>
          <a:p>
            <a:r>
              <a:rPr lang="en-US" dirty="0">
                <a:latin typeface="Tenorite" panose="00000500000000000000" pitchFamily="2" charset="0"/>
                <a:ea typeface="+mj-lt"/>
                <a:cs typeface="+mj-lt"/>
              </a:rPr>
              <a:t>Details of the Proposed system </a:t>
            </a:r>
            <a:endParaRPr lang="en-US" dirty="0">
              <a:latin typeface="Tenorite" panose="00000500000000000000" pitchFamily="2" charset="0"/>
            </a:endParaRPr>
          </a:p>
        </p:txBody>
      </p:sp>
      <p:graphicFrame>
        <p:nvGraphicFramePr>
          <p:cNvPr id="5" name="Content Placeholder 2">
            <a:extLst>
              <a:ext uri="{FF2B5EF4-FFF2-40B4-BE49-F238E27FC236}">
                <a16:creationId xmlns:a16="http://schemas.microsoft.com/office/drawing/2014/main" id="{A2B9609A-FC97-E046-DADC-80595289FE23}"/>
              </a:ext>
            </a:extLst>
          </p:cNvPr>
          <p:cNvGraphicFramePr>
            <a:graphicFrameLocks noGrp="1"/>
          </p:cNvGraphicFramePr>
          <p:nvPr>
            <p:ph idx="4294967295"/>
            <p:extLst>
              <p:ext uri="{D42A27DB-BD31-4B8C-83A1-F6EECF244321}">
                <p14:modId xmlns:p14="http://schemas.microsoft.com/office/powerpoint/2010/main" val="203011969"/>
              </p:ext>
            </p:extLst>
          </p:nvPr>
        </p:nvGraphicFramePr>
        <p:xfrm>
          <a:off x="5622583" y="1031875"/>
          <a:ext cx="5913437" cy="463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605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752AC-6AB7-AF3D-64BD-6C88D7620549}"/>
              </a:ext>
            </a:extLst>
          </p:cNvPr>
          <p:cNvSpPr>
            <a:spLocks noGrp="1"/>
          </p:cNvSpPr>
          <p:nvPr>
            <p:ph type="title" idx="4294967295"/>
          </p:nvPr>
        </p:nvSpPr>
        <p:spPr>
          <a:xfrm>
            <a:off x="3314769" y="964286"/>
            <a:ext cx="9602787" cy="1049338"/>
          </a:xfrm>
        </p:spPr>
        <p:txBody>
          <a:bodyPr>
            <a:normAutofit fontScale="90000"/>
          </a:bodyPr>
          <a:lstStyle/>
          <a:p>
            <a:pPr>
              <a:lnSpc>
                <a:spcPct val="150000"/>
              </a:lnSpc>
            </a:pPr>
            <a:r>
              <a:rPr lang="en-GB" b="1" dirty="0">
                <a:latin typeface="Tenorite"/>
                <a:ea typeface="+mj-lt"/>
                <a:cs typeface="+mj-lt"/>
              </a:rPr>
              <a:t>SECURITY FRAMEWORK</a:t>
            </a:r>
            <a:endParaRPr lang="en-US" b="1" dirty="0">
              <a:latin typeface="Tenorite"/>
            </a:endParaRPr>
          </a:p>
        </p:txBody>
      </p:sp>
      <p:sp>
        <p:nvSpPr>
          <p:cNvPr id="3" name="TextBox 2">
            <a:extLst>
              <a:ext uri="{FF2B5EF4-FFF2-40B4-BE49-F238E27FC236}">
                <a16:creationId xmlns:a16="http://schemas.microsoft.com/office/drawing/2014/main" id="{589689B5-AD0D-1063-82DF-BCC86B093C5A}"/>
              </a:ext>
            </a:extLst>
          </p:cNvPr>
          <p:cNvSpPr txBox="1"/>
          <p:nvPr/>
        </p:nvSpPr>
        <p:spPr>
          <a:xfrm>
            <a:off x="1245140" y="2441643"/>
            <a:ext cx="10466962"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enorite" panose="00000500000000000000" pitchFamily="2" charset="0"/>
              </a:rPr>
              <a:t>CIA Triad</a:t>
            </a:r>
          </a:p>
          <a:p>
            <a:pPr marL="285750" indent="-285750">
              <a:buFont typeface="Arial" panose="020B0604020202020204" pitchFamily="34" charset="0"/>
              <a:buChar char="•"/>
            </a:pPr>
            <a:r>
              <a:rPr lang="en-US" sz="2800" dirty="0">
                <a:latin typeface="Tenorite" panose="00000500000000000000" pitchFamily="2" charset="0"/>
              </a:rPr>
              <a:t>Periodic Risk Assessment</a:t>
            </a:r>
          </a:p>
          <a:p>
            <a:pPr marL="285750" indent="-285750">
              <a:buFont typeface="Arial" panose="020B0604020202020204" pitchFamily="34" charset="0"/>
              <a:buChar char="•"/>
            </a:pPr>
            <a:r>
              <a:rPr lang="en-US" sz="2800" dirty="0">
                <a:latin typeface="Tenorite" panose="00000500000000000000" pitchFamily="2" charset="0"/>
              </a:rPr>
              <a:t>Information Access Management</a:t>
            </a:r>
          </a:p>
          <a:p>
            <a:pPr marL="285750" indent="-285750">
              <a:buFont typeface="Arial" panose="020B0604020202020204" pitchFamily="34" charset="0"/>
              <a:buChar char="•"/>
            </a:pPr>
            <a:r>
              <a:rPr lang="en-US" sz="2800" dirty="0">
                <a:latin typeface="Tenorite" panose="00000500000000000000" pitchFamily="2" charset="0"/>
              </a:rPr>
              <a:t>Workforce Management</a:t>
            </a:r>
          </a:p>
          <a:p>
            <a:pPr marL="285750" indent="-285750">
              <a:buFont typeface="Arial" panose="020B0604020202020204" pitchFamily="34" charset="0"/>
              <a:buChar char="•"/>
            </a:pPr>
            <a:r>
              <a:rPr lang="en-US" sz="2800" dirty="0">
                <a:latin typeface="Tenorite" panose="00000500000000000000" pitchFamily="2" charset="0"/>
              </a:rPr>
              <a:t>Datacenter and Device Security</a:t>
            </a:r>
          </a:p>
          <a:p>
            <a:pPr marL="285750" indent="-285750">
              <a:buFont typeface="Arial" panose="020B0604020202020204" pitchFamily="34" charset="0"/>
              <a:buChar char="•"/>
            </a:pPr>
            <a:r>
              <a:rPr lang="en-US" sz="2800" dirty="0">
                <a:latin typeface="Tenorite" panose="00000500000000000000" pitchFamily="2" charset="0"/>
              </a:rPr>
              <a:t>Audit</a:t>
            </a:r>
            <a:endParaRPr lang="en-IN" sz="2800" dirty="0">
              <a:latin typeface="Tenorite" panose="00000500000000000000" pitchFamily="2" charset="0"/>
            </a:endParaRPr>
          </a:p>
        </p:txBody>
      </p:sp>
    </p:spTree>
    <p:extLst>
      <p:ext uri="{BB962C8B-B14F-4D97-AF65-F5344CB8AC3E}">
        <p14:creationId xmlns:p14="http://schemas.microsoft.com/office/powerpoint/2010/main" val="1737985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D7B55-8A2A-DDDC-F1E1-E5E5CB068972}"/>
              </a:ext>
            </a:extLst>
          </p:cNvPr>
          <p:cNvSpPr>
            <a:spLocks noGrp="1"/>
          </p:cNvSpPr>
          <p:nvPr>
            <p:ph type="title" idx="4294967295"/>
          </p:nvPr>
        </p:nvSpPr>
        <p:spPr>
          <a:xfrm>
            <a:off x="1530626" y="1280318"/>
            <a:ext cx="3538538" cy="4297363"/>
          </a:xfrm>
        </p:spPr>
        <p:txBody>
          <a:bodyPr anchor="ctr">
            <a:normAutofit/>
          </a:bodyPr>
          <a:lstStyle/>
          <a:p>
            <a:r>
              <a:rPr lang="en-US" dirty="0"/>
              <a:t>MODULES</a:t>
            </a:r>
            <a:endParaRPr lang="en-IN" dirty="0"/>
          </a:p>
        </p:txBody>
      </p:sp>
      <p:sp>
        <p:nvSpPr>
          <p:cNvPr id="3" name="Content Placeholder 2">
            <a:extLst>
              <a:ext uri="{FF2B5EF4-FFF2-40B4-BE49-F238E27FC236}">
                <a16:creationId xmlns:a16="http://schemas.microsoft.com/office/drawing/2014/main" id="{52EA6177-71AB-2FD8-C3B9-753EC2F731D4}"/>
              </a:ext>
            </a:extLst>
          </p:cNvPr>
          <p:cNvSpPr>
            <a:spLocks noGrp="1"/>
          </p:cNvSpPr>
          <p:nvPr>
            <p:ph idx="4294967295"/>
          </p:nvPr>
        </p:nvSpPr>
        <p:spPr>
          <a:xfrm>
            <a:off x="6061075" y="1600200"/>
            <a:ext cx="6130925" cy="4297363"/>
          </a:xfrm>
        </p:spPr>
        <p:txBody>
          <a:bodyPr anchor="ctr">
            <a:normAutofit lnSpcReduction="10000"/>
          </a:bodyPr>
          <a:lstStyle/>
          <a:p>
            <a:pPr marL="285750" indent="-285750"/>
            <a:r>
              <a:rPr lang="en-US" dirty="0">
                <a:latin typeface="Tenorite"/>
                <a:ea typeface="+mn-lt"/>
                <a:cs typeface="+mn-lt"/>
              </a:rPr>
              <a:t>Network scanner</a:t>
            </a:r>
          </a:p>
          <a:p>
            <a:pPr marL="285750" indent="-285750"/>
            <a:r>
              <a:rPr lang="en-US" dirty="0">
                <a:latin typeface="Tenorite"/>
                <a:ea typeface="+mn-lt"/>
                <a:cs typeface="+mn-lt"/>
              </a:rPr>
              <a:t>Domain details fetcher</a:t>
            </a:r>
          </a:p>
          <a:p>
            <a:pPr marL="285750" indent="-285750"/>
            <a:r>
              <a:rPr lang="en-US" dirty="0">
                <a:latin typeface="Tenorite"/>
                <a:ea typeface="+mn-lt"/>
                <a:cs typeface="+mn-lt"/>
              </a:rPr>
              <a:t>SSL Certificate Details</a:t>
            </a:r>
            <a:endParaRPr lang="en-US" dirty="0">
              <a:latin typeface="Tenorite"/>
            </a:endParaRPr>
          </a:p>
          <a:p>
            <a:pPr marL="285750" indent="-285750"/>
            <a:r>
              <a:rPr lang="en-US" dirty="0">
                <a:latin typeface="Tenorite"/>
                <a:ea typeface="+mn-lt"/>
                <a:cs typeface="+mn-lt"/>
              </a:rPr>
              <a:t>OS Detection</a:t>
            </a:r>
            <a:endParaRPr lang="en-US" dirty="0">
              <a:latin typeface="Tenorite"/>
            </a:endParaRPr>
          </a:p>
          <a:p>
            <a:pPr marL="285750" indent="-285750"/>
            <a:r>
              <a:rPr lang="en-US" dirty="0">
                <a:latin typeface="Tenorite"/>
                <a:ea typeface="+mn-lt"/>
                <a:cs typeface="+mn-lt"/>
              </a:rPr>
              <a:t>Subdomain Enumeration           </a:t>
            </a:r>
            <a:endParaRPr lang="en-US" dirty="0">
              <a:latin typeface="Tenorite"/>
            </a:endParaRPr>
          </a:p>
          <a:p>
            <a:pPr marL="285750" indent="-285750"/>
            <a:r>
              <a:rPr lang="en-US" dirty="0">
                <a:latin typeface="Tenorite"/>
                <a:ea typeface="+mn-lt"/>
                <a:cs typeface="+mn-lt"/>
              </a:rPr>
              <a:t>DNS, IP lookup</a:t>
            </a:r>
          </a:p>
          <a:p>
            <a:pPr marL="285750" indent="-285750"/>
            <a:r>
              <a:rPr lang="en-US" dirty="0">
                <a:latin typeface="Tenorite"/>
              </a:rPr>
              <a:t>Geolocation of IP</a:t>
            </a:r>
          </a:p>
          <a:p>
            <a:endParaRPr lang="en-IN" dirty="0"/>
          </a:p>
        </p:txBody>
      </p:sp>
    </p:spTree>
    <p:extLst>
      <p:ext uri="{BB962C8B-B14F-4D97-AF65-F5344CB8AC3E}">
        <p14:creationId xmlns:p14="http://schemas.microsoft.com/office/powerpoint/2010/main" val="843066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7526-3C72-1870-4B74-7508DCF0F8F4}"/>
              </a:ext>
            </a:extLst>
          </p:cNvPr>
          <p:cNvSpPr>
            <a:spLocks noGrp="1"/>
          </p:cNvSpPr>
          <p:nvPr>
            <p:ph type="title" idx="4294967295"/>
          </p:nvPr>
        </p:nvSpPr>
        <p:spPr>
          <a:xfrm>
            <a:off x="1679713" y="1699109"/>
            <a:ext cx="4176713" cy="2379662"/>
          </a:xfrm>
        </p:spPr>
        <p:txBody>
          <a:bodyPr vert="horz" lIns="91440" tIns="45720" rIns="91440" bIns="0" rtlCol="0" anchor="b">
            <a:normAutofit/>
          </a:bodyPr>
          <a:lstStyle/>
          <a:p>
            <a:r>
              <a:rPr lang="en-US" sz="4000" dirty="0"/>
              <a:t>BLOCK DIAGRAM OF OSINT TOOL</a:t>
            </a:r>
          </a:p>
        </p:txBody>
      </p:sp>
      <p:pic>
        <p:nvPicPr>
          <p:cNvPr id="4" name="Content Placeholder 3">
            <a:extLst>
              <a:ext uri="{FF2B5EF4-FFF2-40B4-BE49-F238E27FC236}">
                <a16:creationId xmlns:a16="http://schemas.microsoft.com/office/drawing/2014/main" id="{EE6CFA25-E265-1959-FCA1-2279C46715C3}"/>
              </a:ext>
            </a:extLst>
          </p:cNvPr>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bwMode="auto">
          <a:xfrm>
            <a:off x="6335576" y="615156"/>
            <a:ext cx="5022850" cy="5627687"/>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64213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5325-AB21-444C-6E94-682C43ADE1F0}"/>
              </a:ext>
            </a:extLst>
          </p:cNvPr>
          <p:cNvSpPr>
            <a:spLocks noGrp="1"/>
          </p:cNvSpPr>
          <p:nvPr>
            <p:ph type="title" idx="4294967295"/>
          </p:nvPr>
        </p:nvSpPr>
        <p:spPr>
          <a:xfrm>
            <a:off x="3611355" y="765106"/>
            <a:ext cx="9604375" cy="1049337"/>
          </a:xfrm>
        </p:spPr>
        <p:txBody>
          <a:bodyPr/>
          <a:lstStyle/>
          <a:p>
            <a:r>
              <a:rPr lang="en-US" dirty="0">
                <a:latin typeface="Tenorite" panose="00000500000000000000" pitchFamily="2" charset="0"/>
              </a:rPr>
              <a:t>MAIN DASHBOARD</a:t>
            </a:r>
            <a:endParaRPr lang="en-IN" dirty="0">
              <a:latin typeface="Tenorite" panose="00000500000000000000" pitchFamily="2" charset="0"/>
            </a:endParaRPr>
          </a:p>
        </p:txBody>
      </p:sp>
      <p:pic>
        <p:nvPicPr>
          <p:cNvPr id="4" name="Content Placeholder 3" descr="Graphical user interface, application, Teams&#10;&#10;Description automatically generated">
            <a:extLst>
              <a:ext uri="{FF2B5EF4-FFF2-40B4-BE49-F238E27FC236}">
                <a16:creationId xmlns:a16="http://schemas.microsoft.com/office/drawing/2014/main" id="{7445F2DC-BE7D-BAC0-A99F-5742E2586978}"/>
              </a:ext>
            </a:extLst>
          </p:cNvPr>
          <p:cNvPicPr>
            <a:picLocks noGrp="1" noChangeAspect="1"/>
          </p:cNvPicPr>
          <p:nvPr>
            <p:ph idx="4294967295"/>
          </p:nvPr>
        </p:nvPicPr>
        <p:blipFill>
          <a:blip r:embed="rId2"/>
          <a:stretch>
            <a:fillRect/>
          </a:stretch>
        </p:blipFill>
        <p:spPr>
          <a:xfrm>
            <a:off x="2150027" y="2006186"/>
            <a:ext cx="7891946" cy="426173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904870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C6A6-9087-66A6-BFD8-6384E0254238}"/>
              </a:ext>
            </a:extLst>
          </p:cNvPr>
          <p:cNvSpPr>
            <a:spLocks noGrp="1"/>
          </p:cNvSpPr>
          <p:nvPr>
            <p:ph type="title" idx="4294967295"/>
          </p:nvPr>
        </p:nvSpPr>
        <p:spPr>
          <a:xfrm>
            <a:off x="1202634" y="1122639"/>
            <a:ext cx="4176713" cy="2379662"/>
          </a:xfrm>
        </p:spPr>
        <p:txBody>
          <a:bodyPr vert="horz" lIns="91440" tIns="45720" rIns="91440" bIns="0" rtlCol="0" anchor="b">
            <a:normAutofit/>
          </a:bodyPr>
          <a:lstStyle/>
          <a:p>
            <a:r>
              <a:rPr lang="en-US" sz="4800" dirty="0"/>
              <a:t>WHOIS </a:t>
            </a:r>
            <a:r>
              <a:rPr lang="en-US" dirty="0"/>
              <a:t>D</a:t>
            </a:r>
            <a:r>
              <a:rPr lang="en-US" sz="4800" dirty="0"/>
              <a:t>etails</a:t>
            </a:r>
          </a:p>
        </p:txBody>
      </p:sp>
      <p:pic>
        <p:nvPicPr>
          <p:cNvPr id="4" name="Content Placeholder 3" descr="Table&#10;&#10;Description automatically generated">
            <a:extLst>
              <a:ext uri="{FF2B5EF4-FFF2-40B4-BE49-F238E27FC236}">
                <a16:creationId xmlns:a16="http://schemas.microsoft.com/office/drawing/2014/main" id="{33901E83-FFE6-8FE4-E410-CE1BFC892FD7}"/>
              </a:ext>
            </a:extLst>
          </p:cNvPr>
          <p:cNvPicPr>
            <a:picLocks noGrp="1" noChangeAspect="1"/>
          </p:cNvPicPr>
          <p:nvPr>
            <p:ph idx="4294967295"/>
          </p:nvPr>
        </p:nvPicPr>
        <p:blipFill>
          <a:blip r:embed="rId2"/>
          <a:stretch>
            <a:fillRect/>
          </a:stretch>
        </p:blipFill>
        <p:spPr>
          <a:xfrm>
            <a:off x="5379347" y="92075"/>
            <a:ext cx="6508750" cy="667385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09492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584885-8C72-D65B-7A57-94282BAF71FA}"/>
              </a:ext>
            </a:extLst>
          </p:cNvPr>
          <p:cNvPicPr>
            <a:picLocks noChangeAspect="1"/>
          </p:cNvPicPr>
          <p:nvPr/>
        </p:nvPicPr>
        <p:blipFill>
          <a:blip r:embed="rId2"/>
          <a:stretch>
            <a:fillRect/>
          </a:stretch>
        </p:blipFill>
        <p:spPr>
          <a:xfrm>
            <a:off x="3544449" y="1209946"/>
            <a:ext cx="5363210" cy="522351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a:extLst>
              <a:ext uri="{FF2B5EF4-FFF2-40B4-BE49-F238E27FC236}">
                <a16:creationId xmlns:a16="http://schemas.microsoft.com/office/drawing/2014/main" id="{D87BE4BA-9E89-4AC9-9EA8-AB2B6E7423B9}"/>
              </a:ext>
            </a:extLst>
          </p:cNvPr>
          <p:cNvSpPr txBox="1"/>
          <p:nvPr/>
        </p:nvSpPr>
        <p:spPr>
          <a:xfrm>
            <a:off x="4701209" y="424544"/>
            <a:ext cx="6390861" cy="523220"/>
          </a:xfrm>
          <a:prstGeom prst="rect">
            <a:avLst/>
          </a:prstGeom>
          <a:noFill/>
        </p:spPr>
        <p:txBody>
          <a:bodyPr wrap="square" rtlCol="0">
            <a:spAutoFit/>
          </a:bodyPr>
          <a:lstStyle/>
          <a:p>
            <a:r>
              <a:rPr lang="en-US" sz="2800" dirty="0"/>
              <a:t>NMAP PORT SCAN</a:t>
            </a:r>
            <a:endParaRPr lang="en-IN" sz="2800" dirty="0"/>
          </a:p>
        </p:txBody>
      </p:sp>
    </p:spTree>
    <p:extLst>
      <p:ext uri="{BB962C8B-B14F-4D97-AF65-F5344CB8AC3E}">
        <p14:creationId xmlns:p14="http://schemas.microsoft.com/office/powerpoint/2010/main" val="102791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86DE24-72D7-A129-AD16-711AF912963F}"/>
              </a:ext>
            </a:extLst>
          </p:cNvPr>
          <p:cNvPicPr>
            <a:picLocks noChangeAspect="1"/>
          </p:cNvPicPr>
          <p:nvPr/>
        </p:nvPicPr>
        <p:blipFill rotWithShape="1">
          <a:blip r:embed="rId2"/>
          <a:srcRect l="1370"/>
          <a:stretch/>
        </p:blipFill>
        <p:spPr bwMode="auto">
          <a:xfrm>
            <a:off x="3112521" y="2227456"/>
            <a:ext cx="6637765" cy="350494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B65B4703-0140-6E3F-8752-7D95A79FAB97}"/>
              </a:ext>
            </a:extLst>
          </p:cNvPr>
          <p:cNvSpPr txBox="1"/>
          <p:nvPr/>
        </p:nvSpPr>
        <p:spPr>
          <a:xfrm>
            <a:off x="4780804" y="951318"/>
            <a:ext cx="6390861" cy="523220"/>
          </a:xfrm>
          <a:prstGeom prst="rect">
            <a:avLst/>
          </a:prstGeom>
          <a:noFill/>
        </p:spPr>
        <p:txBody>
          <a:bodyPr wrap="square" rtlCol="0">
            <a:spAutoFit/>
          </a:bodyPr>
          <a:lstStyle/>
          <a:p>
            <a:r>
              <a:rPr lang="en-US" sz="2800" dirty="0"/>
              <a:t>OS DETECTION</a:t>
            </a:r>
            <a:endParaRPr lang="en-IN" sz="2800" dirty="0"/>
          </a:p>
        </p:txBody>
      </p:sp>
    </p:spTree>
    <p:extLst>
      <p:ext uri="{BB962C8B-B14F-4D97-AF65-F5344CB8AC3E}">
        <p14:creationId xmlns:p14="http://schemas.microsoft.com/office/powerpoint/2010/main" val="4117358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ble&#10;&#10;Description automatically generated">
            <a:extLst>
              <a:ext uri="{FF2B5EF4-FFF2-40B4-BE49-F238E27FC236}">
                <a16:creationId xmlns:a16="http://schemas.microsoft.com/office/drawing/2014/main" id="{C144C84E-EEE2-E1A7-5467-32F317E85280}"/>
              </a:ext>
            </a:extLst>
          </p:cNvPr>
          <p:cNvPicPr>
            <a:picLocks noChangeAspect="1"/>
          </p:cNvPicPr>
          <p:nvPr/>
        </p:nvPicPr>
        <p:blipFill>
          <a:blip r:embed="rId2"/>
          <a:stretch>
            <a:fillRect/>
          </a:stretch>
        </p:blipFill>
        <p:spPr>
          <a:xfrm>
            <a:off x="4176464" y="1223341"/>
            <a:ext cx="4291676" cy="52795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03E06A4A-835D-B678-CB9E-9A3B91F2B060}"/>
              </a:ext>
            </a:extLst>
          </p:cNvPr>
          <p:cNvSpPr txBox="1"/>
          <p:nvPr/>
        </p:nvSpPr>
        <p:spPr>
          <a:xfrm>
            <a:off x="3126871" y="473182"/>
            <a:ext cx="6390861" cy="523220"/>
          </a:xfrm>
          <a:prstGeom prst="rect">
            <a:avLst/>
          </a:prstGeom>
          <a:noFill/>
        </p:spPr>
        <p:txBody>
          <a:bodyPr wrap="square" rtlCol="0">
            <a:spAutoFit/>
          </a:bodyPr>
          <a:lstStyle/>
          <a:p>
            <a:pPr algn="ctr"/>
            <a:r>
              <a:rPr lang="en-US" sz="2800" dirty="0"/>
              <a:t>TECHNOLOGY STACK ENUMERATION</a:t>
            </a:r>
            <a:endParaRPr lang="en-IN" sz="2800" dirty="0"/>
          </a:p>
        </p:txBody>
      </p:sp>
    </p:spTree>
    <p:extLst>
      <p:ext uri="{BB962C8B-B14F-4D97-AF65-F5344CB8AC3E}">
        <p14:creationId xmlns:p14="http://schemas.microsoft.com/office/powerpoint/2010/main" val="3947860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E06A4A-835D-B678-CB9E-9A3B91F2B060}"/>
              </a:ext>
            </a:extLst>
          </p:cNvPr>
          <p:cNvSpPr txBox="1"/>
          <p:nvPr/>
        </p:nvSpPr>
        <p:spPr>
          <a:xfrm>
            <a:off x="3126871" y="473182"/>
            <a:ext cx="6390861" cy="523220"/>
          </a:xfrm>
          <a:prstGeom prst="rect">
            <a:avLst/>
          </a:prstGeom>
          <a:noFill/>
        </p:spPr>
        <p:txBody>
          <a:bodyPr wrap="square" rtlCol="0">
            <a:spAutoFit/>
          </a:bodyPr>
          <a:lstStyle/>
          <a:p>
            <a:pPr algn="ctr"/>
            <a:r>
              <a:rPr lang="en-US" sz="2800" dirty="0"/>
              <a:t>DNS ENUMERATION</a:t>
            </a:r>
            <a:endParaRPr lang="en-IN" sz="2800" dirty="0"/>
          </a:p>
        </p:txBody>
      </p:sp>
      <p:pic>
        <p:nvPicPr>
          <p:cNvPr id="4" name="Picture 3">
            <a:extLst>
              <a:ext uri="{FF2B5EF4-FFF2-40B4-BE49-F238E27FC236}">
                <a16:creationId xmlns:a16="http://schemas.microsoft.com/office/drawing/2014/main" id="{68AF3976-8EF7-5CC2-7FC5-25D3667BAB05}"/>
              </a:ext>
            </a:extLst>
          </p:cNvPr>
          <p:cNvPicPr>
            <a:picLocks noChangeAspect="1"/>
          </p:cNvPicPr>
          <p:nvPr/>
        </p:nvPicPr>
        <p:blipFill>
          <a:blip r:embed="rId2"/>
          <a:stretch>
            <a:fillRect/>
          </a:stretch>
        </p:blipFill>
        <p:spPr>
          <a:xfrm>
            <a:off x="3840921" y="1506118"/>
            <a:ext cx="5213626" cy="48787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31634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0A48E-E05A-2E9A-63CA-9C2DD785116C}"/>
              </a:ext>
            </a:extLst>
          </p:cNvPr>
          <p:cNvSpPr>
            <a:spLocks noGrp="1"/>
          </p:cNvSpPr>
          <p:nvPr>
            <p:ph type="title"/>
          </p:nvPr>
        </p:nvSpPr>
        <p:spPr/>
        <p:txBody>
          <a:bodyPr/>
          <a:lstStyle/>
          <a:p>
            <a:pPr algn="ctr"/>
            <a:r>
              <a:rPr lang="en-GB" b="1" dirty="0">
                <a:latin typeface="Tenorite"/>
                <a:ea typeface="+mj-lt"/>
                <a:cs typeface="+mj-lt"/>
              </a:rPr>
              <a:t>MEET OUR TEAM </a:t>
            </a:r>
            <a:endParaRPr lang="en-US" b="1" dirty="0">
              <a:latin typeface="Tenorite"/>
            </a:endParaRPr>
          </a:p>
        </p:txBody>
      </p:sp>
      <p:sp>
        <p:nvSpPr>
          <p:cNvPr id="12" name="Text Placeholder 2">
            <a:extLst>
              <a:ext uri="{FF2B5EF4-FFF2-40B4-BE49-F238E27FC236}">
                <a16:creationId xmlns:a16="http://schemas.microsoft.com/office/drawing/2014/main" id="{B8316B43-90F3-C043-0F4D-268365ADFA77}"/>
              </a:ext>
            </a:extLst>
          </p:cNvPr>
          <p:cNvSpPr>
            <a:spLocks noGrp="1"/>
          </p:cNvSpPr>
          <p:nvPr/>
        </p:nvSpPr>
        <p:spPr>
          <a:xfrm>
            <a:off x="5630772" y="3715933"/>
            <a:ext cx="2317707"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latin typeface="Tenorite"/>
              </a:rPr>
              <a:t>SHARAT N</a:t>
            </a:r>
          </a:p>
        </p:txBody>
      </p:sp>
      <p:sp>
        <p:nvSpPr>
          <p:cNvPr id="14" name="Text Placeholder 8">
            <a:extLst>
              <a:ext uri="{FF2B5EF4-FFF2-40B4-BE49-F238E27FC236}">
                <a16:creationId xmlns:a16="http://schemas.microsoft.com/office/drawing/2014/main" id="{C78846C1-69A4-F881-4145-51BAA8D60D8D}"/>
              </a:ext>
            </a:extLst>
          </p:cNvPr>
          <p:cNvSpPr>
            <a:spLocks noGrp="1"/>
          </p:cNvSpPr>
          <p:nvPr/>
        </p:nvSpPr>
        <p:spPr>
          <a:xfrm>
            <a:off x="5564783" y="4073015"/>
            <a:ext cx="2317707"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latin typeface="Tenorite"/>
              </a:rPr>
              <a:t>VISHAL S</a:t>
            </a:r>
          </a:p>
        </p:txBody>
      </p:sp>
      <p:sp>
        <p:nvSpPr>
          <p:cNvPr id="15" name="Text Placeholder 9">
            <a:extLst>
              <a:ext uri="{FF2B5EF4-FFF2-40B4-BE49-F238E27FC236}">
                <a16:creationId xmlns:a16="http://schemas.microsoft.com/office/drawing/2014/main" id="{098808AF-C903-A734-79AD-BBC6F62A9F8B}"/>
              </a:ext>
            </a:extLst>
          </p:cNvPr>
          <p:cNvSpPr>
            <a:spLocks noGrp="1"/>
          </p:cNvSpPr>
          <p:nvPr/>
        </p:nvSpPr>
        <p:spPr>
          <a:xfrm>
            <a:off x="5952581" y="4564145"/>
            <a:ext cx="2317706"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latin typeface="Tenorite"/>
              </a:rPr>
              <a:t>RAJHESHWAR V</a:t>
            </a:r>
          </a:p>
          <a:p>
            <a:endParaRPr lang="en-US" dirty="0">
              <a:latin typeface="Tenorite"/>
            </a:endParaRPr>
          </a:p>
        </p:txBody>
      </p:sp>
      <p:sp>
        <p:nvSpPr>
          <p:cNvPr id="16" name="Text Placeholder 2">
            <a:extLst>
              <a:ext uri="{FF2B5EF4-FFF2-40B4-BE49-F238E27FC236}">
                <a16:creationId xmlns:a16="http://schemas.microsoft.com/office/drawing/2014/main" id="{0E89279F-177A-285C-03EC-9053CBA1E826}"/>
              </a:ext>
            </a:extLst>
          </p:cNvPr>
          <p:cNvSpPr txBox="1">
            <a:spLocks/>
          </p:cNvSpPr>
          <p:nvPr/>
        </p:nvSpPr>
        <p:spPr>
          <a:xfrm>
            <a:off x="6096000" y="2960596"/>
            <a:ext cx="2317707" cy="34306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err="1">
                <a:latin typeface="Tenorite"/>
              </a:rPr>
              <a:t>Dr.</a:t>
            </a:r>
            <a:r>
              <a:rPr lang="en-IN" dirty="0">
                <a:latin typeface="Tenorite"/>
              </a:rPr>
              <a:t> SUGANTHI N</a:t>
            </a:r>
          </a:p>
        </p:txBody>
      </p:sp>
      <p:sp>
        <p:nvSpPr>
          <p:cNvPr id="17" name="Text Placeholder 2">
            <a:extLst>
              <a:ext uri="{FF2B5EF4-FFF2-40B4-BE49-F238E27FC236}">
                <a16:creationId xmlns:a16="http://schemas.microsoft.com/office/drawing/2014/main" id="{F91E5CB8-C324-C351-8732-EDB57488D49C}"/>
              </a:ext>
            </a:extLst>
          </p:cNvPr>
          <p:cNvSpPr txBox="1">
            <a:spLocks/>
          </p:cNvSpPr>
          <p:nvPr/>
        </p:nvSpPr>
        <p:spPr>
          <a:xfrm>
            <a:off x="4000719" y="2946575"/>
            <a:ext cx="2317707" cy="34306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b="1" dirty="0">
                <a:latin typeface="Tenorite"/>
              </a:rPr>
              <a:t>MENTOR</a:t>
            </a:r>
          </a:p>
        </p:txBody>
      </p:sp>
      <p:sp>
        <p:nvSpPr>
          <p:cNvPr id="18" name="Text Placeholder 2">
            <a:extLst>
              <a:ext uri="{FF2B5EF4-FFF2-40B4-BE49-F238E27FC236}">
                <a16:creationId xmlns:a16="http://schemas.microsoft.com/office/drawing/2014/main" id="{E11F87AF-3FC2-4A26-40AD-C12CE169E767}"/>
              </a:ext>
            </a:extLst>
          </p:cNvPr>
          <p:cNvSpPr txBox="1">
            <a:spLocks/>
          </p:cNvSpPr>
          <p:nvPr/>
        </p:nvSpPr>
        <p:spPr>
          <a:xfrm>
            <a:off x="3344488" y="3647005"/>
            <a:ext cx="2317707" cy="34306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latin typeface="Tenorite"/>
              </a:rPr>
              <a:t>TEAM MEMBERS</a:t>
            </a:r>
            <a:endParaRPr lang="en-IN" sz="2000" b="1" dirty="0">
              <a:latin typeface="Tenorite"/>
            </a:endParaRPr>
          </a:p>
        </p:txBody>
      </p:sp>
    </p:spTree>
    <p:extLst>
      <p:ext uri="{BB962C8B-B14F-4D97-AF65-F5344CB8AC3E}">
        <p14:creationId xmlns:p14="http://schemas.microsoft.com/office/powerpoint/2010/main" val="229934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E06A4A-835D-B678-CB9E-9A3B91F2B060}"/>
              </a:ext>
            </a:extLst>
          </p:cNvPr>
          <p:cNvSpPr txBox="1"/>
          <p:nvPr/>
        </p:nvSpPr>
        <p:spPr>
          <a:xfrm>
            <a:off x="3126871" y="473182"/>
            <a:ext cx="6390861" cy="523220"/>
          </a:xfrm>
          <a:prstGeom prst="rect">
            <a:avLst/>
          </a:prstGeom>
          <a:noFill/>
        </p:spPr>
        <p:txBody>
          <a:bodyPr wrap="square" rtlCol="0">
            <a:spAutoFit/>
          </a:bodyPr>
          <a:lstStyle/>
          <a:p>
            <a:pPr algn="ctr"/>
            <a:r>
              <a:rPr lang="en-US" sz="2800" dirty="0"/>
              <a:t>SUBDOMAIN ENUMERATION</a:t>
            </a:r>
            <a:endParaRPr lang="en-IN" sz="2800" dirty="0"/>
          </a:p>
        </p:txBody>
      </p:sp>
      <p:pic>
        <p:nvPicPr>
          <p:cNvPr id="5" name="Picture 4">
            <a:extLst>
              <a:ext uri="{FF2B5EF4-FFF2-40B4-BE49-F238E27FC236}">
                <a16:creationId xmlns:a16="http://schemas.microsoft.com/office/drawing/2014/main" id="{487503AA-E6F7-DE35-F1A7-51FCC16F5A49}"/>
              </a:ext>
            </a:extLst>
          </p:cNvPr>
          <p:cNvPicPr>
            <a:picLocks noChangeAspect="1"/>
          </p:cNvPicPr>
          <p:nvPr/>
        </p:nvPicPr>
        <p:blipFill>
          <a:blip r:embed="rId2"/>
          <a:stretch>
            <a:fillRect/>
          </a:stretch>
        </p:blipFill>
        <p:spPr>
          <a:xfrm>
            <a:off x="3505076" y="996402"/>
            <a:ext cx="5181848" cy="54955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28334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E06A4A-835D-B678-CB9E-9A3B91F2B060}"/>
              </a:ext>
            </a:extLst>
          </p:cNvPr>
          <p:cNvSpPr txBox="1"/>
          <p:nvPr/>
        </p:nvSpPr>
        <p:spPr>
          <a:xfrm>
            <a:off x="3126871" y="473182"/>
            <a:ext cx="6390861" cy="523220"/>
          </a:xfrm>
          <a:prstGeom prst="rect">
            <a:avLst/>
          </a:prstGeom>
          <a:noFill/>
        </p:spPr>
        <p:txBody>
          <a:bodyPr wrap="square" rtlCol="0">
            <a:spAutoFit/>
          </a:bodyPr>
          <a:lstStyle/>
          <a:p>
            <a:pPr algn="ctr"/>
            <a:r>
              <a:rPr lang="en-US" sz="2800" dirty="0"/>
              <a:t>SSL CERTIFICATE ENUMERATION</a:t>
            </a:r>
            <a:endParaRPr lang="en-IN" sz="2800" dirty="0"/>
          </a:p>
        </p:txBody>
      </p:sp>
      <p:pic>
        <p:nvPicPr>
          <p:cNvPr id="2" name="Picture 1" descr="Graphical user interface, table&#10;&#10;Description automatically generated">
            <a:extLst>
              <a:ext uri="{FF2B5EF4-FFF2-40B4-BE49-F238E27FC236}">
                <a16:creationId xmlns:a16="http://schemas.microsoft.com/office/drawing/2014/main" id="{AB27B135-A3FE-E561-2CAA-4C69CF203A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1830" y="1302026"/>
            <a:ext cx="9508340" cy="48204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28314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752AC-6AB7-AF3D-64BD-6C88D7620549}"/>
              </a:ext>
            </a:extLst>
          </p:cNvPr>
          <p:cNvSpPr>
            <a:spLocks noGrp="1"/>
          </p:cNvSpPr>
          <p:nvPr>
            <p:ph type="title" idx="4294967295"/>
          </p:nvPr>
        </p:nvSpPr>
        <p:spPr>
          <a:xfrm>
            <a:off x="3314769" y="964286"/>
            <a:ext cx="9602787" cy="1049338"/>
          </a:xfrm>
        </p:spPr>
        <p:txBody>
          <a:bodyPr>
            <a:normAutofit fontScale="90000"/>
          </a:bodyPr>
          <a:lstStyle/>
          <a:p>
            <a:pPr>
              <a:lnSpc>
                <a:spcPct val="150000"/>
              </a:lnSpc>
            </a:pPr>
            <a:r>
              <a:rPr lang="en-GB" b="1" dirty="0">
                <a:latin typeface="Tenorite"/>
                <a:ea typeface="+mj-lt"/>
                <a:cs typeface="+mj-lt"/>
              </a:rPr>
              <a:t>TECHNOLOGY STACK </a:t>
            </a:r>
            <a:endParaRPr lang="en-US" b="1" dirty="0">
              <a:latin typeface="Tenorite"/>
            </a:endParaRPr>
          </a:p>
        </p:txBody>
      </p:sp>
      <p:sp>
        <p:nvSpPr>
          <p:cNvPr id="4" name="TextBox 3">
            <a:extLst>
              <a:ext uri="{FF2B5EF4-FFF2-40B4-BE49-F238E27FC236}">
                <a16:creationId xmlns:a16="http://schemas.microsoft.com/office/drawing/2014/main" id="{C4738193-EC9F-3911-DD5C-BA905F8FED00}"/>
              </a:ext>
            </a:extLst>
          </p:cNvPr>
          <p:cNvSpPr txBox="1"/>
          <p:nvPr/>
        </p:nvSpPr>
        <p:spPr>
          <a:xfrm>
            <a:off x="1672289" y="2569337"/>
            <a:ext cx="2882611" cy="28102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GB" sz="2000" b="1" dirty="0">
                <a:latin typeface="Tenorite"/>
                <a:ea typeface="+mn-lt"/>
                <a:cs typeface="+mn-lt"/>
              </a:rPr>
              <a:t>LANGUAGES</a:t>
            </a:r>
            <a:endParaRPr lang="en-US" sz="2000" b="1" dirty="0">
              <a:latin typeface="Tenorite"/>
              <a:ea typeface="+mn-lt"/>
              <a:cs typeface="+mn-lt"/>
            </a:endParaRPr>
          </a:p>
          <a:p>
            <a:pPr marL="285750" indent="-285750">
              <a:lnSpc>
                <a:spcPct val="150000"/>
              </a:lnSpc>
              <a:buFont typeface="Arial"/>
              <a:buChar char="•"/>
            </a:pPr>
            <a:r>
              <a:rPr lang="en-US" sz="2000" dirty="0">
                <a:latin typeface="Tenorite"/>
                <a:ea typeface="+mn-lt"/>
                <a:cs typeface="+mn-lt"/>
              </a:rPr>
              <a:t>Python </a:t>
            </a:r>
            <a:endParaRPr lang="en-US" sz="2000" dirty="0">
              <a:latin typeface="Tenorite"/>
            </a:endParaRPr>
          </a:p>
          <a:p>
            <a:pPr marL="285750" indent="-285750">
              <a:lnSpc>
                <a:spcPct val="150000"/>
              </a:lnSpc>
              <a:buFont typeface="Arial"/>
              <a:buChar char="•"/>
            </a:pPr>
            <a:r>
              <a:rPr lang="en-US" sz="2000" dirty="0">
                <a:latin typeface="Tenorite"/>
                <a:ea typeface="+mn-lt"/>
                <a:cs typeface="+mn-lt"/>
              </a:rPr>
              <a:t>HTML </a:t>
            </a:r>
          </a:p>
          <a:p>
            <a:pPr marL="285750" indent="-285750">
              <a:lnSpc>
                <a:spcPct val="150000"/>
              </a:lnSpc>
              <a:buFont typeface="Arial"/>
              <a:buChar char="•"/>
            </a:pPr>
            <a:r>
              <a:rPr lang="en-US" sz="2000" dirty="0">
                <a:latin typeface="Tenorite"/>
                <a:ea typeface="+mn-lt"/>
                <a:cs typeface="+mn-lt"/>
              </a:rPr>
              <a:t>CSS</a:t>
            </a:r>
          </a:p>
          <a:p>
            <a:pPr marL="285750" indent="-285750">
              <a:lnSpc>
                <a:spcPct val="150000"/>
              </a:lnSpc>
              <a:buFont typeface="Arial"/>
              <a:buChar char="•"/>
            </a:pPr>
            <a:r>
              <a:rPr lang="en-US" sz="2000" dirty="0">
                <a:latin typeface="Tenorite"/>
                <a:ea typeface="+mn-lt"/>
                <a:cs typeface="+mn-lt"/>
              </a:rPr>
              <a:t>JS</a:t>
            </a:r>
          </a:p>
          <a:p>
            <a:pPr marL="285750" indent="-285750">
              <a:lnSpc>
                <a:spcPct val="150000"/>
              </a:lnSpc>
              <a:buFont typeface="Arial"/>
              <a:buChar char="•"/>
            </a:pPr>
            <a:r>
              <a:rPr lang="en-US" sz="2000" dirty="0">
                <a:latin typeface="Tenorite"/>
                <a:ea typeface="+mn-lt"/>
                <a:cs typeface="+mn-lt"/>
              </a:rPr>
              <a:t>Bash</a:t>
            </a:r>
          </a:p>
        </p:txBody>
      </p:sp>
      <p:sp>
        <p:nvSpPr>
          <p:cNvPr id="5" name="TextBox 4">
            <a:extLst>
              <a:ext uri="{FF2B5EF4-FFF2-40B4-BE49-F238E27FC236}">
                <a16:creationId xmlns:a16="http://schemas.microsoft.com/office/drawing/2014/main" id="{00944FB4-1091-0BFD-A462-3AD47BA25143}"/>
              </a:ext>
            </a:extLst>
          </p:cNvPr>
          <p:cNvSpPr txBox="1"/>
          <p:nvPr/>
        </p:nvSpPr>
        <p:spPr>
          <a:xfrm>
            <a:off x="8861558" y="2579885"/>
            <a:ext cx="2882611" cy="9635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GB" sz="2000" b="1" dirty="0">
                <a:latin typeface="Tenorite"/>
                <a:ea typeface="+mn-lt"/>
                <a:cs typeface="+mn-lt"/>
              </a:rPr>
              <a:t>FRAMEWORK</a:t>
            </a:r>
            <a:endParaRPr lang="en-US" sz="2000" b="1" dirty="0">
              <a:latin typeface="Tenorite"/>
              <a:ea typeface="+mn-lt"/>
              <a:cs typeface="+mn-lt"/>
            </a:endParaRPr>
          </a:p>
          <a:p>
            <a:pPr>
              <a:lnSpc>
                <a:spcPct val="150000"/>
              </a:lnSpc>
              <a:buFont typeface="Arial"/>
              <a:buChar char="•"/>
            </a:pPr>
            <a:r>
              <a:rPr lang="en-US" sz="2000" dirty="0">
                <a:latin typeface="Tenorite"/>
              </a:rPr>
              <a:t>Django</a:t>
            </a:r>
          </a:p>
        </p:txBody>
      </p:sp>
      <p:sp>
        <p:nvSpPr>
          <p:cNvPr id="6" name="TextBox 5">
            <a:extLst>
              <a:ext uri="{FF2B5EF4-FFF2-40B4-BE49-F238E27FC236}">
                <a16:creationId xmlns:a16="http://schemas.microsoft.com/office/drawing/2014/main" id="{43A7CC79-78F2-83AE-9AB8-A211C9162B9D}"/>
              </a:ext>
            </a:extLst>
          </p:cNvPr>
          <p:cNvSpPr txBox="1"/>
          <p:nvPr/>
        </p:nvSpPr>
        <p:spPr>
          <a:xfrm>
            <a:off x="6417585" y="2579885"/>
            <a:ext cx="2882611" cy="2271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GB" sz="2000" b="1" dirty="0">
                <a:latin typeface="Tenorite"/>
                <a:ea typeface="+mn-lt"/>
                <a:cs typeface="+mn-lt"/>
              </a:rPr>
              <a:t>Python Packages</a:t>
            </a:r>
            <a:endParaRPr lang="en-US" sz="2000" b="1" dirty="0">
              <a:latin typeface="Tenorite"/>
              <a:ea typeface="+mn-lt"/>
              <a:cs typeface="+mn-lt"/>
            </a:endParaRPr>
          </a:p>
          <a:p>
            <a:pPr marL="285750" indent="-285750">
              <a:lnSpc>
                <a:spcPct val="150000"/>
              </a:lnSpc>
              <a:spcBef>
                <a:spcPts val="1000"/>
              </a:spcBef>
              <a:buFont typeface="Arial"/>
              <a:buChar char="•"/>
            </a:pPr>
            <a:r>
              <a:rPr lang="en-US" sz="2000" dirty="0" err="1">
                <a:latin typeface="Tenorite"/>
                <a:ea typeface="+mn-lt"/>
                <a:cs typeface="+mn-lt"/>
              </a:rPr>
              <a:t>Py</a:t>
            </a:r>
            <a:r>
              <a:rPr lang="en-US" sz="2000" dirty="0">
                <a:latin typeface="Tenorite"/>
                <a:ea typeface="+mn-lt"/>
                <a:cs typeface="+mn-lt"/>
              </a:rPr>
              <a:t>-Nmap</a:t>
            </a:r>
          </a:p>
          <a:p>
            <a:pPr marL="285750" indent="-285750">
              <a:lnSpc>
                <a:spcPct val="150000"/>
              </a:lnSpc>
              <a:spcBef>
                <a:spcPts val="1000"/>
              </a:spcBef>
              <a:buFont typeface="Arial"/>
              <a:buChar char="•"/>
            </a:pPr>
            <a:r>
              <a:rPr lang="en-US" sz="2000" dirty="0">
                <a:latin typeface="Tenorite"/>
                <a:ea typeface="+mn-lt"/>
                <a:cs typeface="+mn-lt"/>
              </a:rPr>
              <a:t>DNS Resolver</a:t>
            </a:r>
          </a:p>
          <a:p>
            <a:pPr marL="285750" indent="-285750">
              <a:lnSpc>
                <a:spcPct val="150000"/>
              </a:lnSpc>
              <a:spcBef>
                <a:spcPts val="1000"/>
              </a:spcBef>
              <a:buFont typeface="Arial"/>
              <a:buChar char="•"/>
            </a:pPr>
            <a:r>
              <a:rPr lang="en-US" sz="2000" dirty="0" err="1">
                <a:latin typeface="Tenorite"/>
                <a:ea typeface="+mn-lt"/>
                <a:cs typeface="+mn-lt"/>
              </a:rPr>
              <a:t>Pycrtsh</a:t>
            </a:r>
            <a:endParaRPr lang="en-US" sz="2000" dirty="0">
              <a:latin typeface="Tenorite"/>
            </a:endParaRPr>
          </a:p>
        </p:txBody>
      </p:sp>
      <p:sp>
        <p:nvSpPr>
          <p:cNvPr id="10" name="TextBox 9">
            <a:extLst>
              <a:ext uri="{FF2B5EF4-FFF2-40B4-BE49-F238E27FC236}">
                <a16:creationId xmlns:a16="http://schemas.microsoft.com/office/drawing/2014/main" id="{D9D5334F-0DF0-F3DC-C1E2-B2711878FD03}"/>
              </a:ext>
            </a:extLst>
          </p:cNvPr>
          <p:cNvSpPr txBox="1"/>
          <p:nvPr/>
        </p:nvSpPr>
        <p:spPr>
          <a:xfrm>
            <a:off x="3891942" y="2579885"/>
            <a:ext cx="2749963" cy="2271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GB" sz="2000" b="1" dirty="0">
                <a:latin typeface="Tenorite"/>
                <a:ea typeface="+mn-lt"/>
                <a:cs typeface="+mn-lt"/>
              </a:rPr>
              <a:t>API</a:t>
            </a:r>
            <a:endParaRPr lang="en-US" sz="2000" b="1" dirty="0">
              <a:latin typeface="Tenorite"/>
              <a:ea typeface="+mn-lt"/>
              <a:cs typeface="+mn-lt"/>
            </a:endParaRPr>
          </a:p>
          <a:p>
            <a:pPr marL="285750" indent="-285750">
              <a:lnSpc>
                <a:spcPct val="150000"/>
              </a:lnSpc>
              <a:spcBef>
                <a:spcPts val="1000"/>
              </a:spcBef>
              <a:buFont typeface="Arial"/>
              <a:buChar char="•"/>
            </a:pPr>
            <a:r>
              <a:rPr lang="en-US" sz="2000" dirty="0">
                <a:latin typeface="Tenorite"/>
                <a:ea typeface="+mn-lt"/>
                <a:cs typeface="+mn-lt"/>
              </a:rPr>
              <a:t>IP API</a:t>
            </a:r>
          </a:p>
          <a:p>
            <a:pPr marL="285750" indent="-285750">
              <a:lnSpc>
                <a:spcPct val="150000"/>
              </a:lnSpc>
              <a:spcBef>
                <a:spcPts val="1000"/>
              </a:spcBef>
              <a:buFont typeface="Arial"/>
              <a:buChar char="•"/>
            </a:pPr>
            <a:r>
              <a:rPr lang="en-US" sz="2000" dirty="0">
                <a:latin typeface="Tenorite"/>
                <a:ea typeface="+mn-lt"/>
                <a:cs typeface="+mn-lt"/>
              </a:rPr>
              <a:t>Wappalyzer</a:t>
            </a:r>
          </a:p>
          <a:p>
            <a:pPr marL="285750" indent="-285750">
              <a:lnSpc>
                <a:spcPct val="150000"/>
              </a:lnSpc>
              <a:spcBef>
                <a:spcPts val="1000"/>
              </a:spcBef>
              <a:buFont typeface="Arial"/>
              <a:buChar char="•"/>
            </a:pPr>
            <a:r>
              <a:rPr lang="en-US" sz="2000" dirty="0">
                <a:latin typeface="Tenorite"/>
                <a:ea typeface="+mn-lt"/>
                <a:cs typeface="+mn-lt"/>
              </a:rPr>
              <a:t>DNS For Family</a:t>
            </a:r>
          </a:p>
        </p:txBody>
      </p:sp>
    </p:spTree>
    <p:extLst>
      <p:ext uri="{BB962C8B-B14F-4D97-AF65-F5344CB8AC3E}">
        <p14:creationId xmlns:p14="http://schemas.microsoft.com/office/powerpoint/2010/main" val="1380655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6D2D-B7EC-8CC9-5D4A-E9ED303F1F74}"/>
              </a:ext>
            </a:extLst>
          </p:cNvPr>
          <p:cNvSpPr>
            <a:spLocks noGrp="1"/>
          </p:cNvSpPr>
          <p:nvPr>
            <p:ph type="title" idx="4294967295"/>
          </p:nvPr>
        </p:nvSpPr>
        <p:spPr>
          <a:xfrm>
            <a:off x="1222512" y="1600199"/>
            <a:ext cx="3856383" cy="4297363"/>
          </a:xfrm>
        </p:spPr>
        <p:txBody>
          <a:bodyPr anchor="ctr">
            <a:normAutofit/>
          </a:bodyPr>
          <a:lstStyle/>
          <a:p>
            <a:r>
              <a:rPr lang="en-GB" b="1" dirty="0">
                <a:latin typeface="Tenorite" panose="00000500000000000000" pitchFamily="2" charset="0"/>
                <a:ea typeface="+mj-lt"/>
                <a:cs typeface="+mj-lt"/>
              </a:rPr>
              <a:t>ADVANTAGES</a:t>
            </a:r>
            <a:endParaRPr lang="en-US" b="1" dirty="0">
              <a:latin typeface="Tenorite" panose="00000500000000000000" pitchFamily="2" charset="0"/>
            </a:endParaRPr>
          </a:p>
        </p:txBody>
      </p:sp>
      <p:graphicFrame>
        <p:nvGraphicFramePr>
          <p:cNvPr id="42" name="Content Placeholder 2">
            <a:extLst>
              <a:ext uri="{FF2B5EF4-FFF2-40B4-BE49-F238E27FC236}">
                <a16:creationId xmlns:a16="http://schemas.microsoft.com/office/drawing/2014/main" id="{211F3CCD-5887-11BA-42EA-09162FF56C63}"/>
              </a:ext>
            </a:extLst>
          </p:cNvPr>
          <p:cNvGraphicFramePr>
            <a:graphicFrameLocks noGrp="1"/>
          </p:cNvGraphicFramePr>
          <p:nvPr>
            <p:ph idx="4294967295"/>
            <p:extLst>
              <p:ext uri="{D42A27DB-BD31-4B8C-83A1-F6EECF244321}">
                <p14:modId xmlns:p14="http://schemas.microsoft.com/office/powerpoint/2010/main" val="3655418371"/>
              </p:ext>
            </p:extLst>
          </p:nvPr>
        </p:nvGraphicFramePr>
        <p:xfrm>
          <a:off x="5703267" y="1600199"/>
          <a:ext cx="6130925" cy="429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8709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6D2D-B7EC-8CC9-5D4A-E9ED303F1F74}"/>
              </a:ext>
            </a:extLst>
          </p:cNvPr>
          <p:cNvSpPr>
            <a:spLocks noGrp="1"/>
          </p:cNvSpPr>
          <p:nvPr>
            <p:ph type="title" idx="4294967295"/>
          </p:nvPr>
        </p:nvSpPr>
        <p:spPr>
          <a:xfrm>
            <a:off x="839891" y="3329291"/>
            <a:ext cx="5256109" cy="199418"/>
          </a:xfrm>
        </p:spPr>
        <p:txBody>
          <a:bodyPr anchor="ctr">
            <a:normAutofit fontScale="90000"/>
          </a:bodyPr>
          <a:lstStyle/>
          <a:p>
            <a:r>
              <a:rPr lang="en-GB" b="1" dirty="0">
                <a:latin typeface="Tenorite" panose="00000500000000000000" pitchFamily="2" charset="0"/>
                <a:ea typeface="+mj-lt"/>
                <a:cs typeface="+mj-lt"/>
              </a:rPr>
              <a:t>DISADVANTAGES</a:t>
            </a:r>
            <a:endParaRPr lang="en-US" b="1" dirty="0">
              <a:latin typeface="Tenorite" panose="00000500000000000000" pitchFamily="2" charset="0"/>
            </a:endParaRPr>
          </a:p>
        </p:txBody>
      </p:sp>
      <p:graphicFrame>
        <p:nvGraphicFramePr>
          <p:cNvPr id="42" name="Content Placeholder 2">
            <a:extLst>
              <a:ext uri="{FF2B5EF4-FFF2-40B4-BE49-F238E27FC236}">
                <a16:creationId xmlns:a16="http://schemas.microsoft.com/office/drawing/2014/main" id="{211F3CCD-5887-11BA-42EA-09162FF56C63}"/>
              </a:ext>
            </a:extLst>
          </p:cNvPr>
          <p:cNvGraphicFramePr>
            <a:graphicFrameLocks noGrp="1"/>
          </p:cNvGraphicFramePr>
          <p:nvPr>
            <p:ph idx="4294967295"/>
            <p:extLst>
              <p:ext uri="{D42A27DB-BD31-4B8C-83A1-F6EECF244321}">
                <p14:modId xmlns:p14="http://schemas.microsoft.com/office/powerpoint/2010/main" val="1571802403"/>
              </p:ext>
            </p:extLst>
          </p:nvPr>
        </p:nvGraphicFramePr>
        <p:xfrm>
          <a:off x="5761634" y="2295726"/>
          <a:ext cx="5736460" cy="2067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3128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6D2D-B7EC-8CC9-5D4A-E9ED303F1F74}"/>
              </a:ext>
            </a:extLst>
          </p:cNvPr>
          <p:cNvSpPr>
            <a:spLocks noGrp="1"/>
          </p:cNvSpPr>
          <p:nvPr>
            <p:ph type="title" idx="4294967295"/>
          </p:nvPr>
        </p:nvSpPr>
        <p:spPr>
          <a:xfrm>
            <a:off x="1288782" y="934883"/>
            <a:ext cx="9614435" cy="432004"/>
          </a:xfrm>
        </p:spPr>
        <p:txBody>
          <a:bodyPr anchor="ctr">
            <a:normAutofit fontScale="90000"/>
          </a:bodyPr>
          <a:lstStyle/>
          <a:p>
            <a:r>
              <a:rPr lang="en-GB" b="1" dirty="0">
                <a:latin typeface="Tenorite" panose="00000500000000000000" pitchFamily="2" charset="0"/>
                <a:ea typeface="+mj-lt"/>
                <a:cs typeface="+mj-lt"/>
              </a:rPr>
              <a:t>CONCLUSION AND FUTURE WORKS</a:t>
            </a:r>
            <a:endParaRPr lang="en-US" b="1" dirty="0">
              <a:latin typeface="Tenorite" panose="00000500000000000000" pitchFamily="2" charset="0"/>
            </a:endParaRPr>
          </a:p>
        </p:txBody>
      </p:sp>
      <p:sp>
        <p:nvSpPr>
          <p:cNvPr id="3" name="TextBox 2">
            <a:extLst>
              <a:ext uri="{FF2B5EF4-FFF2-40B4-BE49-F238E27FC236}">
                <a16:creationId xmlns:a16="http://schemas.microsoft.com/office/drawing/2014/main" id="{62D4F074-BA8B-1F2A-FD2C-0B0CADC67EB8}"/>
              </a:ext>
            </a:extLst>
          </p:cNvPr>
          <p:cNvSpPr txBox="1"/>
          <p:nvPr/>
        </p:nvSpPr>
        <p:spPr>
          <a:xfrm>
            <a:off x="1288782" y="2073897"/>
            <a:ext cx="10079944" cy="1631216"/>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Tenorite" panose="00000500000000000000" pitchFamily="2" charset="0"/>
              </a:rPr>
              <a:t>Extensive OSINT Tool</a:t>
            </a:r>
          </a:p>
          <a:p>
            <a:pPr marL="342900" indent="-342900">
              <a:buFont typeface="Arial" panose="020B0604020202020204" pitchFamily="34" charset="0"/>
              <a:buChar char="•"/>
            </a:pPr>
            <a:r>
              <a:rPr lang="en-IN" sz="2000" dirty="0">
                <a:latin typeface="Tenorite" panose="00000500000000000000" pitchFamily="2" charset="0"/>
              </a:rPr>
              <a:t>Malware Analysis</a:t>
            </a:r>
          </a:p>
          <a:p>
            <a:pPr marL="342900" indent="-342900">
              <a:buFont typeface="Arial" panose="020B0604020202020204" pitchFamily="34" charset="0"/>
              <a:buChar char="•"/>
            </a:pPr>
            <a:r>
              <a:rPr lang="en-IN" sz="2000" dirty="0">
                <a:latin typeface="Tenorite" panose="00000500000000000000" pitchFamily="2" charset="0"/>
              </a:rPr>
              <a:t>Email Header Analysis</a:t>
            </a:r>
          </a:p>
          <a:p>
            <a:pPr marL="342900" indent="-342900">
              <a:buFont typeface="Arial" panose="020B0604020202020204" pitchFamily="34" charset="0"/>
              <a:buChar char="•"/>
            </a:pPr>
            <a:r>
              <a:rPr lang="en-IN" sz="2000" dirty="0">
                <a:latin typeface="Tenorite" panose="00000500000000000000" pitchFamily="2" charset="0"/>
              </a:rPr>
              <a:t>Framework which includes Network Security, Application Security will be added</a:t>
            </a:r>
          </a:p>
          <a:p>
            <a:pPr marL="342900" indent="-342900">
              <a:buFont typeface="Arial" panose="020B0604020202020204" pitchFamily="34" charset="0"/>
              <a:buChar char="•"/>
            </a:pPr>
            <a:r>
              <a:rPr lang="en-IN" sz="2000" dirty="0">
                <a:latin typeface="Tenorite" panose="00000500000000000000" pitchFamily="2" charset="0"/>
              </a:rPr>
              <a:t>Performance Optimization </a:t>
            </a:r>
          </a:p>
        </p:txBody>
      </p:sp>
    </p:spTree>
    <p:extLst>
      <p:ext uri="{BB962C8B-B14F-4D97-AF65-F5344CB8AC3E}">
        <p14:creationId xmlns:p14="http://schemas.microsoft.com/office/powerpoint/2010/main" val="1328327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A200-8DCC-E0B9-7EFE-A0E83E610CC3}"/>
              </a:ext>
            </a:extLst>
          </p:cNvPr>
          <p:cNvSpPr>
            <a:spLocks noGrp="1"/>
          </p:cNvSpPr>
          <p:nvPr>
            <p:ph type="title" idx="4294967295"/>
          </p:nvPr>
        </p:nvSpPr>
        <p:spPr>
          <a:xfrm>
            <a:off x="1842190" y="854558"/>
            <a:ext cx="9604375" cy="1049337"/>
          </a:xfrm>
        </p:spPr>
        <p:txBody>
          <a:bodyPr/>
          <a:lstStyle/>
          <a:p>
            <a:r>
              <a:rPr lang="en-US" dirty="0">
                <a:latin typeface="Tenorite" panose="00000500000000000000" pitchFamily="2" charset="0"/>
                <a:ea typeface="+mj-lt"/>
                <a:cs typeface="+mj-lt"/>
              </a:rPr>
              <a:t>REFERENCES</a:t>
            </a:r>
          </a:p>
        </p:txBody>
      </p:sp>
      <p:sp>
        <p:nvSpPr>
          <p:cNvPr id="3" name="Content Placeholder 2">
            <a:extLst>
              <a:ext uri="{FF2B5EF4-FFF2-40B4-BE49-F238E27FC236}">
                <a16:creationId xmlns:a16="http://schemas.microsoft.com/office/drawing/2014/main" id="{1F76FE3E-4A7E-C54A-70DB-B1710C5F91D7}"/>
              </a:ext>
            </a:extLst>
          </p:cNvPr>
          <p:cNvSpPr>
            <a:spLocks noGrp="1"/>
          </p:cNvSpPr>
          <p:nvPr>
            <p:ph idx="4294967295"/>
          </p:nvPr>
        </p:nvSpPr>
        <p:spPr>
          <a:xfrm>
            <a:off x="1921703" y="2165212"/>
            <a:ext cx="9604375" cy="3449638"/>
          </a:xfrm>
        </p:spPr>
        <p:txBody>
          <a:bodyPr>
            <a:normAutofit fontScale="92500" lnSpcReduction="10000"/>
          </a:bodyPr>
          <a:lstStyle/>
          <a:p>
            <a:r>
              <a:rPr lang="en-US" sz="2000" dirty="0">
                <a:latin typeface="Tenorite" panose="00000500000000000000" pitchFamily="2" charset="0"/>
                <a:ea typeface="+mn-lt"/>
                <a:cs typeface="+mn-lt"/>
              </a:rPr>
              <a:t>https://secureframe.com/blog/security-frameworks </a:t>
            </a:r>
            <a:endParaRPr lang="en-US" sz="2000" dirty="0">
              <a:latin typeface="Tenorite" panose="00000500000000000000" pitchFamily="2" charset="0"/>
            </a:endParaRPr>
          </a:p>
          <a:p>
            <a:r>
              <a:rPr lang="en-US" sz="2000" dirty="0">
                <a:latin typeface="Tenorite" panose="00000500000000000000" pitchFamily="2" charset="0"/>
                <a:ea typeface="+mn-lt"/>
                <a:cs typeface="+mn-lt"/>
              </a:rPr>
              <a:t>https://nvlpubs.nist.gov/nistpubs/SpecialPublications/NIST.SP.800-171r2.                         </a:t>
            </a:r>
            <a:endParaRPr lang="en-US" sz="2000" dirty="0">
              <a:latin typeface="Tenorite" panose="00000500000000000000" pitchFamily="2" charset="0"/>
            </a:endParaRPr>
          </a:p>
          <a:p>
            <a:r>
              <a:rPr lang="en-US" sz="2000" dirty="0">
                <a:latin typeface="Tenorite" panose="00000500000000000000" pitchFamily="2" charset="0"/>
                <a:ea typeface="+mn-lt"/>
                <a:cs typeface="+mn-lt"/>
              </a:rPr>
              <a:t>https://nvlpubs.nist.gov/nistpubs/cswp/nist.cswp.04162018.pdf </a:t>
            </a:r>
            <a:endParaRPr lang="en-US" sz="2000" dirty="0">
              <a:latin typeface="Tenorite" panose="00000500000000000000" pitchFamily="2" charset="0"/>
            </a:endParaRPr>
          </a:p>
          <a:p>
            <a:r>
              <a:rPr lang="en-US" sz="2000" dirty="0">
                <a:latin typeface="Tenorite" panose="00000500000000000000" pitchFamily="2" charset="0"/>
                <a:ea typeface="+mn-lt"/>
                <a:cs typeface="+mn-lt"/>
              </a:rPr>
              <a:t>https://www.researchgate.net/publication/356649134_IT_Governance_and_Information_Security_Guides_Standards_and_Frameworks </a:t>
            </a:r>
            <a:endParaRPr lang="en-US" sz="2000" dirty="0">
              <a:latin typeface="Tenorite" panose="00000500000000000000" pitchFamily="2" charset="0"/>
            </a:endParaRPr>
          </a:p>
          <a:p>
            <a:r>
              <a:rPr lang="en-US" sz="2000" dirty="0">
                <a:latin typeface="Tenorite" panose="00000500000000000000" pitchFamily="2" charset="0"/>
                <a:ea typeface="+mn-lt"/>
                <a:cs typeface="+mn-lt"/>
              </a:rPr>
              <a:t>https://ieeexplore.ieee.org/abstract/document/8677327/ </a:t>
            </a:r>
            <a:endParaRPr lang="en-US" sz="2000" dirty="0">
              <a:latin typeface="Tenorite" panose="00000500000000000000" pitchFamily="2" charset="0"/>
            </a:endParaRPr>
          </a:p>
          <a:p>
            <a:r>
              <a:rPr lang="en-US" sz="2000" dirty="0">
                <a:latin typeface="Tenorite" panose="00000500000000000000" pitchFamily="2" charset="0"/>
                <a:ea typeface="+mn-lt"/>
                <a:cs typeface="+mn-lt"/>
              </a:rPr>
              <a:t>https://niccs.cisa.gov/workforce-development/nice-framework </a:t>
            </a:r>
            <a:endParaRPr lang="en-US" sz="2000" dirty="0">
              <a:latin typeface="Tenorite" panose="00000500000000000000" pitchFamily="2" charset="0"/>
            </a:endParaRPr>
          </a:p>
          <a:p>
            <a:r>
              <a:rPr lang="en-US" sz="2000" dirty="0">
                <a:latin typeface="Tenorite" panose="00000500000000000000" pitchFamily="2" charset="0"/>
                <a:ea typeface="+mn-lt"/>
                <a:cs typeface="+mn-lt"/>
              </a:rPr>
              <a:t>https://www.researchgate.net/publication/303956311_The_Challenges_of_Cybersecurity_Frameworks_to_Protect_Data_Required_for_the_Development_of_Advanced_Maintenance </a:t>
            </a:r>
            <a:endParaRPr lang="en-US" sz="2000" dirty="0">
              <a:latin typeface="Tenorite" panose="00000500000000000000" pitchFamily="2" charset="0"/>
            </a:endParaRPr>
          </a:p>
        </p:txBody>
      </p:sp>
    </p:spTree>
    <p:extLst>
      <p:ext uri="{BB962C8B-B14F-4D97-AF65-F5344CB8AC3E}">
        <p14:creationId xmlns:p14="http://schemas.microsoft.com/office/powerpoint/2010/main" val="2421755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A200-8DCC-E0B9-7EFE-A0E83E610CC3}"/>
              </a:ext>
            </a:extLst>
          </p:cNvPr>
          <p:cNvSpPr>
            <a:spLocks noGrp="1"/>
          </p:cNvSpPr>
          <p:nvPr>
            <p:ph type="title" idx="4294967295"/>
          </p:nvPr>
        </p:nvSpPr>
        <p:spPr>
          <a:xfrm>
            <a:off x="4128191" y="2379663"/>
            <a:ext cx="4253810" cy="1049337"/>
          </a:xfrm>
        </p:spPr>
        <p:txBody>
          <a:bodyPr>
            <a:normAutofit/>
          </a:bodyPr>
          <a:lstStyle/>
          <a:p>
            <a:r>
              <a:rPr lang="en-US" sz="6000" dirty="0">
                <a:latin typeface="Tenorite" panose="00000500000000000000" pitchFamily="2" charset="0"/>
                <a:ea typeface="+mj-lt"/>
                <a:cs typeface="+mj-lt"/>
              </a:rPr>
              <a:t>THANK YOU</a:t>
            </a:r>
          </a:p>
        </p:txBody>
      </p:sp>
    </p:spTree>
    <p:extLst>
      <p:ext uri="{BB962C8B-B14F-4D97-AF65-F5344CB8AC3E}">
        <p14:creationId xmlns:p14="http://schemas.microsoft.com/office/powerpoint/2010/main" val="217888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216D9FD-860F-4F5C-8D9B-CE700207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E1E9BC-164C-E41D-99B8-AFEBEDA950E7}"/>
              </a:ext>
            </a:extLst>
          </p:cNvPr>
          <p:cNvSpPr>
            <a:spLocks noGrp="1"/>
          </p:cNvSpPr>
          <p:nvPr>
            <p:ph type="title"/>
          </p:nvPr>
        </p:nvSpPr>
        <p:spPr>
          <a:xfrm>
            <a:off x="882651" y="977028"/>
            <a:ext cx="3333410" cy="5237503"/>
          </a:xfrm>
        </p:spPr>
        <p:txBody>
          <a:bodyPr anchor="ctr">
            <a:normAutofit/>
          </a:bodyPr>
          <a:lstStyle/>
          <a:p>
            <a:pPr marL="285750" indent="-285750">
              <a:spcBef>
                <a:spcPts val="0"/>
              </a:spcBef>
              <a:buFont typeface="Arial,Sans-Serif"/>
              <a:buChar char="•"/>
            </a:pPr>
            <a:r>
              <a:rPr lang="en-US" dirty="0">
                <a:latin typeface="Tenorite" panose="00000500000000000000" pitchFamily="2" charset="0"/>
                <a:ea typeface="+mj-lt"/>
                <a:cs typeface="+mj-lt"/>
              </a:rPr>
              <a:t>Project objective and scope of the project work</a:t>
            </a:r>
          </a:p>
          <a:p>
            <a:endParaRPr lang="en-US" dirty="0">
              <a:latin typeface="Tenorite" panose="00000500000000000000" pitchFamily="2" charset="0"/>
            </a:endParaRPr>
          </a:p>
        </p:txBody>
      </p:sp>
      <p:sp>
        <p:nvSpPr>
          <p:cNvPr id="10" name="Rectangle 9">
            <a:extLst>
              <a:ext uri="{FF2B5EF4-FFF2-40B4-BE49-F238E27FC236}">
                <a16:creationId xmlns:a16="http://schemas.microsoft.com/office/drawing/2014/main" id="{8D074069-7026-466C-B495-20FB9578C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993" y="0"/>
            <a:ext cx="7538007" cy="6858000"/>
          </a:xfrm>
          <a:prstGeom prst="rect">
            <a:avLst/>
          </a:prstGeom>
          <a:solidFill>
            <a:schemeClr val="tx2"/>
          </a:solidFill>
          <a:ln w="6350">
            <a:noFill/>
          </a:ln>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685D80-4D5A-471F-9215-651424F47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787" y="0"/>
            <a:ext cx="164592" cy="6858000"/>
          </a:xfrm>
          <a:prstGeom prst="rect">
            <a:avLst/>
          </a:prstGeom>
          <a:solidFill>
            <a:schemeClr val="accent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E3EE43-CE10-2B3E-4A3C-C6C5EF9A07AC}"/>
              </a:ext>
            </a:extLst>
          </p:cNvPr>
          <p:cNvSpPr>
            <a:spLocks noGrp="1"/>
          </p:cNvSpPr>
          <p:nvPr>
            <p:ph idx="1"/>
          </p:nvPr>
        </p:nvSpPr>
        <p:spPr>
          <a:xfrm>
            <a:off x="5791954" y="977029"/>
            <a:ext cx="5428789" cy="5237503"/>
          </a:xfrm>
        </p:spPr>
        <p:txBody>
          <a:bodyPr anchor="ctr">
            <a:normAutofit/>
          </a:bodyPr>
          <a:lstStyle/>
          <a:p>
            <a:pPr algn="just"/>
            <a:r>
              <a:rPr lang="en-US" dirty="0">
                <a:solidFill>
                  <a:schemeClr val="bg1"/>
                </a:solidFill>
                <a:latin typeface="Tenorite" panose="00000500000000000000" pitchFamily="2" charset="0"/>
                <a:ea typeface="+mn-lt"/>
                <a:cs typeface="+mn-lt"/>
              </a:rPr>
              <a:t>Our objective is to design a Security Framework for enterprise use. It is a GUI tool that takes user inputs and performs Open-Source Intelligence (OSINT) operation to generate a report of the various data collected using the respective tools. </a:t>
            </a:r>
            <a:endParaRPr lang="en-US" dirty="0">
              <a:solidFill>
                <a:schemeClr val="bg1"/>
              </a:solidFill>
              <a:latin typeface="Tenorite" panose="00000500000000000000" pitchFamily="2" charset="0"/>
            </a:endParaRPr>
          </a:p>
        </p:txBody>
      </p:sp>
    </p:spTree>
    <p:extLst>
      <p:ext uri="{BB962C8B-B14F-4D97-AF65-F5344CB8AC3E}">
        <p14:creationId xmlns:p14="http://schemas.microsoft.com/office/powerpoint/2010/main" val="1275015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03C8C-E443-1D3C-46D3-90B9FC2BB21C}"/>
              </a:ext>
            </a:extLst>
          </p:cNvPr>
          <p:cNvSpPr>
            <a:spLocks noGrp="1"/>
          </p:cNvSpPr>
          <p:nvPr>
            <p:ph type="title" idx="4294967295"/>
          </p:nvPr>
        </p:nvSpPr>
        <p:spPr>
          <a:xfrm>
            <a:off x="1956029" y="416750"/>
            <a:ext cx="9604375" cy="1049337"/>
          </a:xfrm>
        </p:spPr>
        <p:txBody>
          <a:bodyPr>
            <a:normAutofit/>
          </a:bodyPr>
          <a:lstStyle/>
          <a:p>
            <a:r>
              <a:rPr lang="en-US" dirty="0">
                <a:latin typeface="Tenorite" panose="00000500000000000000" pitchFamily="2" charset="0"/>
                <a:ea typeface="+mj-lt"/>
                <a:cs typeface="+mj-lt"/>
              </a:rPr>
              <a:t>Introduction to area of the project </a:t>
            </a:r>
          </a:p>
        </p:txBody>
      </p:sp>
      <p:sp>
        <p:nvSpPr>
          <p:cNvPr id="3" name="Content Placeholder 2">
            <a:extLst>
              <a:ext uri="{FF2B5EF4-FFF2-40B4-BE49-F238E27FC236}">
                <a16:creationId xmlns:a16="http://schemas.microsoft.com/office/drawing/2014/main" id="{C41BB1E2-931D-1737-76F1-7E2923D3360A}"/>
              </a:ext>
            </a:extLst>
          </p:cNvPr>
          <p:cNvSpPr>
            <a:spLocks noGrp="1"/>
          </p:cNvSpPr>
          <p:nvPr>
            <p:ph idx="4294967295"/>
          </p:nvPr>
        </p:nvSpPr>
        <p:spPr>
          <a:xfrm>
            <a:off x="1428750" y="1586461"/>
            <a:ext cx="4667250" cy="3449638"/>
          </a:xfrm>
        </p:spPr>
        <p:txBody>
          <a:bodyPr vert="horz" lIns="91440" tIns="45720" rIns="91440" bIns="45720" rtlCol="0" anchor="t">
            <a:noAutofit/>
          </a:bodyPr>
          <a:lstStyle/>
          <a:p>
            <a:pPr marL="0" indent="0">
              <a:lnSpc>
                <a:spcPct val="110000"/>
              </a:lnSpc>
              <a:buNone/>
            </a:pPr>
            <a:r>
              <a:rPr lang="en-US" sz="1600" dirty="0">
                <a:latin typeface="Tenorite" panose="00000500000000000000" pitchFamily="2" charset="0"/>
                <a:ea typeface="+mn-lt"/>
                <a:cs typeface="+mn-lt"/>
              </a:rPr>
              <a:t>Many organizations activities operate via the internet this situation has further forced many organizations to use the internet for their daily operation, on the other hand, cybercriminals have gotten a chance for launching more attacks on many organizations.</a:t>
            </a:r>
            <a:endParaRPr lang="en-US" sz="1600" dirty="0">
              <a:latin typeface="Tenorite" panose="00000500000000000000" pitchFamily="2" charset="0"/>
            </a:endParaRPr>
          </a:p>
          <a:p>
            <a:pPr marL="0" indent="0">
              <a:lnSpc>
                <a:spcPct val="110000"/>
              </a:lnSpc>
              <a:buNone/>
            </a:pPr>
            <a:r>
              <a:rPr lang="en-US" sz="1600" dirty="0">
                <a:latin typeface="Tenorite" panose="00000500000000000000" pitchFamily="2" charset="0"/>
              </a:rPr>
              <a:t>Without the appropriate use of security, it leads to misconfiguration of network and deployment for vulnerable services, Which could lead to loss for the company with the advent of cyberattack in form of </a:t>
            </a:r>
            <a:r>
              <a:rPr lang="en-US" sz="1600" dirty="0">
                <a:latin typeface="Tenorite" panose="00000500000000000000" pitchFamily="2" charset="0"/>
                <a:ea typeface="+mn-lt"/>
                <a:cs typeface="+mn-lt"/>
              </a:rPr>
              <a:t>compromise of critical information stored in the organization systems</a:t>
            </a:r>
            <a:r>
              <a:rPr lang="en-US" sz="1600" dirty="0">
                <a:latin typeface="Tenorite" panose="00000500000000000000" pitchFamily="2" charset="0"/>
              </a:rPr>
              <a:t>. Hence, to prevent these damages, a viable framework is in demand. This project is based on Cybersecurity and security policies that should be followed in an Enterprise for safe functioning.</a:t>
            </a:r>
          </a:p>
        </p:txBody>
      </p:sp>
      <p:pic>
        <p:nvPicPr>
          <p:cNvPr id="6" name="Graphic 5">
            <a:extLst>
              <a:ext uri="{FF2B5EF4-FFF2-40B4-BE49-F238E27FC236}">
                <a16:creationId xmlns:a16="http://schemas.microsoft.com/office/drawing/2014/main" id="{868A35DE-E999-201D-7E4E-5558A722DB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77257" y="2436735"/>
            <a:ext cx="4613872" cy="2599364"/>
          </a:xfrm>
          <a:prstGeom prst="rect">
            <a:avLst/>
          </a:prstGeom>
        </p:spPr>
      </p:pic>
    </p:spTree>
    <p:extLst>
      <p:ext uri="{BB962C8B-B14F-4D97-AF65-F5344CB8AC3E}">
        <p14:creationId xmlns:p14="http://schemas.microsoft.com/office/powerpoint/2010/main" val="3968541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37230C-DE9E-6014-CBD5-39D8BD063033}"/>
              </a:ext>
            </a:extLst>
          </p:cNvPr>
          <p:cNvSpPr txBox="1"/>
          <p:nvPr/>
        </p:nvSpPr>
        <p:spPr>
          <a:xfrm>
            <a:off x="1150070" y="1055802"/>
            <a:ext cx="3489481" cy="523220"/>
          </a:xfrm>
          <a:prstGeom prst="rect">
            <a:avLst/>
          </a:prstGeom>
          <a:noFill/>
        </p:spPr>
        <p:txBody>
          <a:bodyPr wrap="none" rtlCol="0">
            <a:spAutoFit/>
          </a:bodyPr>
          <a:lstStyle/>
          <a:p>
            <a:r>
              <a:rPr lang="en-IN" sz="2800" dirty="0"/>
              <a:t>LITERATURE SURVEY</a:t>
            </a:r>
          </a:p>
        </p:txBody>
      </p:sp>
      <p:sp>
        <p:nvSpPr>
          <p:cNvPr id="3" name="TextBox 2">
            <a:extLst>
              <a:ext uri="{FF2B5EF4-FFF2-40B4-BE49-F238E27FC236}">
                <a16:creationId xmlns:a16="http://schemas.microsoft.com/office/drawing/2014/main" id="{13D91328-F594-8848-8DF4-7AE0C2914704}"/>
              </a:ext>
            </a:extLst>
          </p:cNvPr>
          <p:cNvSpPr txBox="1"/>
          <p:nvPr/>
        </p:nvSpPr>
        <p:spPr>
          <a:xfrm>
            <a:off x="1329179" y="2036190"/>
            <a:ext cx="9794450" cy="2585323"/>
          </a:xfrm>
          <a:prstGeom prst="rect">
            <a:avLst/>
          </a:prstGeom>
          <a:noFill/>
        </p:spPr>
        <p:txBody>
          <a:bodyPr wrap="square" rtlCol="0">
            <a:spAutoFit/>
          </a:bodyPr>
          <a:lstStyle/>
          <a:p>
            <a:r>
              <a:rPr lang="en-IN" b="1" dirty="0">
                <a:latin typeface="Tenorite" panose="00000500000000000000" pitchFamily="2" charset="0"/>
              </a:rPr>
              <a:t>NIST Framework</a:t>
            </a:r>
          </a:p>
          <a:p>
            <a:endParaRPr lang="en-IN" b="1" dirty="0">
              <a:latin typeface="Tenorite" panose="00000500000000000000" pitchFamily="2" charset="0"/>
            </a:endParaRPr>
          </a:p>
          <a:p>
            <a:pPr algn="l"/>
            <a:r>
              <a:rPr lang="en-US" dirty="0">
                <a:latin typeface="Tenorite" panose="00000500000000000000" pitchFamily="2" charset="0"/>
              </a:rPr>
              <a:t>NIST places a strong emphasis on </a:t>
            </a:r>
            <a:r>
              <a:rPr lang="en-US" dirty="0" err="1">
                <a:latin typeface="Tenorite" panose="00000500000000000000" pitchFamily="2" charset="0"/>
              </a:rPr>
              <a:t>utilising</a:t>
            </a:r>
            <a:r>
              <a:rPr lang="en-US" dirty="0">
                <a:latin typeface="Tenorite" panose="00000500000000000000" pitchFamily="2" charset="0"/>
              </a:rPr>
              <a:t> business objectives to direct cybersecurity efforts and taking cybersecurity risks into account as part of the organization's risk management procedures. When it comes to managing cybersecurity risk for critical infrastructure, there is no one solution that fits all. Organizations will still face distinct risks from various threats, vulnerabilities, and risk tolerances. They will also differ in how they adapt the Framework's recommended </a:t>
            </a:r>
            <a:r>
              <a:rPr lang="en-US" dirty="0" err="1">
                <a:latin typeface="Tenorite" panose="00000500000000000000" pitchFamily="2" charset="0"/>
              </a:rPr>
              <a:t>practises</a:t>
            </a:r>
            <a:r>
              <a:rPr lang="en-US" dirty="0">
                <a:latin typeface="Tenorite" panose="00000500000000000000" pitchFamily="2" charset="0"/>
              </a:rPr>
              <a:t>. [1]</a:t>
            </a:r>
            <a:endParaRPr lang="en-IN" dirty="0">
              <a:latin typeface="Tenorite" panose="00000500000000000000" pitchFamily="2" charset="0"/>
            </a:endParaRPr>
          </a:p>
          <a:p>
            <a:endParaRPr lang="en-IN" dirty="0">
              <a:latin typeface="Tenorite" panose="00000500000000000000" pitchFamily="2" charset="0"/>
            </a:endParaRPr>
          </a:p>
        </p:txBody>
      </p:sp>
    </p:spTree>
    <p:extLst>
      <p:ext uri="{BB962C8B-B14F-4D97-AF65-F5344CB8AC3E}">
        <p14:creationId xmlns:p14="http://schemas.microsoft.com/office/powerpoint/2010/main" val="1756605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37230C-DE9E-6014-CBD5-39D8BD063033}"/>
              </a:ext>
            </a:extLst>
          </p:cNvPr>
          <p:cNvSpPr txBox="1"/>
          <p:nvPr/>
        </p:nvSpPr>
        <p:spPr>
          <a:xfrm>
            <a:off x="1150070" y="1055802"/>
            <a:ext cx="3489481" cy="523220"/>
          </a:xfrm>
          <a:prstGeom prst="rect">
            <a:avLst/>
          </a:prstGeom>
          <a:noFill/>
        </p:spPr>
        <p:txBody>
          <a:bodyPr wrap="none" rtlCol="0">
            <a:spAutoFit/>
          </a:bodyPr>
          <a:lstStyle/>
          <a:p>
            <a:r>
              <a:rPr lang="en-IN" sz="2800" dirty="0"/>
              <a:t>LITERATURE SURVEY</a:t>
            </a:r>
          </a:p>
        </p:txBody>
      </p:sp>
      <p:sp>
        <p:nvSpPr>
          <p:cNvPr id="3" name="TextBox 2">
            <a:extLst>
              <a:ext uri="{FF2B5EF4-FFF2-40B4-BE49-F238E27FC236}">
                <a16:creationId xmlns:a16="http://schemas.microsoft.com/office/drawing/2014/main" id="{13D91328-F594-8848-8DF4-7AE0C2914704}"/>
              </a:ext>
            </a:extLst>
          </p:cNvPr>
          <p:cNvSpPr txBox="1"/>
          <p:nvPr/>
        </p:nvSpPr>
        <p:spPr>
          <a:xfrm>
            <a:off x="1329179" y="2036190"/>
            <a:ext cx="9794450" cy="2308324"/>
          </a:xfrm>
          <a:prstGeom prst="rect">
            <a:avLst/>
          </a:prstGeom>
          <a:noFill/>
        </p:spPr>
        <p:txBody>
          <a:bodyPr wrap="square" rtlCol="0">
            <a:spAutoFit/>
          </a:bodyPr>
          <a:lstStyle/>
          <a:p>
            <a:r>
              <a:rPr lang="en-IN" b="1" dirty="0">
                <a:latin typeface="Tenorite" panose="00000500000000000000" pitchFamily="2" charset="0"/>
              </a:rPr>
              <a:t>Controlled Unclassified Information (CUI)</a:t>
            </a:r>
          </a:p>
          <a:p>
            <a:endParaRPr lang="en-IN" b="1" dirty="0">
              <a:latin typeface="Tenorite" panose="00000500000000000000" pitchFamily="2" charset="0"/>
            </a:endParaRPr>
          </a:p>
          <a:p>
            <a:pPr algn="l"/>
            <a:r>
              <a:rPr lang="en-US" dirty="0">
                <a:latin typeface="Tenorite" panose="00000500000000000000" pitchFamily="2" charset="0"/>
              </a:rPr>
              <a:t>Federal agencies place a high priority on protecting Controlled Unclassified Information (CUI) stored in non-federal systems and </a:t>
            </a:r>
            <a:r>
              <a:rPr lang="en-US" dirty="0" err="1">
                <a:latin typeface="Tenorite" panose="00000500000000000000" pitchFamily="2" charset="0"/>
              </a:rPr>
              <a:t>organisations</a:t>
            </a:r>
            <a:r>
              <a:rPr lang="en-US" dirty="0">
                <a:latin typeface="Tenorite" panose="00000500000000000000" pitchFamily="2" charset="0"/>
              </a:rPr>
              <a:t>. In this paper, federal agencies are given suggested security standards for safeguarding CUI confidentiality. Federal agencies are expected to use the standards in contracts and other legal documents. It offers federal agencies suggested security standards for safeguarding the CUI in a system and </a:t>
            </a:r>
            <a:r>
              <a:rPr lang="en-US" dirty="0" err="1">
                <a:latin typeface="Tenorite" panose="00000500000000000000" pitchFamily="2" charset="0"/>
              </a:rPr>
              <a:t>organisation</a:t>
            </a:r>
            <a:r>
              <a:rPr lang="en-US" dirty="0">
                <a:latin typeface="Tenorite" panose="00000500000000000000" pitchFamily="2" charset="0"/>
              </a:rPr>
              <a:t> that are not federal. [2]</a:t>
            </a:r>
            <a:endParaRPr lang="en-IN" dirty="0">
              <a:latin typeface="Tenorite" panose="00000500000000000000" pitchFamily="2" charset="0"/>
            </a:endParaRPr>
          </a:p>
        </p:txBody>
      </p:sp>
    </p:spTree>
    <p:extLst>
      <p:ext uri="{BB962C8B-B14F-4D97-AF65-F5344CB8AC3E}">
        <p14:creationId xmlns:p14="http://schemas.microsoft.com/office/powerpoint/2010/main" val="2497443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37230C-DE9E-6014-CBD5-39D8BD063033}"/>
              </a:ext>
            </a:extLst>
          </p:cNvPr>
          <p:cNvSpPr txBox="1"/>
          <p:nvPr/>
        </p:nvSpPr>
        <p:spPr>
          <a:xfrm>
            <a:off x="1150070" y="1055802"/>
            <a:ext cx="3489481" cy="523220"/>
          </a:xfrm>
          <a:prstGeom prst="rect">
            <a:avLst/>
          </a:prstGeom>
          <a:noFill/>
        </p:spPr>
        <p:txBody>
          <a:bodyPr wrap="none" rtlCol="0">
            <a:spAutoFit/>
          </a:bodyPr>
          <a:lstStyle/>
          <a:p>
            <a:r>
              <a:rPr lang="en-IN" sz="2800" dirty="0"/>
              <a:t>LITERATURE SURVEY</a:t>
            </a:r>
          </a:p>
        </p:txBody>
      </p:sp>
      <p:sp>
        <p:nvSpPr>
          <p:cNvPr id="3" name="TextBox 2">
            <a:extLst>
              <a:ext uri="{FF2B5EF4-FFF2-40B4-BE49-F238E27FC236}">
                <a16:creationId xmlns:a16="http://schemas.microsoft.com/office/drawing/2014/main" id="{13D91328-F594-8848-8DF4-7AE0C2914704}"/>
              </a:ext>
            </a:extLst>
          </p:cNvPr>
          <p:cNvSpPr txBox="1"/>
          <p:nvPr/>
        </p:nvSpPr>
        <p:spPr>
          <a:xfrm>
            <a:off x="1329179" y="2036190"/>
            <a:ext cx="9794450" cy="2031325"/>
          </a:xfrm>
          <a:prstGeom prst="rect">
            <a:avLst/>
          </a:prstGeom>
          <a:noFill/>
        </p:spPr>
        <p:txBody>
          <a:bodyPr wrap="square" rtlCol="0">
            <a:spAutoFit/>
          </a:bodyPr>
          <a:lstStyle/>
          <a:p>
            <a:r>
              <a:rPr lang="en-US" b="1" dirty="0">
                <a:latin typeface="Tenorite" panose="00000500000000000000" pitchFamily="2" charset="0"/>
              </a:rPr>
              <a:t>Cybersecurity Workforce Framework (NICE Framework)</a:t>
            </a:r>
          </a:p>
          <a:p>
            <a:endParaRPr lang="en-IN" b="1" dirty="0">
              <a:latin typeface="Tenorite" panose="00000500000000000000" pitchFamily="2" charset="0"/>
            </a:endParaRPr>
          </a:p>
          <a:p>
            <a:pPr algn="l"/>
            <a:r>
              <a:rPr lang="en-US" dirty="0">
                <a:latin typeface="Tenorite" panose="00000500000000000000" pitchFamily="2" charset="0"/>
              </a:rPr>
              <a:t>The Cybersecurity Workforce Framework (NICE Framework), developed by the National Initiative for Cybersecurity Education (NICE), is a model for reference that explains the interdisciplinary nature of cybersecurity work. It acts as a key reference tool for outlining and exchanging knowledge about cybersecurity work and the knowledge, skills, and abilities (KSAs) required to finish projects that can improve an organization's cybersecurity posture. </a:t>
            </a:r>
            <a:endParaRPr lang="en-IN" dirty="0">
              <a:latin typeface="Tenorite" panose="00000500000000000000" pitchFamily="2" charset="0"/>
            </a:endParaRPr>
          </a:p>
        </p:txBody>
      </p:sp>
    </p:spTree>
    <p:extLst>
      <p:ext uri="{BB962C8B-B14F-4D97-AF65-F5344CB8AC3E}">
        <p14:creationId xmlns:p14="http://schemas.microsoft.com/office/powerpoint/2010/main" val="2901555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37230C-DE9E-6014-CBD5-39D8BD063033}"/>
              </a:ext>
            </a:extLst>
          </p:cNvPr>
          <p:cNvSpPr txBox="1"/>
          <p:nvPr/>
        </p:nvSpPr>
        <p:spPr>
          <a:xfrm>
            <a:off x="1150070" y="1055802"/>
            <a:ext cx="3489481" cy="523220"/>
          </a:xfrm>
          <a:prstGeom prst="rect">
            <a:avLst/>
          </a:prstGeom>
          <a:noFill/>
        </p:spPr>
        <p:txBody>
          <a:bodyPr wrap="none" rtlCol="0">
            <a:spAutoFit/>
          </a:bodyPr>
          <a:lstStyle/>
          <a:p>
            <a:r>
              <a:rPr lang="en-IN" sz="2800" dirty="0"/>
              <a:t>LITERATURE SURVEY</a:t>
            </a:r>
          </a:p>
        </p:txBody>
      </p:sp>
      <p:sp>
        <p:nvSpPr>
          <p:cNvPr id="3" name="TextBox 2">
            <a:extLst>
              <a:ext uri="{FF2B5EF4-FFF2-40B4-BE49-F238E27FC236}">
                <a16:creationId xmlns:a16="http://schemas.microsoft.com/office/drawing/2014/main" id="{13D91328-F594-8848-8DF4-7AE0C2914704}"/>
              </a:ext>
            </a:extLst>
          </p:cNvPr>
          <p:cNvSpPr txBox="1"/>
          <p:nvPr/>
        </p:nvSpPr>
        <p:spPr>
          <a:xfrm>
            <a:off x="1329179" y="2036190"/>
            <a:ext cx="9794450" cy="2308324"/>
          </a:xfrm>
          <a:prstGeom prst="rect">
            <a:avLst/>
          </a:prstGeom>
          <a:noFill/>
        </p:spPr>
        <p:txBody>
          <a:bodyPr wrap="square" rtlCol="0">
            <a:spAutoFit/>
          </a:bodyPr>
          <a:lstStyle/>
          <a:p>
            <a:r>
              <a:rPr lang="en-US" b="1" dirty="0">
                <a:latin typeface="Tenorite" panose="00000500000000000000" pitchFamily="2" charset="0"/>
              </a:rPr>
              <a:t>Open-Source Intelligence (OSINT) - METHODOLOGY</a:t>
            </a:r>
          </a:p>
          <a:p>
            <a:endParaRPr lang="en-IN" b="1" dirty="0">
              <a:latin typeface="Tenorite" panose="00000500000000000000" pitchFamily="2" charset="0"/>
            </a:endParaRPr>
          </a:p>
          <a:p>
            <a:pPr algn="l"/>
            <a:r>
              <a:rPr lang="en-US" dirty="0">
                <a:latin typeface="Tenorite" panose="00000500000000000000" pitchFamily="2" charset="0"/>
              </a:rPr>
              <a:t>Open-Source Intelligence (OSINT) is the gathering of information from publicly accessible, private and public sector sources about specific people or an organization for business intelligence objectives. These sources include the internet, emails, Twitter, Facebook, and other social media websites and apps. The risks, weaknesses, and effects of using social media sites have been the subject of much discussion and research, but this study aims to reduce prejudice. [8]</a:t>
            </a:r>
            <a:endParaRPr lang="en-IN" dirty="0">
              <a:latin typeface="Tenorite" panose="00000500000000000000" pitchFamily="2" charset="0"/>
            </a:endParaRPr>
          </a:p>
        </p:txBody>
      </p:sp>
    </p:spTree>
    <p:extLst>
      <p:ext uri="{BB962C8B-B14F-4D97-AF65-F5344CB8AC3E}">
        <p14:creationId xmlns:p14="http://schemas.microsoft.com/office/powerpoint/2010/main" val="3814617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37230C-DE9E-6014-CBD5-39D8BD063033}"/>
              </a:ext>
            </a:extLst>
          </p:cNvPr>
          <p:cNvSpPr txBox="1"/>
          <p:nvPr/>
        </p:nvSpPr>
        <p:spPr>
          <a:xfrm>
            <a:off x="1150070" y="1055802"/>
            <a:ext cx="6268383" cy="523220"/>
          </a:xfrm>
          <a:prstGeom prst="rect">
            <a:avLst/>
          </a:prstGeom>
          <a:noFill/>
        </p:spPr>
        <p:txBody>
          <a:bodyPr wrap="none" rtlCol="0">
            <a:spAutoFit/>
          </a:bodyPr>
          <a:lstStyle/>
          <a:p>
            <a:r>
              <a:rPr lang="en-IN" sz="2800" dirty="0"/>
              <a:t>DRAWBACK OF EXISTING SOLUTION</a:t>
            </a:r>
          </a:p>
        </p:txBody>
      </p:sp>
      <p:sp>
        <p:nvSpPr>
          <p:cNvPr id="3" name="TextBox 2">
            <a:extLst>
              <a:ext uri="{FF2B5EF4-FFF2-40B4-BE49-F238E27FC236}">
                <a16:creationId xmlns:a16="http://schemas.microsoft.com/office/drawing/2014/main" id="{13D91328-F594-8848-8DF4-7AE0C2914704}"/>
              </a:ext>
            </a:extLst>
          </p:cNvPr>
          <p:cNvSpPr txBox="1"/>
          <p:nvPr/>
        </p:nvSpPr>
        <p:spPr>
          <a:xfrm>
            <a:off x="1329179" y="2036190"/>
            <a:ext cx="9794450" cy="2677656"/>
          </a:xfrm>
          <a:prstGeom prst="rect">
            <a:avLst/>
          </a:prstGeom>
          <a:noFill/>
        </p:spPr>
        <p:txBody>
          <a:bodyPr wrap="square" rtlCol="0">
            <a:spAutoFit/>
          </a:bodyPr>
          <a:lstStyle/>
          <a:p>
            <a:pPr marL="285750" indent="-285750">
              <a:buFont typeface="Arial" panose="020B0604020202020204" pitchFamily="34" charset="0"/>
              <a:buChar char="•"/>
            </a:pPr>
            <a:endParaRPr lang="en-IN" sz="2800" b="1" dirty="0">
              <a:latin typeface="Tenorite" panose="00000500000000000000" pitchFamily="2" charset="0"/>
            </a:endParaRPr>
          </a:p>
          <a:p>
            <a:pPr marL="285750" indent="-285750">
              <a:buFont typeface="Arial" panose="020B0604020202020204" pitchFamily="34" charset="0"/>
              <a:buChar char="•"/>
            </a:pPr>
            <a:r>
              <a:rPr lang="en-IN" sz="2800" b="1" dirty="0">
                <a:latin typeface="Tenorite" panose="00000500000000000000" pitchFamily="2" charset="0"/>
              </a:rPr>
              <a:t>No Single Comprehensive Tool</a:t>
            </a:r>
          </a:p>
          <a:p>
            <a:pPr marL="285750" indent="-285750">
              <a:buFont typeface="Arial" panose="020B0604020202020204" pitchFamily="34" charset="0"/>
              <a:buChar char="•"/>
            </a:pPr>
            <a:r>
              <a:rPr lang="en-IN" sz="2800" b="1" dirty="0">
                <a:latin typeface="Tenorite" panose="00000500000000000000" pitchFamily="2" charset="0"/>
              </a:rPr>
              <a:t>Expensive Commercial Tools</a:t>
            </a:r>
          </a:p>
          <a:p>
            <a:pPr marL="285750" indent="-285750">
              <a:buFont typeface="Arial" panose="020B0604020202020204" pitchFamily="34" charset="0"/>
              <a:buChar char="•"/>
            </a:pPr>
            <a:r>
              <a:rPr lang="en-IN" sz="2800" b="1" dirty="0">
                <a:latin typeface="Tenorite" panose="00000500000000000000" pitchFamily="2" charset="0"/>
              </a:rPr>
              <a:t>Free Tools with limitations</a:t>
            </a:r>
          </a:p>
          <a:p>
            <a:pPr marL="285750" indent="-285750">
              <a:buFont typeface="Arial" panose="020B0604020202020204" pitchFamily="34" charset="0"/>
              <a:buChar char="•"/>
            </a:pPr>
            <a:r>
              <a:rPr lang="en-IN" sz="2800" b="1" dirty="0">
                <a:latin typeface="Tenorite" panose="00000500000000000000" pitchFamily="2" charset="0"/>
              </a:rPr>
              <a:t>Lack of Integrated Framework</a:t>
            </a:r>
          </a:p>
          <a:p>
            <a:endParaRPr lang="en-IN" sz="2800" b="1" dirty="0">
              <a:latin typeface="Tenorite" panose="00000500000000000000" pitchFamily="2" charset="0"/>
            </a:endParaRPr>
          </a:p>
        </p:txBody>
      </p:sp>
    </p:spTree>
    <p:extLst>
      <p:ext uri="{BB962C8B-B14F-4D97-AF65-F5344CB8AC3E}">
        <p14:creationId xmlns:p14="http://schemas.microsoft.com/office/powerpoint/2010/main" val="16526889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08A72F626375D4E8838402A7A1E46C1" ma:contentTypeVersion="14" ma:contentTypeDescription="Create a new document." ma:contentTypeScope="" ma:versionID="15a1819e8d4b17143dc2de3da9208add">
  <xsd:schema xmlns:xsd="http://www.w3.org/2001/XMLSchema" xmlns:xs="http://www.w3.org/2001/XMLSchema" xmlns:p="http://schemas.microsoft.com/office/2006/metadata/properties" xmlns:ns3="ad2c67c2-b622-4267-aed5-dc0a81ce2bbc" xmlns:ns4="9b9846d8-bfec-4b00-a073-eda87da83cdb" targetNamespace="http://schemas.microsoft.com/office/2006/metadata/properties" ma:root="true" ma:fieldsID="22d96e594efced16bf8e2b4c3255f0e2" ns3:_="" ns4:_="">
    <xsd:import namespace="ad2c67c2-b622-4267-aed5-dc0a81ce2bbc"/>
    <xsd:import namespace="9b9846d8-bfec-4b00-a073-eda87da83cd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3:MediaServiceOCR"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2c67c2-b622-4267-aed5-dc0a81ce2b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b9846d8-bfec-4b00-a073-eda87da83cd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C0E998A-8FD2-4F5F-BD27-DA905852E9D5}">
  <ds:schemaRefs>
    <ds:schemaRef ds:uri="http://schemas.microsoft.com/sharepoint/v3/contenttype/forms"/>
  </ds:schemaRefs>
</ds:datastoreItem>
</file>

<file path=customXml/itemProps2.xml><?xml version="1.0" encoding="utf-8"?>
<ds:datastoreItem xmlns:ds="http://schemas.openxmlformats.org/officeDocument/2006/customXml" ds:itemID="{44B59B48-16A1-41AE-97D3-42EF1B6C16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2c67c2-b622-4267-aed5-dc0a81ce2bbc"/>
    <ds:schemaRef ds:uri="9b9846d8-bfec-4b00-a073-eda87da83c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6E920-F8DE-4B74-B419-5A67C09773AA}">
  <ds:schemaRefs>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purl.org/dc/terms/"/>
    <ds:schemaRef ds:uri="ad2c67c2-b622-4267-aed5-dc0a81ce2bbc"/>
    <ds:schemaRef ds:uri="9b9846d8-bfec-4b00-a073-eda87da83cdb"/>
    <ds:schemaRef ds:uri="http://www.w3.org/XML/1998/namespace"/>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TF10001119</Template>
  <TotalTime>249</TotalTime>
  <Words>897</Words>
  <Application>Microsoft Office PowerPoint</Application>
  <PresentationFormat>Widescreen</PresentationFormat>
  <Paragraphs>104</Paragraphs>
  <Slides>27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Arial,Sans-Serif</vt:lpstr>
      <vt:lpstr>Calibri</vt:lpstr>
      <vt:lpstr>Gill Sans MT</vt:lpstr>
      <vt:lpstr>Gill Sans Nova</vt:lpstr>
      <vt:lpstr>Tenorite</vt:lpstr>
      <vt:lpstr>Univers</vt:lpstr>
      <vt:lpstr>Gallery</vt:lpstr>
      <vt:lpstr>GradientVTI</vt:lpstr>
      <vt:lpstr>Openvuln scanner  &amp;  SECURITY framework</vt:lpstr>
      <vt:lpstr>MEET OUR TEAM </vt:lpstr>
      <vt:lpstr>Project objective and scope of the project work </vt:lpstr>
      <vt:lpstr>Introduction to area of the project </vt:lpstr>
      <vt:lpstr>PowerPoint Presentation</vt:lpstr>
      <vt:lpstr>PowerPoint Presentation</vt:lpstr>
      <vt:lpstr>PowerPoint Presentation</vt:lpstr>
      <vt:lpstr>PowerPoint Presentation</vt:lpstr>
      <vt:lpstr>PowerPoint Presentation</vt:lpstr>
      <vt:lpstr>Details of the Proposed system </vt:lpstr>
      <vt:lpstr>SECURITY FRAMEWORK</vt:lpstr>
      <vt:lpstr>MODULES</vt:lpstr>
      <vt:lpstr>BLOCK DIAGRAM OF OSINT TOOL</vt:lpstr>
      <vt:lpstr>MAIN DASHBOARD</vt:lpstr>
      <vt:lpstr>WHOIS Details</vt:lpstr>
      <vt:lpstr>PowerPoint Presentation</vt:lpstr>
      <vt:lpstr>PowerPoint Presentation</vt:lpstr>
      <vt:lpstr>PowerPoint Presentation</vt:lpstr>
      <vt:lpstr>PowerPoint Presentation</vt:lpstr>
      <vt:lpstr>PowerPoint Presentation</vt:lpstr>
      <vt:lpstr>PowerPoint Presentation</vt:lpstr>
      <vt:lpstr>TECHNOLOGY STACK </vt:lpstr>
      <vt:lpstr>ADVANTAGES</vt:lpstr>
      <vt:lpstr>DISADVANTAGES</vt:lpstr>
      <vt:lpstr>CONCLUSION AND FUTURE WORKS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RAJHESH VEER</dc:creator>
  <cp:lastModifiedBy>Rajheshwar V  . 19BCS105</cp:lastModifiedBy>
  <cp:revision>4</cp:revision>
  <dcterms:created xsi:type="dcterms:W3CDTF">2022-09-13T11:40:32Z</dcterms:created>
  <dcterms:modified xsi:type="dcterms:W3CDTF">2023-03-31T09:06:00Z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0x010100208A72F626375D4E8838402A7A1E46C1</vt:lpwstr>
  </property>
</Properties>
</file>