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6B9"/>
    <a:srgbClr val="BDBEC0"/>
    <a:srgbClr val="C7C8CA"/>
    <a:srgbClr val="AEB0B3"/>
    <a:srgbClr val="ABADB0"/>
    <a:srgbClr val="4D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9059" autoAdjust="0"/>
  </p:normalViewPr>
  <p:slideViewPr>
    <p:cSldViewPr snapToGrid="0" snapToObjects="1">
      <p:cViewPr varScale="1">
        <p:scale>
          <a:sx n="81" d="100"/>
          <a:sy n="81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BF96C3-6123-4C73-BCE6-390888FF9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96F4D-4F41-4A07-9A43-E11A966AD3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B29C-02E5-44A0-B737-FE641B1D2817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6923F-537D-4CBC-90B7-A4808FFD08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E1BA1-D1E4-411E-9E01-C8F5399BF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CA34E-02FE-42EE-BA45-4002CE73F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3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DF27C-23B7-9C40-8636-97E800621904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EC937-7A34-054B-8EB2-2349649578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2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EC937-7A34-054B-8EB2-23496495783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976DE-F6A6-0149-ADAE-9BF528C6E6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511239"/>
            <a:ext cx="16656424" cy="9369239"/>
          </a:xfrm>
          <a:prstGeom prst="rect">
            <a:avLst/>
          </a:prstGeom>
          <a:solidFill>
            <a:srgbClr val="BDBEC0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49FAD6-8D2E-3F4B-BA86-AAC4EDBA9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507538" y="638576"/>
            <a:ext cx="1103670" cy="543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886DC5-31D1-884F-A425-C917FE781D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976286" y="735260"/>
            <a:ext cx="1269845" cy="624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45C6DD-CDAE-A643-9E13-29D2552680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2487" y="66765"/>
            <a:ext cx="3066380" cy="15038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2DA949-579F-6448-8C50-6AFB1BF34029}"/>
              </a:ext>
            </a:extLst>
          </p:cNvPr>
          <p:cNvSpPr/>
          <p:nvPr userDrawn="1"/>
        </p:nvSpPr>
        <p:spPr>
          <a:xfrm>
            <a:off x="5835127" y="-1642692"/>
            <a:ext cx="4581200" cy="45812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3B4A5-68B3-8545-9AFE-578DF86C5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6235" y="910173"/>
            <a:ext cx="1872503" cy="921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2FA49A-A98C-6443-B01D-7612F50EDB51}"/>
              </a:ext>
            </a:extLst>
          </p:cNvPr>
          <p:cNvSpPr/>
          <p:nvPr userDrawn="1"/>
        </p:nvSpPr>
        <p:spPr>
          <a:xfrm>
            <a:off x="0" y="1047750"/>
            <a:ext cx="12192000" cy="581025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1000"/>
                </a:schemeClr>
              </a:gs>
              <a:gs pos="60000">
                <a:schemeClr val="bg1">
                  <a:lumMod val="50000"/>
                  <a:alpha val="85000"/>
                </a:schemeClr>
              </a:gs>
              <a:gs pos="40000">
                <a:schemeClr val="bg1">
                  <a:lumMod val="50000"/>
                  <a:alpha val="85000"/>
                </a:scheme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9AA09F-715D-A34E-94B7-279D5FC00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3429000"/>
            <a:ext cx="9220200" cy="1017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9EF441D-42DE-CF48-B0AB-48A5E97D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2200695"/>
            <a:ext cx="9624059" cy="6524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22EFFE-2DFF-024C-9E1C-8AD26C70FB65}"/>
              </a:ext>
            </a:extLst>
          </p:cNvPr>
          <p:cNvGrpSpPr/>
          <p:nvPr userDrawn="1"/>
        </p:nvGrpSpPr>
        <p:grpSpPr>
          <a:xfrm>
            <a:off x="1283971" y="3193643"/>
            <a:ext cx="9624059" cy="2224502"/>
            <a:chOff x="1283971" y="3193643"/>
            <a:chExt cx="9624059" cy="22245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DC8259-5439-1141-977E-E10B205DD03B}"/>
                </a:ext>
              </a:extLst>
            </p:cNvPr>
            <p:cNvSpPr/>
            <p:nvPr userDrawn="1"/>
          </p:nvSpPr>
          <p:spPr>
            <a:xfrm rot="5400000">
              <a:off x="5935979" y="-1458365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28BC5D8-96D5-C34F-8298-7A33B7CC9695}"/>
                </a:ext>
              </a:extLst>
            </p:cNvPr>
            <p:cNvSpPr/>
            <p:nvPr userDrawn="1"/>
          </p:nvSpPr>
          <p:spPr>
            <a:xfrm rot="16200000" flipV="1">
              <a:off x="5935979" y="-252659"/>
              <a:ext cx="320043" cy="9624059"/>
            </a:xfrm>
            <a:custGeom>
              <a:avLst/>
              <a:gdLst>
                <a:gd name="connsiteX0" fmla="*/ 0 w 320043"/>
                <a:gd name="connsiteY0" fmla="*/ 9624058 h 9624059"/>
                <a:gd name="connsiteX1" fmla="*/ 0 w 320043"/>
                <a:gd name="connsiteY1" fmla="*/ 22859 h 9624059"/>
                <a:gd name="connsiteX2" fmla="*/ 3 w 320043"/>
                <a:gd name="connsiteY2" fmla="*/ 22859 h 9624059"/>
                <a:gd name="connsiteX3" fmla="*/ 3 w 320043"/>
                <a:gd name="connsiteY3" fmla="*/ 0 h 9624059"/>
                <a:gd name="connsiteX4" fmla="*/ 320043 w 320043"/>
                <a:gd name="connsiteY4" fmla="*/ 0 h 9624059"/>
                <a:gd name="connsiteX5" fmla="*/ 320043 w 320043"/>
                <a:gd name="connsiteY5" fmla="*/ 45718 h 9624059"/>
                <a:gd name="connsiteX6" fmla="*/ 45720 w 320043"/>
                <a:gd name="connsiteY6" fmla="*/ 45718 h 9624059"/>
                <a:gd name="connsiteX7" fmla="*/ 45719 w 320043"/>
                <a:gd name="connsiteY7" fmla="*/ 9578340 h 9624059"/>
                <a:gd name="connsiteX8" fmla="*/ 320041 w 320043"/>
                <a:gd name="connsiteY8" fmla="*/ 9578340 h 9624059"/>
                <a:gd name="connsiteX9" fmla="*/ 320041 w 320043"/>
                <a:gd name="connsiteY9" fmla="*/ 9624059 h 9624059"/>
                <a:gd name="connsiteX10" fmla="*/ 1 w 320043"/>
                <a:gd name="connsiteY10" fmla="*/ 9624059 h 9624059"/>
                <a:gd name="connsiteX11" fmla="*/ 1 w 320043"/>
                <a:gd name="connsiteY11" fmla="*/ 9624058 h 962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043" h="9624059">
                  <a:moveTo>
                    <a:pt x="0" y="9624058"/>
                  </a:moveTo>
                  <a:lnTo>
                    <a:pt x="0" y="22859"/>
                  </a:lnTo>
                  <a:lnTo>
                    <a:pt x="3" y="22859"/>
                  </a:lnTo>
                  <a:lnTo>
                    <a:pt x="3" y="0"/>
                  </a:lnTo>
                  <a:lnTo>
                    <a:pt x="320043" y="0"/>
                  </a:lnTo>
                  <a:lnTo>
                    <a:pt x="320043" y="45718"/>
                  </a:lnTo>
                  <a:lnTo>
                    <a:pt x="45720" y="45718"/>
                  </a:lnTo>
                  <a:lnTo>
                    <a:pt x="45719" y="9578340"/>
                  </a:lnTo>
                  <a:lnTo>
                    <a:pt x="320041" y="9578340"/>
                  </a:lnTo>
                  <a:lnTo>
                    <a:pt x="320041" y="9624059"/>
                  </a:lnTo>
                  <a:lnTo>
                    <a:pt x="1" y="9624059"/>
                  </a:lnTo>
                  <a:lnTo>
                    <a:pt x="1" y="96240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DD6367FF-B8D4-624E-87F8-36D5E50D49BE}"/>
                </a:ext>
              </a:extLst>
            </p:cNvPr>
            <p:cNvSpPr/>
            <p:nvPr userDrawn="1"/>
          </p:nvSpPr>
          <p:spPr>
            <a:xfrm rot="13500000">
              <a:off x="5765073" y="4756291"/>
              <a:ext cx="661854" cy="661854"/>
            </a:xfrm>
            <a:prstGeom prst="halfFrame">
              <a:avLst>
                <a:gd name="adj1" fmla="val 6273"/>
                <a:gd name="adj2" fmla="val 6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FC533-DFC8-1946-8ABA-A4A320022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233520" y="619078"/>
            <a:ext cx="4555160" cy="2234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CC0ADD-098C-0445-BEA6-96A944C3F8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4061134" y="638575"/>
            <a:ext cx="1103670" cy="5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4 0.00069 L -0.12461 0.00069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22019 0.06598 " pathEditMode="relative" rAng="0" ptsTypes="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328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33907 1.48148E-6 " pathEditMode="relative" rAng="0" ptsTypes="AA">
                                      <p:cBhvr>
                                        <p:cTn id="10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1612 -0.0007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-0.21341 0.00255 " pathEditMode="relative" rAng="0" ptsTypes="AA">
                                      <p:cBhvr>
                                        <p:cTn id="14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9883 1.11111E-6 " pathEditMode="relative" rAng="0" ptsTypes="AA">
                                      <p:cBhvr>
                                        <p:cTn id="16" dur="2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-0.33906 1.11111E-6 " pathEditMode="relative" rAng="0" ptsTypes="AA">
                                      <p:cBhvr>
                                        <p:cTn id="18" dur="2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5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30091 0.01412 " pathEditMode="relative" rAng="0" ptsTypes="AA">
                                      <p:cBhvr>
                                        <p:cTn id="20" dur="2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xit" presetSubtype="3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0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/>
      <p:bldP spid="11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B4B6B9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>
            <a:extLst>
              <a:ext uri="{FF2B5EF4-FFF2-40B4-BE49-F238E27FC236}">
                <a16:creationId xmlns:a16="http://schemas.microsoft.com/office/drawing/2014/main" id="{D7D0BB45-8770-4FB3-8208-254DBB1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971" y="684315"/>
            <a:ext cx="9624059" cy="6524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outerShdw blurRad="63500" dist="38100" dir="2700000" algn="tl" rotWithShape="0">
                    <a:schemeClr val="tx1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6B0CD-B834-EF4F-AFA1-83526B4B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WEATHER FORECASTER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2509B-B6E1-9D46-BF6C-FAFD783D8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PREDICTION OF THE WEATHER THROUGH APPLICATION OF THE PRINCIPLES OF PHYSICS AND METEOROLOGY.</a:t>
            </a:r>
            <a:endParaRPr lang="en-US" sz="24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6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643D-D24B-4654-9435-B6F7E89D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39" y="1295209"/>
            <a:ext cx="9624059" cy="652403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WORKMATES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F3728-2CEC-0B38-F27B-C90DC43E3599}"/>
              </a:ext>
            </a:extLst>
          </p:cNvPr>
          <p:cNvSpPr txBox="1"/>
          <p:nvPr/>
        </p:nvSpPr>
        <p:spPr>
          <a:xfrm>
            <a:off x="1378239" y="2537360"/>
            <a:ext cx="953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TEAM LEADER : NAVEEN.P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CO-PARTNERS : NAGA SHARAVANESH.S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NAVEEN.MV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SRIRAM.A</a:t>
            </a:r>
          </a:p>
          <a:p>
            <a:endParaRPr lang="en-IN" dirty="0"/>
          </a:p>
        </p:txBody>
      </p:sp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4ED8BFD5-3974-3C4B-8123-829B2451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026" y="4953001"/>
            <a:ext cx="1904999" cy="1904999"/>
          </a:xfrm>
          <a:prstGeom prst="rect">
            <a:avLst/>
          </a:prstGeom>
        </p:spPr>
      </p:pic>
      <p:pic>
        <p:nvPicPr>
          <p:cNvPr id="11" name="Graphic 10" descr="Rainy scene">
            <a:extLst>
              <a:ext uri="{FF2B5EF4-FFF2-40B4-BE49-F238E27FC236}">
                <a16:creationId xmlns:a16="http://schemas.microsoft.com/office/drawing/2014/main" id="{F9A35569-F488-ECB8-F0A9-31C9D2366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784" y="143759"/>
            <a:ext cx="1477652" cy="14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65FE5-6F5D-740C-044F-CF86F7797906}"/>
              </a:ext>
            </a:extLst>
          </p:cNvPr>
          <p:cNvSpPr txBox="1"/>
          <p:nvPr/>
        </p:nvSpPr>
        <p:spPr>
          <a:xfrm>
            <a:off x="405353" y="386499"/>
            <a:ext cx="11010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WEATHER FORECASTING</a:t>
            </a:r>
          </a:p>
          <a:p>
            <a:endParaRPr lang="en-US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rial" panose="020B0604020202020204" pitchFamily="34" charset="0"/>
              </a:rPr>
              <a:t>Prediction of the weather through application of the principles of physics and meteorology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Weather forecasting predicts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atmospheric phenomena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and 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changes on the Earth's surface 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caused by atmospheric conditions (snow and ice cover, storm tides, floods, etc.).</a:t>
            </a:r>
          </a:p>
          <a:p>
            <a:endParaRPr lang="en-US" sz="2800" u="sng" dirty="0">
              <a:latin typeface="arial" panose="020B0604020202020204" pitchFamily="34" charset="0"/>
            </a:endParaRPr>
          </a:p>
          <a:p>
            <a:r>
              <a:rPr lang="en-US" sz="2800" b="1" u="sng" dirty="0"/>
              <a:t>OPEN WEATHER MAP </a:t>
            </a:r>
          </a:p>
          <a:p>
            <a:r>
              <a:rPr lang="en-US" sz="2800" dirty="0"/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OpenWeather</a:t>
            </a:r>
            <a:r>
              <a:rPr lang="en-US" sz="2800" b="1" dirty="0"/>
              <a:t> is a team of IT experts and data scientists that has been </a:t>
            </a:r>
            <a:r>
              <a:rPr lang="en-US" sz="2800" b="1" dirty="0" err="1"/>
              <a:t>practising</a:t>
            </a:r>
            <a:r>
              <a:rPr lang="en-US" sz="2800" b="1" dirty="0"/>
              <a:t> deep weather data science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each point on the globe, </a:t>
            </a:r>
            <a:r>
              <a:rPr lang="en-US" sz="2800" dirty="0" err="1"/>
              <a:t>OpenWeather</a:t>
            </a:r>
            <a:r>
              <a:rPr lang="en-US" sz="2800" dirty="0"/>
              <a:t> provides </a:t>
            </a:r>
            <a:r>
              <a:rPr lang="en-US" sz="2800" b="1" dirty="0"/>
              <a:t>historical, current and forecasted weather data </a:t>
            </a:r>
            <a:r>
              <a:rPr lang="en-US" sz="2800" dirty="0"/>
              <a:t>via light-speed API’s.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Its Headquarters was in </a:t>
            </a:r>
            <a:r>
              <a:rPr lang="en-US" sz="2800" dirty="0" err="1"/>
              <a:t>London,UK</a:t>
            </a:r>
            <a:r>
              <a:rPr lang="en-US" sz="2800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F23ABCB7-99B3-8026-F9A1-C65BC167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9701" y="5741318"/>
            <a:ext cx="1072299" cy="10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65FE5-6F5D-740C-044F-CF86F7797906}"/>
              </a:ext>
            </a:extLst>
          </p:cNvPr>
          <p:cNvSpPr txBox="1"/>
          <p:nvPr/>
        </p:nvSpPr>
        <p:spPr>
          <a:xfrm>
            <a:off x="480768" y="386499"/>
            <a:ext cx="1101050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 STATEMENT</a:t>
            </a:r>
          </a:p>
          <a:p>
            <a:endParaRPr lang="en-US" sz="2800" b="1" u="sng" dirty="0"/>
          </a:p>
          <a:p>
            <a:pPr marL="342900" indent="-342900">
              <a:buAutoNum type="arabicParenR"/>
            </a:pPr>
            <a:r>
              <a:rPr lang="en-US" sz="2400" dirty="0"/>
              <a:t>Users can get too busy at work or at home to check the </a:t>
            </a:r>
            <a:r>
              <a:rPr lang="en-US" sz="2400" b="1" dirty="0"/>
              <a:t>current weather </a:t>
            </a:r>
            <a:r>
              <a:rPr lang="en-US" sz="2400" dirty="0"/>
              <a:t>condition as well as the </a:t>
            </a:r>
            <a:r>
              <a:rPr lang="en-US" sz="2400" b="1" dirty="0"/>
              <a:t>upcoming weather</a:t>
            </a:r>
            <a:r>
              <a:rPr lang="en-US" sz="2400" dirty="0"/>
              <a:t> conditions .</a:t>
            </a:r>
          </a:p>
          <a:p>
            <a:pPr marL="342900" indent="-342900">
              <a:buAutoNum type="arabicParenR"/>
            </a:pPr>
            <a:r>
              <a:rPr lang="en-US" sz="2400" dirty="0"/>
              <a:t>Many of free weather software programs have </a:t>
            </a:r>
            <a:r>
              <a:rPr lang="en-US" sz="2400" b="1" dirty="0"/>
              <a:t>too many pop ups </a:t>
            </a:r>
            <a:r>
              <a:rPr lang="en-US" sz="2400" dirty="0"/>
              <a:t>or </a:t>
            </a:r>
            <a:r>
              <a:rPr lang="en-US" sz="2400" b="1" dirty="0"/>
              <a:t>unwanted software tied </a:t>
            </a:r>
            <a:r>
              <a:rPr lang="en-US" sz="2400" dirty="0"/>
              <a:t>to them </a:t>
            </a:r>
            <a:r>
              <a:rPr lang="en-US" sz="2400" b="1" dirty="0" err="1"/>
              <a:t>likeweather</a:t>
            </a:r>
            <a:r>
              <a:rPr lang="en-US" sz="2400" b="1" dirty="0"/>
              <a:t> bug</a:t>
            </a:r>
            <a:r>
              <a:rPr lang="en-US" sz="2400" dirty="0"/>
              <a:t> .</a:t>
            </a:r>
          </a:p>
          <a:p>
            <a:pPr marL="342900" indent="-342900">
              <a:buAutoNum type="arabicParenR"/>
            </a:pPr>
            <a:r>
              <a:rPr lang="en-US" sz="2400" dirty="0"/>
              <a:t>Getting confusing information on </a:t>
            </a:r>
            <a:r>
              <a:rPr lang="en-US" sz="2400" b="1" dirty="0"/>
              <a:t>weather warnings </a:t>
            </a:r>
            <a:r>
              <a:rPr lang="en-US" sz="2400" dirty="0"/>
              <a:t>and </a:t>
            </a:r>
            <a:r>
              <a:rPr lang="en-US" sz="2400" b="1" dirty="0"/>
              <a:t>watches</a:t>
            </a:r>
            <a:r>
              <a:rPr lang="en-US" sz="2400" dirty="0"/>
              <a:t> from </a:t>
            </a:r>
            <a:r>
              <a:rPr lang="en-US" sz="2400" b="1" dirty="0"/>
              <a:t>inaccurate sources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IN" sz="2800" b="1" u="sng" dirty="0"/>
              <a:t>CURRENT SOLUTION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Meteorologists uses </a:t>
            </a:r>
            <a:r>
              <a:rPr lang="en-IN" sz="2400" b="1" dirty="0"/>
              <a:t>Doppler </a:t>
            </a:r>
            <a:r>
              <a:rPr lang="en-IN" sz="2400" b="1" dirty="0" err="1"/>
              <a:t>radar,Satellite</a:t>
            </a:r>
            <a:r>
              <a:rPr lang="en-IN" sz="2400" b="1" dirty="0"/>
              <a:t> </a:t>
            </a:r>
            <a:r>
              <a:rPr lang="en-IN" sz="2400" b="1" dirty="0" err="1"/>
              <a:t>data,Radiosondes,Automated</a:t>
            </a:r>
            <a:r>
              <a:rPr lang="en-IN" sz="2400" b="1" dirty="0"/>
              <a:t> surface-observing </a:t>
            </a:r>
            <a:r>
              <a:rPr lang="en-IN" sz="2400" b="1" dirty="0" err="1"/>
              <a:t>systems,Supercomputers</a:t>
            </a:r>
            <a:r>
              <a:rPr lang="en-IN" sz="2400" b="1" dirty="0"/>
              <a:t> </a:t>
            </a:r>
            <a:r>
              <a:rPr lang="en-IN" sz="2400" dirty="0"/>
              <a:t>and </a:t>
            </a:r>
            <a:r>
              <a:rPr lang="en-IN" sz="2400" b="1" dirty="0"/>
              <a:t>AWIPS(Advanced weather </a:t>
            </a:r>
            <a:r>
              <a:rPr lang="en-IN" sz="2400" dirty="0"/>
              <a:t>information processing system to predict the weather conditions.</a:t>
            </a:r>
          </a:p>
          <a:p>
            <a:endParaRPr lang="en-IN" dirty="0"/>
          </a:p>
        </p:txBody>
      </p:sp>
      <p:pic>
        <p:nvPicPr>
          <p:cNvPr id="3" name="Graphic 2" descr="Partial sun">
            <a:extLst>
              <a:ext uri="{FF2B5EF4-FFF2-40B4-BE49-F238E27FC236}">
                <a16:creationId xmlns:a16="http://schemas.microsoft.com/office/drawing/2014/main" id="{BDF707E5-E9F0-9AC4-E7A4-624479F2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8702" y="5340284"/>
            <a:ext cx="1327608" cy="13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65FE5-6F5D-740C-044F-CF86F7797906}"/>
              </a:ext>
            </a:extLst>
          </p:cNvPr>
          <p:cNvSpPr txBox="1"/>
          <p:nvPr/>
        </p:nvSpPr>
        <p:spPr>
          <a:xfrm>
            <a:off x="480768" y="386499"/>
            <a:ext cx="110105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DRAWBACKS</a:t>
            </a:r>
          </a:p>
          <a:p>
            <a:endParaRPr lang="en-US" sz="2800" b="1" u="sng" dirty="0"/>
          </a:p>
          <a:p>
            <a:pPr marL="342900" indent="-342900">
              <a:buAutoNum type="arabicParenR"/>
            </a:pPr>
            <a:r>
              <a:rPr lang="en-US" sz="2400" dirty="0"/>
              <a:t>Previous solution doesn't have the concept of </a:t>
            </a:r>
            <a:r>
              <a:rPr lang="en-US" sz="2400" b="1" dirty="0"/>
              <a:t>throwing a warning </a:t>
            </a:r>
            <a:r>
              <a:rPr lang="en-US" sz="2400" dirty="0"/>
              <a:t>to users to </a:t>
            </a:r>
            <a:r>
              <a:rPr lang="en-US" sz="2400" b="1" dirty="0"/>
              <a:t>alert</a:t>
            </a:r>
            <a:r>
              <a:rPr lang="en-US" sz="2400" dirty="0"/>
              <a:t> them if the weather conditions </a:t>
            </a:r>
            <a:r>
              <a:rPr lang="en-US" sz="2400" b="1" dirty="0"/>
              <a:t>reaches peak</a:t>
            </a:r>
            <a:r>
              <a:rPr lang="en-US" sz="2400" dirty="0"/>
              <a:t>.</a:t>
            </a:r>
          </a:p>
          <a:p>
            <a:pPr marL="342900" indent="-342900">
              <a:buAutoNum type="arabicParenR"/>
            </a:pPr>
            <a:r>
              <a:rPr lang="en-US" sz="2400" dirty="0"/>
              <a:t>Most of them </a:t>
            </a:r>
            <a:r>
              <a:rPr lang="en-US" sz="2000" dirty="0"/>
              <a:t>has</a:t>
            </a:r>
            <a:r>
              <a:rPr lang="en-US" sz="2400" dirty="0"/>
              <a:t> </a:t>
            </a:r>
            <a:r>
              <a:rPr lang="en-US" sz="2400" b="1" dirty="0"/>
              <a:t>pop-ads that will distract the users</a:t>
            </a:r>
            <a:r>
              <a:rPr lang="en-US" sz="2400" dirty="0"/>
              <a:t> to find the accurate weather conditions.</a:t>
            </a:r>
          </a:p>
          <a:p>
            <a:pPr marL="342900" indent="-342900">
              <a:buAutoNum type="arabicParenR"/>
            </a:pPr>
            <a:r>
              <a:rPr lang="en-US" sz="2400" dirty="0"/>
              <a:t>It shows a lots of contents which </a:t>
            </a:r>
            <a:r>
              <a:rPr lang="en-US" sz="2400" b="1" dirty="0" err="1"/>
              <a:t>consfuse</a:t>
            </a:r>
            <a:r>
              <a:rPr lang="en-US" sz="2400" b="1" dirty="0"/>
              <a:t> the user </a:t>
            </a:r>
            <a:r>
              <a:rPr lang="en-US" sz="2400" dirty="0"/>
              <a:t>to predict it.</a:t>
            </a:r>
          </a:p>
          <a:p>
            <a:endParaRPr lang="en-US" sz="2400" dirty="0"/>
          </a:p>
          <a:p>
            <a:r>
              <a:rPr lang="en-US" sz="2800" b="1" u="sng" dirty="0"/>
              <a:t>PROPOSED SOLUTION</a:t>
            </a:r>
          </a:p>
          <a:p>
            <a:pPr marL="457200" indent="-457200">
              <a:buAutoNum type="arabicParenR"/>
            </a:pPr>
            <a:r>
              <a:rPr lang="en-US" sz="2400" dirty="0"/>
              <a:t>Our website will </a:t>
            </a:r>
            <a:r>
              <a:rPr lang="en-US" sz="2400" b="1" dirty="0"/>
              <a:t>show only the content related </a:t>
            </a:r>
            <a:r>
              <a:rPr lang="en-US" sz="2400" dirty="0"/>
              <a:t>to the weather forecast.</a:t>
            </a:r>
          </a:p>
          <a:p>
            <a:pPr marL="457200" indent="-457200">
              <a:buAutoNum type="arabicParenR"/>
            </a:pPr>
            <a:r>
              <a:rPr lang="en-US" sz="2400" dirty="0"/>
              <a:t>It will provide the </a:t>
            </a:r>
            <a:r>
              <a:rPr lang="en-US" sz="2400" b="1" dirty="0"/>
              <a:t>forthcoming weather </a:t>
            </a:r>
            <a:r>
              <a:rPr lang="en-US" sz="2400" dirty="0"/>
              <a:t>updates for </a:t>
            </a:r>
            <a:r>
              <a:rPr lang="en-US" sz="2400" b="1" dirty="0"/>
              <a:t>5 days</a:t>
            </a:r>
            <a:r>
              <a:rPr lang="en-US" sz="2400" dirty="0"/>
              <a:t>.</a:t>
            </a:r>
          </a:p>
          <a:p>
            <a:pPr marL="457200" indent="-457200">
              <a:buAutoNum type="arabicParenR"/>
            </a:pPr>
            <a:r>
              <a:rPr lang="en-US" sz="2400" dirty="0"/>
              <a:t>Even they provide a option to deal with the weather condition for every </a:t>
            </a:r>
            <a:r>
              <a:rPr lang="en-US" sz="2400" b="1" dirty="0"/>
              <a:t>3 hours per day</a:t>
            </a:r>
            <a:r>
              <a:rPr lang="en-US" sz="2400" dirty="0"/>
              <a:t>.</a:t>
            </a:r>
          </a:p>
          <a:p>
            <a:pPr marL="457200" indent="-457200">
              <a:buAutoNum type="arabicParenR"/>
            </a:pPr>
            <a:r>
              <a:rPr lang="en-US" sz="2400" dirty="0"/>
              <a:t>They provide a </a:t>
            </a:r>
            <a:r>
              <a:rPr lang="en-US" sz="2400" b="1" dirty="0"/>
              <a:t>warning to the users </a:t>
            </a:r>
            <a:r>
              <a:rPr lang="en-US" sz="2400" dirty="0"/>
              <a:t>when the weather condition is </a:t>
            </a:r>
            <a:r>
              <a:rPr lang="en-US" sz="2400" b="1" dirty="0"/>
              <a:t>out of range</a:t>
            </a:r>
            <a:r>
              <a:rPr lang="en-US" sz="2400" dirty="0"/>
              <a:t>.</a:t>
            </a:r>
          </a:p>
          <a:p>
            <a:pPr marL="457200" indent="-457200">
              <a:buAutoNum type="arabicParenR"/>
            </a:pPr>
            <a:r>
              <a:rPr lang="en-US" sz="2400" dirty="0"/>
              <a:t>We will built this one through the </a:t>
            </a:r>
            <a:r>
              <a:rPr lang="en-US" sz="2400" b="1" dirty="0"/>
              <a:t>API</a:t>
            </a:r>
            <a:r>
              <a:rPr lang="en-US" sz="2400" dirty="0"/>
              <a:t>(Application programming interface) to predict the weathers.</a:t>
            </a:r>
            <a:endParaRPr lang="en-IN" sz="2400" dirty="0"/>
          </a:p>
        </p:txBody>
      </p:sp>
      <p:pic>
        <p:nvPicPr>
          <p:cNvPr id="4" name="Graphic 3" descr="Partial sun">
            <a:extLst>
              <a:ext uri="{FF2B5EF4-FFF2-40B4-BE49-F238E27FC236}">
                <a16:creationId xmlns:a16="http://schemas.microsoft.com/office/drawing/2014/main" id="{479ED293-FBE4-E4E1-3E45-0D9C217C3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6751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B6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77089357-B3B8-D866-7734-F574D7CC6D2C}"/>
              </a:ext>
            </a:extLst>
          </p:cNvPr>
          <p:cNvSpPr/>
          <p:nvPr/>
        </p:nvSpPr>
        <p:spPr>
          <a:xfrm>
            <a:off x="1549139" y="942680"/>
            <a:ext cx="9093724" cy="4911365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A0504-95B2-E98D-E103-51E5AC547D22}"/>
              </a:ext>
            </a:extLst>
          </p:cNvPr>
          <p:cNvSpPr txBox="1"/>
          <p:nvPr/>
        </p:nvSpPr>
        <p:spPr>
          <a:xfrm>
            <a:off x="2950590" y="2736642"/>
            <a:ext cx="712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65267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705F57"/>
      </a:dk2>
      <a:lt2>
        <a:srgbClr val="EEE7DF"/>
      </a:lt2>
      <a:accent1>
        <a:srgbClr val="4D8680"/>
      </a:accent1>
      <a:accent2>
        <a:srgbClr val="ABDED7"/>
      </a:accent2>
      <a:accent3>
        <a:srgbClr val="B0988E"/>
      </a:accent3>
      <a:accent4>
        <a:srgbClr val="DBCBBE"/>
      </a:accent4>
      <a:accent5>
        <a:srgbClr val="BD8A77"/>
      </a:accent5>
      <a:accent6>
        <a:srgbClr val="65615D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272759_Animated title clouds_RVA_v3.potx" id="{A7254A96-7471-4D2A-83F1-D1D21EA144BA}" vid="{93766755-2683-4FFD-83F1-7D782A556B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59799C-8DAE-44F4-A213-D34C50E3A8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0F9FD1-9FF5-40F2-8A28-768D53442F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A1106F-392F-431C-9C52-8DDF034A33B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358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Bahnschrift SemiBold</vt:lpstr>
      <vt:lpstr>Calibri</vt:lpstr>
      <vt:lpstr>Office Theme</vt:lpstr>
      <vt:lpstr>WEATHER FORECASTER</vt:lpstr>
      <vt:lpstr>WORKMATES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FORECASTER</dc:title>
  <dc:subject/>
  <dc:creator>Naga Sharavanesh S</dc:creator>
  <cp:keywords/>
  <dc:description/>
  <cp:lastModifiedBy>Naga Sharavanesh S</cp:lastModifiedBy>
  <cp:revision>1</cp:revision>
  <dcterms:created xsi:type="dcterms:W3CDTF">2023-02-16T17:34:43Z</dcterms:created>
  <dcterms:modified xsi:type="dcterms:W3CDTF">2023-02-16T18:35:58Z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