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 id="2147483780" r:id="rId2"/>
  </p:sldMasterIdLst>
  <p:notesMasterIdLst>
    <p:notesMasterId r:id="rId71"/>
  </p:notesMasterIdLst>
  <p:sldIdLst>
    <p:sldId id="256" r:id="rId3"/>
    <p:sldId id="262" r:id="rId4"/>
    <p:sldId id="257" r:id="rId5"/>
    <p:sldId id="348" r:id="rId6"/>
    <p:sldId id="270" r:id="rId7"/>
    <p:sldId id="265" r:id="rId8"/>
    <p:sldId id="306" r:id="rId9"/>
    <p:sldId id="305" r:id="rId10"/>
    <p:sldId id="266" r:id="rId11"/>
    <p:sldId id="349" r:id="rId12"/>
    <p:sldId id="267" r:id="rId13"/>
    <p:sldId id="314" r:id="rId14"/>
    <p:sldId id="313" r:id="rId15"/>
    <p:sldId id="315" r:id="rId16"/>
    <p:sldId id="350" r:id="rId17"/>
    <p:sldId id="316" r:id="rId18"/>
    <p:sldId id="317" r:id="rId19"/>
    <p:sldId id="318" r:id="rId20"/>
    <p:sldId id="288" r:id="rId21"/>
    <p:sldId id="344" r:id="rId22"/>
    <p:sldId id="275" r:id="rId23"/>
    <p:sldId id="287" r:id="rId24"/>
    <p:sldId id="293" r:id="rId25"/>
    <p:sldId id="294" r:id="rId26"/>
    <p:sldId id="295" r:id="rId27"/>
    <p:sldId id="292" r:id="rId28"/>
    <p:sldId id="291" r:id="rId29"/>
    <p:sldId id="299" r:id="rId30"/>
    <p:sldId id="296" r:id="rId31"/>
    <p:sldId id="343" r:id="rId32"/>
    <p:sldId id="271" r:id="rId33"/>
    <p:sldId id="285" r:id="rId34"/>
    <p:sldId id="297" r:id="rId35"/>
    <p:sldId id="298" r:id="rId36"/>
    <p:sldId id="301" r:id="rId37"/>
    <p:sldId id="341" r:id="rId38"/>
    <p:sldId id="342" r:id="rId39"/>
    <p:sldId id="286" r:id="rId40"/>
    <p:sldId id="302" r:id="rId41"/>
    <p:sldId id="340" r:id="rId42"/>
    <p:sldId id="272" r:id="rId43"/>
    <p:sldId id="339" r:id="rId44"/>
    <p:sldId id="338" r:id="rId45"/>
    <p:sldId id="273" r:id="rId46"/>
    <p:sldId id="358" r:id="rId47"/>
    <p:sldId id="319" r:id="rId48"/>
    <p:sldId id="321" r:id="rId49"/>
    <p:sldId id="308" r:id="rId50"/>
    <p:sldId id="323" r:id="rId51"/>
    <p:sldId id="326" r:id="rId52"/>
    <p:sldId id="324" r:id="rId53"/>
    <p:sldId id="327" r:id="rId54"/>
    <p:sldId id="325" r:id="rId55"/>
    <p:sldId id="328" r:id="rId56"/>
    <p:sldId id="359" r:id="rId57"/>
    <p:sldId id="330" r:id="rId58"/>
    <p:sldId id="332" r:id="rId59"/>
    <p:sldId id="346" r:id="rId60"/>
    <p:sldId id="333" r:id="rId61"/>
    <p:sldId id="334" r:id="rId62"/>
    <p:sldId id="335" r:id="rId63"/>
    <p:sldId id="289" r:id="rId64"/>
    <p:sldId id="351" r:id="rId65"/>
    <p:sldId id="361" r:id="rId66"/>
    <p:sldId id="362" r:id="rId67"/>
    <p:sldId id="363" r:id="rId68"/>
    <p:sldId id="364" r:id="rId69"/>
    <p:sldId id="365"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lcomperslaptops@gmail.com" initials="g" lastIdx="3" clrIdx="0">
    <p:extLst>
      <p:ext uri="{19B8F6BF-5375-455C-9EA6-DF929625EA0E}">
        <p15:presenceInfo xmlns:p15="http://schemas.microsoft.com/office/powerpoint/2012/main" userId="gulcomperslaptops@gmail.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6" autoAdjust="0"/>
    <p:restoredTop sz="94008" autoAdjust="0"/>
  </p:normalViewPr>
  <p:slideViewPr>
    <p:cSldViewPr snapToGrid="0">
      <p:cViewPr varScale="1">
        <p:scale>
          <a:sx n="73" d="100"/>
          <a:sy n="73" d="100"/>
        </p:scale>
        <p:origin x="851"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C6EF4-113E-4440-9997-32B3E0E0C780}" type="datetimeFigureOut">
              <a:rPr lang="en-US" smtClean="0"/>
              <a:t>12/28/2023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B7D6A-55FB-4AAA-8DF1-7FC5F3E0A2DD}" type="slidenum">
              <a:rPr lang="en-US" smtClean="0"/>
              <a:t>‹#›</a:t>
            </a:fld>
            <a:endParaRPr lang="en-US"/>
          </a:p>
        </p:txBody>
      </p:sp>
    </p:spTree>
    <p:extLst>
      <p:ext uri="{BB962C8B-B14F-4D97-AF65-F5344CB8AC3E}">
        <p14:creationId xmlns:p14="http://schemas.microsoft.com/office/powerpoint/2010/main" val="1879961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The scatter plots give an idea about how the two variables are correlated. </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1.</a:t>
            </a:r>
            <a:r>
              <a:rPr lang="en-US" b="0" dirty="0">
                <a:solidFill>
                  <a:srgbClr val="CCCCCC"/>
                </a:solidFill>
                <a:effectLst/>
                <a:latin typeface="Consolas" panose="020B0609020204030204" pitchFamily="49" charset="0"/>
              </a:rPr>
              <a:t> Increasing Trend: This means both variables are positively correlated. In other words, they are directly proportional to  each other, an increase in one variable causes an increase in other variable. This is good for ML!</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2.</a:t>
            </a:r>
            <a:r>
              <a:rPr lang="en-US" b="0" dirty="0">
                <a:solidFill>
                  <a:srgbClr val="CCCCCC"/>
                </a:solidFill>
                <a:effectLst/>
                <a:latin typeface="Consolas" panose="020B0609020204030204" pitchFamily="49" charset="0"/>
              </a:rPr>
              <a:t> Decreasing Trend: This means both variables are negatively correlated. In other words, they are inversely proportional to each other, an increase in one variable causes a decrease in other variable. This is also good for ML!</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CCCCCC"/>
                </a:solidFill>
                <a:effectLst/>
                <a:latin typeface="Consolas" panose="020B0609020204030204" pitchFamily="49" charset="0"/>
              </a:rPr>
              <a:t> No Trend: We cannot see any clear increasing or decreasing trend. This means there is no correlation between the variables. Hence the predictor cannot be used for ML.</a:t>
            </a:r>
          </a:p>
          <a:p>
            <a:endParaRPr lang="en-US" dirty="0"/>
          </a:p>
        </p:txBody>
      </p:sp>
      <p:sp>
        <p:nvSpPr>
          <p:cNvPr id="4" name="Slide Number Placeholder 3"/>
          <p:cNvSpPr>
            <a:spLocks noGrp="1"/>
          </p:cNvSpPr>
          <p:nvPr>
            <p:ph type="sldNum" sz="quarter" idx="5"/>
          </p:nvPr>
        </p:nvSpPr>
        <p:spPr/>
        <p:txBody>
          <a:bodyPr/>
          <a:lstStyle/>
          <a:p>
            <a:fld id="{AD8B7D6A-55FB-4AAA-8DF1-7FC5F3E0A2DD}" type="slidenum">
              <a:rPr lang="en-US" smtClean="0"/>
              <a:t>23</a:t>
            </a:fld>
            <a:endParaRPr lang="en-US"/>
          </a:p>
        </p:txBody>
      </p:sp>
    </p:spTree>
    <p:extLst>
      <p:ext uri="{BB962C8B-B14F-4D97-AF65-F5344CB8AC3E}">
        <p14:creationId xmlns:p14="http://schemas.microsoft.com/office/powerpoint/2010/main" val="1301493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The scatter plots give an idea about how the two variables are correlated. </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1.</a:t>
            </a:r>
            <a:r>
              <a:rPr lang="en-US" b="0" dirty="0">
                <a:solidFill>
                  <a:srgbClr val="CCCCCC"/>
                </a:solidFill>
                <a:effectLst/>
                <a:latin typeface="Consolas" panose="020B0609020204030204" pitchFamily="49" charset="0"/>
              </a:rPr>
              <a:t> Increasing Trend: This means both variables are positively correlated. In other words, they are directly proportional to  each other, an increase in one variable causes an increase in other variable. This is good for ML!</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2.</a:t>
            </a:r>
            <a:r>
              <a:rPr lang="en-US" b="0" dirty="0">
                <a:solidFill>
                  <a:srgbClr val="CCCCCC"/>
                </a:solidFill>
                <a:effectLst/>
                <a:latin typeface="Consolas" panose="020B0609020204030204" pitchFamily="49" charset="0"/>
              </a:rPr>
              <a:t> Decreasing Trend: This means both variables are negatively correlated. In other words, they are inversely proportional to each other, an increase in one variable causes a decrease in other variable. This is also good for ML!</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CCCCCC"/>
                </a:solidFill>
                <a:effectLst/>
                <a:latin typeface="Consolas" panose="020B0609020204030204" pitchFamily="49" charset="0"/>
              </a:rPr>
              <a:t> No Trend: We cannot see any clear increasing or decreasing trend. This means there is no correlation between the variables. Hence the predictor cannot be used for ML.</a:t>
            </a:r>
          </a:p>
          <a:p>
            <a:endParaRPr lang="en-US" dirty="0"/>
          </a:p>
        </p:txBody>
      </p:sp>
      <p:sp>
        <p:nvSpPr>
          <p:cNvPr id="4" name="Slide Number Placeholder 3"/>
          <p:cNvSpPr>
            <a:spLocks noGrp="1"/>
          </p:cNvSpPr>
          <p:nvPr>
            <p:ph type="sldNum" sz="quarter" idx="5"/>
          </p:nvPr>
        </p:nvSpPr>
        <p:spPr/>
        <p:txBody>
          <a:bodyPr/>
          <a:lstStyle/>
          <a:p>
            <a:fld id="{AD8B7D6A-55FB-4AAA-8DF1-7FC5F3E0A2DD}" type="slidenum">
              <a:rPr lang="en-US" smtClean="0"/>
              <a:t>24</a:t>
            </a:fld>
            <a:endParaRPr lang="en-US"/>
          </a:p>
        </p:txBody>
      </p:sp>
    </p:spTree>
    <p:extLst>
      <p:ext uri="{BB962C8B-B14F-4D97-AF65-F5344CB8AC3E}">
        <p14:creationId xmlns:p14="http://schemas.microsoft.com/office/powerpoint/2010/main" val="3877108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The scatter plots give an idea about how the two variables are correlated. </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1.</a:t>
            </a:r>
            <a:r>
              <a:rPr lang="en-US" b="0" dirty="0">
                <a:solidFill>
                  <a:srgbClr val="CCCCCC"/>
                </a:solidFill>
                <a:effectLst/>
                <a:latin typeface="Consolas" panose="020B0609020204030204" pitchFamily="49" charset="0"/>
              </a:rPr>
              <a:t> Increasing Trend: This means both variables are positively correlated. In other words, they are directly proportional to  each other, an increase in one variable causes an increase in other variable. This is good for ML!</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2.</a:t>
            </a:r>
            <a:r>
              <a:rPr lang="en-US" b="0" dirty="0">
                <a:solidFill>
                  <a:srgbClr val="CCCCCC"/>
                </a:solidFill>
                <a:effectLst/>
                <a:latin typeface="Consolas" panose="020B0609020204030204" pitchFamily="49" charset="0"/>
              </a:rPr>
              <a:t> Decreasing Trend: This means both variables are negatively correlated. In other words, they are inversely proportional to each other, an increase in one variable causes a decrease in other variable. This is also good for ML!</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CCCCCC"/>
                </a:solidFill>
                <a:effectLst/>
                <a:latin typeface="Consolas" panose="020B0609020204030204" pitchFamily="49" charset="0"/>
              </a:rPr>
              <a:t> No Trend: We cannot see any clear increasing or decreasing trend. This means there is no correlation between the variables. Hence the predictor cannot be used for ML.</a:t>
            </a:r>
          </a:p>
          <a:p>
            <a:endParaRPr lang="en-US" dirty="0"/>
          </a:p>
        </p:txBody>
      </p:sp>
      <p:sp>
        <p:nvSpPr>
          <p:cNvPr id="4" name="Slide Number Placeholder 3"/>
          <p:cNvSpPr>
            <a:spLocks noGrp="1"/>
          </p:cNvSpPr>
          <p:nvPr>
            <p:ph type="sldNum" sz="quarter" idx="5"/>
          </p:nvPr>
        </p:nvSpPr>
        <p:spPr/>
        <p:txBody>
          <a:bodyPr/>
          <a:lstStyle/>
          <a:p>
            <a:fld id="{AD8B7D6A-55FB-4AAA-8DF1-7FC5F3E0A2DD}" type="slidenum">
              <a:rPr lang="en-US" smtClean="0"/>
              <a:t>25</a:t>
            </a:fld>
            <a:endParaRPr lang="en-US"/>
          </a:p>
        </p:txBody>
      </p:sp>
    </p:spTree>
    <p:extLst>
      <p:ext uri="{BB962C8B-B14F-4D97-AF65-F5344CB8AC3E}">
        <p14:creationId xmlns:p14="http://schemas.microsoft.com/office/powerpoint/2010/main" val="2840686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The scatter plots give an idea about how the two variables are correlated. </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1.</a:t>
            </a:r>
            <a:r>
              <a:rPr lang="en-US" b="0" dirty="0">
                <a:solidFill>
                  <a:srgbClr val="CCCCCC"/>
                </a:solidFill>
                <a:effectLst/>
                <a:latin typeface="Consolas" panose="020B0609020204030204" pitchFamily="49" charset="0"/>
              </a:rPr>
              <a:t> Increasing Trend: This means both variables are positively correlated. In other words, they are directly proportional to  each other, an increase in one variable causes an increase in other variable. This is good for ML!</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2.</a:t>
            </a:r>
            <a:r>
              <a:rPr lang="en-US" b="0" dirty="0">
                <a:solidFill>
                  <a:srgbClr val="CCCCCC"/>
                </a:solidFill>
                <a:effectLst/>
                <a:latin typeface="Consolas" panose="020B0609020204030204" pitchFamily="49" charset="0"/>
              </a:rPr>
              <a:t> Decreasing Trend: This means both variables are negatively correlated. In other words, they are inversely proportional to each other, an increase in one variable causes a decrease in other variable. This is also good for ML!</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CCCCCC"/>
                </a:solidFill>
                <a:effectLst/>
                <a:latin typeface="Consolas" panose="020B0609020204030204" pitchFamily="49" charset="0"/>
              </a:rPr>
              <a:t> No Trend: We cannot see any clear increasing or decreasing trend. This means there is no correlation between the variables. Hence the predictor cannot be used for ML.</a:t>
            </a:r>
          </a:p>
          <a:p>
            <a:endParaRPr lang="en-US" dirty="0"/>
          </a:p>
        </p:txBody>
      </p:sp>
      <p:sp>
        <p:nvSpPr>
          <p:cNvPr id="4" name="Slide Number Placeholder 3"/>
          <p:cNvSpPr>
            <a:spLocks noGrp="1"/>
          </p:cNvSpPr>
          <p:nvPr>
            <p:ph type="sldNum" sz="quarter" idx="5"/>
          </p:nvPr>
        </p:nvSpPr>
        <p:spPr/>
        <p:txBody>
          <a:bodyPr/>
          <a:lstStyle/>
          <a:p>
            <a:fld id="{AD8B7D6A-55FB-4AAA-8DF1-7FC5F3E0A2DD}" type="slidenum">
              <a:rPr lang="en-US" smtClean="0"/>
              <a:t>26</a:t>
            </a:fld>
            <a:endParaRPr lang="en-US"/>
          </a:p>
        </p:txBody>
      </p:sp>
    </p:spTree>
    <p:extLst>
      <p:ext uri="{BB962C8B-B14F-4D97-AF65-F5344CB8AC3E}">
        <p14:creationId xmlns:p14="http://schemas.microsoft.com/office/powerpoint/2010/main" val="2860791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CCCCC"/>
                </a:solidFill>
                <a:effectLst/>
                <a:latin typeface="Consolas" panose="020B0609020204030204" pitchFamily="49" charset="0"/>
              </a:rPr>
              <a:t>------ Pearson correlation coefficient Results ------</a:t>
            </a:r>
          </a:p>
          <a:p>
            <a:r>
              <a:rPr lang="en-US" b="1" i="0" dirty="0">
                <a:solidFill>
                  <a:srgbClr val="CCCCCC"/>
                </a:solidFill>
                <a:effectLst/>
                <a:latin typeface="Consolas" panose="020B0609020204030204" pitchFamily="49" charset="0"/>
              </a:rPr>
              <a:t> </a:t>
            </a:r>
            <a:r>
              <a:rPr lang="en-US" b="1" i="0" dirty="0" err="1">
                <a:solidFill>
                  <a:srgbClr val="CCCCCC"/>
                </a:solidFill>
                <a:effectLst/>
                <a:latin typeface="Consolas" panose="020B0609020204030204" pitchFamily="49" charset="0"/>
              </a:rPr>
              <a:t>ModelYear</a:t>
            </a:r>
            <a:endParaRPr lang="en-US" b="1" i="0" dirty="0">
              <a:solidFill>
                <a:srgbClr val="CCCCCC"/>
              </a:solidFill>
              <a:effectLst/>
              <a:latin typeface="Consolas" panose="020B0609020204030204" pitchFamily="49" charset="0"/>
            </a:endParaRPr>
          </a:p>
          <a:p>
            <a:endParaRPr lang="en-US" b="0" i="0" dirty="0">
              <a:solidFill>
                <a:srgbClr val="CCCCCC"/>
              </a:solidFill>
              <a:effectLst/>
              <a:latin typeface="Consolas" panose="020B0609020204030204" pitchFamily="49" charset="0"/>
            </a:endParaRPr>
          </a:p>
          <a:p>
            <a:r>
              <a:rPr lang="en-US" b="0" i="0" dirty="0">
                <a:solidFill>
                  <a:srgbClr val="CCCCCC"/>
                </a:solidFill>
                <a:effectLst/>
                <a:latin typeface="Consolas" panose="020B0609020204030204" pitchFamily="49" charset="0"/>
              </a:rPr>
              <a:t>Pearsons correlation between Price(</a:t>
            </a:r>
            <a:r>
              <a:rPr lang="en-US" b="0" i="0" dirty="0" err="1">
                <a:solidFill>
                  <a:srgbClr val="CCCCCC"/>
                </a:solidFill>
                <a:effectLst/>
                <a:latin typeface="Consolas" panose="020B0609020204030204" pitchFamily="49" charset="0"/>
              </a:rPr>
              <a:t>PKR_lacs</a:t>
            </a:r>
            <a:r>
              <a:rPr lang="en-US" b="0" i="0" dirty="0">
                <a:solidFill>
                  <a:srgbClr val="CCCCCC"/>
                </a:solidFill>
                <a:effectLst/>
                <a:latin typeface="Consolas" panose="020B0609020204030204" pitchFamily="49" charset="0"/>
              </a:rPr>
              <a:t>) and </a:t>
            </a:r>
            <a:r>
              <a:rPr lang="en-US" b="0" i="0" dirty="0" err="1">
                <a:solidFill>
                  <a:srgbClr val="CCCCCC"/>
                </a:solidFill>
                <a:effectLst/>
                <a:latin typeface="Consolas" panose="020B0609020204030204" pitchFamily="49" charset="0"/>
              </a:rPr>
              <a:t>ModelYear</a:t>
            </a:r>
            <a:r>
              <a:rPr lang="en-US" b="0" i="0" dirty="0">
                <a:solidFill>
                  <a:srgbClr val="CCCCCC"/>
                </a:solidFill>
                <a:effectLst/>
                <a:latin typeface="Consolas" panose="020B0609020204030204" pitchFamily="49" charset="0"/>
              </a:rPr>
              <a:t> : 0.4232036556167016</a:t>
            </a:r>
          </a:p>
          <a:p>
            <a:r>
              <a:rPr lang="en-US" b="0" i="0" dirty="0">
                <a:solidFill>
                  <a:srgbClr val="CCCCCC"/>
                </a:solidFill>
                <a:effectLst/>
                <a:latin typeface="Consolas" panose="020B0609020204030204" pitchFamily="49" charset="0"/>
              </a:rPr>
              <a:t>Pearsons correlation absolute value between Price(</a:t>
            </a:r>
            <a:r>
              <a:rPr lang="en-US" b="0" i="0" dirty="0" err="1">
                <a:solidFill>
                  <a:srgbClr val="CCCCCC"/>
                </a:solidFill>
                <a:effectLst/>
                <a:latin typeface="Consolas" panose="020B0609020204030204" pitchFamily="49" charset="0"/>
              </a:rPr>
              <a:t>PKR_lacs</a:t>
            </a:r>
            <a:r>
              <a:rPr lang="en-US" b="0" i="0" dirty="0">
                <a:solidFill>
                  <a:srgbClr val="CCCCCC"/>
                </a:solidFill>
                <a:effectLst/>
                <a:latin typeface="Consolas" panose="020B0609020204030204" pitchFamily="49" charset="0"/>
              </a:rPr>
              <a:t>) and </a:t>
            </a:r>
            <a:r>
              <a:rPr lang="en-US" b="0" i="0" dirty="0" err="1">
                <a:solidFill>
                  <a:srgbClr val="CCCCCC"/>
                </a:solidFill>
                <a:effectLst/>
                <a:latin typeface="Consolas" panose="020B0609020204030204" pitchFamily="49" charset="0"/>
              </a:rPr>
              <a:t>ModelYear</a:t>
            </a:r>
            <a:r>
              <a:rPr lang="en-US" b="0" i="0" dirty="0">
                <a:solidFill>
                  <a:srgbClr val="CCCCCC"/>
                </a:solidFill>
                <a:effectLst/>
                <a:latin typeface="Consolas" panose="020B0609020204030204" pitchFamily="49" charset="0"/>
              </a:rPr>
              <a:t> : 0.4232036556167016 </a:t>
            </a:r>
          </a:p>
          <a:p>
            <a:r>
              <a:rPr lang="en-US" b="0" i="0" dirty="0">
                <a:solidFill>
                  <a:srgbClr val="CCCCCC"/>
                </a:solidFill>
                <a:effectLst/>
                <a:latin typeface="Consolas" panose="020B0609020204030204" pitchFamily="49" charset="0"/>
              </a:rPr>
              <a:t>As correlation between Price(</a:t>
            </a:r>
            <a:r>
              <a:rPr lang="en-US" b="0" i="0" dirty="0" err="1">
                <a:solidFill>
                  <a:srgbClr val="CCCCCC"/>
                </a:solidFill>
                <a:effectLst/>
                <a:latin typeface="Consolas" panose="020B0609020204030204" pitchFamily="49" charset="0"/>
              </a:rPr>
              <a:t>PKR_lacs</a:t>
            </a:r>
            <a:r>
              <a:rPr lang="en-US" b="0" i="0" dirty="0">
                <a:solidFill>
                  <a:srgbClr val="CCCCCC"/>
                </a:solidFill>
                <a:effectLst/>
                <a:latin typeface="Consolas" panose="020B0609020204030204" pitchFamily="49" charset="0"/>
              </a:rPr>
              <a:t>) and </a:t>
            </a:r>
            <a:r>
              <a:rPr lang="en-US" b="0" i="0" dirty="0" err="1">
                <a:solidFill>
                  <a:srgbClr val="CCCCCC"/>
                </a:solidFill>
                <a:effectLst/>
                <a:latin typeface="Consolas" panose="020B0609020204030204" pitchFamily="49" charset="0"/>
              </a:rPr>
              <a:t>ModelYear</a:t>
            </a:r>
            <a:r>
              <a:rPr lang="en-US" b="0" i="0" dirty="0">
                <a:solidFill>
                  <a:srgbClr val="CCCCCC"/>
                </a:solidFill>
                <a:effectLst/>
                <a:latin typeface="Consolas" panose="020B0609020204030204" pitchFamily="49" charset="0"/>
              </a:rPr>
              <a:t> is greater than 0.3 </a:t>
            </a:r>
          </a:p>
          <a:p>
            <a:r>
              <a:rPr lang="en-US" b="0" i="0" dirty="0" err="1">
                <a:solidFill>
                  <a:srgbClr val="CCCCCC"/>
                </a:solidFill>
                <a:effectLst/>
                <a:latin typeface="Consolas" panose="020B0609020204030204" pitchFamily="49" charset="0"/>
              </a:rPr>
              <a:t>ModelYear</a:t>
            </a:r>
            <a:r>
              <a:rPr lang="en-US" b="0" i="0" dirty="0">
                <a:solidFill>
                  <a:srgbClr val="CCCCCC"/>
                </a:solidFill>
                <a:effectLst/>
                <a:latin typeface="Consolas" panose="020B0609020204030204" pitchFamily="49" charset="0"/>
              </a:rPr>
              <a:t> is correlated with Price(</a:t>
            </a:r>
            <a:r>
              <a:rPr lang="en-US" b="0" i="0" dirty="0" err="1">
                <a:solidFill>
                  <a:srgbClr val="CCCCCC"/>
                </a:solidFill>
                <a:effectLst/>
                <a:latin typeface="Consolas" panose="020B0609020204030204" pitchFamily="49" charset="0"/>
              </a:rPr>
              <a:t>PKR_lacs</a:t>
            </a:r>
            <a:r>
              <a:rPr lang="en-US" b="0" i="0" dirty="0">
                <a:solidFill>
                  <a:srgbClr val="CCCCCC"/>
                </a:solidFill>
                <a:effectLst/>
                <a:latin typeface="Consolas" panose="020B0609020204030204" pitchFamily="49" charset="0"/>
              </a:rPr>
              <a:t>) ----------------------------------------------------------------------- Mileage(km) Pearsons correlation between Price(</a:t>
            </a:r>
            <a:r>
              <a:rPr lang="en-US" b="0" i="0" dirty="0" err="1">
                <a:solidFill>
                  <a:srgbClr val="CCCCCC"/>
                </a:solidFill>
                <a:effectLst/>
                <a:latin typeface="Consolas" panose="020B0609020204030204" pitchFamily="49" charset="0"/>
              </a:rPr>
              <a:t>PKR_lacs</a:t>
            </a:r>
            <a:r>
              <a:rPr lang="en-US" b="0" i="0" dirty="0">
                <a:solidFill>
                  <a:srgbClr val="CCCCCC"/>
                </a:solidFill>
                <a:effectLst/>
                <a:latin typeface="Consolas" panose="020B0609020204030204" pitchFamily="49" charset="0"/>
              </a:rPr>
              <a:t>) and Mileage(km) : -0.2975524882920423 Pearsons correlation absolute value between Price(</a:t>
            </a:r>
            <a:r>
              <a:rPr lang="en-US" b="0" i="0" dirty="0" err="1">
                <a:solidFill>
                  <a:srgbClr val="CCCCCC"/>
                </a:solidFill>
                <a:effectLst/>
                <a:latin typeface="Consolas" panose="020B0609020204030204" pitchFamily="49" charset="0"/>
              </a:rPr>
              <a:t>PKR_lacs</a:t>
            </a:r>
            <a:r>
              <a:rPr lang="en-US" b="0" i="0" dirty="0">
                <a:solidFill>
                  <a:srgbClr val="CCCCCC"/>
                </a:solidFill>
                <a:effectLst/>
                <a:latin typeface="Consolas" panose="020B0609020204030204" pitchFamily="49" charset="0"/>
              </a:rPr>
              <a:t>) and Mileage(km) : 0.2975524882920423 As correlation between Price(</a:t>
            </a:r>
            <a:r>
              <a:rPr lang="en-US" b="0" i="0" dirty="0" err="1">
                <a:solidFill>
                  <a:srgbClr val="CCCCCC"/>
                </a:solidFill>
                <a:effectLst/>
                <a:latin typeface="Consolas" panose="020B0609020204030204" pitchFamily="49" charset="0"/>
              </a:rPr>
              <a:t>PKR_lacs</a:t>
            </a:r>
            <a:r>
              <a:rPr lang="en-US" b="0" i="0" dirty="0">
                <a:solidFill>
                  <a:srgbClr val="CCCCCC"/>
                </a:solidFill>
                <a:effectLst/>
                <a:latin typeface="Consolas" panose="020B0609020204030204" pitchFamily="49" charset="0"/>
              </a:rPr>
              <a:t>) and Mileage(km) is less than 0.3 Mileage(km) is NOT correlated with Price(</a:t>
            </a:r>
            <a:r>
              <a:rPr lang="en-US" b="0" i="0" dirty="0" err="1">
                <a:solidFill>
                  <a:srgbClr val="CCCCCC"/>
                </a:solidFill>
                <a:effectLst/>
                <a:latin typeface="Consolas" panose="020B0609020204030204" pitchFamily="49" charset="0"/>
              </a:rPr>
              <a:t>PKR_lacs</a:t>
            </a:r>
            <a:r>
              <a:rPr lang="en-US" b="0" i="0" dirty="0">
                <a:solidFill>
                  <a:srgbClr val="CCCCCC"/>
                </a:solidFill>
                <a:effectLst/>
                <a:latin typeface="Consolas" panose="020B0609020204030204" pitchFamily="49" charset="0"/>
              </a:rPr>
              <a:t>) ----------------------------------------------------------------------- </a:t>
            </a:r>
            <a:r>
              <a:rPr lang="en-US" b="0" i="0" dirty="0" err="1">
                <a:solidFill>
                  <a:srgbClr val="CCCCCC"/>
                </a:solidFill>
                <a:effectLst/>
                <a:latin typeface="Consolas" panose="020B0609020204030204" pitchFamily="49" charset="0"/>
              </a:rPr>
              <a:t>EngineCapacity</a:t>
            </a:r>
            <a:r>
              <a:rPr lang="en-US" b="0" i="0" dirty="0">
                <a:solidFill>
                  <a:srgbClr val="CCCCCC"/>
                </a:solidFill>
                <a:effectLst/>
                <a:latin typeface="Consolas" panose="020B0609020204030204" pitchFamily="49" charset="0"/>
              </a:rPr>
              <a:t>(cc) Pearsons correlation between Price(</a:t>
            </a:r>
            <a:r>
              <a:rPr lang="en-US" b="0" i="0" dirty="0" err="1">
                <a:solidFill>
                  <a:srgbClr val="CCCCCC"/>
                </a:solidFill>
                <a:effectLst/>
                <a:latin typeface="Consolas" panose="020B0609020204030204" pitchFamily="49" charset="0"/>
              </a:rPr>
              <a:t>PKR_lacs</a:t>
            </a:r>
            <a:r>
              <a:rPr lang="en-US" b="0" i="0" dirty="0">
                <a:solidFill>
                  <a:srgbClr val="CCCCCC"/>
                </a:solidFill>
                <a:effectLst/>
                <a:latin typeface="Consolas" panose="020B0609020204030204" pitchFamily="49" charset="0"/>
              </a:rPr>
              <a:t>) and </a:t>
            </a:r>
            <a:r>
              <a:rPr lang="en-US" b="0" i="0" dirty="0" err="1">
                <a:solidFill>
                  <a:srgbClr val="CCCCCC"/>
                </a:solidFill>
                <a:effectLst/>
                <a:latin typeface="Consolas" panose="020B0609020204030204" pitchFamily="49" charset="0"/>
              </a:rPr>
              <a:t>EngineCapacity</a:t>
            </a:r>
            <a:r>
              <a:rPr lang="en-US" b="0" i="0" dirty="0">
                <a:solidFill>
                  <a:srgbClr val="CCCCCC"/>
                </a:solidFill>
                <a:effectLst/>
                <a:latin typeface="Consolas" panose="020B0609020204030204" pitchFamily="49" charset="0"/>
              </a:rPr>
              <a:t>(cc) : 0.6626833229229925 Pearsons correlation absolute value between Price(</a:t>
            </a:r>
            <a:r>
              <a:rPr lang="en-US" b="0" i="0" dirty="0" err="1">
                <a:solidFill>
                  <a:srgbClr val="CCCCCC"/>
                </a:solidFill>
                <a:effectLst/>
                <a:latin typeface="Consolas" panose="020B0609020204030204" pitchFamily="49" charset="0"/>
              </a:rPr>
              <a:t>PKR_lacs</a:t>
            </a:r>
            <a:r>
              <a:rPr lang="en-US" b="0" i="0" dirty="0">
                <a:solidFill>
                  <a:srgbClr val="CCCCCC"/>
                </a:solidFill>
                <a:effectLst/>
                <a:latin typeface="Consolas" panose="020B0609020204030204" pitchFamily="49" charset="0"/>
              </a:rPr>
              <a:t>) and </a:t>
            </a:r>
            <a:r>
              <a:rPr lang="en-US" b="0" i="0" dirty="0" err="1">
                <a:solidFill>
                  <a:srgbClr val="CCCCCC"/>
                </a:solidFill>
                <a:effectLst/>
                <a:latin typeface="Consolas" panose="020B0609020204030204" pitchFamily="49" charset="0"/>
              </a:rPr>
              <a:t>EngineCapacity</a:t>
            </a:r>
            <a:r>
              <a:rPr lang="en-US" b="0" i="0" dirty="0">
                <a:solidFill>
                  <a:srgbClr val="CCCCCC"/>
                </a:solidFill>
                <a:effectLst/>
                <a:latin typeface="Consolas" panose="020B0609020204030204" pitchFamily="49" charset="0"/>
              </a:rPr>
              <a:t>(cc) : 0.6626833229229925 As correlation between Price(</a:t>
            </a:r>
            <a:r>
              <a:rPr lang="en-US" b="0" i="0" dirty="0" err="1">
                <a:solidFill>
                  <a:srgbClr val="CCCCCC"/>
                </a:solidFill>
                <a:effectLst/>
                <a:latin typeface="Consolas" panose="020B0609020204030204" pitchFamily="49" charset="0"/>
              </a:rPr>
              <a:t>PKR_lacs</a:t>
            </a:r>
            <a:r>
              <a:rPr lang="en-US" b="0" i="0" dirty="0">
                <a:solidFill>
                  <a:srgbClr val="CCCCCC"/>
                </a:solidFill>
                <a:effectLst/>
                <a:latin typeface="Consolas" panose="020B0609020204030204" pitchFamily="49" charset="0"/>
              </a:rPr>
              <a:t>) and </a:t>
            </a:r>
            <a:r>
              <a:rPr lang="en-US" b="0" i="0" dirty="0" err="1">
                <a:solidFill>
                  <a:srgbClr val="CCCCCC"/>
                </a:solidFill>
                <a:effectLst/>
                <a:latin typeface="Consolas" panose="020B0609020204030204" pitchFamily="49" charset="0"/>
              </a:rPr>
              <a:t>EngineCapacity</a:t>
            </a:r>
            <a:r>
              <a:rPr lang="en-US" b="0" i="0" dirty="0">
                <a:solidFill>
                  <a:srgbClr val="CCCCCC"/>
                </a:solidFill>
                <a:effectLst/>
                <a:latin typeface="Consolas" panose="020B0609020204030204" pitchFamily="49" charset="0"/>
              </a:rPr>
              <a:t>(cc) is greater than 0.3 </a:t>
            </a:r>
            <a:r>
              <a:rPr lang="en-US" b="0" i="0" dirty="0" err="1">
                <a:solidFill>
                  <a:srgbClr val="CCCCCC"/>
                </a:solidFill>
                <a:effectLst/>
                <a:latin typeface="Consolas" panose="020B0609020204030204" pitchFamily="49" charset="0"/>
              </a:rPr>
              <a:t>EngineCapacity</a:t>
            </a:r>
            <a:r>
              <a:rPr lang="en-US" b="0" i="0" dirty="0">
                <a:solidFill>
                  <a:srgbClr val="CCCCCC"/>
                </a:solidFill>
                <a:effectLst/>
                <a:latin typeface="Consolas" panose="020B0609020204030204" pitchFamily="49" charset="0"/>
              </a:rPr>
              <a:t>(cc) is correlated with Price(</a:t>
            </a:r>
            <a:r>
              <a:rPr lang="en-US" b="0" i="0" dirty="0" err="1">
                <a:solidFill>
                  <a:srgbClr val="CCCCCC"/>
                </a:solidFill>
                <a:effectLst/>
                <a:latin typeface="Consolas" panose="020B0609020204030204" pitchFamily="49" charset="0"/>
              </a:rPr>
              <a:t>PKR_lacs</a:t>
            </a:r>
            <a:r>
              <a:rPr lang="en-US" b="0" i="0" dirty="0">
                <a:solidFill>
                  <a:srgbClr val="CCCCCC"/>
                </a:solidFill>
                <a:effectLst/>
                <a:latin typeface="Consolas" panose="020B0609020204030204" pitchFamily="49" charset="0"/>
              </a:rPr>
              <a:t>) ----------------------------------------------------------------------- Price(</a:t>
            </a:r>
            <a:r>
              <a:rPr lang="en-US" b="0" i="0" dirty="0" err="1">
                <a:solidFill>
                  <a:srgbClr val="CCCCCC"/>
                </a:solidFill>
                <a:effectLst/>
                <a:latin typeface="Consolas" panose="020B0609020204030204" pitchFamily="49" charset="0"/>
              </a:rPr>
              <a:t>PKR_lacs</a:t>
            </a:r>
            <a:r>
              <a:rPr lang="en-US" b="0" i="0" dirty="0">
                <a:solidFill>
                  <a:srgbClr val="CCCCCC"/>
                </a:solidFill>
                <a:effectLst/>
                <a:latin typeface="Consolas" panose="020B0609020204030204" pitchFamily="49" charset="0"/>
              </a:rPr>
              <a:t>) Pearsons correlation between Price(</a:t>
            </a:r>
            <a:r>
              <a:rPr lang="en-US" b="0" i="0" dirty="0" err="1">
                <a:solidFill>
                  <a:srgbClr val="CCCCCC"/>
                </a:solidFill>
                <a:effectLst/>
                <a:latin typeface="Consolas" panose="020B0609020204030204" pitchFamily="49" charset="0"/>
              </a:rPr>
              <a:t>PKR_lacs</a:t>
            </a:r>
            <a:r>
              <a:rPr lang="en-US" b="0" i="0" dirty="0">
                <a:solidFill>
                  <a:srgbClr val="CCCCCC"/>
                </a:solidFill>
                <a:effectLst/>
                <a:latin typeface="Consolas" panose="020B0609020204030204" pitchFamily="49" charset="0"/>
              </a:rPr>
              <a:t>) and Price(</a:t>
            </a:r>
            <a:r>
              <a:rPr lang="en-US" b="0" i="0" dirty="0" err="1">
                <a:solidFill>
                  <a:srgbClr val="CCCCCC"/>
                </a:solidFill>
                <a:effectLst/>
                <a:latin typeface="Consolas" panose="020B0609020204030204" pitchFamily="49" charset="0"/>
              </a:rPr>
              <a:t>PKR_lacs</a:t>
            </a:r>
            <a:r>
              <a:rPr lang="en-US" b="0" i="0" dirty="0">
                <a:solidFill>
                  <a:srgbClr val="CCCCCC"/>
                </a:solidFill>
                <a:effectLst/>
                <a:latin typeface="Consolas" panose="020B0609020204030204" pitchFamily="49" charset="0"/>
              </a:rPr>
              <a:t>) : 1.0 Pearsons correlation absolute value between Price(</a:t>
            </a:r>
            <a:r>
              <a:rPr lang="en-US" b="0" i="0" dirty="0" err="1">
                <a:solidFill>
                  <a:srgbClr val="CCCCCC"/>
                </a:solidFill>
                <a:effectLst/>
                <a:latin typeface="Consolas" panose="020B0609020204030204" pitchFamily="49" charset="0"/>
              </a:rPr>
              <a:t>PKR_lacs</a:t>
            </a:r>
            <a:r>
              <a:rPr lang="en-US" b="0" i="0" dirty="0">
                <a:solidFill>
                  <a:srgbClr val="CCCCCC"/>
                </a:solidFill>
                <a:effectLst/>
                <a:latin typeface="Consolas" panose="020B0609020204030204" pitchFamily="49" charset="0"/>
              </a:rPr>
              <a:t>) and Price(</a:t>
            </a:r>
            <a:r>
              <a:rPr lang="en-US" b="0" i="0" dirty="0" err="1">
                <a:solidFill>
                  <a:srgbClr val="CCCCCC"/>
                </a:solidFill>
                <a:effectLst/>
                <a:latin typeface="Consolas" panose="020B0609020204030204" pitchFamily="49" charset="0"/>
              </a:rPr>
              <a:t>PKR_lacs</a:t>
            </a:r>
            <a:r>
              <a:rPr lang="en-US" b="0" i="0" dirty="0">
                <a:solidFill>
                  <a:srgbClr val="CCCCCC"/>
                </a:solidFill>
                <a:effectLst/>
                <a:latin typeface="Consolas" panose="020B0609020204030204" pitchFamily="49" charset="0"/>
              </a:rPr>
              <a:t>) : 1.0 As correlation between Price(</a:t>
            </a:r>
            <a:r>
              <a:rPr lang="en-US" b="0" i="0" dirty="0" err="1">
                <a:solidFill>
                  <a:srgbClr val="CCCCCC"/>
                </a:solidFill>
                <a:effectLst/>
                <a:latin typeface="Consolas" panose="020B0609020204030204" pitchFamily="49" charset="0"/>
              </a:rPr>
              <a:t>PKR_lacs</a:t>
            </a:r>
            <a:r>
              <a:rPr lang="en-US" b="0" i="0" dirty="0">
                <a:solidFill>
                  <a:srgbClr val="CCCCCC"/>
                </a:solidFill>
                <a:effectLst/>
                <a:latin typeface="Consolas" panose="020B0609020204030204" pitchFamily="49" charset="0"/>
              </a:rPr>
              <a:t>) and Price(</a:t>
            </a:r>
            <a:r>
              <a:rPr lang="en-US" b="0" i="0" dirty="0" err="1">
                <a:solidFill>
                  <a:srgbClr val="CCCCCC"/>
                </a:solidFill>
                <a:effectLst/>
                <a:latin typeface="Consolas" panose="020B0609020204030204" pitchFamily="49" charset="0"/>
              </a:rPr>
              <a:t>PKR_lacs</a:t>
            </a:r>
            <a:r>
              <a:rPr lang="en-US" b="0" i="0" dirty="0">
                <a:solidFill>
                  <a:srgbClr val="CCCCCC"/>
                </a:solidFill>
                <a:effectLst/>
                <a:latin typeface="Consolas" panose="020B0609020204030204" pitchFamily="49" charset="0"/>
              </a:rPr>
              <a:t>) is greater than 0.3 Price(</a:t>
            </a:r>
            <a:r>
              <a:rPr lang="en-US" b="0" i="0" dirty="0" err="1">
                <a:solidFill>
                  <a:srgbClr val="CCCCCC"/>
                </a:solidFill>
                <a:effectLst/>
                <a:latin typeface="Consolas" panose="020B0609020204030204" pitchFamily="49" charset="0"/>
              </a:rPr>
              <a:t>PKR_lacs</a:t>
            </a:r>
            <a:r>
              <a:rPr lang="en-US" b="0" i="0" dirty="0">
                <a:solidFill>
                  <a:srgbClr val="CCCCCC"/>
                </a:solidFill>
                <a:effectLst/>
                <a:latin typeface="Consolas" panose="020B0609020204030204" pitchFamily="49" charset="0"/>
              </a:rPr>
              <a:t>) is correlated with Price(</a:t>
            </a:r>
            <a:r>
              <a:rPr lang="en-US" b="0" i="0" dirty="0" err="1">
                <a:solidFill>
                  <a:srgbClr val="CCCCCC"/>
                </a:solidFill>
                <a:effectLst/>
                <a:latin typeface="Consolas" panose="020B0609020204030204" pitchFamily="49" charset="0"/>
              </a:rPr>
              <a:t>PKR_lacs</a:t>
            </a:r>
            <a:r>
              <a:rPr lang="en-US" b="0" i="0" dirty="0">
                <a:solidFill>
                  <a:srgbClr val="CCCCCC"/>
                </a:solidFill>
                <a:effectLst/>
                <a:latin typeface="Consolas" panose="020B0609020204030204" pitchFamily="49" charset="0"/>
              </a:rPr>
              <a:t>) ----------------------------------------------------------------------- Selected features are : ['</a:t>
            </a:r>
            <a:r>
              <a:rPr lang="en-US" b="0" i="0" dirty="0" err="1">
                <a:solidFill>
                  <a:srgbClr val="CCCCCC"/>
                </a:solidFill>
                <a:effectLst/>
                <a:latin typeface="Consolas" panose="020B0609020204030204" pitchFamily="49" charset="0"/>
              </a:rPr>
              <a:t>ModelYear</a:t>
            </a:r>
            <a:r>
              <a:rPr lang="en-US" b="0" i="0" dirty="0">
                <a:solidFill>
                  <a:srgbClr val="CCCCCC"/>
                </a:solidFill>
                <a:effectLst/>
                <a:latin typeface="Consolas" panose="020B0609020204030204" pitchFamily="49" charset="0"/>
              </a:rPr>
              <a:t>', '</a:t>
            </a:r>
            <a:r>
              <a:rPr lang="en-US" b="0" i="0" dirty="0" err="1">
                <a:solidFill>
                  <a:srgbClr val="CCCCCC"/>
                </a:solidFill>
                <a:effectLst/>
                <a:latin typeface="Consolas" panose="020B0609020204030204" pitchFamily="49" charset="0"/>
              </a:rPr>
              <a:t>EngineCapacity</a:t>
            </a:r>
            <a:r>
              <a:rPr lang="en-US" b="0" i="0" dirty="0">
                <a:solidFill>
                  <a:srgbClr val="CCCCCC"/>
                </a:solidFill>
                <a:effectLst/>
                <a:latin typeface="Consolas" panose="020B0609020204030204" pitchFamily="49" charset="0"/>
              </a:rPr>
              <a:t>(cc)', 'Price(</a:t>
            </a:r>
            <a:r>
              <a:rPr lang="en-US" b="0" i="0" dirty="0" err="1">
                <a:solidFill>
                  <a:srgbClr val="CCCCCC"/>
                </a:solidFill>
                <a:effectLst/>
                <a:latin typeface="Consolas" panose="020B0609020204030204" pitchFamily="49" charset="0"/>
              </a:rPr>
              <a:t>PKR_lacs</a:t>
            </a:r>
            <a:r>
              <a:rPr lang="en-US" b="0" i="0" dirty="0">
                <a:solidFill>
                  <a:srgbClr val="CCCCCC"/>
                </a:solidFill>
                <a:effectLst/>
                <a:latin typeface="Consolas" panose="020B0609020204030204" pitchFamily="49" charset="0"/>
              </a:rPr>
              <a:t>)']</a:t>
            </a:r>
            <a:endParaRPr lang="en-US" dirty="0"/>
          </a:p>
        </p:txBody>
      </p:sp>
      <p:sp>
        <p:nvSpPr>
          <p:cNvPr id="4" name="Slide Number Placeholder 3"/>
          <p:cNvSpPr>
            <a:spLocks noGrp="1"/>
          </p:cNvSpPr>
          <p:nvPr>
            <p:ph type="sldNum" sz="quarter" idx="5"/>
          </p:nvPr>
        </p:nvSpPr>
        <p:spPr/>
        <p:txBody>
          <a:bodyPr/>
          <a:lstStyle/>
          <a:p>
            <a:fld id="{AD8B7D6A-55FB-4AAA-8DF1-7FC5F3E0A2DD}" type="slidenum">
              <a:rPr lang="en-US" smtClean="0"/>
              <a:t>27</a:t>
            </a:fld>
            <a:endParaRPr lang="en-US"/>
          </a:p>
        </p:txBody>
      </p:sp>
    </p:spTree>
    <p:extLst>
      <p:ext uri="{BB962C8B-B14F-4D97-AF65-F5344CB8AC3E}">
        <p14:creationId xmlns:p14="http://schemas.microsoft.com/office/powerpoint/2010/main" val="3081133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B7D6A-55FB-4AAA-8DF1-7FC5F3E0A2DD}" type="slidenum">
              <a:rPr lang="en-US" smtClean="0"/>
              <a:t>28</a:t>
            </a:fld>
            <a:endParaRPr lang="en-US"/>
          </a:p>
        </p:txBody>
      </p:sp>
    </p:spTree>
    <p:extLst>
      <p:ext uri="{BB962C8B-B14F-4D97-AF65-F5344CB8AC3E}">
        <p14:creationId xmlns:p14="http://schemas.microsoft.com/office/powerpoint/2010/main" val="1073222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dirty="0">
                <a:solidFill>
                  <a:schemeClr val="tx1"/>
                </a:solidFill>
              </a:rPr>
              <a:t>Thumb rules for  skewness</a:t>
            </a:r>
          </a:p>
          <a:p>
            <a:pPr>
              <a:lnSpc>
                <a:spcPct val="100000"/>
              </a:lnSpc>
            </a:pPr>
            <a:r>
              <a:rPr lang="en-US" dirty="0">
                <a:solidFill>
                  <a:schemeClr val="tx1"/>
                </a:solidFill>
              </a:rPr>
              <a:t>1. If the skewness is between -0.5 &amp; 0.5, the data are nearly symmetrical.</a:t>
            </a:r>
          </a:p>
          <a:p>
            <a:pPr>
              <a:lnSpc>
                <a:spcPct val="100000"/>
              </a:lnSpc>
            </a:pPr>
            <a:r>
              <a:rPr lang="en-US" dirty="0">
                <a:solidFill>
                  <a:schemeClr val="tx1"/>
                </a:solidFill>
              </a:rPr>
              <a:t>2. If the skewness is between -1 &amp; -0.5 (negative skewed) or between 0.5 &amp; 1(positive skewed), the data are slightly skewed.</a:t>
            </a:r>
          </a:p>
          <a:p>
            <a:pPr>
              <a:lnSpc>
                <a:spcPct val="100000"/>
              </a:lnSpc>
            </a:pPr>
            <a:r>
              <a:rPr lang="en-US" dirty="0">
                <a:solidFill>
                  <a:schemeClr val="tx1"/>
                </a:solidFill>
              </a:rPr>
              <a:t>3. If the skewness is lower than -1 (negative skewed) or greater than 1 (positive skewed), </a:t>
            </a:r>
          </a:p>
          <a:p>
            <a:endParaRPr lang="en-US" dirty="0"/>
          </a:p>
          <a:p>
            <a:pPr marL="0" indent="0">
              <a:buFont typeface="Calibri" panose="020F0502020204030204" pitchFamily="34" charset="0"/>
              <a:buNone/>
            </a:pPr>
            <a:r>
              <a:rPr lang="en-US" dirty="0">
                <a:solidFill>
                  <a:schemeClr val="tx1"/>
                </a:solidFill>
              </a:rPr>
              <a:t>Thumb rules for kurtosis</a:t>
            </a:r>
          </a:p>
          <a:p>
            <a:r>
              <a:rPr lang="en-US" dirty="0">
                <a:solidFill>
                  <a:schemeClr val="tx1"/>
                </a:solidFill>
              </a:rPr>
              <a:t>1. if the kurtosis is greater than +2, the distribution is too peaked.</a:t>
            </a:r>
          </a:p>
          <a:p>
            <a:r>
              <a:rPr lang="en-US" dirty="0">
                <a:solidFill>
                  <a:schemeClr val="tx1"/>
                </a:solidFill>
              </a:rPr>
              <a:t>2. A kurtosis of less than −2 indicates a distribution that is too flat. </a:t>
            </a:r>
          </a:p>
          <a:p>
            <a:r>
              <a:rPr lang="en-US" dirty="0">
                <a:solidFill>
                  <a:schemeClr val="tx1"/>
                </a:solidFill>
              </a:rPr>
              <a:t>3. When the kurtosis is close to zero, the pattern of responses is considered a normal distribution.</a:t>
            </a:r>
          </a:p>
          <a:p>
            <a:endParaRPr lang="en-US" dirty="0"/>
          </a:p>
        </p:txBody>
      </p:sp>
      <p:sp>
        <p:nvSpPr>
          <p:cNvPr id="4" name="Slide Number Placeholder 3"/>
          <p:cNvSpPr>
            <a:spLocks noGrp="1"/>
          </p:cNvSpPr>
          <p:nvPr>
            <p:ph type="sldNum" sz="quarter" idx="5"/>
          </p:nvPr>
        </p:nvSpPr>
        <p:spPr/>
        <p:txBody>
          <a:bodyPr/>
          <a:lstStyle/>
          <a:p>
            <a:fld id="{AD8B7D6A-55FB-4AAA-8DF1-7FC5F3E0A2DD}" type="slidenum">
              <a:rPr lang="en-US" smtClean="0"/>
              <a:t>46</a:t>
            </a:fld>
            <a:endParaRPr lang="en-US"/>
          </a:p>
        </p:txBody>
      </p:sp>
    </p:spTree>
    <p:extLst>
      <p:ext uri="{BB962C8B-B14F-4D97-AF65-F5344CB8AC3E}">
        <p14:creationId xmlns:p14="http://schemas.microsoft.com/office/powerpoint/2010/main" val="56794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B7D6A-55FB-4AAA-8DF1-7FC5F3E0A2DD}" type="slidenum">
              <a:rPr lang="en-US" smtClean="0"/>
              <a:t>49</a:t>
            </a:fld>
            <a:endParaRPr lang="en-US"/>
          </a:p>
        </p:txBody>
      </p:sp>
    </p:spTree>
    <p:extLst>
      <p:ext uri="{BB962C8B-B14F-4D97-AF65-F5344CB8AC3E}">
        <p14:creationId xmlns:p14="http://schemas.microsoft.com/office/powerpoint/2010/main" val="266713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B7D6A-55FB-4AAA-8DF1-7FC5F3E0A2DD}" type="slidenum">
              <a:rPr lang="en-US" smtClean="0"/>
              <a:t>51</a:t>
            </a:fld>
            <a:endParaRPr lang="en-US"/>
          </a:p>
        </p:txBody>
      </p:sp>
    </p:spTree>
    <p:extLst>
      <p:ext uri="{BB962C8B-B14F-4D97-AF65-F5344CB8AC3E}">
        <p14:creationId xmlns:p14="http://schemas.microsoft.com/office/powerpoint/2010/main" val="2884149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CF5A-DC15-EAF0-D9F9-271F75EB75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AF2793-3CE6-DB3F-BE7E-4F72C3FBB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B193F8-151B-FB58-9C92-46E2C28C7E91}"/>
              </a:ext>
            </a:extLst>
          </p:cNvPr>
          <p:cNvSpPr>
            <a:spLocks noGrp="1"/>
          </p:cNvSpPr>
          <p:nvPr>
            <p:ph type="dt" sz="half" idx="10"/>
          </p:nvPr>
        </p:nvSpPr>
        <p:spPr/>
        <p:txBody>
          <a:bodyPr/>
          <a:lstStyle/>
          <a:p>
            <a:r>
              <a:rPr lang="en-US"/>
              <a:t>12/21/2023</a:t>
            </a:r>
          </a:p>
        </p:txBody>
      </p:sp>
      <p:sp>
        <p:nvSpPr>
          <p:cNvPr id="5" name="Footer Placeholder 4">
            <a:extLst>
              <a:ext uri="{FF2B5EF4-FFF2-40B4-BE49-F238E27FC236}">
                <a16:creationId xmlns:a16="http://schemas.microsoft.com/office/drawing/2014/main" id="{E952FD3F-C5AB-A63C-8465-03FB16B8BBBC}"/>
              </a:ext>
            </a:extLst>
          </p:cNvPr>
          <p:cNvSpPr>
            <a:spLocks noGrp="1"/>
          </p:cNvSpPr>
          <p:nvPr>
            <p:ph type="ftr" sz="quarter" idx="11"/>
          </p:nvPr>
        </p:nvSpPr>
        <p:spPr/>
        <p:txBody>
          <a:bodyPr/>
          <a:lstStyle/>
          <a:p>
            <a:r>
              <a:rPr lang="en-US"/>
              <a:t>AML semster project </a:t>
            </a:r>
          </a:p>
        </p:txBody>
      </p:sp>
      <p:sp>
        <p:nvSpPr>
          <p:cNvPr id="6" name="Slide Number Placeholder 5">
            <a:extLst>
              <a:ext uri="{FF2B5EF4-FFF2-40B4-BE49-F238E27FC236}">
                <a16:creationId xmlns:a16="http://schemas.microsoft.com/office/drawing/2014/main" id="{8101F1FB-E4F8-033E-77A9-D62502A5C9EC}"/>
              </a:ext>
            </a:extLst>
          </p:cNvPr>
          <p:cNvSpPr>
            <a:spLocks noGrp="1"/>
          </p:cNvSpPr>
          <p:nvPr>
            <p:ph type="sldNum" sz="quarter" idx="12"/>
          </p:nvPr>
        </p:nvSpPr>
        <p:spPr/>
        <p:txBody>
          <a:bodyPr/>
          <a:lstStyle/>
          <a:p>
            <a:fld id="{9DF0008C-185D-4C1D-8B9E-C059F6238387}" type="slidenum">
              <a:rPr lang="en-US" smtClean="0"/>
              <a:t>‹#›</a:t>
            </a:fld>
            <a:endParaRPr lang="en-US"/>
          </a:p>
        </p:txBody>
      </p:sp>
    </p:spTree>
    <p:extLst>
      <p:ext uri="{BB962C8B-B14F-4D97-AF65-F5344CB8AC3E}">
        <p14:creationId xmlns:p14="http://schemas.microsoft.com/office/powerpoint/2010/main" val="81909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3B28-B744-49B3-A042-DC0C72704E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5CC30A-417A-853F-2CCA-8442C01901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C59E9-B9B1-C852-CBD3-084C89515C53}"/>
              </a:ext>
            </a:extLst>
          </p:cNvPr>
          <p:cNvSpPr>
            <a:spLocks noGrp="1"/>
          </p:cNvSpPr>
          <p:nvPr>
            <p:ph type="dt" sz="half" idx="10"/>
          </p:nvPr>
        </p:nvSpPr>
        <p:spPr/>
        <p:txBody>
          <a:bodyPr/>
          <a:lstStyle/>
          <a:p>
            <a:r>
              <a:rPr lang="en-US"/>
              <a:t>12/21/2023</a:t>
            </a:r>
          </a:p>
        </p:txBody>
      </p:sp>
      <p:sp>
        <p:nvSpPr>
          <p:cNvPr id="5" name="Footer Placeholder 4">
            <a:extLst>
              <a:ext uri="{FF2B5EF4-FFF2-40B4-BE49-F238E27FC236}">
                <a16:creationId xmlns:a16="http://schemas.microsoft.com/office/drawing/2014/main" id="{F07CF83E-7514-EDEF-7B34-DEE6A529A2EE}"/>
              </a:ext>
            </a:extLst>
          </p:cNvPr>
          <p:cNvSpPr>
            <a:spLocks noGrp="1"/>
          </p:cNvSpPr>
          <p:nvPr>
            <p:ph type="ftr" sz="quarter" idx="11"/>
          </p:nvPr>
        </p:nvSpPr>
        <p:spPr/>
        <p:txBody>
          <a:bodyPr/>
          <a:lstStyle/>
          <a:p>
            <a:r>
              <a:rPr lang="en-US"/>
              <a:t>AML semster project </a:t>
            </a:r>
          </a:p>
        </p:txBody>
      </p:sp>
      <p:sp>
        <p:nvSpPr>
          <p:cNvPr id="6" name="Slide Number Placeholder 5">
            <a:extLst>
              <a:ext uri="{FF2B5EF4-FFF2-40B4-BE49-F238E27FC236}">
                <a16:creationId xmlns:a16="http://schemas.microsoft.com/office/drawing/2014/main" id="{E0F91337-FEFB-C8CD-C3BF-076176E3E527}"/>
              </a:ext>
            </a:extLst>
          </p:cNvPr>
          <p:cNvSpPr>
            <a:spLocks noGrp="1"/>
          </p:cNvSpPr>
          <p:nvPr>
            <p:ph type="sldNum" sz="quarter" idx="12"/>
          </p:nvPr>
        </p:nvSpPr>
        <p:spPr/>
        <p:txBody>
          <a:bodyPr/>
          <a:lstStyle/>
          <a:p>
            <a:fld id="{9DF0008C-185D-4C1D-8B9E-C059F6238387}" type="slidenum">
              <a:rPr lang="en-US" smtClean="0"/>
              <a:t>‹#›</a:t>
            </a:fld>
            <a:endParaRPr lang="en-US"/>
          </a:p>
        </p:txBody>
      </p:sp>
    </p:spTree>
    <p:extLst>
      <p:ext uri="{BB962C8B-B14F-4D97-AF65-F5344CB8AC3E}">
        <p14:creationId xmlns:p14="http://schemas.microsoft.com/office/powerpoint/2010/main" val="238924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245CE1-A3B8-AB19-17DE-DCDCA3E2AF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257D4F-987E-71D2-4AFE-524EEFB6A2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942AF-610E-7056-DEFB-17A663905DF0}"/>
              </a:ext>
            </a:extLst>
          </p:cNvPr>
          <p:cNvSpPr>
            <a:spLocks noGrp="1"/>
          </p:cNvSpPr>
          <p:nvPr>
            <p:ph type="dt" sz="half" idx="10"/>
          </p:nvPr>
        </p:nvSpPr>
        <p:spPr/>
        <p:txBody>
          <a:bodyPr/>
          <a:lstStyle/>
          <a:p>
            <a:r>
              <a:rPr lang="en-US"/>
              <a:t>12/21/2023</a:t>
            </a:r>
          </a:p>
        </p:txBody>
      </p:sp>
      <p:sp>
        <p:nvSpPr>
          <p:cNvPr id="5" name="Footer Placeholder 4">
            <a:extLst>
              <a:ext uri="{FF2B5EF4-FFF2-40B4-BE49-F238E27FC236}">
                <a16:creationId xmlns:a16="http://schemas.microsoft.com/office/drawing/2014/main" id="{26E02F7D-43DE-D9C8-7814-C7AB7369DD81}"/>
              </a:ext>
            </a:extLst>
          </p:cNvPr>
          <p:cNvSpPr>
            <a:spLocks noGrp="1"/>
          </p:cNvSpPr>
          <p:nvPr>
            <p:ph type="ftr" sz="quarter" idx="11"/>
          </p:nvPr>
        </p:nvSpPr>
        <p:spPr/>
        <p:txBody>
          <a:bodyPr/>
          <a:lstStyle/>
          <a:p>
            <a:r>
              <a:rPr lang="en-US"/>
              <a:t>AML semster project </a:t>
            </a:r>
          </a:p>
        </p:txBody>
      </p:sp>
      <p:sp>
        <p:nvSpPr>
          <p:cNvPr id="6" name="Slide Number Placeholder 5">
            <a:extLst>
              <a:ext uri="{FF2B5EF4-FFF2-40B4-BE49-F238E27FC236}">
                <a16:creationId xmlns:a16="http://schemas.microsoft.com/office/drawing/2014/main" id="{6903E6B1-64FB-6F99-2F4E-BED96E17FBA9}"/>
              </a:ext>
            </a:extLst>
          </p:cNvPr>
          <p:cNvSpPr>
            <a:spLocks noGrp="1"/>
          </p:cNvSpPr>
          <p:nvPr>
            <p:ph type="sldNum" sz="quarter" idx="12"/>
          </p:nvPr>
        </p:nvSpPr>
        <p:spPr/>
        <p:txBody>
          <a:bodyPr/>
          <a:lstStyle/>
          <a:p>
            <a:fld id="{9DF0008C-185D-4C1D-8B9E-C059F6238387}" type="slidenum">
              <a:rPr lang="en-US" smtClean="0"/>
              <a:t>‹#›</a:t>
            </a:fld>
            <a:endParaRPr lang="en-US"/>
          </a:p>
        </p:txBody>
      </p:sp>
    </p:spTree>
    <p:extLst>
      <p:ext uri="{BB962C8B-B14F-4D97-AF65-F5344CB8AC3E}">
        <p14:creationId xmlns:p14="http://schemas.microsoft.com/office/powerpoint/2010/main" val="1476106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12/21/2023</a:t>
            </a:r>
          </a:p>
        </p:txBody>
      </p:sp>
      <p:sp>
        <p:nvSpPr>
          <p:cNvPr id="5" name="Footer Placeholder 4"/>
          <p:cNvSpPr>
            <a:spLocks noGrp="1"/>
          </p:cNvSpPr>
          <p:nvPr>
            <p:ph type="ftr" sz="quarter" idx="11"/>
          </p:nvPr>
        </p:nvSpPr>
        <p:spPr/>
        <p:txBody>
          <a:bodyPr/>
          <a:lstStyle/>
          <a:p>
            <a:r>
              <a:rPr lang="en-US"/>
              <a:t>AML semster project </a:t>
            </a:r>
          </a:p>
        </p:txBody>
      </p:sp>
      <p:sp>
        <p:nvSpPr>
          <p:cNvPr id="6" name="Slide Number Placeholder 5"/>
          <p:cNvSpPr>
            <a:spLocks noGrp="1"/>
          </p:cNvSpPr>
          <p:nvPr>
            <p:ph type="sldNum" sz="quarter" idx="12"/>
          </p:nvPr>
        </p:nvSpPr>
        <p:spPr/>
        <p:txBody>
          <a:bodyPr/>
          <a:lstStyle/>
          <a:p>
            <a:fld id="{D67CA79A-80EE-45A9-8DD4-C0B1AF25D06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77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12/21/2023</a:t>
            </a:r>
          </a:p>
        </p:txBody>
      </p:sp>
      <p:sp>
        <p:nvSpPr>
          <p:cNvPr id="5" name="Footer Placeholder 4"/>
          <p:cNvSpPr>
            <a:spLocks noGrp="1"/>
          </p:cNvSpPr>
          <p:nvPr>
            <p:ph type="ftr" sz="quarter" idx="11"/>
          </p:nvPr>
        </p:nvSpPr>
        <p:spPr/>
        <p:txBody>
          <a:bodyPr/>
          <a:lstStyle/>
          <a:p>
            <a:r>
              <a:rPr lang="en-US"/>
              <a:t>AML semster project </a:t>
            </a:r>
          </a:p>
        </p:txBody>
      </p:sp>
      <p:sp>
        <p:nvSpPr>
          <p:cNvPr id="6" name="Slide Number Placeholder 5"/>
          <p:cNvSpPr>
            <a:spLocks noGrp="1"/>
          </p:cNvSpPr>
          <p:nvPr>
            <p:ph type="sldNum" sz="quarter" idx="12"/>
          </p:nvPr>
        </p:nvSpPr>
        <p:spPr/>
        <p:txBody>
          <a:bodyPr/>
          <a:lstStyle/>
          <a:p>
            <a:fld id="{D67CA79A-80EE-45A9-8DD4-C0B1AF25D068}" type="slidenum">
              <a:rPr lang="en-US" smtClean="0"/>
              <a:t>‹#›</a:t>
            </a:fld>
            <a:endParaRPr lang="en-US"/>
          </a:p>
        </p:txBody>
      </p:sp>
    </p:spTree>
    <p:extLst>
      <p:ext uri="{BB962C8B-B14F-4D97-AF65-F5344CB8AC3E}">
        <p14:creationId xmlns:p14="http://schemas.microsoft.com/office/powerpoint/2010/main" val="1438588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12/21/2023</a:t>
            </a:r>
          </a:p>
        </p:txBody>
      </p:sp>
      <p:sp>
        <p:nvSpPr>
          <p:cNvPr id="5" name="Footer Placeholder 4"/>
          <p:cNvSpPr>
            <a:spLocks noGrp="1"/>
          </p:cNvSpPr>
          <p:nvPr>
            <p:ph type="ftr" sz="quarter" idx="11"/>
          </p:nvPr>
        </p:nvSpPr>
        <p:spPr/>
        <p:txBody>
          <a:bodyPr/>
          <a:lstStyle/>
          <a:p>
            <a:r>
              <a:rPr lang="en-US"/>
              <a:t>AML semster project </a:t>
            </a:r>
          </a:p>
        </p:txBody>
      </p:sp>
      <p:sp>
        <p:nvSpPr>
          <p:cNvPr id="6" name="Slide Number Placeholder 5"/>
          <p:cNvSpPr>
            <a:spLocks noGrp="1"/>
          </p:cNvSpPr>
          <p:nvPr>
            <p:ph type="sldNum" sz="quarter" idx="12"/>
          </p:nvPr>
        </p:nvSpPr>
        <p:spPr/>
        <p:txBody>
          <a:bodyPr/>
          <a:lstStyle/>
          <a:p>
            <a:fld id="{D67CA79A-80EE-45A9-8DD4-C0B1AF25D06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874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12/21/2023</a:t>
            </a:r>
          </a:p>
        </p:txBody>
      </p:sp>
      <p:sp>
        <p:nvSpPr>
          <p:cNvPr id="6" name="Footer Placeholder 5"/>
          <p:cNvSpPr>
            <a:spLocks noGrp="1"/>
          </p:cNvSpPr>
          <p:nvPr>
            <p:ph type="ftr" sz="quarter" idx="11"/>
          </p:nvPr>
        </p:nvSpPr>
        <p:spPr/>
        <p:txBody>
          <a:bodyPr/>
          <a:lstStyle/>
          <a:p>
            <a:r>
              <a:rPr lang="en-US"/>
              <a:t>AML semster project </a:t>
            </a:r>
          </a:p>
        </p:txBody>
      </p:sp>
      <p:sp>
        <p:nvSpPr>
          <p:cNvPr id="7" name="Slide Number Placeholder 6"/>
          <p:cNvSpPr>
            <a:spLocks noGrp="1"/>
          </p:cNvSpPr>
          <p:nvPr>
            <p:ph type="sldNum" sz="quarter" idx="12"/>
          </p:nvPr>
        </p:nvSpPr>
        <p:spPr/>
        <p:txBody>
          <a:bodyPr/>
          <a:lstStyle/>
          <a:p>
            <a:fld id="{D67CA79A-80EE-45A9-8DD4-C0B1AF25D068}" type="slidenum">
              <a:rPr lang="en-US" smtClean="0"/>
              <a:t>‹#›</a:t>
            </a:fld>
            <a:endParaRPr lang="en-US"/>
          </a:p>
        </p:txBody>
      </p:sp>
    </p:spTree>
    <p:extLst>
      <p:ext uri="{BB962C8B-B14F-4D97-AF65-F5344CB8AC3E}">
        <p14:creationId xmlns:p14="http://schemas.microsoft.com/office/powerpoint/2010/main" val="3884908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12/21/2023</a:t>
            </a:r>
          </a:p>
        </p:txBody>
      </p:sp>
      <p:sp>
        <p:nvSpPr>
          <p:cNvPr id="8" name="Footer Placeholder 7"/>
          <p:cNvSpPr>
            <a:spLocks noGrp="1"/>
          </p:cNvSpPr>
          <p:nvPr>
            <p:ph type="ftr" sz="quarter" idx="11"/>
          </p:nvPr>
        </p:nvSpPr>
        <p:spPr/>
        <p:txBody>
          <a:bodyPr/>
          <a:lstStyle/>
          <a:p>
            <a:r>
              <a:rPr lang="en-US"/>
              <a:t>AML semster project </a:t>
            </a:r>
          </a:p>
        </p:txBody>
      </p:sp>
      <p:sp>
        <p:nvSpPr>
          <p:cNvPr id="9" name="Slide Number Placeholder 8"/>
          <p:cNvSpPr>
            <a:spLocks noGrp="1"/>
          </p:cNvSpPr>
          <p:nvPr>
            <p:ph type="sldNum" sz="quarter" idx="12"/>
          </p:nvPr>
        </p:nvSpPr>
        <p:spPr/>
        <p:txBody>
          <a:bodyPr/>
          <a:lstStyle/>
          <a:p>
            <a:fld id="{D67CA79A-80EE-45A9-8DD4-C0B1AF25D068}" type="slidenum">
              <a:rPr lang="en-US" smtClean="0"/>
              <a:t>‹#›</a:t>
            </a:fld>
            <a:endParaRPr lang="en-US"/>
          </a:p>
        </p:txBody>
      </p:sp>
    </p:spTree>
    <p:extLst>
      <p:ext uri="{BB962C8B-B14F-4D97-AF65-F5344CB8AC3E}">
        <p14:creationId xmlns:p14="http://schemas.microsoft.com/office/powerpoint/2010/main" val="2061940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12/21/2023</a:t>
            </a:r>
          </a:p>
        </p:txBody>
      </p:sp>
      <p:sp>
        <p:nvSpPr>
          <p:cNvPr id="4" name="Footer Placeholder 3"/>
          <p:cNvSpPr>
            <a:spLocks noGrp="1"/>
          </p:cNvSpPr>
          <p:nvPr>
            <p:ph type="ftr" sz="quarter" idx="11"/>
          </p:nvPr>
        </p:nvSpPr>
        <p:spPr/>
        <p:txBody>
          <a:bodyPr/>
          <a:lstStyle/>
          <a:p>
            <a:r>
              <a:rPr lang="en-US"/>
              <a:t>AML semster project </a:t>
            </a:r>
          </a:p>
        </p:txBody>
      </p:sp>
      <p:sp>
        <p:nvSpPr>
          <p:cNvPr id="5" name="Slide Number Placeholder 4"/>
          <p:cNvSpPr>
            <a:spLocks noGrp="1"/>
          </p:cNvSpPr>
          <p:nvPr>
            <p:ph type="sldNum" sz="quarter" idx="12"/>
          </p:nvPr>
        </p:nvSpPr>
        <p:spPr/>
        <p:txBody>
          <a:bodyPr/>
          <a:lstStyle/>
          <a:p>
            <a:fld id="{D67CA79A-80EE-45A9-8DD4-C0B1AF25D068}" type="slidenum">
              <a:rPr lang="en-US" smtClean="0"/>
              <a:t>‹#›</a:t>
            </a:fld>
            <a:endParaRPr lang="en-US"/>
          </a:p>
        </p:txBody>
      </p:sp>
    </p:spTree>
    <p:extLst>
      <p:ext uri="{BB962C8B-B14F-4D97-AF65-F5344CB8AC3E}">
        <p14:creationId xmlns:p14="http://schemas.microsoft.com/office/powerpoint/2010/main" val="2410639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12/21/2023</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AML semster project </a:t>
            </a:r>
          </a:p>
        </p:txBody>
      </p:sp>
      <p:sp>
        <p:nvSpPr>
          <p:cNvPr id="9" name="Slide Number Placeholder 8"/>
          <p:cNvSpPr>
            <a:spLocks noGrp="1"/>
          </p:cNvSpPr>
          <p:nvPr>
            <p:ph type="sldNum" sz="quarter" idx="12"/>
          </p:nvPr>
        </p:nvSpPr>
        <p:spPr/>
        <p:txBody>
          <a:bodyPr/>
          <a:lstStyle/>
          <a:p>
            <a:fld id="{D67CA79A-80EE-45A9-8DD4-C0B1AF25D068}" type="slidenum">
              <a:rPr lang="en-US" smtClean="0"/>
              <a:t>‹#›</a:t>
            </a:fld>
            <a:endParaRPr lang="en-US"/>
          </a:p>
        </p:txBody>
      </p:sp>
    </p:spTree>
    <p:extLst>
      <p:ext uri="{BB962C8B-B14F-4D97-AF65-F5344CB8AC3E}">
        <p14:creationId xmlns:p14="http://schemas.microsoft.com/office/powerpoint/2010/main" val="3377066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12/21/2023</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AML semster project </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67CA79A-80EE-45A9-8DD4-C0B1AF25D068}" type="slidenum">
              <a:rPr lang="en-US" smtClean="0"/>
              <a:t>‹#›</a:t>
            </a:fld>
            <a:endParaRPr lang="en-US"/>
          </a:p>
        </p:txBody>
      </p:sp>
    </p:spTree>
    <p:extLst>
      <p:ext uri="{BB962C8B-B14F-4D97-AF65-F5344CB8AC3E}">
        <p14:creationId xmlns:p14="http://schemas.microsoft.com/office/powerpoint/2010/main" val="717383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5327-7AAE-7AA7-059F-8CD18023C1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BB932-547C-0EDC-B013-6ED2D865A9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96C22E-BB25-CFD3-17C4-2C11199F8BCA}"/>
              </a:ext>
            </a:extLst>
          </p:cNvPr>
          <p:cNvSpPr>
            <a:spLocks noGrp="1"/>
          </p:cNvSpPr>
          <p:nvPr>
            <p:ph type="dt" sz="half" idx="10"/>
          </p:nvPr>
        </p:nvSpPr>
        <p:spPr/>
        <p:txBody>
          <a:bodyPr/>
          <a:lstStyle/>
          <a:p>
            <a:r>
              <a:rPr lang="en-US"/>
              <a:t>12/21/2023</a:t>
            </a:r>
          </a:p>
        </p:txBody>
      </p:sp>
      <p:sp>
        <p:nvSpPr>
          <p:cNvPr id="5" name="Footer Placeholder 4">
            <a:extLst>
              <a:ext uri="{FF2B5EF4-FFF2-40B4-BE49-F238E27FC236}">
                <a16:creationId xmlns:a16="http://schemas.microsoft.com/office/drawing/2014/main" id="{D06374AD-2FDF-7FCA-572C-4B4B4E43FE4B}"/>
              </a:ext>
            </a:extLst>
          </p:cNvPr>
          <p:cNvSpPr>
            <a:spLocks noGrp="1"/>
          </p:cNvSpPr>
          <p:nvPr>
            <p:ph type="ftr" sz="quarter" idx="11"/>
          </p:nvPr>
        </p:nvSpPr>
        <p:spPr/>
        <p:txBody>
          <a:bodyPr/>
          <a:lstStyle/>
          <a:p>
            <a:r>
              <a:rPr lang="en-US"/>
              <a:t>AML semster project </a:t>
            </a:r>
          </a:p>
        </p:txBody>
      </p:sp>
      <p:sp>
        <p:nvSpPr>
          <p:cNvPr id="6" name="Slide Number Placeholder 5">
            <a:extLst>
              <a:ext uri="{FF2B5EF4-FFF2-40B4-BE49-F238E27FC236}">
                <a16:creationId xmlns:a16="http://schemas.microsoft.com/office/drawing/2014/main" id="{029C8BA9-378C-5182-50B9-F534A22FF086}"/>
              </a:ext>
            </a:extLst>
          </p:cNvPr>
          <p:cNvSpPr>
            <a:spLocks noGrp="1"/>
          </p:cNvSpPr>
          <p:nvPr>
            <p:ph type="sldNum" sz="quarter" idx="12"/>
          </p:nvPr>
        </p:nvSpPr>
        <p:spPr/>
        <p:txBody>
          <a:bodyPr/>
          <a:lstStyle/>
          <a:p>
            <a:fld id="{9DF0008C-185D-4C1D-8B9E-C059F6238387}" type="slidenum">
              <a:rPr lang="en-US" smtClean="0"/>
              <a:t>‹#›</a:t>
            </a:fld>
            <a:endParaRPr lang="en-US"/>
          </a:p>
        </p:txBody>
      </p:sp>
    </p:spTree>
    <p:extLst>
      <p:ext uri="{BB962C8B-B14F-4D97-AF65-F5344CB8AC3E}">
        <p14:creationId xmlns:p14="http://schemas.microsoft.com/office/powerpoint/2010/main" val="28121013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12/21/2023</a:t>
            </a:r>
          </a:p>
        </p:txBody>
      </p:sp>
      <p:sp>
        <p:nvSpPr>
          <p:cNvPr id="6" name="Footer Placeholder 5"/>
          <p:cNvSpPr>
            <a:spLocks noGrp="1"/>
          </p:cNvSpPr>
          <p:nvPr>
            <p:ph type="ftr" sz="quarter" idx="11"/>
          </p:nvPr>
        </p:nvSpPr>
        <p:spPr/>
        <p:txBody>
          <a:bodyPr/>
          <a:lstStyle/>
          <a:p>
            <a:r>
              <a:rPr lang="en-US"/>
              <a:t>AML semster project </a:t>
            </a:r>
          </a:p>
        </p:txBody>
      </p:sp>
      <p:sp>
        <p:nvSpPr>
          <p:cNvPr id="7" name="Slide Number Placeholder 6"/>
          <p:cNvSpPr>
            <a:spLocks noGrp="1"/>
          </p:cNvSpPr>
          <p:nvPr>
            <p:ph type="sldNum" sz="quarter" idx="12"/>
          </p:nvPr>
        </p:nvSpPr>
        <p:spPr/>
        <p:txBody>
          <a:bodyPr/>
          <a:lstStyle/>
          <a:p>
            <a:fld id="{D67CA79A-80EE-45A9-8DD4-C0B1AF25D068}" type="slidenum">
              <a:rPr lang="en-US" smtClean="0"/>
              <a:t>‹#›</a:t>
            </a:fld>
            <a:endParaRPr lang="en-US"/>
          </a:p>
        </p:txBody>
      </p:sp>
    </p:spTree>
    <p:extLst>
      <p:ext uri="{BB962C8B-B14F-4D97-AF65-F5344CB8AC3E}">
        <p14:creationId xmlns:p14="http://schemas.microsoft.com/office/powerpoint/2010/main" val="31333228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12/21/2023</a:t>
            </a:r>
          </a:p>
        </p:txBody>
      </p:sp>
      <p:sp>
        <p:nvSpPr>
          <p:cNvPr id="5" name="Footer Placeholder 4"/>
          <p:cNvSpPr>
            <a:spLocks noGrp="1"/>
          </p:cNvSpPr>
          <p:nvPr>
            <p:ph type="ftr" sz="quarter" idx="11"/>
          </p:nvPr>
        </p:nvSpPr>
        <p:spPr/>
        <p:txBody>
          <a:bodyPr/>
          <a:lstStyle/>
          <a:p>
            <a:r>
              <a:rPr lang="en-US"/>
              <a:t>AML semster project </a:t>
            </a:r>
          </a:p>
        </p:txBody>
      </p:sp>
      <p:sp>
        <p:nvSpPr>
          <p:cNvPr id="6" name="Slide Number Placeholder 5"/>
          <p:cNvSpPr>
            <a:spLocks noGrp="1"/>
          </p:cNvSpPr>
          <p:nvPr>
            <p:ph type="sldNum" sz="quarter" idx="12"/>
          </p:nvPr>
        </p:nvSpPr>
        <p:spPr/>
        <p:txBody>
          <a:bodyPr/>
          <a:lstStyle/>
          <a:p>
            <a:fld id="{D67CA79A-80EE-45A9-8DD4-C0B1AF25D068}" type="slidenum">
              <a:rPr lang="en-US" smtClean="0"/>
              <a:t>‹#›</a:t>
            </a:fld>
            <a:endParaRPr lang="en-US"/>
          </a:p>
        </p:txBody>
      </p:sp>
    </p:spTree>
    <p:extLst>
      <p:ext uri="{BB962C8B-B14F-4D97-AF65-F5344CB8AC3E}">
        <p14:creationId xmlns:p14="http://schemas.microsoft.com/office/powerpoint/2010/main" val="12061622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12/21/2023</a:t>
            </a:r>
          </a:p>
        </p:txBody>
      </p:sp>
      <p:sp>
        <p:nvSpPr>
          <p:cNvPr id="5" name="Footer Placeholder 4"/>
          <p:cNvSpPr>
            <a:spLocks noGrp="1"/>
          </p:cNvSpPr>
          <p:nvPr>
            <p:ph type="ftr" sz="quarter" idx="11"/>
          </p:nvPr>
        </p:nvSpPr>
        <p:spPr/>
        <p:txBody>
          <a:bodyPr/>
          <a:lstStyle/>
          <a:p>
            <a:r>
              <a:rPr lang="en-US"/>
              <a:t>AML semster project </a:t>
            </a:r>
          </a:p>
        </p:txBody>
      </p:sp>
      <p:sp>
        <p:nvSpPr>
          <p:cNvPr id="6" name="Slide Number Placeholder 5"/>
          <p:cNvSpPr>
            <a:spLocks noGrp="1"/>
          </p:cNvSpPr>
          <p:nvPr>
            <p:ph type="sldNum" sz="quarter" idx="12"/>
          </p:nvPr>
        </p:nvSpPr>
        <p:spPr/>
        <p:txBody>
          <a:bodyPr/>
          <a:lstStyle/>
          <a:p>
            <a:fld id="{D67CA79A-80EE-45A9-8DD4-C0B1AF25D068}" type="slidenum">
              <a:rPr lang="en-US" smtClean="0"/>
              <a:t>‹#›</a:t>
            </a:fld>
            <a:endParaRPr lang="en-US"/>
          </a:p>
        </p:txBody>
      </p:sp>
    </p:spTree>
    <p:extLst>
      <p:ext uri="{BB962C8B-B14F-4D97-AF65-F5344CB8AC3E}">
        <p14:creationId xmlns:p14="http://schemas.microsoft.com/office/powerpoint/2010/main" val="113078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E598B-2E94-E786-9BAC-19E47FA3BD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7B2F27-3853-F7E5-318D-0CDF07A737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31EC38-0DBC-5A7F-F8F3-E812A8A24D5E}"/>
              </a:ext>
            </a:extLst>
          </p:cNvPr>
          <p:cNvSpPr>
            <a:spLocks noGrp="1"/>
          </p:cNvSpPr>
          <p:nvPr>
            <p:ph type="dt" sz="half" idx="10"/>
          </p:nvPr>
        </p:nvSpPr>
        <p:spPr/>
        <p:txBody>
          <a:bodyPr/>
          <a:lstStyle/>
          <a:p>
            <a:r>
              <a:rPr lang="en-US"/>
              <a:t>12/21/2023</a:t>
            </a:r>
          </a:p>
        </p:txBody>
      </p:sp>
      <p:sp>
        <p:nvSpPr>
          <p:cNvPr id="5" name="Footer Placeholder 4">
            <a:extLst>
              <a:ext uri="{FF2B5EF4-FFF2-40B4-BE49-F238E27FC236}">
                <a16:creationId xmlns:a16="http://schemas.microsoft.com/office/drawing/2014/main" id="{BE9546C9-D9A6-9D09-1FB8-4526A11D9DBC}"/>
              </a:ext>
            </a:extLst>
          </p:cNvPr>
          <p:cNvSpPr>
            <a:spLocks noGrp="1"/>
          </p:cNvSpPr>
          <p:nvPr>
            <p:ph type="ftr" sz="quarter" idx="11"/>
          </p:nvPr>
        </p:nvSpPr>
        <p:spPr/>
        <p:txBody>
          <a:bodyPr/>
          <a:lstStyle/>
          <a:p>
            <a:r>
              <a:rPr lang="en-US"/>
              <a:t>AML semster project </a:t>
            </a:r>
          </a:p>
        </p:txBody>
      </p:sp>
      <p:sp>
        <p:nvSpPr>
          <p:cNvPr id="6" name="Slide Number Placeholder 5">
            <a:extLst>
              <a:ext uri="{FF2B5EF4-FFF2-40B4-BE49-F238E27FC236}">
                <a16:creationId xmlns:a16="http://schemas.microsoft.com/office/drawing/2014/main" id="{958B177F-BEE4-AFE0-321C-D6E786C2DB0A}"/>
              </a:ext>
            </a:extLst>
          </p:cNvPr>
          <p:cNvSpPr>
            <a:spLocks noGrp="1"/>
          </p:cNvSpPr>
          <p:nvPr>
            <p:ph type="sldNum" sz="quarter" idx="12"/>
          </p:nvPr>
        </p:nvSpPr>
        <p:spPr/>
        <p:txBody>
          <a:bodyPr/>
          <a:lstStyle/>
          <a:p>
            <a:fld id="{9DF0008C-185D-4C1D-8B9E-C059F6238387}" type="slidenum">
              <a:rPr lang="en-US" smtClean="0"/>
              <a:t>‹#›</a:t>
            </a:fld>
            <a:endParaRPr lang="en-US"/>
          </a:p>
        </p:txBody>
      </p:sp>
    </p:spTree>
    <p:extLst>
      <p:ext uri="{BB962C8B-B14F-4D97-AF65-F5344CB8AC3E}">
        <p14:creationId xmlns:p14="http://schemas.microsoft.com/office/powerpoint/2010/main" val="72633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4F1C-A159-B1B2-6D7C-20F0774D73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A1DCA3-073C-6DCE-9D75-8D4E7F2435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8D3BD8-239C-2637-E852-D29FB904E7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30420F-0E7A-DB5A-BBBD-B489F944B1E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673730F3-4F6F-B4AB-BD99-691DE3B1581C}"/>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5A032128-CFC9-C0DA-F679-CBC956DAF032}"/>
              </a:ext>
            </a:extLst>
          </p:cNvPr>
          <p:cNvSpPr>
            <a:spLocks noGrp="1"/>
          </p:cNvSpPr>
          <p:nvPr>
            <p:ph type="sldNum" sz="quarter" idx="12"/>
          </p:nvPr>
        </p:nvSpPr>
        <p:spPr/>
        <p:txBody>
          <a:bodyPr/>
          <a:lstStyle/>
          <a:p>
            <a:fld id="{9DF0008C-185D-4C1D-8B9E-C059F6238387}" type="slidenum">
              <a:rPr lang="en-US" smtClean="0"/>
              <a:t>‹#›</a:t>
            </a:fld>
            <a:endParaRPr lang="en-US"/>
          </a:p>
        </p:txBody>
      </p:sp>
    </p:spTree>
    <p:extLst>
      <p:ext uri="{BB962C8B-B14F-4D97-AF65-F5344CB8AC3E}">
        <p14:creationId xmlns:p14="http://schemas.microsoft.com/office/powerpoint/2010/main" val="3696144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629E-D94A-E76A-66DB-0410621963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9A069B-85FD-8D03-365B-5B1DBF2725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3C2922-7F15-7126-8109-444055C6BD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48D801-F5B0-3A07-6646-32D88369FA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ADED4C-3DF4-0E27-51F6-539035F9AD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300F1D-5C80-7C5B-D1AB-7BD06C9E6D03}"/>
              </a:ext>
            </a:extLst>
          </p:cNvPr>
          <p:cNvSpPr>
            <a:spLocks noGrp="1"/>
          </p:cNvSpPr>
          <p:nvPr>
            <p:ph type="dt" sz="half" idx="10"/>
          </p:nvPr>
        </p:nvSpPr>
        <p:spPr/>
        <p:txBody>
          <a:bodyPr/>
          <a:lstStyle/>
          <a:p>
            <a:r>
              <a:rPr lang="en-US"/>
              <a:t>12/21/2023</a:t>
            </a:r>
          </a:p>
        </p:txBody>
      </p:sp>
      <p:sp>
        <p:nvSpPr>
          <p:cNvPr id="8" name="Footer Placeholder 7">
            <a:extLst>
              <a:ext uri="{FF2B5EF4-FFF2-40B4-BE49-F238E27FC236}">
                <a16:creationId xmlns:a16="http://schemas.microsoft.com/office/drawing/2014/main" id="{201F3826-96D8-8D50-C8A7-04C654F053F8}"/>
              </a:ext>
            </a:extLst>
          </p:cNvPr>
          <p:cNvSpPr>
            <a:spLocks noGrp="1"/>
          </p:cNvSpPr>
          <p:nvPr>
            <p:ph type="ftr" sz="quarter" idx="11"/>
          </p:nvPr>
        </p:nvSpPr>
        <p:spPr/>
        <p:txBody>
          <a:bodyPr/>
          <a:lstStyle/>
          <a:p>
            <a:r>
              <a:rPr lang="en-US"/>
              <a:t>AML semster project </a:t>
            </a:r>
          </a:p>
        </p:txBody>
      </p:sp>
      <p:sp>
        <p:nvSpPr>
          <p:cNvPr id="9" name="Slide Number Placeholder 8">
            <a:extLst>
              <a:ext uri="{FF2B5EF4-FFF2-40B4-BE49-F238E27FC236}">
                <a16:creationId xmlns:a16="http://schemas.microsoft.com/office/drawing/2014/main" id="{05D8A15A-6A77-9113-0A82-6D4890E1B63B}"/>
              </a:ext>
            </a:extLst>
          </p:cNvPr>
          <p:cNvSpPr>
            <a:spLocks noGrp="1"/>
          </p:cNvSpPr>
          <p:nvPr>
            <p:ph type="sldNum" sz="quarter" idx="12"/>
          </p:nvPr>
        </p:nvSpPr>
        <p:spPr/>
        <p:txBody>
          <a:bodyPr/>
          <a:lstStyle/>
          <a:p>
            <a:fld id="{9DF0008C-185D-4C1D-8B9E-C059F6238387}" type="slidenum">
              <a:rPr lang="en-US" smtClean="0"/>
              <a:t>‹#›</a:t>
            </a:fld>
            <a:endParaRPr lang="en-US"/>
          </a:p>
        </p:txBody>
      </p:sp>
    </p:spTree>
    <p:extLst>
      <p:ext uri="{BB962C8B-B14F-4D97-AF65-F5344CB8AC3E}">
        <p14:creationId xmlns:p14="http://schemas.microsoft.com/office/powerpoint/2010/main" val="229676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BC1E-084E-08FB-26CD-7FBF4AB7EB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08A2B-8ACA-5EA3-5283-67D42A80DD07}"/>
              </a:ext>
            </a:extLst>
          </p:cNvPr>
          <p:cNvSpPr>
            <a:spLocks noGrp="1"/>
          </p:cNvSpPr>
          <p:nvPr>
            <p:ph type="dt" sz="half" idx="10"/>
          </p:nvPr>
        </p:nvSpPr>
        <p:spPr/>
        <p:txBody>
          <a:bodyPr/>
          <a:lstStyle/>
          <a:p>
            <a:r>
              <a:rPr lang="en-US"/>
              <a:t>12/21/2023</a:t>
            </a:r>
          </a:p>
        </p:txBody>
      </p:sp>
      <p:sp>
        <p:nvSpPr>
          <p:cNvPr id="4" name="Footer Placeholder 3">
            <a:extLst>
              <a:ext uri="{FF2B5EF4-FFF2-40B4-BE49-F238E27FC236}">
                <a16:creationId xmlns:a16="http://schemas.microsoft.com/office/drawing/2014/main" id="{3DEB9406-9EC4-3BE9-12AD-899BAEF38FDB}"/>
              </a:ext>
            </a:extLst>
          </p:cNvPr>
          <p:cNvSpPr>
            <a:spLocks noGrp="1"/>
          </p:cNvSpPr>
          <p:nvPr>
            <p:ph type="ftr" sz="quarter" idx="11"/>
          </p:nvPr>
        </p:nvSpPr>
        <p:spPr/>
        <p:txBody>
          <a:bodyPr/>
          <a:lstStyle/>
          <a:p>
            <a:r>
              <a:rPr lang="en-US"/>
              <a:t>AML semster project </a:t>
            </a:r>
          </a:p>
        </p:txBody>
      </p:sp>
      <p:sp>
        <p:nvSpPr>
          <p:cNvPr id="5" name="Slide Number Placeholder 4">
            <a:extLst>
              <a:ext uri="{FF2B5EF4-FFF2-40B4-BE49-F238E27FC236}">
                <a16:creationId xmlns:a16="http://schemas.microsoft.com/office/drawing/2014/main" id="{39D4D333-81CA-29C6-B044-8DB49370CECC}"/>
              </a:ext>
            </a:extLst>
          </p:cNvPr>
          <p:cNvSpPr>
            <a:spLocks noGrp="1"/>
          </p:cNvSpPr>
          <p:nvPr>
            <p:ph type="sldNum" sz="quarter" idx="12"/>
          </p:nvPr>
        </p:nvSpPr>
        <p:spPr/>
        <p:txBody>
          <a:bodyPr/>
          <a:lstStyle/>
          <a:p>
            <a:fld id="{9DF0008C-185D-4C1D-8B9E-C059F6238387}" type="slidenum">
              <a:rPr lang="en-US" smtClean="0"/>
              <a:t>‹#›</a:t>
            </a:fld>
            <a:endParaRPr lang="en-US"/>
          </a:p>
        </p:txBody>
      </p:sp>
    </p:spTree>
    <p:extLst>
      <p:ext uri="{BB962C8B-B14F-4D97-AF65-F5344CB8AC3E}">
        <p14:creationId xmlns:p14="http://schemas.microsoft.com/office/powerpoint/2010/main" val="934481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02FF9F-749F-2D10-6807-7A22B91307B9}"/>
              </a:ext>
            </a:extLst>
          </p:cNvPr>
          <p:cNvSpPr>
            <a:spLocks noGrp="1"/>
          </p:cNvSpPr>
          <p:nvPr>
            <p:ph type="dt" sz="half" idx="10"/>
          </p:nvPr>
        </p:nvSpPr>
        <p:spPr/>
        <p:txBody>
          <a:bodyPr/>
          <a:lstStyle/>
          <a:p>
            <a:r>
              <a:rPr lang="en-US"/>
              <a:t>12/21/2023</a:t>
            </a:r>
          </a:p>
        </p:txBody>
      </p:sp>
      <p:sp>
        <p:nvSpPr>
          <p:cNvPr id="3" name="Footer Placeholder 2">
            <a:extLst>
              <a:ext uri="{FF2B5EF4-FFF2-40B4-BE49-F238E27FC236}">
                <a16:creationId xmlns:a16="http://schemas.microsoft.com/office/drawing/2014/main" id="{4BD80D08-A3AC-3C12-CFCD-32A28AA0476E}"/>
              </a:ext>
            </a:extLst>
          </p:cNvPr>
          <p:cNvSpPr>
            <a:spLocks noGrp="1"/>
          </p:cNvSpPr>
          <p:nvPr>
            <p:ph type="ftr" sz="quarter" idx="11"/>
          </p:nvPr>
        </p:nvSpPr>
        <p:spPr/>
        <p:txBody>
          <a:bodyPr/>
          <a:lstStyle/>
          <a:p>
            <a:r>
              <a:rPr lang="en-US"/>
              <a:t>AML semster project </a:t>
            </a:r>
          </a:p>
        </p:txBody>
      </p:sp>
      <p:sp>
        <p:nvSpPr>
          <p:cNvPr id="4" name="Slide Number Placeholder 3">
            <a:extLst>
              <a:ext uri="{FF2B5EF4-FFF2-40B4-BE49-F238E27FC236}">
                <a16:creationId xmlns:a16="http://schemas.microsoft.com/office/drawing/2014/main" id="{71A1F81C-6056-6BA1-2178-CA12EA3F1AB7}"/>
              </a:ext>
            </a:extLst>
          </p:cNvPr>
          <p:cNvSpPr>
            <a:spLocks noGrp="1"/>
          </p:cNvSpPr>
          <p:nvPr>
            <p:ph type="sldNum" sz="quarter" idx="12"/>
          </p:nvPr>
        </p:nvSpPr>
        <p:spPr/>
        <p:txBody>
          <a:bodyPr/>
          <a:lstStyle/>
          <a:p>
            <a:fld id="{9DF0008C-185D-4C1D-8B9E-C059F6238387}" type="slidenum">
              <a:rPr lang="en-US" smtClean="0"/>
              <a:t>‹#›</a:t>
            </a:fld>
            <a:endParaRPr lang="en-US"/>
          </a:p>
        </p:txBody>
      </p:sp>
    </p:spTree>
    <p:extLst>
      <p:ext uri="{BB962C8B-B14F-4D97-AF65-F5344CB8AC3E}">
        <p14:creationId xmlns:p14="http://schemas.microsoft.com/office/powerpoint/2010/main" val="2818389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779A-3C6C-7BA1-7937-3E1935C6B0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9B40CD-F9BC-7731-38F6-23C1156163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A768FB-9121-7ABE-2033-477E2616C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607B23-F5EC-0892-9138-DA9476833ED2}"/>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6CABC27-B847-23D3-46B3-70C30D4AE4CD}"/>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B92FEE6C-F34C-9391-D798-0603972691D6}"/>
              </a:ext>
            </a:extLst>
          </p:cNvPr>
          <p:cNvSpPr>
            <a:spLocks noGrp="1"/>
          </p:cNvSpPr>
          <p:nvPr>
            <p:ph type="sldNum" sz="quarter" idx="12"/>
          </p:nvPr>
        </p:nvSpPr>
        <p:spPr/>
        <p:txBody>
          <a:bodyPr/>
          <a:lstStyle/>
          <a:p>
            <a:fld id="{9DF0008C-185D-4C1D-8B9E-C059F6238387}" type="slidenum">
              <a:rPr lang="en-US" smtClean="0"/>
              <a:t>‹#›</a:t>
            </a:fld>
            <a:endParaRPr lang="en-US"/>
          </a:p>
        </p:txBody>
      </p:sp>
    </p:spTree>
    <p:extLst>
      <p:ext uri="{BB962C8B-B14F-4D97-AF65-F5344CB8AC3E}">
        <p14:creationId xmlns:p14="http://schemas.microsoft.com/office/powerpoint/2010/main" val="255339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8C2E-F3A6-C3F7-4DDA-B4532B212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4C22BE-F39D-09E5-A3F0-F5C61EC5F7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72B3B6-5F66-A14E-573B-0B66D3AB1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54685-388F-C3E2-F838-81172518060B}"/>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61BE8C5F-3A98-B1E7-3265-6C0C77275DA0}"/>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E88EF55C-C9FE-0899-37C6-5147E2895025}"/>
              </a:ext>
            </a:extLst>
          </p:cNvPr>
          <p:cNvSpPr>
            <a:spLocks noGrp="1"/>
          </p:cNvSpPr>
          <p:nvPr>
            <p:ph type="sldNum" sz="quarter" idx="12"/>
          </p:nvPr>
        </p:nvSpPr>
        <p:spPr/>
        <p:txBody>
          <a:bodyPr/>
          <a:lstStyle/>
          <a:p>
            <a:fld id="{9DF0008C-185D-4C1D-8B9E-C059F6238387}" type="slidenum">
              <a:rPr lang="en-US" smtClean="0"/>
              <a:t>‹#›</a:t>
            </a:fld>
            <a:endParaRPr lang="en-US"/>
          </a:p>
        </p:txBody>
      </p:sp>
    </p:spTree>
    <p:extLst>
      <p:ext uri="{BB962C8B-B14F-4D97-AF65-F5344CB8AC3E}">
        <p14:creationId xmlns:p14="http://schemas.microsoft.com/office/powerpoint/2010/main" val="983190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F99B2E-CEE7-A3B2-2449-5B717A08A1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94D872-2790-5DC8-FCDD-1462615F3B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EBC34-F311-B90B-B628-0698172FC0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12/21/2023</a:t>
            </a:r>
          </a:p>
        </p:txBody>
      </p:sp>
      <p:sp>
        <p:nvSpPr>
          <p:cNvPr id="5" name="Footer Placeholder 4">
            <a:extLst>
              <a:ext uri="{FF2B5EF4-FFF2-40B4-BE49-F238E27FC236}">
                <a16:creationId xmlns:a16="http://schemas.microsoft.com/office/drawing/2014/main" id="{BEA6DDC4-568C-2F15-D047-1909D0904D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AML semster project </a:t>
            </a:r>
          </a:p>
        </p:txBody>
      </p:sp>
      <p:sp>
        <p:nvSpPr>
          <p:cNvPr id="6" name="Slide Number Placeholder 5">
            <a:extLst>
              <a:ext uri="{FF2B5EF4-FFF2-40B4-BE49-F238E27FC236}">
                <a16:creationId xmlns:a16="http://schemas.microsoft.com/office/drawing/2014/main" id="{C3553619-6AA4-2DB5-6397-7F10838009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0008C-185D-4C1D-8B9E-C059F6238387}" type="slidenum">
              <a:rPr lang="en-US" smtClean="0"/>
              <a:t>‹#›</a:t>
            </a:fld>
            <a:endParaRPr lang="en-US"/>
          </a:p>
        </p:txBody>
      </p:sp>
    </p:spTree>
    <p:extLst>
      <p:ext uri="{BB962C8B-B14F-4D97-AF65-F5344CB8AC3E}">
        <p14:creationId xmlns:p14="http://schemas.microsoft.com/office/powerpoint/2010/main" val="154670113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12/21/2023</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AML semster project </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DF0008C-185D-4C1D-8B9E-C059F623838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03324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oogle.com/url?sa=t&amp;rct=j&amp;q=&amp;esrc=s&amp;source=web&amp;cd=&amp;cad=rja&amp;uact=8&amp;ved=2ahUKEwjVzJj_pKqDAxWCjKQKHVRiDc4QFnoECBMQAQ&amp;url=https%3A%2F%2Ftowardsdatascience.com%2Fan-introduction-to-support-vector-regression-svr-a3ebc1672c2&amp;usg=AOvVaw2E0DGFoNuFF3oAPa4ayUtR&amp;opi=89978449" TargetMode="Externa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cikit-learn.org/stable/modules/classes.html#module-sklearn.preprocessing" TargetMode="Externa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8.jp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png"/><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0E99-46F6-9BA6-77EC-F507E123460E}"/>
              </a:ext>
            </a:extLst>
          </p:cNvPr>
          <p:cNvSpPr>
            <a:spLocks noGrp="1"/>
          </p:cNvSpPr>
          <p:nvPr>
            <p:ph type="ctrTitle"/>
          </p:nvPr>
        </p:nvSpPr>
        <p:spPr>
          <a:xfrm>
            <a:off x="1097279" y="758952"/>
            <a:ext cx="10883107" cy="3566160"/>
          </a:xfrm>
        </p:spPr>
        <p:txBody>
          <a:bodyPr/>
          <a:lstStyle/>
          <a:p>
            <a:r>
              <a:rPr lang="en-US" b="1" dirty="0"/>
              <a:t>Applied Machine Learning </a:t>
            </a:r>
          </a:p>
        </p:txBody>
      </p:sp>
      <p:sp>
        <p:nvSpPr>
          <p:cNvPr id="3" name="Subtitle 2">
            <a:extLst>
              <a:ext uri="{FF2B5EF4-FFF2-40B4-BE49-F238E27FC236}">
                <a16:creationId xmlns:a16="http://schemas.microsoft.com/office/drawing/2014/main" id="{EC39C17B-C360-611C-AAC4-6F34E3D583CA}"/>
              </a:ext>
            </a:extLst>
          </p:cNvPr>
          <p:cNvSpPr>
            <a:spLocks noGrp="1"/>
          </p:cNvSpPr>
          <p:nvPr>
            <p:ph type="subTitle" idx="1"/>
          </p:nvPr>
        </p:nvSpPr>
        <p:spPr/>
        <p:txBody>
          <a:bodyPr/>
          <a:lstStyle/>
          <a:p>
            <a:r>
              <a:rPr lang="en-US" sz="2800" b="1" dirty="0">
                <a:solidFill>
                  <a:schemeClr val="tx1"/>
                </a:solidFill>
              </a:rPr>
              <a:t>1</a:t>
            </a:r>
            <a:r>
              <a:rPr lang="en-US" sz="2800" b="1" baseline="30000" dirty="0">
                <a:solidFill>
                  <a:schemeClr val="tx1"/>
                </a:solidFill>
              </a:rPr>
              <a:t>st</a:t>
            </a:r>
            <a:r>
              <a:rPr lang="en-US" sz="2800" b="1" dirty="0">
                <a:solidFill>
                  <a:schemeClr val="tx1"/>
                </a:solidFill>
              </a:rPr>
              <a:t> semester Course project</a:t>
            </a:r>
          </a:p>
          <a:p>
            <a:r>
              <a:rPr lang="en-US" sz="2800" b="1" dirty="0">
                <a:solidFill>
                  <a:schemeClr val="tx1"/>
                </a:solidFill>
              </a:rPr>
              <a:t> MS (computational science and engineering)</a:t>
            </a:r>
          </a:p>
          <a:p>
            <a:endParaRPr lang="en-US" dirty="0"/>
          </a:p>
        </p:txBody>
      </p:sp>
      <p:pic>
        <p:nvPicPr>
          <p:cNvPr id="5" name="Picture 4">
            <a:extLst>
              <a:ext uri="{FF2B5EF4-FFF2-40B4-BE49-F238E27FC236}">
                <a16:creationId xmlns:a16="http://schemas.microsoft.com/office/drawing/2014/main" id="{CF098415-5596-B1DA-1BDA-FB58AC492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002" y="233452"/>
            <a:ext cx="1927327" cy="1927327"/>
          </a:xfrm>
          <a:prstGeom prst="rect">
            <a:avLst/>
          </a:prstGeom>
        </p:spPr>
      </p:pic>
    </p:spTree>
    <p:extLst>
      <p:ext uri="{BB962C8B-B14F-4D97-AF65-F5344CB8AC3E}">
        <p14:creationId xmlns:p14="http://schemas.microsoft.com/office/powerpoint/2010/main" val="1938451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5D1CF-3FED-54F3-C259-1D30A53F74AD}"/>
              </a:ext>
            </a:extLst>
          </p:cNvPr>
          <p:cNvSpPr>
            <a:spLocks noGrp="1"/>
          </p:cNvSpPr>
          <p:nvPr>
            <p:ph type="title"/>
          </p:nvPr>
        </p:nvSpPr>
        <p:spPr/>
        <p:txBody>
          <a:bodyPr/>
          <a:lstStyle/>
          <a:p>
            <a:r>
              <a:rPr lang="en-US" sz="7200" b="1" dirty="0">
                <a:solidFill>
                  <a:schemeClr val="tx1"/>
                </a:solidFill>
              </a:rPr>
              <a:t>Pre-processing the </a:t>
            </a:r>
            <a:br>
              <a:rPr lang="en-US" sz="7200" b="1" dirty="0">
                <a:solidFill>
                  <a:schemeClr val="tx1"/>
                </a:solidFill>
              </a:rPr>
            </a:br>
            <a:r>
              <a:rPr lang="en-US" sz="7200" b="1" dirty="0">
                <a:solidFill>
                  <a:schemeClr val="tx1"/>
                </a:solidFill>
              </a:rPr>
              <a:t>data set </a:t>
            </a:r>
          </a:p>
        </p:txBody>
      </p:sp>
      <p:sp>
        <p:nvSpPr>
          <p:cNvPr id="7" name="Text Placeholder 6">
            <a:extLst>
              <a:ext uri="{FF2B5EF4-FFF2-40B4-BE49-F238E27FC236}">
                <a16:creationId xmlns:a16="http://schemas.microsoft.com/office/drawing/2014/main" id="{EC027BDA-E7A9-5802-D0F0-FB79783D2F9F}"/>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A9A2E7CE-B3B9-78FF-4E11-53BCD99272F7}"/>
              </a:ext>
            </a:extLst>
          </p:cNvPr>
          <p:cNvSpPr>
            <a:spLocks noGrp="1"/>
          </p:cNvSpPr>
          <p:nvPr>
            <p:ph type="dt" sz="half" idx="10"/>
          </p:nvPr>
        </p:nvSpPr>
        <p:spPr/>
        <p:txBody>
          <a:bodyPr/>
          <a:lstStyle/>
          <a:p>
            <a:r>
              <a:rPr lang="en-US"/>
              <a:t>12/21/2023</a:t>
            </a:r>
          </a:p>
        </p:txBody>
      </p:sp>
      <p:sp>
        <p:nvSpPr>
          <p:cNvPr id="5" name="Footer Placeholder 4">
            <a:extLst>
              <a:ext uri="{FF2B5EF4-FFF2-40B4-BE49-F238E27FC236}">
                <a16:creationId xmlns:a16="http://schemas.microsoft.com/office/drawing/2014/main" id="{17C769B0-F962-0D17-1390-F7872C4D62B4}"/>
              </a:ext>
            </a:extLst>
          </p:cNvPr>
          <p:cNvSpPr>
            <a:spLocks noGrp="1"/>
          </p:cNvSpPr>
          <p:nvPr>
            <p:ph type="ftr" sz="quarter" idx="11"/>
          </p:nvPr>
        </p:nvSpPr>
        <p:spPr/>
        <p:txBody>
          <a:bodyPr/>
          <a:lstStyle/>
          <a:p>
            <a:r>
              <a:rPr lang="en-US"/>
              <a:t>AML semster project </a:t>
            </a:r>
          </a:p>
        </p:txBody>
      </p:sp>
      <p:sp>
        <p:nvSpPr>
          <p:cNvPr id="6" name="Slide Number Placeholder 5">
            <a:extLst>
              <a:ext uri="{FF2B5EF4-FFF2-40B4-BE49-F238E27FC236}">
                <a16:creationId xmlns:a16="http://schemas.microsoft.com/office/drawing/2014/main" id="{81927755-31FC-C276-A9ED-EBF7FF444DC8}"/>
              </a:ext>
            </a:extLst>
          </p:cNvPr>
          <p:cNvSpPr>
            <a:spLocks noGrp="1"/>
          </p:cNvSpPr>
          <p:nvPr>
            <p:ph type="sldNum" sz="quarter" idx="12"/>
          </p:nvPr>
        </p:nvSpPr>
        <p:spPr/>
        <p:txBody>
          <a:bodyPr/>
          <a:lstStyle/>
          <a:p>
            <a:fld id="{D67CA79A-80EE-45A9-8DD4-C0B1AF25D068}" type="slidenum">
              <a:rPr lang="en-US" smtClean="0"/>
              <a:t>10</a:t>
            </a:fld>
            <a:endParaRPr lang="en-US"/>
          </a:p>
        </p:txBody>
      </p:sp>
    </p:spTree>
    <p:extLst>
      <p:ext uri="{BB962C8B-B14F-4D97-AF65-F5344CB8AC3E}">
        <p14:creationId xmlns:p14="http://schemas.microsoft.com/office/powerpoint/2010/main" val="106151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p:txBody>
          <a:bodyPr>
            <a:normAutofit/>
          </a:bodyPr>
          <a:lstStyle/>
          <a:p>
            <a:r>
              <a:rPr lang="en-US" b="1" dirty="0">
                <a:solidFill>
                  <a:schemeClr val="tx1"/>
                </a:solidFill>
                <a:latin typeface="+mn-lt"/>
              </a:rPr>
              <a:t>Pre-processing the data set </a:t>
            </a:r>
          </a:p>
        </p:txBody>
      </p:sp>
      <p:sp>
        <p:nvSpPr>
          <p:cNvPr id="8" name="Content Placeholder 7">
            <a:extLst>
              <a:ext uri="{FF2B5EF4-FFF2-40B4-BE49-F238E27FC236}">
                <a16:creationId xmlns:a16="http://schemas.microsoft.com/office/drawing/2014/main" id="{EF44D28A-23E9-A814-A2AA-2D0B06F0D11B}"/>
              </a:ext>
            </a:extLst>
          </p:cNvPr>
          <p:cNvSpPr>
            <a:spLocks noGrp="1"/>
          </p:cNvSpPr>
          <p:nvPr>
            <p:ph idx="1"/>
          </p:nvPr>
        </p:nvSpPr>
        <p:spPr>
          <a:xfrm>
            <a:off x="4800600" y="2108362"/>
            <a:ext cx="6492240" cy="3880958"/>
          </a:xfrm>
        </p:spPr>
        <p:txBody>
          <a:bodyPr/>
          <a:lstStyle/>
          <a:p>
            <a:pPr marL="0" indent="0">
              <a:buNone/>
            </a:pPr>
            <a:r>
              <a:rPr lang="en-US" b="1" dirty="0">
                <a:solidFill>
                  <a:schemeClr val="tx1"/>
                </a:solidFill>
                <a:effectLst/>
              </a:rPr>
              <a:t>Step for data pre-processing steps:</a:t>
            </a:r>
            <a:endParaRPr lang="en-US" b="0" dirty="0">
              <a:solidFill>
                <a:schemeClr val="tx1"/>
              </a:solidFill>
              <a:effectLst/>
            </a:endParaRPr>
          </a:p>
          <a:p>
            <a:pPr marL="457200" indent="-457200">
              <a:lnSpc>
                <a:spcPct val="110000"/>
              </a:lnSpc>
              <a:buClrTx/>
              <a:buFont typeface="+mj-lt"/>
              <a:buAutoNum type="arabicPeriod"/>
            </a:pPr>
            <a:r>
              <a:rPr lang="en-US" sz="2200" dirty="0">
                <a:solidFill>
                  <a:schemeClr val="tx1"/>
                </a:solidFill>
              </a:rPr>
              <a:t> </a:t>
            </a:r>
            <a:r>
              <a:rPr lang="en-US" sz="2200" u="sng" dirty="0">
                <a:solidFill>
                  <a:schemeClr val="tx1"/>
                </a:solidFill>
              </a:rPr>
              <a:t>Feature Engineering</a:t>
            </a:r>
            <a:r>
              <a:rPr lang="en-US" sz="2200" dirty="0">
                <a:solidFill>
                  <a:schemeClr val="tx1"/>
                </a:solidFill>
              </a:rPr>
              <a:t>: Deriving new variables from available data.</a:t>
            </a:r>
          </a:p>
          <a:p>
            <a:pPr marL="457200" indent="-457200">
              <a:lnSpc>
                <a:spcPct val="110000"/>
              </a:lnSpc>
              <a:buClrTx/>
              <a:buFont typeface="+mj-lt"/>
              <a:buAutoNum type="arabicPeriod"/>
            </a:pPr>
            <a:r>
              <a:rPr lang="en-US" sz="2200" u="sng" dirty="0">
                <a:solidFill>
                  <a:schemeClr val="tx1"/>
                </a:solidFill>
              </a:rPr>
              <a:t>Data Cleaning</a:t>
            </a:r>
            <a:r>
              <a:rPr lang="en-US" sz="2200" dirty="0">
                <a:solidFill>
                  <a:schemeClr val="tx1"/>
                </a:solidFill>
              </a:rPr>
              <a:t>: Identifying and correcting mistakes or errors in the data.</a:t>
            </a:r>
          </a:p>
          <a:p>
            <a:pPr marL="457200" indent="-457200">
              <a:lnSpc>
                <a:spcPct val="110000"/>
              </a:lnSpc>
              <a:buClrTx/>
              <a:buFont typeface="+mj-lt"/>
              <a:buAutoNum type="arabicPeriod"/>
            </a:pPr>
            <a:r>
              <a:rPr lang="en-US" sz="2200" u="sng" dirty="0">
                <a:solidFill>
                  <a:schemeClr val="tx1"/>
                </a:solidFill>
              </a:rPr>
              <a:t>Exploratory Data Analysis (EDA)</a:t>
            </a:r>
            <a:r>
              <a:rPr lang="en-US" sz="2200" dirty="0">
                <a:solidFill>
                  <a:schemeClr val="tx1"/>
                </a:solidFill>
              </a:rPr>
              <a:t>: understand data variables. </a:t>
            </a:r>
          </a:p>
        </p:txBody>
      </p:sp>
      <p:sp>
        <p:nvSpPr>
          <p:cNvPr id="9" name="Text Placeholder 8">
            <a:extLst>
              <a:ext uri="{FF2B5EF4-FFF2-40B4-BE49-F238E27FC236}">
                <a16:creationId xmlns:a16="http://schemas.microsoft.com/office/drawing/2014/main" id="{0F6DA8D7-863E-0311-F428-B45D41357524}"/>
              </a:ext>
            </a:extLst>
          </p:cNvPr>
          <p:cNvSpPr>
            <a:spLocks noGrp="1"/>
          </p:cNvSpPr>
          <p:nvPr>
            <p:ph type="body" sz="half" idx="2"/>
          </p:nvPr>
        </p:nvSpPr>
        <p:spPr/>
        <p:txBody>
          <a:bodyPr/>
          <a:lstStyle/>
          <a:p>
            <a:endParaRPr lang="en-US" dirty="0"/>
          </a:p>
        </p:txBody>
      </p:sp>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11</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3769729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45ADF-D6B9-9CFC-A37B-72280760F99D}"/>
              </a:ext>
            </a:extLst>
          </p:cNvPr>
          <p:cNvSpPr>
            <a:spLocks noGrp="1"/>
          </p:cNvSpPr>
          <p:nvPr>
            <p:ph type="title"/>
          </p:nvPr>
        </p:nvSpPr>
        <p:spPr/>
        <p:txBody>
          <a:bodyPr>
            <a:normAutofit/>
          </a:bodyPr>
          <a:lstStyle/>
          <a:p>
            <a:r>
              <a:rPr lang="en-US" sz="4400" b="1" dirty="0">
                <a:solidFill>
                  <a:schemeClr val="tx1"/>
                </a:solidFill>
                <a:latin typeface="+mn-lt"/>
              </a:rPr>
              <a:t>Features Engineering</a:t>
            </a:r>
          </a:p>
        </p:txBody>
      </p:sp>
      <p:sp>
        <p:nvSpPr>
          <p:cNvPr id="3" name="Content Placeholder 2">
            <a:extLst>
              <a:ext uri="{FF2B5EF4-FFF2-40B4-BE49-F238E27FC236}">
                <a16:creationId xmlns:a16="http://schemas.microsoft.com/office/drawing/2014/main" id="{55C411FD-CD4B-0F05-2B94-F49F2C311ADC}"/>
              </a:ext>
            </a:extLst>
          </p:cNvPr>
          <p:cNvSpPr>
            <a:spLocks noGrp="1"/>
          </p:cNvSpPr>
          <p:nvPr>
            <p:ph idx="1"/>
          </p:nvPr>
        </p:nvSpPr>
        <p:spPr>
          <a:xfrm>
            <a:off x="1097280" y="1845734"/>
            <a:ext cx="10058400" cy="4176494"/>
          </a:xfrm>
        </p:spPr>
        <p:txBody>
          <a:bodyPr>
            <a:normAutofit fontScale="92500" lnSpcReduction="10000"/>
          </a:bodyPr>
          <a:lstStyle/>
          <a:p>
            <a:pPr>
              <a:lnSpc>
                <a:spcPct val="107000"/>
              </a:lnSpc>
              <a:spcBef>
                <a:spcPts val="0"/>
              </a:spcBef>
              <a:spcAft>
                <a:spcPts val="800"/>
              </a:spcAft>
              <a:buFont typeface="Wingdings" panose="05000000000000000000" pitchFamily="2" charset="2"/>
              <a:buChar char="Ø"/>
            </a:pPr>
            <a:r>
              <a:rPr lang="en-US" sz="2400" kern="0" dirty="0">
                <a:cs typeface="Times New Roman" panose="02020603050405020304" pitchFamily="18" charset="0"/>
              </a:rPr>
              <a:t> “</a:t>
            </a:r>
            <a:r>
              <a:rPr lang="en-US" sz="2400" b="1" kern="0" dirty="0">
                <a:solidFill>
                  <a:schemeClr val="tx1"/>
                </a:solidFill>
                <a:cs typeface="Times New Roman" panose="02020603050405020304" pitchFamily="18" charset="0"/>
              </a:rPr>
              <a:t>title”</a:t>
            </a:r>
            <a:r>
              <a:rPr lang="en-US" sz="2400" kern="0" dirty="0">
                <a:cs typeface="Times New Roman" panose="02020603050405020304" pitchFamily="18" charset="0"/>
              </a:rPr>
              <a:t> feature change into “</a:t>
            </a:r>
            <a:r>
              <a:rPr lang="en-US" sz="2400" b="1" dirty="0" err="1">
                <a:solidFill>
                  <a:srgbClr val="FF0000"/>
                </a:solidFill>
                <a:effectLst/>
              </a:rPr>
              <a:t>carTitle</a:t>
            </a:r>
            <a:r>
              <a:rPr lang="en-US" sz="2400" b="1" dirty="0">
                <a:solidFill>
                  <a:srgbClr val="FF0000"/>
                </a:solidFill>
                <a:effectLst/>
              </a:rPr>
              <a:t>”</a:t>
            </a:r>
            <a:endParaRPr lang="en-US" sz="2400" b="1" kern="0" dirty="0">
              <a:solidFill>
                <a:srgbClr val="FF0000"/>
              </a:solidFill>
              <a:effectLst/>
              <a:cs typeface="Times New Roman" panose="02020603050405020304" pitchFamily="18" charset="0"/>
            </a:endParaRPr>
          </a:p>
          <a:p>
            <a:pPr>
              <a:lnSpc>
                <a:spcPct val="107000"/>
              </a:lnSpc>
              <a:spcBef>
                <a:spcPts val="0"/>
              </a:spcBef>
              <a:spcAft>
                <a:spcPts val="800"/>
              </a:spcAft>
              <a:buFont typeface="Wingdings" panose="05000000000000000000" pitchFamily="2" charset="2"/>
              <a:buChar char="Ø"/>
            </a:pPr>
            <a:r>
              <a:rPr lang="en-US" sz="2400" b="1" kern="0" dirty="0">
                <a:solidFill>
                  <a:srgbClr val="FF0000"/>
                </a:solidFill>
                <a:cs typeface="Times New Roman" panose="02020603050405020304" pitchFamily="18" charset="0"/>
              </a:rPr>
              <a:t> </a:t>
            </a:r>
            <a:r>
              <a:rPr lang="en-US" sz="2400" kern="0" dirty="0">
                <a:solidFill>
                  <a:schemeClr val="tx1"/>
                </a:solidFill>
                <a:cs typeface="Times New Roman" panose="02020603050405020304" pitchFamily="18" charset="0"/>
              </a:rPr>
              <a:t>Deriving</a:t>
            </a:r>
            <a:r>
              <a:rPr lang="en-US" sz="2400" kern="0" dirty="0">
                <a:cs typeface="Times New Roman" panose="02020603050405020304" pitchFamily="18" charset="0"/>
              </a:rPr>
              <a:t> “</a:t>
            </a:r>
            <a:r>
              <a:rPr lang="en-US" sz="2400" b="1" dirty="0" err="1">
                <a:solidFill>
                  <a:srgbClr val="FF0000"/>
                </a:solidFill>
                <a:effectLst/>
              </a:rPr>
              <a:t>carcompany</a:t>
            </a:r>
            <a:r>
              <a:rPr lang="en-US" sz="2400" b="1" dirty="0">
                <a:solidFill>
                  <a:srgbClr val="FF0000"/>
                </a:solidFill>
                <a:effectLst/>
              </a:rPr>
              <a:t>”</a:t>
            </a:r>
            <a:r>
              <a:rPr lang="en-US" sz="2400" kern="0" dirty="0">
                <a:cs typeface="Times New Roman" panose="02020603050405020304" pitchFamily="18" charset="0"/>
              </a:rPr>
              <a:t> (or </a:t>
            </a:r>
            <a:r>
              <a:rPr lang="en-US" sz="2400" kern="0" dirty="0" err="1">
                <a:cs typeface="Times New Roman" panose="02020603050405020304" pitchFamily="18" charset="0"/>
              </a:rPr>
              <a:t>carband</a:t>
            </a:r>
            <a:r>
              <a:rPr lang="en-US" sz="2400" kern="0" dirty="0">
                <a:cs typeface="Times New Roman" panose="02020603050405020304" pitchFamily="18" charset="0"/>
              </a:rPr>
              <a:t>) form </a:t>
            </a:r>
            <a:r>
              <a:rPr lang="en-US" sz="2400" b="1" kern="0" dirty="0">
                <a:solidFill>
                  <a:srgbClr val="FF0000"/>
                </a:solidFill>
                <a:cs typeface="Times New Roman" panose="02020603050405020304" pitchFamily="18" charset="0"/>
              </a:rPr>
              <a:t>“</a:t>
            </a:r>
            <a:r>
              <a:rPr lang="en-US" sz="2400" b="1" dirty="0" err="1">
                <a:solidFill>
                  <a:srgbClr val="FF0000"/>
                </a:solidFill>
                <a:effectLst/>
              </a:rPr>
              <a:t>carTitle</a:t>
            </a:r>
            <a:r>
              <a:rPr lang="en-US" sz="2400" b="1" dirty="0">
                <a:solidFill>
                  <a:srgbClr val="FF0000"/>
                </a:solidFill>
                <a:effectLst/>
              </a:rPr>
              <a:t>” </a:t>
            </a:r>
            <a:r>
              <a:rPr lang="en-US" sz="2400" dirty="0">
                <a:solidFill>
                  <a:schemeClr val="tx1"/>
                </a:solidFill>
                <a:effectLst/>
              </a:rPr>
              <a:t>feature</a:t>
            </a:r>
            <a:r>
              <a:rPr lang="en-US" sz="2400" b="1" dirty="0">
                <a:solidFill>
                  <a:srgbClr val="FF0000"/>
                </a:solidFill>
                <a:effectLst/>
              </a:rPr>
              <a:t> </a:t>
            </a:r>
            <a:r>
              <a:rPr lang="en-US" sz="2400" kern="0" dirty="0">
                <a:cs typeface="Times New Roman" panose="02020603050405020304" pitchFamily="18" charset="0"/>
              </a:rPr>
              <a:t>variable</a:t>
            </a:r>
            <a:endParaRPr lang="en-US" sz="2400" b="1" kern="0" dirty="0">
              <a:solidFill>
                <a:schemeClr val="tx1"/>
              </a:solidFill>
              <a:cs typeface="Times New Roman" panose="02020603050405020304" pitchFamily="18" charset="0"/>
            </a:endParaRPr>
          </a:p>
          <a:p>
            <a:pPr>
              <a:lnSpc>
                <a:spcPct val="107000"/>
              </a:lnSpc>
              <a:spcBef>
                <a:spcPts val="0"/>
              </a:spcBef>
              <a:spcAft>
                <a:spcPts val="800"/>
              </a:spcAft>
              <a:buFont typeface="Wingdings" panose="05000000000000000000" pitchFamily="2" charset="2"/>
              <a:buChar char="Ø"/>
            </a:pPr>
            <a:endParaRPr lang="en-US" sz="2400" b="1" kern="0" dirty="0">
              <a:solidFill>
                <a:schemeClr val="tx1"/>
              </a:solidFill>
              <a:cs typeface="Times New Roman" panose="02020603050405020304" pitchFamily="18" charset="0"/>
            </a:endParaRPr>
          </a:p>
          <a:p>
            <a:pPr marL="0" indent="0">
              <a:lnSpc>
                <a:spcPct val="107000"/>
              </a:lnSpc>
              <a:spcBef>
                <a:spcPts val="0"/>
              </a:spcBef>
              <a:spcAft>
                <a:spcPts val="800"/>
              </a:spcAft>
              <a:buNone/>
            </a:pPr>
            <a:endParaRPr lang="en-US" sz="2400" b="1" kern="0" dirty="0">
              <a:solidFill>
                <a:schemeClr val="tx1"/>
              </a:solidFill>
              <a:cs typeface="Times New Roman" panose="02020603050405020304" pitchFamily="18" charset="0"/>
            </a:endParaRPr>
          </a:p>
          <a:p>
            <a:pPr marL="0" indent="0">
              <a:lnSpc>
                <a:spcPct val="107000"/>
              </a:lnSpc>
              <a:spcBef>
                <a:spcPts val="0"/>
              </a:spcBef>
              <a:spcAft>
                <a:spcPts val="800"/>
              </a:spcAft>
              <a:buNone/>
            </a:pPr>
            <a:endParaRPr lang="en-US" sz="2400" b="1" kern="0" dirty="0">
              <a:solidFill>
                <a:schemeClr val="tx1"/>
              </a:solidFill>
              <a:cs typeface="Times New Roman" panose="02020603050405020304" pitchFamily="18" charset="0"/>
            </a:endParaRPr>
          </a:p>
          <a:p>
            <a:pPr marL="0" indent="0">
              <a:lnSpc>
                <a:spcPct val="107000"/>
              </a:lnSpc>
              <a:spcBef>
                <a:spcPts val="0"/>
              </a:spcBef>
              <a:spcAft>
                <a:spcPts val="800"/>
              </a:spcAft>
              <a:buNone/>
            </a:pPr>
            <a:endParaRPr lang="en-US" sz="2400" b="1" kern="0" dirty="0">
              <a:solidFill>
                <a:schemeClr val="tx1"/>
              </a:solidFill>
              <a:cs typeface="Times New Roman" panose="02020603050405020304" pitchFamily="18" charset="0"/>
            </a:endParaRPr>
          </a:p>
          <a:p>
            <a:pPr>
              <a:lnSpc>
                <a:spcPct val="107000"/>
              </a:lnSpc>
              <a:spcBef>
                <a:spcPts val="0"/>
              </a:spcBef>
              <a:spcAft>
                <a:spcPts val="800"/>
              </a:spcAft>
              <a:buFont typeface="Wingdings" panose="05000000000000000000" pitchFamily="2" charset="2"/>
              <a:buChar char="Ø"/>
            </a:pPr>
            <a:r>
              <a:rPr lang="en-US" sz="2400" b="1" kern="0" dirty="0">
                <a:solidFill>
                  <a:schemeClr val="tx1"/>
                </a:solidFill>
                <a:cs typeface="Times New Roman" panose="02020603050405020304" pitchFamily="18" charset="0"/>
              </a:rPr>
              <a:t>“</a:t>
            </a:r>
            <a:r>
              <a:rPr lang="en-US" sz="2400" b="1" kern="0" dirty="0" err="1">
                <a:solidFill>
                  <a:schemeClr val="tx1"/>
                </a:solidFill>
                <a:cs typeface="Times New Roman" panose="02020603050405020304" pitchFamily="18" charset="0"/>
              </a:rPr>
              <a:t>model_year</a:t>
            </a:r>
            <a:r>
              <a:rPr lang="en-US" sz="2400" b="1" kern="0" dirty="0">
                <a:solidFill>
                  <a:schemeClr val="tx1"/>
                </a:solidFill>
                <a:cs typeface="Times New Roman" panose="02020603050405020304" pitchFamily="18" charset="0"/>
              </a:rPr>
              <a:t> ” </a:t>
            </a:r>
            <a:r>
              <a:rPr lang="en-US" sz="2400" kern="0" dirty="0">
                <a:cs typeface="Times New Roman" panose="02020603050405020304" pitchFamily="18" charset="0"/>
              </a:rPr>
              <a:t>feature change into </a:t>
            </a:r>
            <a:r>
              <a:rPr lang="en-US" sz="2400" b="1" kern="0" dirty="0">
                <a:solidFill>
                  <a:srgbClr val="FF0000"/>
                </a:solidFill>
                <a:cs typeface="Times New Roman" panose="02020603050405020304" pitchFamily="18" charset="0"/>
              </a:rPr>
              <a:t>“</a:t>
            </a:r>
            <a:r>
              <a:rPr lang="en-US" sz="2400" b="1" dirty="0" err="1">
                <a:solidFill>
                  <a:srgbClr val="FF0000"/>
                </a:solidFill>
                <a:effectLst/>
              </a:rPr>
              <a:t>ModelYear</a:t>
            </a:r>
            <a:r>
              <a:rPr lang="en-US" sz="2400" b="1" dirty="0">
                <a:solidFill>
                  <a:srgbClr val="FF0000"/>
                </a:solidFill>
                <a:effectLst/>
              </a:rPr>
              <a:t>”</a:t>
            </a:r>
            <a:endParaRPr lang="en-US" sz="2400" b="1" kern="0" dirty="0">
              <a:solidFill>
                <a:schemeClr val="tx1"/>
              </a:solidFill>
              <a:cs typeface="Times New Roman" panose="02020603050405020304" pitchFamily="18" charset="0"/>
            </a:endParaRPr>
          </a:p>
          <a:p>
            <a:pPr>
              <a:lnSpc>
                <a:spcPct val="107000"/>
              </a:lnSpc>
              <a:spcBef>
                <a:spcPts val="0"/>
              </a:spcBef>
              <a:spcAft>
                <a:spcPts val="800"/>
              </a:spcAft>
              <a:buFont typeface="Wingdings" panose="05000000000000000000" pitchFamily="2" charset="2"/>
              <a:buChar char="Ø"/>
            </a:pPr>
            <a:r>
              <a:rPr lang="en-US" sz="2400" b="1" kern="0" dirty="0">
                <a:solidFill>
                  <a:schemeClr val="tx1"/>
                </a:solidFill>
                <a:cs typeface="Times New Roman" panose="02020603050405020304" pitchFamily="18" charset="0"/>
              </a:rPr>
              <a:t>“Mileage” </a:t>
            </a:r>
            <a:r>
              <a:rPr lang="en-US" sz="2400" kern="0" dirty="0">
                <a:cs typeface="Times New Roman" panose="02020603050405020304" pitchFamily="18" charset="0"/>
              </a:rPr>
              <a:t>feature change into </a:t>
            </a:r>
            <a:r>
              <a:rPr lang="en-US" sz="2400" b="1" kern="0" dirty="0">
                <a:solidFill>
                  <a:srgbClr val="FF0000"/>
                </a:solidFill>
                <a:cs typeface="Times New Roman" panose="02020603050405020304" pitchFamily="18" charset="0"/>
              </a:rPr>
              <a:t>“</a:t>
            </a:r>
            <a:r>
              <a:rPr lang="en-US" sz="2400" b="1" dirty="0">
                <a:solidFill>
                  <a:srgbClr val="FF0000"/>
                </a:solidFill>
                <a:effectLst/>
              </a:rPr>
              <a:t>Mileage(km)”</a:t>
            </a:r>
            <a:r>
              <a:rPr lang="en-US" sz="2400" b="1" kern="0" dirty="0">
                <a:solidFill>
                  <a:srgbClr val="FF0000"/>
                </a:solidFill>
                <a:cs typeface="Times New Roman" panose="02020603050405020304" pitchFamily="18" charset="0"/>
              </a:rPr>
              <a:t> </a:t>
            </a:r>
            <a:r>
              <a:rPr lang="en-US" sz="2400" kern="0" dirty="0">
                <a:solidFill>
                  <a:schemeClr val="tx1"/>
                </a:solidFill>
                <a:cs typeface="Times New Roman" panose="02020603050405020304" pitchFamily="18" charset="0"/>
              </a:rPr>
              <a:t>- We need to remove </a:t>
            </a:r>
            <a:r>
              <a:rPr lang="en-US" sz="2400" b="1" kern="0" dirty="0">
                <a:solidFill>
                  <a:srgbClr val="FF0000"/>
                </a:solidFill>
                <a:cs typeface="Times New Roman" panose="02020603050405020304" pitchFamily="18" charset="0"/>
              </a:rPr>
              <a:t>“km” </a:t>
            </a:r>
            <a:r>
              <a:rPr lang="en-US" sz="2400" kern="0" dirty="0">
                <a:solidFill>
                  <a:schemeClr val="tx1"/>
                </a:solidFill>
                <a:cs typeface="Times New Roman" panose="02020603050405020304" pitchFamily="18" charset="0"/>
              </a:rPr>
              <a:t>units.</a:t>
            </a:r>
          </a:p>
          <a:p>
            <a:pPr>
              <a:lnSpc>
                <a:spcPct val="107000"/>
              </a:lnSpc>
              <a:spcBef>
                <a:spcPts val="0"/>
              </a:spcBef>
              <a:spcAft>
                <a:spcPts val="800"/>
              </a:spcAft>
              <a:buFont typeface="Wingdings" panose="05000000000000000000" pitchFamily="2" charset="2"/>
              <a:buChar char="Ø"/>
            </a:pPr>
            <a:r>
              <a:rPr lang="en-US" sz="2400" b="1" kern="0" dirty="0">
                <a:solidFill>
                  <a:schemeClr val="tx1"/>
                </a:solidFill>
                <a:cs typeface="Times New Roman" panose="02020603050405020304" pitchFamily="18" charset="0"/>
              </a:rPr>
              <a:t>“</a:t>
            </a:r>
            <a:r>
              <a:rPr lang="en-US" sz="2400" b="1" kern="0" dirty="0" err="1">
                <a:solidFill>
                  <a:schemeClr val="tx1"/>
                </a:solidFill>
                <a:cs typeface="Times New Roman" panose="02020603050405020304" pitchFamily="18" charset="0"/>
              </a:rPr>
              <a:t>registered_in</a:t>
            </a:r>
            <a:r>
              <a:rPr lang="en-US" sz="2400" b="1" kern="0" dirty="0">
                <a:solidFill>
                  <a:schemeClr val="tx1"/>
                </a:solidFill>
                <a:cs typeface="Times New Roman" panose="02020603050405020304" pitchFamily="18" charset="0"/>
              </a:rPr>
              <a:t>” </a:t>
            </a:r>
            <a:r>
              <a:rPr lang="en-US" sz="2400" kern="0" dirty="0">
                <a:cs typeface="Times New Roman" panose="02020603050405020304" pitchFamily="18" charset="0"/>
              </a:rPr>
              <a:t>feature change into </a:t>
            </a:r>
            <a:r>
              <a:rPr lang="en-US" sz="2400" b="1" kern="0" dirty="0">
                <a:solidFill>
                  <a:srgbClr val="FF0000"/>
                </a:solidFill>
                <a:cs typeface="Times New Roman" panose="02020603050405020304" pitchFamily="18" charset="0"/>
              </a:rPr>
              <a:t>“</a:t>
            </a:r>
            <a:r>
              <a:rPr lang="en-US" sz="2400" b="1" dirty="0" err="1">
                <a:solidFill>
                  <a:srgbClr val="FF0000"/>
                </a:solidFill>
                <a:effectLst/>
              </a:rPr>
              <a:t>RegisteredCity</a:t>
            </a:r>
            <a:r>
              <a:rPr lang="en-US" sz="2400" b="1" dirty="0">
                <a:solidFill>
                  <a:srgbClr val="FF0000"/>
                </a:solidFill>
                <a:effectLst/>
              </a:rPr>
              <a:t>” </a:t>
            </a:r>
          </a:p>
          <a:p>
            <a:pPr>
              <a:lnSpc>
                <a:spcPct val="107000"/>
              </a:lnSpc>
              <a:spcBef>
                <a:spcPts val="0"/>
              </a:spcBef>
              <a:spcAft>
                <a:spcPts val="800"/>
              </a:spcAft>
              <a:buFont typeface="Wingdings" panose="05000000000000000000" pitchFamily="2" charset="2"/>
              <a:buChar char="Ø"/>
            </a:pPr>
            <a:endParaRPr lang="en-US" sz="2400" b="1" dirty="0">
              <a:solidFill>
                <a:srgbClr val="FF0000"/>
              </a:solidFill>
              <a:effectLst/>
            </a:endParaRPr>
          </a:p>
          <a:p>
            <a:pPr>
              <a:lnSpc>
                <a:spcPct val="107000"/>
              </a:lnSpc>
              <a:spcBef>
                <a:spcPts val="0"/>
              </a:spcBef>
              <a:spcAft>
                <a:spcPts val="800"/>
              </a:spcAft>
              <a:buFont typeface="Wingdings" panose="05000000000000000000" pitchFamily="2" charset="2"/>
              <a:buChar char="Ø"/>
            </a:pPr>
            <a:endParaRPr lang="en-US" sz="2400" kern="0" dirty="0">
              <a:solidFill>
                <a:schemeClr val="tx1"/>
              </a:solidFill>
              <a:cs typeface="Times New Roman" panose="02020603050405020304" pitchFamily="18" charset="0"/>
            </a:endParaRPr>
          </a:p>
          <a:p>
            <a:pPr>
              <a:lnSpc>
                <a:spcPct val="107000"/>
              </a:lnSpc>
              <a:spcBef>
                <a:spcPts val="0"/>
              </a:spcBef>
              <a:spcAft>
                <a:spcPts val="800"/>
              </a:spcAft>
              <a:buFont typeface="Wingdings" panose="05000000000000000000" pitchFamily="2" charset="2"/>
              <a:buChar char="Ø"/>
            </a:pPr>
            <a:endParaRPr lang="en-US" sz="2400" kern="0" dirty="0">
              <a:solidFill>
                <a:schemeClr val="tx1"/>
              </a:solidFill>
              <a:cs typeface="Times New Roman" panose="02020603050405020304" pitchFamily="18" charset="0"/>
            </a:endParaRPr>
          </a:p>
          <a:p>
            <a:pPr>
              <a:lnSpc>
                <a:spcPct val="107000"/>
              </a:lnSpc>
              <a:spcBef>
                <a:spcPts val="0"/>
              </a:spcBef>
              <a:spcAft>
                <a:spcPts val="800"/>
              </a:spcAft>
              <a:buFont typeface="Wingdings" panose="05000000000000000000" pitchFamily="2" charset="2"/>
              <a:buChar char="Ø"/>
            </a:pPr>
            <a:endParaRPr lang="en-US" sz="2400" kern="0" dirty="0">
              <a:cs typeface="Times New Roman" panose="02020603050405020304" pitchFamily="18" charset="0"/>
            </a:endParaRPr>
          </a:p>
          <a:p>
            <a:pPr>
              <a:lnSpc>
                <a:spcPct val="107000"/>
              </a:lnSpc>
              <a:spcBef>
                <a:spcPts val="0"/>
              </a:spcBef>
              <a:spcAft>
                <a:spcPts val="800"/>
              </a:spcAft>
              <a:buFont typeface="Wingdings" panose="05000000000000000000" pitchFamily="2" charset="2"/>
              <a:buChar char="Ø"/>
            </a:pPr>
            <a:endParaRPr lang="en-US" sz="2400" kern="0" dirty="0">
              <a:cs typeface="Times New Roman" panose="02020603050405020304" pitchFamily="18" charset="0"/>
            </a:endParaRPr>
          </a:p>
        </p:txBody>
      </p:sp>
      <p:sp>
        <p:nvSpPr>
          <p:cNvPr id="4" name="Date Placeholder 3">
            <a:extLst>
              <a:ext uri="{FF2B5EF4-FFF2-40B4-BE49-F238E27FC236}">
                <a16:creationId xmlns:a16="http://schemas.microsoft.com/office/drawing/2014/main" id="{D9D431A5-A9E1-F0CB-9253-BE5B1A2AE295}"/>
              </a:ext>
            </a:extLst>
          </p:cNvPr>
          <p:cNvSpPr>
            <a:spLocks noGrp="1"/>
          </p:cNvSpPr>
          <p:nvPr>
            <p:ph type="dt" sz="half" idx="10"/>
          </p:nvPr>
        </p:nvSpPr>
        <p:spPr/>
        <p:txBody>
          <a:bodyPr/>
          <a:lstStyle/>
          <a:p>
            <a:r>
              <a:rPr lang="en-US"/>
              <a:t>12/21/2023</a:t>
            </a:r>
          </a:p>
        </p:txBody>
      </p:sp>
      <p:sp>
        <p:nvSpPr>
          <p:cNvPr id="5" name="Footer Placeholder 4">
            <a:extLst>
              <a:ext uri="{FF2B5EF4-FFF2-40B4-BE49-F238E27FC236}">
                <a16:creationId xmlns:a16="http://schemas.microsoft.com/office/drawing/2014/main" id="{AD9BF356-AB7F-60D1-DA02-BA636E3B80FC}"/>
              </a:ext>
            </a:extLst>
          </p:cNvPr>
          <p:cNvSpPr>
            <a:spLocks noGrp="1"/>
          </p:cNvSpPr>
          <p:nvPr>
            <p:ph type="ftr" sz="quarter" idx="11"/>
          </p:nvPr>
        </p:nvSpPr>
        <p:spPr/>
        <p:txBody>
          <a:bodyPr/>
          <a:lstStyle/>
          <a:p>
            <a:r>
              <a:rPr lang="en-US"/>
              <a:t>AML semster project </a:t>
            </a:r>
          </a:p>
        </p:txBody>
      </p:sp>
      <p:sp>
        <p:nvSpPr>
          <p:cNvPr id="6" name="Slide Number Placeholder 5">
            <a:extLst>
              <a:ext uri="{FF2B5EF4-FFF2-40B4-BE49-F238E27FC236}">
                <a16:creationId xmlns:a16="http://schemas.microsoft.com/office/drawing/2014/main" id="{73C1003B-5302-787C-D213-83EBD8CAE1A4}"/>
              </a:ext>
            </a:extLst>
          </p:cNvPr>
          <p:cNvSpPr>
            <a:spLocks noGrp="1"/>
          </p:cNvSpPr>
          <p:nvPr>
            <p:ph type="sldNum" sz="quarter" idx="12"/>
          </p:nvPr>
        </p:nvSpPr>
        <p:spPr/>
        <p:txBody>
          <a:bodyPr/>
          <a:lstStyle/>
          <a:p>
            <a:fld id="{D67CA79A-80EE-45A9-8DD4-C0B1AF25D068}" type="slidenum">
              <a:rPr lang="en-US" smtClean="0"/>
              <a:t>12</a:t>
            </a:fld>
            <a:endParaRPr lang="en-US"/>
          </a:p>
        </p:txBody>
      </p:sp>
      <p:graphicFrame>
        <p:nvGraphicFramePr>
          <p:cNvPr id="7" name="Table 6">
            <a:extLst>
              <a:ext uri="{FF2B5EF4-FFF2-40B4-BE49-F238E27FC236}">
                <a16:creationId xmlns:a16="http://schemas.microsoft.com/office/drawing/2014/main" id="{520A082C-2FF0-1B84-EC0F-8198BDF6AFEC}"/>
              </a:ext>
            </a:extLst>
          </p:cNvPr>
          <p:cNvGraphicFramePr>
            <a:graphicFrameLocks noGrp="1"/>
          </p:cNvGraphicFramePr>
          <p:nvPr>
            <p:extLst>
              <p:ext uri="{D42A27DB-BD31-4B8C-83A1-F6EECF244321}">
                <p14:modId xmlns:p14="http://schemas.microsoft.com/office/powerpoint/2010/main" val="2018333798"/>
              </p:ext>
            </p:extLst>
          </p:nvPr>
        </p:nvGraphicFramePr>
        <p:xfrm>
          <a:off x="6772773" y="2734155"/>
          <a:ext cx="4321947" cy="1517512"/>
        </p:xfrm>
        <a:graphic>
          <a:graphicData uri="http://schemas.openxmlformats.org/drawingml/2006/table">
            <a:tbl>
              <a:tblPr firstRow="1" bandRow="1">
                <a:tableStyleId>{85BE263C-DBD7-4A20-BB59-AAB30ACAA65A}</a:tableStyleId>
              </a:tblPr>
              <a:tblGrid>
                <a:gridCol w="2694201">
                  <a:extLst>
                    <a:ext uri="{9D8B030D-6E8A-4147-A177-3AD203B41FA5}">
                      <a16:colId xmlns:a16="http://schemas.microsoft.com/office/drawing/2014/main" val="1612060831"/>
                    </a:ext>
                  </a:extLst>
                </a:gridCol>
                <a:gridCol w="1627746">
                  <a:extLst>
                    <a:ext uri="{9D8B030D-6E8A-4147-A177-3AD203B41FA5}">
                      <a16:colId xmlns:a16="http://schemas.microsoft.com/office/drawing/2014/main" val="3782843395"/>
                    </a:ext>
                  </a:extLst>
                </a:gridCol>
              </a:tblGrid>
              <a:tr h="379378">
                <a:tc>
                  <a:txBody>
                    <a:bodyPr/>
                    <a:lstStyle/>
                    <a:p>
                      <a:pPr algn="ctr"/>
                      <a:r>
                        <a:rPr lang="en-US" sz="1600" b="1" dirty="0" err="1">
                          <a:solidFill>
                            <a:schemeClr val="tx1"/>
                          </a:solidFill>
                          <a:effectLst/>
                        </a:rPr>
                        <a:t>carTitle</a:t>
                      </a:r>
                      <a:endParaRPr lang="en-US" sz="1600" dirty="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err="1">
                          <a:solidFill>
                            <a:schemeClr val="tx1"/>
                          </a:solidFill>
                          <a:effectLst/>
                        </a:rPr>
                        <a:t>carCompany</a:t>
                      </a:r>
                      <a:endParaRPr lang="en-US" sz="1600" dirty="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759675"/>
                  </a:ext>
                </a:extLst>
              </a:tr>
              <a:tr h="379378">
                <a:tc>
                  <a:txBody>
                    <a:bodyPr/>
                    <a:lstStyle/>
                    <a:p>
                      <a:r>
                        <a:rPr lang="en-US" sz="1600" b="0" i="0" u="none" strike="noStrike" baseline="0" dirty="0">
                          <a:solidFill>
                            <a:srgbClr val="000000"/>
                          </a:solidFill>
                          <a:latin typeface="Calibri" panose="020F0502020204030204" pitchFamily="34" charset="0"/>
                        </a:rPr>
                        <a:t>Daihatsu Charade CS 1984</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baseline="0" dirty="0">
                          <a:solidFill>
                            <a:srgbClr val="000000"/>
                          </a:solidFill>
                          <a:latin typeface="Calibri" panose="020F0502020204030204" pitchFamily="34" charset="0"/>
                        </a:rPr>
                        <a:t>Daihatsu</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645680"/>
                  </a:ext>
                </a:extLst>
              </a:tr>
              <a:tr h="379378">
                <a:tc>
                  <a:txBody>
                    <a:bodyPr/>
                    <a:lstStyle/>
                    <a:p>
                      <a:r>
                        <a:rPr lang="en-US" sz="1600" b="0" i="0" u="none" strike="noStrike" baseline="0" dirty="0">
                          <a:solidFill>
                            <a:srgbClr val="000000"/>
                          </a:solidFill>
                          <a:latin typeface="Calibri" panose="020F0502020204030204" pitchFamily="34" charset="0"/>
                        </a:rPr>
                        <a:t>Toyota Corolla 1994</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baseline="0" dirty="0">
                          <a:solidFill>
                            <a:srgbClr val="000000"/>
                          </a:solidFill>
                          <a:latin typeface="Calibri" panose="020F0502020204030204" pitchFamily="34" charset="0"/>
                        </a:rPr>
                        <a:t>Toyota</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0125836"/>
                  </a:ext>
                </a:extLst>
              </a:tr>
              <a:tr h="379378">
                <a:tc>
                  <a:txBody>
                    <a:bodyPr/>
                    <a:lstStyle/>
                    <a:p>
                      <a:r>
                        <a:rPr lang="en-US" sz="1600" b="0" i="0" u="none" strike="noStrike" baseline="0" dirty="0">
                          <a:solidFill>
                            <a:srgbClr val="000000"/>
                          </a:solidFill>
                          <a:latin typeface="Calibri" panose="020F0502020204030204" pitchFamily="34" charset="0"/>
                        </a:rPr>
                        <a:t>Suzuki Mehran VX 1990</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baseline="0" dirty="0">
                          <a:solidFill>
                            <a:srgbClr val="000000"/>
                          </a:solidFill>
                          <a:latin typeface="Calibri" panose="020F0502020204030204" pitchFamily="34" charset="0"/>
                        </a:rPr>
                        <a:t>Suzuki</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0041989"/>
                  </a:ext>
                </a:extLst>
              </a:tr>
            </a:tbl>
          </a:graphicData>
        </a:graphic>
      </p:graphicFrame>
      <p:pic>
        <p:nvPicPr>
          <p:cNvPr id="8" name="Picture 7">
            <a:extLst>
              <a:ext uri="{FF2B5EF4-FFF2-40B4-BE49-F238E27FC236}">
                <a16:creationId xmlns:a16="http://schemas.microsoft.com/office/drawing/2014/main" id="{E87914BE-F556-1035-2860-FDD9BB0A8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2641990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45ADF-D6B9-9CFC-A37B-72280760F99D}"/>
              </a:ext>
            </a:extLst>
          </p:cNvPr>
          <p:cNvSpPr>
            <a:spLocks noGrp="1"/>
          </p:cNvSpPr>
          <p:nvPr>
            <p:ph type="title"/>
          </p:nvPr>
        </p:nvSpPr>
        <p:spPr/>
        <p:txBody>
          <a:bodyPr/>
          <a:lstStyle/>
          <a:p>
            <a:r>
              <a:rPr lang="en-US" sz="4400" b="1" dirty="0">
                <a:solidFill>
                  <a:schemeClr val="tx1"/>
                </a:solidFill>
                <a:latin typeface="+mn-lt"/>
              </a:rPr>
              <a:t>Features Engineering</a:t>
            </a:r>
          </a:p>
        </p:txBody>
      </p:sp>
      <p:sp>
        <p:nvSpPr>
          <p:cNvPr id="3" name="Content Placeholder 2">
            <a:extLst>
              <a:ext uri="{FF2B5EF4-FFF2-40B4-BE49-F238E27FC236}">
                <a16:creationId xmlns:a16="http://schemas.microsoft.com/office/drawing/2014/main" id="{55C411FD-CD4B-0F05-2B94-F49F2C311ADC}"/>
              </a:ext>
            </a:extLst>
          </p:cNvPr>
          <p:cNvSpPr>
            <a:spLocks noGrp="1"/>
          </p:cNvSpPr>
          <p:nvPr>
            <p:ph idx="1"/>
          </p:nvPr>
        </p:nvSpPr>
        <p:spPr/>
        <p:txBody>
          <a:bodyPr>
            <a:normAutofit/>
          </a:bodyPr>
          <a:lstStyle/>
          <a:p>
            <a:pPr>
              <a:lnSpc>
                <a:spcPct val="107000"/>
              </a:lnSpc>
              <a:spcBef>
                <a:spcPts val="0"/>
              </a:spcBef>
              <a:spcAft>
                <a:spcPts val="800"/>
              </a:spcAft>
              <a:buFont typeface="Wingdings" panose="05000000000000000000" pitchFamily="2" charset="2"/>
              <a:buChar char="Ø"/>
            </a:pPr>
            <a:r>
              <a:rPr lang="en-US" sz="2400" kern="0" dirty="0">
                <a:cs typeface="Times New Roman" panose="02020603050405020304" pitchFamily="18" charset="0"/>
              </a:rPr>
              <a:t> </a:t>
            </a:r>
            <a:r>
              <a:rPr lang="en-US" sz="2400" b="1" kern="0" dirty="0">
                <a:solidFill>
                  <a:schemeClr val="tx1"/>
                </a:solidFill>
                <a:cs typeface="Times New Roman" panose="02020603050405020304" pitchFamily="18" charset="0"/>
              </a:rPr>
              <a:t>“Color ” </a:t>
            </a:r>
            <a:r>
              <a:rPr lang="en-US" sz="2400" kern="0" dirty="0">
                <a:cs typeface="Times New Roman" panose="02020603050405020304" pitchFamily="18" charset="0"/>
              </a:rPr>
              <a:t>feature change into </a:t>
            </a:r>
            <a:r>
              <a:rPr lang="en-US" sz="2400" b="1" kern="0" dirty="0">
                <a:solidFill>
                  <a:srgbClr val="FF0000"/>
                </a:solidFill>
                <a:cs typeface="Times New Roman" panose="02020603050405020304" pitchFamily="18" charset="0"/>
              </a:rPr>
              <a:t>“</a:t>
            </a:r>
            <a:r>
              <a:rPr lang="en-US" sz="2400" b="1" dirty="0" err="1">
                <a:solidFill>
                  <a:srgbClr val="FF0000"/>
                </a:solidFill>
                <a:effectLst/>
              </a:rPr>
              <a:t>CarColor</a:t>
            </a:r>
            <a:r>
              <a:rPr lang="en-US" sz="2400" b="1" dirty="0">
                <a:solidFill>
                  <a:srgbClr val="FF0000"/>
                </a:solidFill>
                <a:effectLst/>
              </a:rPr>
              <a:t>” </a:t>
            </a:r>
          </a:p>
          <a:p>
            <a:pPr>
              <a:lnSpc>
                <a:spcPct val="107000"/>
              </a:lnSpc>
              <a:spcBef>
                <a:spcPts val="0"/>
              </a:spcBef>
              <a:spcAft>
                <a:spcPts val="800"/>
              </a:spcAft>
              <a:buFont typeface="Wingdings" panose="05000000000000000000" pitchFamily="2" charset="2"/>
              <a:buChar char="Ø"/>
            </a:pPr>
            <a:r>
              <a:rPr lang="en-US" sz="2400" b="1" dirty="0">
                <a:solidFill>
                  <a:schemeClr val="tx1"/>
                </a:solidFill>
                <a:effectLst/>
              </a:rPr>
              <a:t>“</a:t>
            </a:r>
            <a:r>
              <a:rPr lang="en-US" sz="2400" b="1" dirty="0" err="1">
                <a:solidFill>
                  <a:schemeClr val="tx1"/>
                </a:solidFill>
                <a:effectLst/>
              </a:rPr>
              <a:t>engine_capacity</a:t>
            </a:r>
            <a:r>
              <a:rPr lang="en-US" sz="2400" b="1" dirty="0">
                <a:solidFill>
                  <a:schemeClr val="tx1"/>
                </a:solidFill>
                <a:effectLst/>
              </a:rPr>
              <a:t>” </a:t>
            </a:r>
            <a:r>
              <a:rPr lang="en-US" sz="2400" kern="0" dirty="0">
                <a:cs typeface="Times New Roman" panose="02020603050405020304" pitchFamily="18" charset="0"/>
              </a:rPr>
              <a:t>feature change into </a:t>
            </a:r>
            <a:r>
              <a:rPr lang="en-US" sz="2400" b="1" kern="0" dirty="0">
                <a:solidFill>
                  <a:srgbClr val="FF0000"/>
                </a:solidFill>
                <a:cs typeface="Times New Roman" panose="02020603050405020304" pitchFamily="18" charset="0"/>
              </a:rPr>
              <a:t>“</a:t>
            </a:r>
            <a:r>
              <a:rPr lang="en-US" sz="2400" b="1" dirty="0" err="1">
                <a:solidFill>
                  <a:srgbClr val="FF0000"/>
                </a:solidFill>
                <a:effectLst/>
              </a:rPr>
              <a:t>EngineCapacity</a:t>
            </a:r>
            <a:r>
              <a:rPr lang="en-US" sz="2400" b="1" dirty="0">
                <a:solidFill>
                  <a:srgbClr val="FF0000"/>
                </a:solidFill>
                <a:effectLst/>
              </a:rPr>
              <a:t>(cc)”  and </a:t>
            </a:r>
            <a:r>
              <a:rPr lang="en-US" sz="2400" kern="0" dirty="0">
                <a:solidFill>
                  <a:schemeClr val="tx1"/>
                </a:solidFill>
                <a:cs typeface="Times New Roman" panose="02020603050405020304" pitchFamily="18" charset="0"/>
              </a:rPr>
              <a:t>remove </a:t>
            </a:r>
            <a:r>
              <a:rPr lang="en-US" sz="2400" b="1" kern="0" dirty="0">
                <a:solidFill>
                  <a:srgbClr val="FF0000"/>
                </a:solidFill>
                <a:cs typeface="Times New Roman" panose="02020603050405020304" pitchFamily="18" charset="0"/>
              </a:rPr>
              <a:t>“cc” </a:t>
            </a:r>
            <a:r>
              <a:rPr lang="en-US" sz="2400" kern="0" dirty="0">
                <a:solidFill>
                  <a:schemeClr val="tx1"/>
                </a:solidFill>
                <a:cs typeface="Times New Roman" panose="02020603050405020304" pitchFamily="18" charset="0"/>
              </a:rPr>
              <a:t>units.</a:t>
            </a:r>
          </a:p>
          <a:p>
            <a:pPr>
              <a:lnSpc>
                <a:spcPct val="107000"/>
              </a:lnSpc>
              <a:spcBef>
                <a:spcPts val="0"/>
              </a:spcBef>
              <a:spcAft>
                <a:spcPts val="800"/>
              </a:spcAft>
              <a:buFont typeface="Wingdings" panose="05000000000000000000" pitchFamily="2" charset="2"/>
              <a:buChar char="Ø"/>
            </a:pPr>
            <a:r>
              <a:rPr lang="en-US" sz="2400" b="1" dirty="0">
                <a:solidFill>
                  <a:schemeClr val="tx1"/>
                </a:solidFill>
                <a:effectLst/>
              </a:rPr>
              <a:t>“</a:t>
            </a:r>
            <a:r>
              <a:rPr lang="en-US" sz="2400" b="1" dirty="0" err="1">
                <a:solidFill>
                  <a:schemeClr val="tx1"/>
                </a:solidFill>
                <a:effectLst/>
              </a:rPr>
              <a:t>body_type</a:t>
            </a:r>
            <a:r>
              <a:rPr lang="en-US" sz="2400" b="1" dirty="0">
                <a:solidFill>
                  <a:schemeClr val="tx1"/>
                </a:solidFill>
                <a:effectLst/>
              </a:rPr>
              <a:t>”</a:t>
            </a:r>
            <a:r>
              <a:rPr lang="en-US" sz="2400" b="1" dirty="0">
                <a:solidFill>
                  <a:srgbClr val="FF0000"/>
                </a:solidFill>
                <a:effectLst/>
              </a:rPr>
              <a:t> </a:t>
            </a:r>
            <a:r>
              <a:rPr lang="en-US" sz="2400" kern="0" dirty="0">
                <a:cs typeface="Times New Roman" panose="02020603050405020304" pitchFamily="18" charset="0"/>
              </a:rPr>
              <a:t>feature change into </a:t>
            </a:r>
            <a:r>
              <a:rPr lang="en-US" sz="2400" b="1" kern="0" dirty="0">
                <a:solidFill>
                  <a:srgbClr val="FF0000"/>
                </a:solidFill>
                <a:cs typeface="Times New Roman" panose="02020603050405020304" pitchFamily="18" charset="0"/>
              </a:rPr>
              <a:t>“</a:t>
            </a:r>
            <a:r>
              <a:rPr lang="en-US" sz="2400" b="1" dirty="0" err="1">
                <a:solidFill>
                  <a:srgbClr val="FF0000"/>
                </a:solidFill>
                <a:effectLst/>
              </a:rPr>
              <a:t>BodyType</a:t>
            </a:r>
            <a:r>
              <a:rPr lang="en-US" sz="2400" b="1" dirty="0">
                <a:solidFill>
                  <a:srgbClr val="FF0000"/>
                </a:solidFill>
              </a:rPr>
              <a:t>”</a:t>
            </a:r>
            <a:endParaRPr lang="en-US" sz="2400" b="1" dirty="0">
              <a:solidFill>
                <a:srgbClr val="FF0000"/>
              </a:solidFill>
              <a:effectLst/>
            </a:endParaRPr>
          </a:p>
          <a:p>
            <a:pPr>
              <a:lnSpc>
                <a:spcPct val="107000"/>
              </a:lnSpc>
              <a:spcBef>
                <a:spcPts val="0"/>
              </a:spcBef>
              <a:spcAft>
                <a:spcPts val="800"/>
              </a:spcAft>
              <a:buFont typeface="Wingdings" panose="05000000000000000000" pitchFamily="2" charset="2"/>
              <a:buChar char="Ø"/>
            </a:pPr>
            <a:r>
              <a:rPr lang="en-US" sz="2400" b="1" dirty="0">
                <a:solidFill>
                  <a:schemeClr val="tx1"/>
                </a:solidFill>
                <a:effectLst/>
              </a:rPr>
              <a:t>“Price</a:t>
            </a:r>
            <a:r>
              <a:rPr lang="en-US" sz="2400" kern="0" dirty="0">
                <a:solidFill>
                  <a:schemeClr val="tx1"/>
                </a:solidFill>
                <a:cs typeface="Times New Roman" panose="02020603050405020304" pitchFamily="18" charset="0"/>
              </a:rPr>
              <a:t> </a:t>
            </a:r>
            <a:r>
              <a:rPr lang="en-US" sz="2400" b="1" kern="0" dirty="0">
                <a:solidFill>
                  <a:schemeClr val="tx1"/>
                </a:solidFill>
                <a:cs typeface="Times New Roman" panose="02020603050405020304" pitchFamily="18" charset="0"/>
              </a:rPr>
              <a:t>” </a:t>
            </a:r>
            <a:r>
              <a:rPr lang="en-US" sz="2400" kern="0" dirty="0">
                <a:cs typeface="Times New Roman" panose="02020603050405020304" pitchFamily="18" charset="0"/>
              </a:rPr>
              <a:t>feature change into </a:t>
            </a:r>
            <a:r>
              <a:rPr lang="en-US" sz="2400" b="1" kern="0" dirty="0">
                <a:solidFill>
                  <a:srgbClr val="FF0000"/>
                </a:solidFill>
                <a:cs typeface="Times New Roman" panose="02020603050405020304" pitchFamily="18" charset="0"/>
              </a:rPr>
              <a:t>“</a:t>
            </a:r>
            <a:r>
              <a:rPr lang="en-US" sz="2400" b="1" dirty="0">
                <a:solidFill>
                  <a:srgbClr val="FF0000"/>
                </a:solidFill>
                <a:effectLst/>
              </a:rPr>
              <a:t>Price(</a:t>
            </a:r>
            <a:r>
              <a:rPr lang="en-US" sz="2400" b="1" dirty="0" err="1">
                <a:solidFill>
                  <a:srgbClr val="FF0000"/>
                </a:solidFill>
                <a:effectLst/>
              </a:rPr>
              <a:t>PKR_lacs</a:t>
            </a:r>
            <a:r>
              <a:rPr lang="en-US" sz="2400" b="1" dirty="0">
                <a:solidFill>
                  <a:srgbClr val="FF0000"/>
                </a:solidFill>
                <a:effectLst/>
              </a:rPr>
              <a:t>)” and </a:t>
            </a:r>
            <a:r>
              <a:rPr lang="en-US" sz="2400" kern="0" dirty="0">
                <a:solidFill>
                  <a:schemeClr val="tx1"/>
                </a:solidFill>
                <a:cs typeface="Times New Roman" panose="02020603050405020304" pitchFamily="18" charset="0"/>
              </a:rPr>
              <a:t>remove </a:t>
            </a:r>
            <a:r>
              <a:rPr lang="en-US" sz="2400" b="1" kern="0" dirty="0">
                <a:solidFill>
                  <a:srgbClr val="FF0000"/>
                </a:solidFill>
                <a:cs typeface="Times New Roman" panose="02020603050405020304" pitchFamily="18" charset="0"/>
              </a:rPr>
              <a:t>PKR </a:t>
            </a:r>
            <a:r>
              <a:rPr lang="en-US" sz="2400" kern="0" dirty="0">
                <a:solidFill>
                  <a:schemeClr val="tx1"/>
                </a:solidFill>
                <a:cs typeface="Times New Roman" panose="02020603050405020304" pitchFamily="18" charset="0"/>
              </a:rPr>
              <a:t>units “</a:t>
            </a:r>
            <a:r>
              <a:rPr lang="en-US" sz="2400" b="1" kern="0" dirty="0">
                <a:solidFill>
                  <a:srgbClr val="FF0000"/>
                </a:solidFill>
                <a:cs typeface="Times New Roman" panose="02020603050405020304" pitchFamily="18" charset="0"/>
              </a:rPr>
              <a:t>crore to lacs price”</a:t>
            </a:r>
          </a:p>
          <a:p>
            <a:pPr>
              <a:lnSpc>
                <a:spcPct val="107000"/>
              </a:lnSpc>
              <a:spcBef>
                <a:spcPts val="0"/>
              </a:spcBef>
              <a:spcAft>
                <a:spcPts val="800"/>
              </a:spcAft>
              <a:buFont typeface="Wingdings" panose="05000000000000000000" pitchFamily="2" charset="2"/>
              <a:buChar char="Ø"/>
            </a:pPr>
            <a:endParaRPr lang="en-US" sz="2400" b="1" dirty="0">
              <a:solidFill>
                <a:srgbClr val="FF0000"/>
              </a:solidFill>
              <a:effectLst/>
            </a:endParaRPr>
          </a:p>
          <a:p>
            <a:pPr>
              <a:lnSpc>
                <a:spcPct val="107000"/>
              </a:lnSpc>
              <a:spcBef>
                <a:spcPts val="0"/>
              </a:spcBef>
              <a:spcAft>
                <a:spcPts val="800"/>
              </a:spcAft>
              <a:buFont typeface="Wingdings" panose="05000000000000000000" pitchFamily="2" charset="2"/>
              <a:buChar char="Ø"/>
            </a:pPr>
            <a:endParaRPr lang="en-US" sz="2400" b="1" dirty="0">
              <a:solidFill>
                <a:srgbClr val="FF0000"/>
              </a:solidFill>
              <a:effectLst/>
            </a:endParaRPr>
          </a:p>
          <a:p>
            <a:pPr>
              <a:lnSpc>
                <a:spcPct val="107000"/>
              </a:lnSpc>
              <a:spcBef>
                <a:spcPts val="0"/>
              </a:spcBef>
              <a:spcAft>
                <a:spcPts val="800"/>
              </a:spcAft>
              <a:buFont typeface="Wingdings" panose="05000000000000000000" pitchFamily="2" charset="2"/>
              <a:buChar char="Ø"/>
            </a:pPr>
            <a:endParaRPr lang="en-US" sz="2400" kern="0" dirty="0">
              <a:solidFill>
                <a:schemeClr val="tx1"/>
              </a:solidFill>
              <a:cs typeface="Times New Roman" panose="02020603050405020304" pitchFamily="18" charset="0"/>
            </a:endParaRPr>
          </a:p>
          <a:p>
            <a:pPr>
              <a:lnSpc>
                <a:spcPct val="107000"/>
              </a:lnSpc>
              <a:spcBef>
                <a:spcPts val="0"/>
              </a:spcBef>
              <a:spcAft>
                <a:spcPts val="800"/>
              </a:spcAft>
              <a:buFont typeface="Wingdings" panose="05000000000000000000" pitchFamily="2" charset="2"/>
              <a:buChar char="Ø"/>
            </a:pPr>
            <a:endParaRPr lang="en-US" sz="2400" kern="0" dirty="0">
              <a:solidFill>
                <a:schemeClr val="tx1"/>
              </a:solidFill>
              <a:cs typeface="Times New Roman" panose="02020603050405020304" pitchFamily="18" charset="0"/>
            </a:endParaRPr>
          </a:p>
          <a:p>
            <a:pPr>
              <a:lnSpc>
                <a:spcPct val="107000"/>
              </a:lnSpc>
              <a:spcBef>
                <a:spcPts val="0"/>
              </a:spcBef>
              <a:spcAft>
                <a:spcPts val="800"/>
              </a:spcAft>
              <a:buFont typeface="Wingdings" panose="05000000000000000000" pitchFamily="2" charset="2"/>
              <a:buChar char="Ø"/>
            </a:pPr>
            <a:endParaRPr lang="en-US" sz="2400" kern="0" dirty="0">
              <a:cs typeface="Times New Roman" panose="02020603050405020304" pitchFamily="18" charset="0"/>
            </a:endParaRPr>
          </a:p>
          <a:p>
            <a:pPr>
              <a:lnSpc>
                <a:spcPct val="107000"/>
              </a:lnSpc>
              <a:spcBef>
                <a:spcPts val="0"/>
              </a:spcBef>
              <a:spcAft>
                <a:spcPts val="800"/>
              </a:spcAft>
              <a:buFont typeface="Wingdings" panose="05000000000000000000" pitchFamily="2" charset="2"/>
              <a:buChar char="Ø"/>
            </a:pPr>
            <a:endParaRPr lang="en-US" sz="2400" kern="0" dirty="0">
              <a:cs typeface="Times New Roman" panose="02020603050405020304" pitchFamily="18" charset="0"/>
            </a:endParaRPr>
          </a:p>
        </p:txBody>
      </p:sp>
      <p:sp>
        <p:nvSpPr>
          <p:cNvPr id="4" name="Date Placeholder 3">
            <a:extLst>
              <a:ext uri="{FF2B5EF4-FFF2-40B4-BE49-F238E27FC236}">
                <a16:creationId xmlns:a16="http://schemas.microsoft.com/office/drawing/2014/main" id="{D9D431A5-A9E1-F0CB-9253-BE5B1A2AE295}"/>
              </a:ext>
            </a:extLst>
          </p:cNvPr>
          <p:cNvSpPr>
            <a:spLocks noGrp="1"/>
          </p:cNvSpPr>
          <p:nvPr>
            <p:ph type="dt" sz="half" idx="10"/>
          </p:nvPr>
        </p:nvSpPr>
        <p:spPr/>
        <p:txBody>
          <a:bodyPr/>
          <a:lstStyle/>
          <a:p>
            <a:r>
              <a:rPr lang="en-US"/>
              <a:t>12/21/2023</a:t>
            </a:r>
          </a:p>
        </p:txBody>
      </p:sp>
      <p:sp>
        <p:nvSpPr>
          <p:cNvPr id="5" name="Footer Placeholder 4">
            <a:extLst>
              <a:ext uri="{FF2B5EF4-FFF2-40B4-BE49-F238E27FC236}">
                <a16:creationId xmlns:a16="http://schemas.microsoft.com/office/drawing/2014/main" id="{AD9BF356-AB7F-60D1-DA02-BA636E3B80FC}"/>
              </a:ext>
            </a:extLst>
          </p:cNvPr>
          <p:cNvSpPr>
            <a:spLocks noGrp="1"/>
          </p:cNvSpPr>
          <p:nvPr>
            <p:ph type="ftr" sz="quarter" idx="11"/>
          </p:nvPr>
        </p:nvSpPr>
        <p:spPr/>
        <p:txBody>
          <a:bodyPr/>
          <a:lstStyle/>
          <a:p>
            <a:r>
              <a:rPr lang="en-US"/>
              <a:t>AML semster project </a:t>
            </a:r>
          </a:p>
        </p:txBody>
      </p:sp>
      <p:sp>
        <p:nvSpPr>
          <p:cNvPr id="6" name="Slide Number Placeholder 5">
            <a:extLst>
              <a:ext uri="{FF2B5EF4-FFF2-40B4-BE49-F238E27FC236}">
                <a16:creationId xmlns:a16="http://schemas.microsoft.com/office/drawing/2014/main" id="{73C1003B-5302-787C-D213-83EBD8CAE1A4}"/>
              </a:ext>
            </a:extLst>
          </p:cNvPr>
          <p:cNvSpPr>
            <a:spLocks noGrp="1"/>
          </p:cNvSpPr>
          <p:nvPr>
            <p:ph type="sldNum" sz="quarter" idx="12"/>
          </p:nvPr>
        </p:nvSpPr>
        <p:spPr/>
        <p:txBody>
          <a:bodyPr/>
          <a:lstStyle/>
          <a:p>
            <a:fld id="{D67CA79A-80EE-45A9-8DD4-C0B1AF25D068}" type="slidenum">
              <a:rPr lang="en-US" smtClean="0"/>
              <a:t>13</a:t>
            </a:fld>
            <a:endParaRPr lang="en-US"/>
          </a:p>
        </p:txBody>
      </p:sp>
      <p:pic>
        <p:nvPicPr>
          <p:cNvPr id="7" name="Picture 6">
            <a:extLst>
              <a:ext uri="{FF2B5EF4-FFF2-40B4-BE49-F238E27FC236}">
                <a16:creationId xmlns:a16="http://schemas.microsoft.com/office/drawing/2014/main" id="{1CCB3D00-606D-C72C-35DC-5C4825508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3098632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0A2B9A-C481-1EC7-119D-CBCFBA6C131A}"/>
              </a:ext>
            </a:extLst>
          </p:cNvPr>
          <p:cNvSpPr>
            <a:spLocks noGrp="1"/>
          </p:cNvSpPr>
          <p:nvPr>
            <p:ph type="title"/>
          </p:nvPr>
        </p:nvSpPr>
        <p:spPr/>
        <p:txBody>
          <a:bodyPr/>
          <a:lstStyle/>
          <a:p>
            <a:r>
              <a:rPr lang="en-US" sz="4400" b="1" dirty="0">
                <a:solidFill>
                  <a:schemeClr val="tx1"/>
                </a:solidFill>
                <a:latin typeface="+mn-lt"/>
              </a:rPr>
              <a:t>Data Cleaning</a:t>
            </a:r>
          </a:p>
        </p:txBody>
      </p:sp>
      <p:sp>
        <p:nvSpPr>
          <p:cNvPr id="8" name="Content Placeholder 7">
            <a:extLst>
              <a:ext uri="{FF2B5EF4-FFF2-40B4-BE49-F238E27FC236}">
                <a16:creationId xmlns:a16="http://schemas.microsoft.com/office/drawing/2014/main" id="{C78D2D7A-B50E-43B9-49AA-78342380D721}"/>
              </a:ext>
            </a:extLst>
          </p:cNvPr>
          <p:cNvSpPr>
            <a:spLocks noGrp="1"/>
          </p:cNvSpPr>
          <p:nvPr>
            <p:ph idx="1"/>
          </p:nvPr>
        </p:nvSpPr>
        <p:spPr>
          <a:xfrm>
            <a:off x="4426395" y="1828800"/>
            <a:ext cx="6650949" cy="4229100"/>
          </a:xfrm>
        </p:spPr>
        <p:txBody>
          <a:bodyPr>
            <a:normAutofit/>
          </a:bodyPr>
          <a:lstStyle/>
          <a:p>
            <a:pPr marL="0" indent="0">
              <a:lnSpc>
                <a:spcPct val="110000"/>
              </a:lnSpc>
              <a:buClrTx/>
              <a:buNone/>
            </a:pPr>
            <a:r>
              <a:rPr lang="en-US" sz="2200" b="1" u="sng" dirty="0">
                <a:solidFill>
                  <a:schemeClr val="tx1"/>
                </a:solidFill>
              </a:rPr>
              <a:t>Step for the data cleaning:</a:t>
            </a:r>
          </a:p>
          <a:p>
            <a:pPr marL="457200" indent="-457200">
              <a:lnSpc>
                <a:spcPct val="110000"/>
              </a:lnSpc>
              <a:buClrTx/>
              <a:buFont typeface="+mj-lt"/>
              <a:buAutoNum type="arabicPeriod"/>
            </a:pPr>
            <a:r>
              <a:rPr lang="en-US" sz="2200" dirty="0">
                <a:solidFill>
                  <a:schemeClr val="tx1"/>
                </a:solidFill>
              </a:rPr>
              <a:t>Remove the Missing value  </a:t>
            </a:r>
            <a:r>
              <a:rPr lang="en-US" sz="2200" b="1" dirty="0">
                <a:solidFill>
                  <a:srgbClr val="FF0000"/>
                </a:solidFill>
              </a:rPr>
              <a:t>“null” </a:t>
            </a:r>
            <a:r>
              <a:rPr lang="en-US" sz="2200" dirty="0">
                <a:solidFill>
                  <a:schemeClr val="tx1"/>
                </a:solidFill>
              </a:rPr>
              <a:t>or </a:t>
            </a:r>
            <a:r>
              <a:rPr lang="en-US" sz="2200" b="1" dirty="0">
                <a:solidFill>
                  <a:srgbClr val="FF0000"/>
                </a:solidFill>
              </a:rPr>
              <a:t>“</a:t>
            </a:r>
            <a:r>
              <a:rPr lang="en-US" sz="2200" b="1" dirty="0" err="1">
                <a:solidFill>
                  <a:srgbClr val="FF0000"/>
                </a:solidFill>
              </a:rPr>
              <a:t>NaN</a:t>
            </a:r>
            <a:r>
              <a:rPr lang="en-US" sz="2200" b="1" dirty="0">
                <a:solidFill>
                  <a:srgbClr val="FF0000"/>
                </a:solidFill>
              </a:rPr>
              <a:t>” </a:t>
            </a:r>
          </a:p>
          <a:p>
            <a:pPr marL="457200" indent="-457200">
              <a:lnSpc>
                <a:spcPct val="110000"/>
              </a:lnSpc>
              <a:buClrTx/>
              <a:buFont typeface="+mj-lt"/>
              <a:buAutoNum type="arabicPeriod"/>
            </a:pPr>
            <a:r>
              <a:rPr lang="en-US" sz="2200" dirty="0">
                <a:solidFill>
                  <a:schemeClr val="tx1"/>
                </a:solidFill>
              </a:rPr>
              <a:t>Identify and delete Rows that Contain </a:t>
            </a:r>
            <a:r>
              <a:rPr lang="en-US" sz="2200" b="1" dirty="0">
                <a:solidFill>
                  <a:srgbClr val="FF0000"/>
                </a:solidFill>
              </a:rPr>
              <a:t>Duplicate Data  </a:t>
            </a:r>
          </a:p>
          <a:p>
            <a:pPr marL="457200" indent="-457200">
              <a:lnSpc>
                <a:spcPct val="110000"/>
              </a:lnSpc>
              <a:buClrTx/>
              <a:buFont typeface="+mj-lt"/>
              <a:buAutoNum type="arabicPeriod"/>
            </a:pPr>
            <a:r>
              <a:rPr lang="en-US" sz="2200" dirty="0">
                <a:solidFill>
                  <a:schemeClr val="tx1"/>
                </a:solidFill>
              </a:rPr>
              <a:t>Detect and Remove the outlier by boxplot by Setting the </a:t>
            </a:r>
            <a:r>
              <a:rPr lang="en-US" sz="2200" b="1" dirty="0">
                <a:solidFill>
                  <a:srgbClr val="FF0000"/>
                </a:solidFill>
              </a:rPr>
              <a:t>upper and lower limit </a:t>
            </a:r>
            <a:r>
              <a:rPr lang="en-US" sz="2200" dirty="0">
                <a:solidFill>
                  <a:schemeClr val="tx1"/>
                </a:solidFill>
              </a:rPr>
              <a:t>on feature value </a:t>
            </a:r>
          </a:p>
          <a:p>
            <a:pPr marL="0" indent="0">
              <a:buNone/>
            </a:pPr>
            <a:endParaRPr lang="en-US" dirty="0"/>
          </a:p>
        </p:txBody>
      </p:sp>
      <p:sp>
        <p:nvSpPr>
          <p:cNvPr id="9" name="Text Placeholder 8">
            <a:extLst>
              <a:ext uri="{FF2B5EF4-FFF2-40B4-BE49-F238E27FC236}">
                <a16:creationId xmlns:a16="http://schemas.microsoft.com/office/drawing/2014/main" id="{B9414C46-ED87-38D8-DDB8-BA9000FFEEA7}"/>
              </a:ext>
            </a:extLst>
          </p:cNvPr>
          <p:cNvSpPr>
            <a:spLocks noGrp="1"/>
          </p:cNvSpPr>
          <p:nvPr>
            <p:ph type="body" sz="half" idx="2"/>
          </p:nvPr>
        </p:nvSpPr>
        <p:spPr/>
        <p:txBody>
          <a:bodyPr/>
          <a:lstStyle/>
          <a:p>
            <a:endParaRPr lang="en-US" dirty="0"/>
          </a:p>
        </p:txBody>
      </p:sp>
      <p:sp>
        <p:nvSpPr>
          <p:cNvPr id="4" name="Date Placeholder 3">
            <a:extLst>
              <a:ext uri="{FF2B5EF4-FFF2-40B4-BE49-F238E27FC236}">
                <a16:creationId xmlns:a16="http://schemas.microsoft.com/office/drawing/2014/main" id="{667B1AD7-B68F-9451-1AA9-3A17C5CC7829}"/>
              </a:ext>
            </a:extLst>
          </p:cNvPr>
          <p:cNvSpPr>
            <a:spLocks noGrp="1"/>
          </p:cNvSpPr>
          <p:nvPr>
            <p:ph type="dt" sz="half" idx="10"/>
          </p:nvPr>
        </p:nvSpPr>
        <p:spPr/>
        <p:txBody>
          <a:bodyPr/>
          <a:lstStyle/>
          <a:p>
            <a:r>
              <a:rPr lang="en-US"/>
              <a:t>12/21/2023</a:t>
            </a:r>
          </a:p>
        </p:txBody>
      </p:sp>
      <p:sp>
        <p:nvSpPr>
          <p:cNvPr id="5" name="Footer Placeholder 4">
            <a:extLst>
              <a:ext uri="{FF2B5EF4-FFF2-40B4-BE49-F238E27FC236}">
                <a16:creationId xmlns:a16="http://schemas.microsoft.com/office/drawing/2014/main" id="{3D31A0D1-5EA7-456B-D1D9-23321034B5CD}"/>
              </a:ext>
            </a:extLst>
          </p:cNvPr>
          <p:cNvSpPr>
            <a:spLocks noGrp="1"/>
          </p:cNvSpPr>
          <p:nvPr>
            <p:ph type="ftr" sz="quarter" idx="11"/>
          </p:nvPr>
        </p:nvSpPr>
        <p:spPr/>
        <p:txBody>
          <a:bodyPr/>
          <a:lstStyle/>
          <a:p>
            <a:r>
              <a:rPr lang="en-US"/>
              <a:t>AML semster project </a:t>
            </a:r>
          </a:p>
        </p:txBody>
      </p:sp>
      <p:sp>
        <p:nvSpPr>
          <p:cNvPr id="6" name="Slide Number Placeholder 5">
            <a:extLst>
              <a:ext uri="{FF2B5EF4-FFF2-40B4-BE49-F238E27FC236}">
                <a16:creationId xmlns:a16="http://schemas.microsoft.com/office/drawing/2014/main" id="{24D89868-D4DB-955F-A24D-7FFE74BFCC98}"/>
              </a:ext>
            </a:extLst>
          </p:cNvPr>
          <p:cNvSpPr>
            <a:spLocks noGrp="1"/>
          </p:cNvSpPr>
          <p:nvPr>
            <p:ph type="sldNum" sz="quarter" idx="12"/>
          </p:nvPr>
        </p:nvSpPr>
        <p:spPr/>
        <p:txBody>
          <a:bodyPr/>
          <a:lstStyle/>
          <a:p>
            <a:fld id="{D67CA79A-80EE-45A9-8DD4-C0B1AF25D068}" type="slidenum">
              <a:rPr lang="en-US" smtClean="0"/>
              <a:t>14</a:t>
            </a:fld>
            <a:endParaRPr lang="en-US"/>
          </a:p>
        </p:txBody>
      </p:sp>
      <p:pic>
        <p:nvPicPr>
          <p:cNvPr id="2" name="Picture 1">
            <a:extLst>
              <a:ext uri="{FF2B5EF4-FFF2-40B4-BE49-F238E27FC236}">
                <a16:creationId xmlns:a16="http://schemas.microsoft.com/office/drawing/2014/main" id="{923AED9D-2BAB-C2AC-E0FC-062CF3188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320446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0A2B9A-C481-1EC7-119D-CBCFBA6C131A}"/>
              </a:ext>
            </a:extLst>
          </p:cNvPr>
          <p:cNvSpPr>
            <a:spLocks noGrp="1"/>
          </p:cNvSpPr>
          <p:nvPr>
            <p:ph type="title"/>
          </p:nvPr>
        </p:nvSpPr>
        <p:spPr>
          <a:xfrm>
            <a:off x="768795" y="286603"/>
            <a:ext cx="10386885" cy="1450757"/>
          </a:xfrm>
        </p:spPr>
        <p:txBody>
          <a:bodyPr>
            <a:normAutofit/>
          </a:bodyPr>
          <a:lstStyle/>
          <a:p>
            <a:pPr>
              <a:buClrTx/>
            </a:pPr>
            <a:r>
              <a:rPr lang="en-US" sz="4400" b="1" dirty="0">
                <a:solidFill>
                  <a:schemeClr val="tx1"/>
                </a:solidFill>
                <a:latin typeface="+mn-lt"/>
              </a:rPr>
              <a:t>Setting the limit on feature value to remove outlier </a:t>
            </a:r>
          </a:p>
        </p:txBody>
      </p:sp>
      <p:sp>
        <p:nvSpPr>
          <p:cNvPr id="8" name="Content Placeholder 7">
            <a:extLst>
              <a:ext uri="{FF2B5EF4-FFF2-40B4-BE49-F238E27FC236}">
                <a16:creationId xmlns:a16="http://schemas.microsoft.com/office/drawing/2014/main" id="{C78D2D7A-B50E-43B9-49AA-78342380D721}"/>
              </a:ext>
            </a:extLst>
          </p:cNvPr>
          <p:cNvSpPr>
            <a:spLocks noGrp="1"/>
          </p:cNvSpPr>
          <p:nvPr>
            <p:ph idx="1"/>
          </p:nvPr>
        </p:nvSpPr>
        <p:spPr/>
        <p:txBody>
          <a:bodyPr>
            <a:normAutofit/>
          </a:bodyPr>
          <a:lstStyle/>
          <a:p>
            <a:pPr marL="0" indent="0">
              <a:lnSpc>
                <a:spcPct val="110000"/>
              </a:lnSpc>
              <a:buClrTx/>
              <a:buNone/>
            </a:pPr>
            <a:r>
              <a:rPr lang="en-US" sz="2200" b="1" u="sng" dirty="0">
                <a:solidFill>
                  <a:schemeClr val="tx1"/>
                </a:solidFill>
              </a:rPr>
              <a:t>Setting the upper and lower limit on the feature value:</a:t>
            </a:r>
          </a:p>
          <a:p>
            <a:pPr>
              <a:lnSpc>
                <a:spcPct val="110000"/>
              </a:lnSpc>
              <a:buClrTx/>
              <a:buFont typeface="Wingdings" panose="05000000000000000000" pitchFamily="2" charset="2"/>
              <a:buChar char="§"/>
            </a:pPr>
            <a:r>
              <a:rPr lang="en-US" sz="2200" dirty="0">
                <a:solidFill>
                  <a:schemeClr val="tx1"/>
                </a:solidFill>
              </a:rPr>
              <a:t> </a:t>
            </a:r>
            <a:r>
              <a:rPr lang="en-US" sz="2200" dirty="0">
                <a:solidFill>
                  <a:srgbClr val="FF0000"/>
                </a:solidFill>
              </a:rPr>
              <a:t>“</a:t>
            </a:r>
            <a:r>
              <a:rPr lang="en-US" sz="2200" b="1" dirty="0">
                <a:solidFill>
                  <a:srgbClr val="FF0000"/>
                </a:solidFill>
              </a:rPr>
              <a:t>Modelyear” </a:t>
            </a:r>
            <a:r>
              <a:rPr lang="en-US" sz="2200" dirty="0">
                <a:solidFill>
                  <a:schemeClr val="tx1"/>
                </a:solidFill>
              </a:rPr>
              <a:t>feature limit </a:t>
            </a:r>
            <a:r>
              <a:rPr lang="en-US" sz="2200" b="1" dirty="0">
                <a:solidFill>
                  <a:srgbClr val="FF0000"/>
                </a:solidFill>
              </a:rPr>
              <a:t>“1985-2022” </a:t>
            </a:r>
          </a:p>
          <a:p>
            <a:pPr>
              <a:lnSpc>
                <a:spcPct val="110000"/>
              </a:lnSpc>
              <a:buClrTx/>
              <a:buFont typeface="Wingdings" panose="05000000000000000000" pitchFamily="2" charset="2"/>
              <a:buChar char="§"/>
            </a:pPr>
            <a:r>
              <a:rPr lang="en-US" sz="2200" dirty="0">
                <a:solidFill>
                  <a:schemeClr val="tx1"/>
                </a:solidFill>
              </a:rPr>
              <a:t>“</a:t>
            </a:r>
            <a:r>
              <a:rPr lang="en-US" sz="2400" b="1" dirty="0">
                <a:solidFill>
                  <a:srgbClr val="FF0000"/>
                </a:solidFill>
                <a:effectLst/>
              </a:rPr>
              <a:t>Mileage(km)” </a:t>
            </a:r>
            <a:r>
              <a:rPr lang="en-US" sz="2400" b="0" dirty="0">
                <a:solidFill>
                  <a:schemeClr val="tx1"/>
                </a:solidFill>
                <a:effectLst/>
              </a:rPr>
              <a:t>feature limit </a:t>
            </a:r>
            <a:r>
              <a:rPr lang="en-US" sz="2400" b="1" dirty="0">
                <a:solidFill>
                  <a:srgbClr val="FF0000"/>
                </a:solidFill>
                <a:effectLst/>
              </a:rPr>
              <a:t>“300 km - 60000 km” </a:t>
            </a:r>
            <a:r>
              <a:rPr lang="en-US" sz="2400" dirty="0">
                <a:solidFill>
                  <a:schemeClr val="tx1"/>
                </a:solidFill>
                <a:effectLst/>
              </a:rPr>
              <a:t>and </a:t>
            </a:r>
            <a:r>
              <a:rPr lang="en-US" sz="2200" b="0" dirty="0">
                <a:solidFill>
                  <a:schemeClr val="tx1"/>
                </a:solidFill>
                <a:effectLst/>
              </a:rPr>
              <a:t>remove “</a:t>
            </a:r>
            <a:r>
              <a:rPr lang="en-US" sz="2200" b="1" dirty="0">
                <a:solidFill>
                  <a:srgbClr val="FF0000"/>
                </a:solidFill>
                <a:effectLst/>
              </a:rPr>
              <a:t>12345” </a:t>
            </a:r>
            <a:r>
              <a:rPr lang="en-US" sz="2200" dirty="0">
                <a:solidFill>
                  <a:schemeClr val="tx1"/>
                </a:solidFill>
                <a:effectLst/>
              </a:rPr>
              <a:t>and</a:t>
            </a:r>
            <a:r>
              <a:rPr lang="en-US" sz="2200" b="1" dirty="0">
                <a:solidFill>
                  <a:srgbClr val="FF0000"/>
                </a:solidFill>
                <a:effectLst/>
              </a:rPr>
              <a:t> “zero”</a:t>
            </a:r>
            <a:r>
              <a:rPr lang="en-US" sz="2200" b="0" dirty="0">
                <a:solidFill>
                  <a:schemeClr val="tx1"/>
                </a:solidFill>
                <a:effectLst/>
              </a:rPr>
              <a:t> value</a:t>
            </a:r>
            <a:endParaRPr lang="en-US" sz="2200" dirty="0"/>
          </a:p>
          <a:p>
            <a:pPr>
              <a:lnSpc>
                <a:spcPct val="110000"/>
              </a:lnSpc>
              <a:buClrTx/>
              <a:buFont typeface="Wingdings" panose="05000000000000000000" pitchFamily="2" charset="2"/>
              <a:buChar char="§"/>
            </a:pPr>
            <a:r>
              <a:rPr lang="en-US" sz="2200" dirty="0">
                <a:solidFill>
                  <a:schemeClr val="tx1"/>
                </a:solidFill>
              </a:rPr>
              <a:t> </a:t>
            </a:r>
            <a:r>
              <a:rPr lang="en-US" sz="2200" b="1" dirty="0">
                <a:solidFill>
                  <a:srgbClr val="FF0000"/>
                </a:solidFill>
              </a:rPr>
              <a:t>“</a:t>
            </a:r>
            <a:r>
              <a:rPr lang="en-US" sz="2200" b="1" dirty="0" err="1">
                <a:solidFill>
                  <a:srgbClr val="FF0000"/>
                </a:solidFill>
              </a:rPr>
              <a:t>EngineCapacity</a:t>
            </a:r>
            <a:r>
              <a:rPr lang="en-US" sz="2200" b="1" dirty="0">
                <a:solidFill>
                  <a:srgbClr val="FF0000"/>
                </a:solidFill>
              </a:rPr>
              <a:t>(cc)” </a:t>
            </a:r>
            <a:r>
              <a:rPr lang="en-US" sz="2200" dirty="0">
                <a:solidFill>
                  <a:schemeClr val="tx1"/>
                </a:solidFill>
              </a:rPr>
              <a:t>feature limit </a:t>
            </a:r>
            <a:r>
              <a:rPr lang="en-US" sz="2200" b="1" dirty="0">
                <a:solidFill>
                  <a:srgbClr val="FF0000"/>
                </a:solidFill>
              </a:rPr>
              <a:t>“600cc -6200cc” </a:t>
            </a:r>
            <a:r>
              <a:rPr lang="en-US" sz="2200" dirty="0">
                <a:solidFill>
                  <a:schemeClr val="tx1"/>
                </a:solidFill>
              </a:rPr>
              <a:t>value</a:t>
            </a:r>
          </a:p>
          <a:p>
            <a:pPr>
              <a:lnSpc>
                <a:spcPct val="110000"/>
              </a:lnSpc>
              <a:buClrTx/>
              <a:buFont typeface="Wingdings" panose="05000000000000000000" pitchFamily="2" charset="2"/>
              <a:buChar char="§"/>
            </a:pPr>
            <a:r>
              <a:rPr lang="en-US" sz="2400" dirty="0">
                <a:solidFill>
                  <a:schemeClr val="tx1"/>
                </a:solidFill>
              </a:rPr>
              <a:t> </a:t>
            </a:r>
            <a:r>
              <a:rPr lang="en-US" sz="2400" b="1" kern="0" dirty="0">
                <a:solidFill>
                  <a:srgbClr val="FF0000"/>
                </a:solidFill>
                <a:cs typeface="Times New Roman" panose="02020603050405020304" pitchFamily="18" charset="0"/>
              </a:rPr>
              <a:t>“</a:t>
            </a:r>
            <a:r>
              <a:rPr lang="en-US" sz="2400" b="1" dirty="0">
                <a:solidFill>
                  <a:srgbClr val="FF0000"/>
                </a:solidFill>
                <a:effectLst/>
              </a:rPr>
              <a:t>Price(</a:t>
            </a:r>
            <a:r>
              <a:rPr lang="en-US" sz="2400" b="1" dirty="0" err="1">
                <a:solidFill>
                  <a:srgbClr val="FF0000"/>
                </a:solidFill>
                <a:effectLst/>
              </a:rPr>
              <a:t>PKR_lacs</a:t>
            </a:r>
            <a:r>
              <a:rPr lang="en-US" sz="2400" b="1" dirty="0">
                <a:solidFill>
                  <a:srgbClr val="FF0000"/>
                </a:solidFill>
                <a:effectLst/>
              </a:rPr>
              <a:t>)”</a:t>
            </a:r>
            <a:r>
              <a:rPr lang="en-US" sz="2400" dirty="0">
                <a:solidFill>
                  <a:schemeClr val="tx1"/>
                </a:solidFill>
              </a:rPr>
              <a:t> feature range </a:t>
            </a:r>
            <a:r>
              <a:rPr lang="en-US" sz="2400" b="1" dirty="0">
                <a:solidFill>
                  <a:srgbClr val="FF0000"/>
                </a:solidFill>
              </a:rPr>
              <a:t>“6.45 lacs – 150 lacs”</a:t>
            </a:r>
            <a:endParaRPr lang="en-US" b="1" dirty="0">
              <a:solidFill>
                <a:srgbClr val="FF0000"/>
              </a:solidFill>
            </a:endParaRPr>
          </a:p>
        </p:txBody>
      </p:sp>
      <p:sp>
        <p:nvSpPr>
          <p:cNvPr id="4" name="Date Placeholder 3">
            <a:extLst>
              <a:ext uri="{FF2B5EF4-FFF2-40B4-BE49-F238E27FC236}">
                <a16:creationId xmlns:a16="http://schemas.microsoft.com/office/drawing/2014/main" id="{667B1AD7-B68F-9451-1AA9-3A17C5CC7829}"/>
              </a:ext>
            </a:extLst>
          </p:cNvPr>
          <p:cNvSpPr>
            <a:spLocks noGrp="1"/>
          </p:cNvSpPr>
          <p:nvPr>
            <p:ph type="dt" sz="half" idx="10"/>
          </p:nvPr>
        </p:nvSpPr>
        <p:spPr/>
        <p:txBody>
          <a:bodyPr/>
          <a:lstStyle/>
          <a:p>
            <a:r>
              <a:rPr lang="en-US"/>
              <a:t>12/21/2023</a:t>
            </a:r>
          </a:p>
        </p:txBody>
      </p:sp>
      <p:sp>
        <p:nvSpPr>
          <p:cNvPr id="5" name="Footer Placeholder 4">
            <a:extLst>
              <a:ext uri="{FF2B5EF4-FFF2-40B4-BE49-F238E27FC236}">
                <a16:creationId xmlns:a16="http://schemas.microsoft.com/office/drawing/2014/main" id="{3D31A0D1-5EA7-456B-D1D9-23321034B5CD}"/>
              </a:ext>
            </a:extLst>
          </p:cNvPr>
          <p:cNvSpPr>
            <a:spLocks noGrp="1"/>
          </p:cNvSpPr>
          <p:nvPr>
            <p:ph type="ftr" sz="quarter" idx="11"/>
          </p:nvPr>
        </p:nvSpPr>
        <p:spPr/>
        <p:txBody>
          <a:bodyPr/>
          <a:lstStyle/>
          <a:p>
            <a:r>
              <a:rPr lang="en-US"/>
              <a:t>AML semster project </a:t>
            </a:r>
          </a:p>
        </p:txBody>
      </p:sp>
      <p:sp>
        <p:nvSpPr>
          <p:cNvPr id="6" name="Slide Number Placeholder 5">
            <a:extLst>
              <a:ext uri="{FF2B5EF4-FFF2-40B4-BE49-F238E27FC236}">
                <a16:creationId xmlns:a16="http://schemas.microsoft.com/office/drawing/2014/main" id="{24D89868-D4DB-955F-A24D-7FFE74BFCC98}"/>
              </a:ext>
            </a:extLst>
          </p:cNvPr>
          <p:cNvSpPr>
            <a:spLocks noGrp="1"/>
          </p:cNvSpPr>
          <p:nvPr>
            <p:ph type="sldNum" sz="quarter" idx="12"/>
          </p:nvPr>
        </p:nvSpPr>
        <p:spPr/>
        <p:txBody>
          <a:bodyPr/>
          <a:lstStyle/>
          <a:p>
            <a:fld id="{D67CA79A-80EE-45A9-8DD4-C0B1AF25D068}" type="slidenum">
              <a:rPr lang="en-US" smtClean="0"/>
              <a:t>15</a:t>
            </a:fld>
            <a:endParaRPr lang="en-US"/>
          </a:p>
        </p:txBody>
      </p:sp>
      <p:pic>
        <p:nvPicPr>
          <p:cNvPr id="2" name="Picture 1">
            <a:extLst>
              <a:ext uri="{FF2B5EF4-FFF2-40B4-BE49-F238E27FC236}">
                <a16:creationId xmlns:a16="http://schemas.microsoft.com/office/drawing/2014/main" id="{923AED9D-2BAB-C2AC-E0FC-062CF3188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3241028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329ED542-151B-8C49-7BFF-991D327595F1}"/>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67DA02BA-B28D-6EFD-7298-CD0E56C31788}"/>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AAA7E43E-2941-075E-6CCA-BA8804E15AC2}"/>
              </a:ext>
            </a:extLst>
          </p:cNvPr>
          <p:cNvSpPr>
            <a:spLocks noGrp="1"/>
          </p:cNvSpPr>
          <p:nvPr>
            <p:ph type="sldNum" sz="quarter" idx="12"/>
          </p:nvPr>
        </p:nvSpPr>
        <p:spPr/>
        <p:txBody>
          <a:bodyPr/>
          <a:lstStyle/>
          <a:p>
            <a:fld id="{D67CA79A-80EE-45A9-8DD4-C0B1AF25D068}" type="slidenum">
              <a:rPr lang="en-US" smtClean="0"/>
              <a:t>16</a:t>
            </a:fld>
            <a:endParaRPr lang="en-US"/>
          </a:p>
        </p:txBody>
      </p:sp>
      <p:sp>
        <p:nvSpPr>
          <p:cNvPr id="8" name="Title 7">
            <a:extLst>
              <a:ext uri="{FF2B5EF4-FFF2-40B4-BE49-F238E27FC236}">
                <a16:creationId xmlns:a16="http://schemas.microsoft.com/office/drawing/2014/main" id="{54A3ADCC-B0FE-9661-0FD0-438C0159CC83}"/>
              </a:ext>
            </a:extLst>
          </p:cNvPr>
          <p:cNvSpPr>
            <a:spLocks noGrp="1"/>
          </p:cNvSpPr>
          <p:nvPr>
            <p:ph type="title" idx="4294967295"/>
          </p:nvPr>
        </p:nvSpPr>
        <p:spPr>
          <a:xfrm>
            <a:off x="354740" y="307661"/>
            <a:ext cx="8843048" cy="704602"/>
          </a:xfrm>
        </p:spPr>
        <p:txBody>
          <a:bodyPr>
            <a:normAutofit/>
          </a:bodyPr>
          <a:lstStyle/>
          <a:p>
            <a:r>
              <a:rPr lang="en-US" sz="3600" b="1" dirty="0">
                <a:solidFill>
                  <a:schemeClr val="tx1"/>
                </a:solidFill>
                <a:latin typeface="+mn-lt"/>
              </a:rPr>
              <a:t>After Features Engineering and data Cleaning</a:t>
            </a:r>
          </a:p>
        </p:txBody>
      </p:sp>
      <p:sp>
        <p:nvSpPr>
          <p:cNvPr id="10" name="Speech Bubble: Oval 9">
            <a:extLst>
              <a:ext uri="{FF2B5EF4-FFF2-40B4-BE49-F238E27FC236}">
                <a16:creationId xmlns:a16="http://schemas.microsoft.com/office/drawing/2014/main" id="{95AB341D-2424-510F-8A75-B503332D4E55}"/>
              </a:ext>
            </a:extLst>
          </p:cNvPr>
          <p:cNvSpPr/>
          <p:nvPr/>
        </p:nvSpPr>
        <p:spPr>
          <a:xfrm>
            <a:off x="2403948" y="1141337"/>
            <a:ext cx="2243768" cy="1081205"/>
          </a:xfrm>
          <a:prstGeom prst="wedgeEllipseCallout">
            <a:avLst>
              <a:gd name="adj1" fmla="val -42769"/>
              <a:gd name="adj2" fmla="val 62939"/>
            </a:avLst>
          </a:prstGeom>
          <a:ln w="3810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r>
              <a:rPr lang="en-US" sz="2000" b="1" dirty="0">
                <a:solidFill>
                  <a:srgbClr val="FF0000"/>
                </a:solidFill>
              </a:rPr>
              <a:t>89955 </a:t>
            </a:r>
            <a:r>
              <a:rPr lang="en-US" sz="2000" b="1" dirty="0">
                <a:solidFill>
                  <a:schemeClr val="tx1"/>
                </a:solidFill>
              </a:rPr>
              <a:t>entity</a:t>
            </a:r>
          </a:p>
          <a:p>
            <a:r>
              <a:rPr lang="en-US" sz="2000" b="1" dirty="0">
                <a:solidFill>
                  <a:srgbClr val="FF0000"/>
                </a:solidFill>
              </a:rPr>
              <a:t>11 </a:t>
            </a:r>
            <a:r>
              <a:rPr lang="en-US" sz="2000" b="1" dirty="0">
                <a:solidFill>
                  <a:schemeClr val="tx1"/>
                </a:solidFill>
              </a:rPr>
              <a:t>column</a:t>
            </a:r>
          </a:p>
        </p:txBody>
      </p:sp>
      <p:sp>
        <p:nvSpPr>
          <p:cNvPr id="12" name="TextBox 11">
            <a:extLst>
              <a:ext uri="{FF2B5EF4-FFF2-40B4-BE49-F238E27FC236}">
                <a16:creationId xmlns:a16="http://schemas.microsoft.com/office/drawing/2014/main" id="{CFEBF3A4-F27D-9D6C-7A16-3C1D33EB5AE2}"/>
              </a:ext>
            </a:extLst>
          </p:cNvPr>
          <p:cNvSpPr txBox="1"/>
          <p:nvPr/>
        </p:nvSpPr>
        <p:spPr>
          <a:xfrm>
            <a:off x="392392" y="2025857"/>
            <a:ext cx="2607787" cy="369332"/>
          </a:xfrm>
          <a:prstGeom prst="rect">
            <a:avLst/>
          </a:prstGeom>
          <a:noFill/>
        </p:spPr>
        <p:txBody>
          <a:bodyPr wrap="square">
            <a:spAutoFit/>
          </a:bodyPr>
          <a:lstStyle/>
          <a:p>
            <a:r>
              <a:rPr lang="en-US" b="1" dirty="0">
                <a:solidFill>
                  <a:schemeClr val="tx1"/>
                </a:solidFill>
              </a:rPr>
              <a:t>Data set from Kaggle</a:t>
            </a:r>
            <a:endParaRPr lang="en-US" dirty="0"/>
          </a:p>
        </p:txBody>
      </p:sp>
      <p:sp>
        <p:nvSpPr>
          <p:cNvPr id="13" name="TextBox 12">
            <a:extLst>
              <a:ext uri="{FF2B5EF4-FFF2-40B4-BE49-F238E27FC236}">
                <a16:creationId xmlns:a16="http://schemas.microsoft.com/office/drawing/2014/main" id="{52ECE36D-5EDE-A4EC-DF58-8A1BFAE95D2F}"/>
              </a:ext>
            </a:extLst>
          </p:cNvPr>
          <p:cNvSpPr txBox="1"/>
          <p:nvPr/>
        </p:nvSpPr>
        <p:spPr>
          <a:xfrm>
            <a:off x="8356688" y="2116034"/>
            <a:ext cx="2607787" cy="369332"/>
          </a:xfrm>
          <a:prstGeom prst="rect">
            <a:avLst/>
          </a:prstGeom>
          <a:noFill/>
        </p:spPr>
        <p:txBody>
          <a:bodyPr wrap="square">
            <a:spAutoFit/>
          </a:bodyPr>
          <a:lstStyle/>
          <a:p>
            <a:r>
              <a:rPr lang="en-US" b="1" dirty="0">
                <a:solidFill>
                  <a:schemeClr val="tx1"/>
                </a:solidFill>
              </a:rPr>
              <a:t>Pre processing data set</a:t>
            </a:r>
            <a:endParaRPr lang="en-US" dirty="0"/>
          </a:p>
        </p:txBody>
      </p:sp>
      <p:sp>
        <p:nvSpPr>
          <p:cNvPr id="14" name="Speech Bubble: Oval 13">
            <a:extLst>
              <a:ext uri="{FF2B5EF4-FFF2-40B4-BE49-F238E27FC236}">
                <a16:creationId xmlns:a16="http://schemas.microsoft.com/office/drawing/2014/main" id="{B2CCD8B8-E0F2-1DDD-AE6D-6A114D652C8F}"/>
              </a:ext>
            </a:extLst>
          </p:cNvPr>
          <p:cNvSpPr/>
          <p:nvPr/>
        </p:nvSpPr>
        <p:spPr>
          <a:xfrm>
            <a:off x="7357395" y="1061540"/>
            <a:ext cx="2303187" cy="1037194"/>
          </a:xfrm>
          <a:prstGeom prst="wedgeEllipseCallout">
            <a:avLst>
              <a:gd name="adj1" fmla="val -42769"/>
              <a:gd name="adj2" fmla="val 62939"/>
            </a:avLst>
          </a:prstGeom>
          <a:ln w="3810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r>
              <a:rPr lang="en-US" sz="2000" b="1" dirty="0">
                <a:solidFill>
                  <a:srgbClr val="FF0000"/>
                </a:solidFill>
              </a:rPr>
              <a:t>11713</a:t>
            </a:r>
            <a:r>
              <a:rPr lang="en-US" sz="2000" b="0" i="0" dirty="0">
                <a:solidFill>
                  <a:srgbClr val="CCCCCC"/>
                </a:solidFill>
                <a:effectLst/>
                <a:latin typeface="Consolas" panose="020B0609020204030204" pitchFamily="49" charset="0"/>
              </a:rPr>
              <a:t> </a:t>
            </a:r>
            <a:r>
              <a:rPr lang="en-US" sz="2000" b="1" dirty="0">
                <a:solidFill>
                  <a:schemeClr val="tx1"/>
                </a:solidFill>
              </a:rPr>
              <a:t>entity</a:t>
            </a:r>
          </a:p>
          <a:p>
            <a:r>
              <a:rPr lang="en-US" sz="2000" b="1" dirty="0">
                <a:solidFill>
                  <a:srgbClr val="FF0000"/>
                </a:solidFill>
              </a:rPr>
              <a:t>12 </a:t>
            </a:r>
            <a:r>
              <a:rPr lang="en-US" sz="2000" b="1" dirty="0">
                <a:solidFill>
                  <a:schemeClr val="tx1"/>
                </a:solidFill>
              </a:rPr>
              <a:t>column</a:t>
            </a:r>
          </a:p>
        </p:txBody>
      </p:sp>
      <p:sp>
        <p:nvSpPr>
          <p:cNvPr id="15" name="Arrow: Right 14">
            <a:extLst>
              <a:ext uri="{FF2B5EF4-FFF2-40B4-BE49-F238E27FC236}">
                <a16:creationId xmlns:a16="http://schemas.microsoft.com/office/drawing/2014/main" id="{F627BC5D-F591-6371-2406-E504DBFB21A7}"/>
              </a:ext>
            </a:extLst>
          </p:cNvPr>
          <p:cNvSpPr/>
          <p:nvPr/>
        </p:nvSpPr>
        <p:spPr>
          <a:xfrm>
            <a:off x="4771164" y="1170732"/>
            <a:ext cx="2434517" cy="8493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26B9B7E-97DB-2E1A-30F8-56C2561CD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pic>
        <p:nvPicPr>
          <p:cNvPr id="4" name="Picture 3">
            <a:extLst>
              <a:ext uri="{FF2B5EF4-FFF2-40B4-BE49-F238E27FC236}">
                <a16:creationId xmlns:a16="http://schemas.microsoft.com/office/drawing/2014/main" id="{9349772E-E3E5-F73C-2A04-AB5D6FE8A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333" y="2571608"/>
            <a:ext cx="10631072" cy="3560626"/>
          </a:xfrm>
          <a:prstGeom prst="rect">
            <a:avLst/>
          </a:prstGeom>
        </p:spPr>
      </p:pic>
    </p:spTree>
    <p:extLst>
      <p:ext uri="{BB962C8B-B14F-4D97-AF65-F5344CB8AC3E}">
        <p14:creationId xmlns:p14="http://schemas.microsoft.com/office/powerpoint/2010/main" val="2791492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1741-8FEC-5E03-E8E7-A2C823534A34}"/>
              </a:ext>
            </a:extLst>
          </p:cNvPr>
          <p:cNvSpPr>
            <a:spLocks noGrp="1"/>
          </p:cNvSpPr>
          <p:nvPr>
            <p:ph type="title"/>
          </p:nvPr>
        </p:nvSpPr>
        <p:spPr/>
        <p:txBody>
          <a:bodyPr/>
          <a:lstStyle/>
          <a:p>
            <a:r>
              <a:rPr lang="en-US" b="1" dirty="0">
                <a:solidFill>
                  <a:schemeClr val="tx1"/>
                </a:solidFill>
                <a:latin typeface="+mn-lt"/>
              </a:rPr>
              <a:t>Exploratory Data Analysis</a:t>
            </a:r>
            <a:endParaRPr lang="en-US" dirty="0">
              <a:solidFill>
                <a:schemeClr val="tx1"/>
              </a:solidFill>
              <a:latin typeface="+mn-lt"/>
            </a:endParaRPr>
          </a:p>
        </p:txBody>
      </p:sp>
      <p:sp>
        <p:nvSpPr>
          <p:cNvPr id="3" name="Content Placeholder 2">
            <a:extLst>
              <a:ext uri="{FF2B5EF4-FFF2-40B4-BE49-F238E27FC236}">
                <a16:creationId xmlns:a16="http://schemas.microsoft.com/office/drawing/2014/main" id="{05F331FA-BB2F-6589-A112-A8390F4C7A16}"/>
              </a:ext>
            </a:extLst>
          </p:cNvPr>
          <p:cNvSpPr>
            <a:spLocks noGrp="1"/>
          </p:cNvSpPr>
          <p:nvPr>
            <p:ph idx="1"/>
          </p:nvPr>
        </p:nvSpPr>
        <p:spPr>
          <a:xfrm>
            <a:off x="4596753" y="958664"/>
            <a:ext cx="6492240" cy="5257800"/>
          </a:xfrm>
        </p:spPr>
        <p:txBody>
          <a:bodyPr>
            <a:normAutofit/>
          </a:bodyPr>
          <a:lstStyle/>
          <a:p>
            <a:pPr marL="0" indent="0">
              <a:buNone/>
            </a:pPr>
            <a:r>
              <a:rPr lang="en-US" b="1" u="sng" dirty="0">
                <a:solidFill>
                  <a:schemeClr val="tx1"/>
                </a:solidFill>
              </a:rPr>
              <a:t>Step for Exploratory Data Analysis</a:t>
            </a:r>
            <a:r>
              <a:rPr lang="en-US" b="1" u="sng" dirty="0">
                <a:solidFill>
                  <a:schemeClr val="tx1"/>
                </a:solidFill>
                <a:effectLst/>
                <a:latin typeface="Consolas" panose="020B0609020204030204" pitchFamily="49" charset="0"/>
              </a:rPr>
              <a:t>:</a:t>
            </a:r>
            <a:endParaRPr lang="en-US" u="sng" dirty="0">
              <a:solidFill>
                <a:schemeClr val="tx1"/>
              </a:solidFill>
              <a:latin typeface="Consolas" panose="020B0609020204030204" pitchFamily="49" charset="0"/>
            </a:endParaRPr>
          </a:p>
          <a:p>
            <a:pPr marL="457200" indent="-457200">
              <a:buFont typeface="+mj-lt"/>
              <a:buAutoNum type="arabicPeriod"/>
            </a:pPr>
            <a:r>
              <a:rPr lang="en-US" b="1" dirty="0">
                <a:solidFill>
                  <a:schemeClr val="tx1"/>
                </a:solidFill>
              </a:rPr>
              <a:t>Feature variable classification for data set</a:t>
            </a:r>
          </a:p>
          <a:p>
            <a:pPr lvl="2">
              <a:buFont typeface="Wingdings" panose="05000000000000000000" pitchFamily="2" charset="2"/>
              <a:buChar char="§"/>
            </a:pPr>
            <a:r>
              <a:rPr lang="en-US" sz="2000" dirty="0">
                <a:solidFill>
                  <a:schemeClr val="tx1"/>
                </a:solidFill>
              </a:rPr>
              <a:t>into Continuous and Categorical feature</a:t>
            </a:r>
          </a:p>
          <a:p>
            <a:pPr lvl="2">
              <a:buFont typeface="Wingdings" panose="05000000000000000000" pitchFamily="2" charset="2"/>
              <a:buChar char="§"/>
            </a:pPr>
            <a:r>
              <a:rPr lang="en-US" sz="2000" dirty="0">
                <a:solidFill>
                  <a:schemeClr val="tx1"/>
                </a:solidFill>
              </a:rPr>
              <a:t>Into  input and target features variable</a:t>
            </a:r>
          </a:p>
          <a:p>
            <a:pPr marL="457200" indent="-457200">
              <a:buFont typeface="+mj-lt"/>
              <a:buAutoNum type="arabicPeriod"/>
            </a:pPr>
            <a:r>
              <a:rPr lang="en-US" b="1" dirty="0">
                <a:solidFill>
                  <a:schemeClr val="tx1"/>
                </a:solidFill>
              </a:rPr>
              <a:t>Visualization  and Understanding  Continuous feature variable </a:t>
            </a:r>
          </a:p>
          <a:p>
            <a:pPr lvl="2">
              <a:buFont typeface="Wingdings" panose="05000000000000000000" pitchFamily="2" charset="2"/>
              <a:buChar char="§"/>
            </a:pPr>
            <a:r>
              <a:rPr lang="en-US" sz="2000" dirty="0">
                <a:solidFill>
                  <a:schemeClr val="tx1"/>
                </a:solidFill>
              </a:rPr>
              <a:t>Histogram and boxplot Continuous variable</a:t>
            </a:r>
          </a:p>
          <a:p>
            <a:pPr lvl="2">
              <a:buFont typeface="Wingdings" panose="05000000000000000000" pitchFamily="2" charset="2"/>
              <a:buChar char="§"/>
            </a:pPr>
            <a:r>
              <a:rPr lang="en-US" sz="2000" dirty="0">
                <a:solidFill>
                  <a:schemeClr val="tx1"/>
                </a:solidFill>
              </a:rPr>
              <a:t>Skewness &amp; Kurtosis of Continuous variable</a:t>
            </a:r>
          </a:p>
          <a:p>
            <a:pPr marL="457200" indent="-457200">
              <a:buFont typeface="+mj-lt"/>
              <a:buAutoNum type="arabicPeriod"/>
            </a:pPr>
            <a:r>
              <a:rPr lang="en-US" b="1" dirty="0">
                <a:solidFill>
                  <a:schemeClr val="tx1"/>
                </a:solidFill>
              </a:rPr>
              <a:t>Visualization  and Understanding  categorical feature variable </a:t>
            </a:r>
          </a:p>
          <a:p>
            <a:pPr lvl="2">
              <a:buFont typeface="Wingdings" panose="05000000000000000000" pitchFamily="2" charset="2"/>
              <a:buChar char="§"/>
            </a:pPr>
            <a:r>
              <a:rPr lang="en-US" sz="2000" dirty="0">
                <a:solidFill>
                  <a:schemeClr val="tx1"/>
                </a:solidFill>
              </a:rPr>
              <a:t>Histogram of categorical variable</a:t>
            </a:r>
          </a:p>
          <a:p>
            <a:pPr lvl="2">
              <a:buFont typeface="Wingdings" panose="05000000000000000000" pitchFamily="2" charset="2"/>
              <a:buChar char="§"/>
            </a:pPr>
            <a:r>
              <a:rPr lang="en-US" sz="2000" dirty="0">
                <a:solidFill>
                  <a:schemeClr val="tx1"/>
                </a:solidFill>
              </a:rPr>
              <a:t>Relation between target and categorical variable  </a:t>
            </a:r>
          </a:p>
          <a:p>
            <a:pPr>
              <a:buFont typeface="Wingdings" panose="05000000000000000000" pitchFamily="2" charset="2"/>
              <a:buChar char="Ø"/>
            </a:pPr>
            <a:endParaRPr lang="en-US" dirty="0">
              <a:solidFill>
                <a:schemeClr val="tx1"/>
              </a:solidFill>
            </a:endParaRPr>
          </a:p>
        </p:txBody>
      </p:sp>
      <p:sp>
        <p:nvSpPr>
          <p:cNvPr id="4" name="Text Placeholder 3">
            <a:extLst>
              <a:ext uri="{FF2B5EF4-FFF2-40B4-BE49-F238E27FC236}">
                <a16:creationId xmlns:a16="http://schemas.microsoft.com/office/drawing/2014/main" id="{0941F0AD-F0F9-F060-D12F-3D1EF7F49278}"/>
              </a:ext>
            </a:extLst>
          </p:cNvPr>
          <p:cNvSpPr>
            <a:spLocks noGrp="1"/>
          </p:cNvSpPr>
          <p:nvPr>
            <p:ph type="body" sz="half" idx="2"/>
          </p:nvPr>
        </p:nvSpPr>
        <p:spPr/>
        <p:txBody>
          <a:bodyPr/>
          <a:lstStyle/>
          <a:p>
            <a:endParaRPr lang="en-US" dirty="0"/>
          </a:p>
        </p:txBody>
      </p:sp>
      <p:sp>
        <p:nvSpPr>
          <p:cNvPr id="5" name="Date Placeholder 4">
            <a:extLst>
              <a:ext uri="{FF2B5EF4-FFF2-40B4-BE49-F238E27FC236}">
                <a16:creationId xmlns:a16="http://schemas.microsoft.com/office/drawing/2014/main" id="{B49FD60A-7778-3293-F5BC-8979A7B348E7}"/>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DAA1A687-3E55-8854-B164-6CC29F8C4BE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C7A6EA17-D2DB-F205-606F-95F972C34F46}"/>
              </a:ext>
            </a:extLst>
          </p:cNvPr>
          <p:cNvSpPr>
            <a:spLocks noGrp="1"/>
          </p:cNvSpPr>
          <p:nvPr>
            <p:ph type="sldNum" sz="quarter" idx="12"/>
          </p:nvPr>
        </p:nvSpPr>
        <p:spPr/>
        <p:txBody>
          <a:bodyPr/>
          <a:lstStyle/>
          <a:p>
            <a:fld id="{D67CA79A-80EE-45A9-8DD4-C0B1AF25D068}" type="slidenum">
              <a:rPr lang="en-US" smtClean="0"/>
              <a:t>17</a:t>
            </a:fld>
            <a:endParaRPr lang="en-US"/>
          </a:p>
        </p:txBody>
      </p:sp>
      <p:pic>
        <p:nvPicPr>
          <p:cNvPr id="8" name="Picture 7">
            <a:extLst>
              <a:ext uri="{FF2B5EF4-FFF2-40B4-BE49-F238E27FC236}">
                <a16:creationId xmlns:a16="http://schemas.microsoft.com/office/drawing/2014/main" id="{AA477049-F1C5-2F7A-AA20-37E316714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1379252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a:xfrm>
            <a:off x="637169" y="328252"/>
            <a:ext cx="10058400" cy="1450757"/>
          </a:xfrm>
        </p:spPr>
        <p:txBody>
          <a:bodyPr>
            <a:normAutofit/>
          </a:bodyPr>
          <a:lstStyle/>
          <a:p>
            <a:r>
              <a:rPr lang="en-US" sz="4400" b="1" dirty="0">
                <a:solidFill>
                  <a:schemeClr val="tx1"/>
                </a:solidFill>
                <a:latin typeface="+mn-lt"/>
              </a:rPr>
              <a:t>Feature variable classification for data</a:t>
            </a:r>
          </a:p>
        </p:txBody>
      </p:sp>
      <p:sp>
        <p:nvSpPr>
          <p:cNvPr id="5" name="Date Placeholder 4">
            <a:extLst>
              <a:ext uri="{FF2B5EF4-FFF2-40B4-BE49-F238E27FC236}">
                <a16:creationId xmlns:a16="http://schemas.microsoft.com/office/drawing/2014/main" id="{1DB65F88-89E7-F977-BCAC-2133A187F53C}"/>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99551F2C-1E66-F1C4-DD8D-760ADDD4A589}"/>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E89EFD25-0E7E-3293-4833-6555C7D35519}"/>
              </a:ext>
            </a:extLst>
          </p:cNvPr>
          <p:cNvSpPr>
            <a:spLocks noGrp="1"/>
          </p:cNvSpPr>
          <p:nvPr>
            <p:ph type="sldNum" sz="quarter" idx="12"/>
          </p:nvPr>
        </p:nvSpPr>
        <p:spPr/>
        <p:txBody>
          <a:bodyPr/>
          <a:lstStyle/>
          <a:p>
            <a:fld id="{D67CA79A-80EE-45A9-8DD4-C0B1AF25D068}" type="slidenum">
              <a:rPr lang="en-US" smtClean="0"/>
              <a:t>18</a:t>
            </a:fld>
            <a:endParaRPr lang="en-US"/>
          </a:p>
        </p:txBody>
      </p:sp>
      <p:pic>
        <p:nvPicPr>
          <p:cNvPr id="4" name="Picture 3">
            <a:extLst>
              <a:ext uri="{FF2B5EF4-FFF2-40B4-BE49-F238E27FC236}">
                <a16:creationId xmlns:a16="http://schemas.microsoft.com/office/drawing/2014/main" id="{077C38BF-BACB-EA37-9AA5-96273B3F2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graphicFrame>
        <p:nvGraphicFramePr>
          <p:cNvPr id="12" name="Table 11">
            <a:extLst>
              <a:ext uri="{FF2B5EF4-FFF2-40B4-BE49-F238E27FC236}">
                <a16:creationId xmlns:a16="http://schemas.microsoft.com/office/drawing/2014/main" id="{E25B2B99-999A-80CA-E82C-E6AB771CD56D}"/>
              </a:ext>
            </a:extLst>
          </p:cNvPr>
          <p:cNvGraphicFramePr>
            <a:graphicFrameLocks noGrp="1"/>
          </p:cNvGraphicFramePr>
          <p:nvPr>
            <p:extLst>
              <p:ext uri="{D42A27DB-BD31-4B8C-83A1-F6EECF244321}">
                <p14:modId xmlns:p14="http://schemas.microsoft.com/office/powerpoint/2010/main" val="2863733985"/>
              </p:ext>
            </p:extLst>
          </p:nvPr>
        </p:nvGraphicFramePr>
        <p:xfrm>
          <a:off x="9689194" y="3818972"/>
          <a:ext cx="2318033" cy="2346960"/>
        </p:xfrm>
        <a:graphic>
          <a:graphicData uri="http://schemas.openxmlformats.org/drawingml/2006/table">
            <a:tbl>
              <a:tblPr firstRow="1" bandRow="1">
                <a:tableStyleId>{85BE263C-DBD7-4A20-BB59-AAB30ACAA65A}</a:tableStyleId>
              </a:tblPr>
              <a:tblGrid>
                <a:gridCol w="476747">
                  <a:extLst>
                    <a:ext uri="{9D8B030D-6E8A-4147-A177-3AD203B41FA5}">
                      <a16:colId xmlns:a16="http://schemas.microsoft.com/office/drawing/2014/main" val="2683577531"/>
                    </a:ext>
                  </a:extLst>
                </a:gridCol>
                <a:gridCol w="1841286">
                  <a:extLst>
                    <a:ext uri="{9D8B030D-6E8A-4147-A177-3AD203B41FA5}">
                      <a16:colId xmlns:a16="http://schemas.microsoft.com/office/drawing/2014/main" val="1612060831"/>
                    </a:ext>
                  </a:extLst>
                </a:gridCol>
              </a:tblGrid>
              <a:tr h="0">
                <a:tc>
                  <a:txBody>
                    <a:bodyPr/>
                    <a:lstStyle/>
                    <a:p>
                      <a:pPr algn="ctr"/>
                      <a:r>
                        <a:rPr lang="en-US" sz="1600" dirty="0">
                          <a:solidFill>
                            <a:schemeClr val="tx1"/>
                          </a:solidFill>
                        </a:rPr>
                        <a:t>S.no</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Categorical feature</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759675"/>
                  </a:ext>
                </a:extLst>
              </a:tr>
              <a:tr h="332980">
                <a:tc>
                  <a:txBody>
                    <a:bodyPr/>
                    <a:lstStyle/>
                    <a:p>
                      <a:pPr algn="ctr"/>
                      <a:r>
                        <a:rPr lang="en-US" sz="1600" b="0" dirty="0">
                          <a:solidFill>
                            <a:schemeClr val="tx1"/>
                          </a:solidFill>
                          <a:effectLst/>
                          <a:latin typeface="Consolas" panose="020B0609020204030204" pitchFamily="49" charset="0"/>
                        </a:rPr>
                        <a:t>3</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carcompany</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0041989"/>
                  </a:ext>
                </a:extLst>
              </a:tr>
              <a:tr h="192778">
                <a:tc>
                  <a:txBody>
                    <a:bodyPr/>
                    <a:lstStyle/>
                    <a:p>
                      <a:pPr algn="ctr"/>
                      <a:r>
                        <a:rPr lang="en-US" sz="1600" b="0" dirty="0">
                          <a:solidFill>
                            <a:schemeClr val="tx1"/>
                          </a:solidFill>
                          <a:effectLst/>
                          <a:latin typeface="Consolas" panose="020B0609020204030204" pitchFamily="49"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EngineType</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8659191"/>
                  </a:ext>
                </a:extLst>
              </a:tr>
              <a:tr h="332980">
                <a:tc>
                  <a:txBody>
                    <a:bodyPr/>
                    <a:lstStyle/>
                    <a:p>
                      <a:pPr algn="ctr"/>
                      <a:r>
                        <a:rPr lang="en-US" sz="1600" b="0" dirty="0">
                          <a:solidFill>
                            <a:schemeClr val="tx1"/>
                          </a:solidFill>
                          <a:effectLst/>
                          <a:latin typeface="Consolas" panose="020B0609020204030204" pitchFamily="49" charset="0"/>
                        </a:rPr>
                        <a:t>7</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a:solidFill>
                            <a:schemeClr val="tx1"/>
                          </a:solidFill>
                          <a:effectLst/>
                        </a:rPr>
                        <a:t>Transmission</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32110"/>
                  </a:ext>
                </a:extLst>
              </a:tr>
              <a:tr h="192778">
                <a:tc>
                  <a:txBody>
                    <a:bodyPr/>
                    <a:lstStyle/>
                    <a:p>
                      <a:pPr algn="ctr"/>
                      <a:r>
                        <a:rPr lang="en-US" sz="1600" dirty="0"/>
                        <a:t>8</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RegisteredCIty</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7078680"/>
                  </a:ext>
                </a:extLst>
              </a:tr>
              <a:tr h="192778">
                <a:tc>
                  <a:txBody>
                    <a:bodyPr/>
                    <a:lstStyle/>
                    <a:p>
                      <a:pPr algn="ctr"/>
                      <a:r>
                        <a:rPr lang="en-US" sz="1600" b="0" dirty="0">
                          <a:solidFill>
                            <a:schemeClr val="tx1"/>
                          </a:solidFill>
                          <a:effectLst/>
                          <a:latin typeface="Consolas" panose="020B0609020204030204" pitchFamily="49" charset="0"/>
                        </a:rPr>
                        <a:t>9</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CarColor</a:t>
                      </a:r>
                      <a:r>
                        <a:rPr lang="en-US" sz="1600" b="0" dirty="0">
                          <a:solidFill>
                            <a:schemeClr val="tx1"/>
                          </a:solidFill>
                          <a:effectLst/>
                        </a:rPr>
                        <a:t>:</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7538163"/>
                  </a:ext>
                </a:extLst>
              </a:tr>
              <a:tr h="192778">
                <a:tc>
                  <a:txBody>
                    <a:bodyPr/>
                    <a:lstStyle/>
                    <a:p>
                      <a:pPr algn="ctr"/>
                      <a:r>
                        <a:rPr lang="en-US" sz="1600" b="0" dirty="0">
                          <a:solidFill>
                            <a:schemeClr val="tx1"/>
                          </a:solidFill>
                          <a:effectLst/>
                        </a:rPr>
                        <a:t>11</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BodyType</a:t>
                      </a:r>
                      <a:r>
                        <a:rPr lang="en-US" sz="1600" b="0" dirty="0">
                          <a:solidFill>
                            <a:schemeClr val="tx1"/>
                          </a:solidFill>
                          <a:effectLst/>
                        </a:rPr>
                        <a:t>:   </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07943"/>
                  </a:ext>
                </a:extLst>
              </a:tr>
            </a:tbl>
          </a:graphicData>
        </a:graphic>
      </p:graphicFrame>
      <p:graphicFrame>
        <p:nvGraphicFramePr>
          <p:cNvPr id="13" name="Table 12">
            <a:extLst>
              <a:ext uri="{FF2B5EF4-FFF2-40B4-BE49-F238E27FC236}">
                <a16:creationId xmlns:a16="http://schemas.microsoft.com/office/drawing/2014/main" id="{5F8B033B-CC67-EBAF-94A7-D8ACB240C56C}"/>
              </a:ext>
            </a:extLst>
          </p:cNvPr>
          <p:cNvGraphicFramePr>
            <a:graphicFrameLocks noGrp="1"/>
          </p:cNvGraphicFramePr>
          <p:nvPr>
            <p:extLst>
              <p:ext uri="{D42A27DB-BD31-4B8C-83A1-F6EECF244321}">
                <p14:modId xmlns:p14="http://schemas.microsoft.com/office/powerpoint/2010/main" val="16637228"/>
              </p:ext>
            </p:extLst>
          </p:nvPr>
        </p:nvGraphicFramePr>
        <p:xfrm>
          <a:off x="7241411" y="4471046"/>
          <a:ext cx="2318033" cy="1746110"/>
        </p:xfrm>
        <a:graphic>
          <a:graphicData uri="http://schemas.openxmlformats.org/drawingml/2006/table">
            <a:tbl>
              <a:tblPr firstRow="1" bandRow="1">
                <a:tableStyleId>{85BE263C-DBD7-4A20-BB59-AAB30ACAA65A}</a:tableStyleId>
              </a:tblPr>
              <a:tblGrid>
                <a:gridCol w="514215">
                  <a:extLst>
                    <a:ext uri="{9D8B030D-6E8A-4147-A177-3AD203B41FA5}">
                      <a16:colId xmlns:a16="http://schemas.microsoft.com/office/drawing/2014/main" val="2683577531"/>
                    </a:ext>
                  </a:extLst>
                </a:gridCol>
                <a:gridCol w="1803818">
                  <a:extLst>
                    <a:ext uri="{9D8B030D-6E8A-4147-A177-3AD203B41FA5}">
                      <a16:colId xmlns:a16="http://schemas.microsoft.com/office/drawing/2014/main" val="1612060831"/>
                    </a:ext>
                  </a:extLst>
                </a:gridCol>
              </a:tblGrid>
              <a:tr h="192778">
                <a:tc>
                  <a:txBody>
                    <a:bodyPr/>
                    <a:lstStyle/>
                    <a:p>
                      <a:pPr algn="ctr"/>
                      <a:r>
                        <a:rPr lang="en-US" sz="1600" dirty="0">
                          <a:solidFill>
                            <a:schemeClr val="tx1"/>
                          </a:solidFill>
                        </a:rPr>
                        <a:t>S.no</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Continuous feature</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759675"/>
                  </a:ext>
                </a:extLst>
              </a:tr>
              <a:tr h="192778">
                <a:tc>
                  <a:txBody>
                    <a:bodyPr/>
                    <a:lstStyle/>
                    <a:p>
                      <a:pPr algn="ctr"/>
                      <a:r>
                        <a:rPr lang="en-US" sz="1600" b="0" dirty="0">
                          <a:solidFill>
                            <a:schemeClr val="tx1"/>
                          </a:solidFill>
                          <a:effectLst/>
                          <a:latin typeface="Consolas" panose="020B0609020204030204" pitchFamily="49" charset="0"/>
                        </a:rPr>
                        <a:t>4</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ModelYear</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284109"/>
                  </a:ext>
                </a:extLst>
              </a:tr>
              <a:tr h="404990">
                <a:tc>
                  <a:txBody>
                    <a:bodyPr/>
                    <a:lstStyle/>
                    <a:p>
                      <a:pPr algn="ctr"/>
                      <a:r>
                        <a:rPr lang="en-US" sz="1600" dirty="0"/>
                        <a:t>5</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a:solidFill>
                            <a:schemeClr val="tx1"/>
                          </a:solidFill>
                          <a:effectLst/>
                        </a:rPr>
                        <a:t>Mileage(km)</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8794440"/>
                  </a:ext>
                </a:extLst>
              </a:tr>
              <a:tr h="192778">
                <a:tc>
                  <a:txBody>
                    <a:bodyPr/>
                    <a:lstStyle/>
                    <a:p>
                      <a:pPr algn="ctr"/>
                      <a:r>
                        <a:rPr lang="en-US" sz="1600" dirty="0"/>
                        <a:t>10</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EngineCapacity</a:t>
                      </a:r>
                      <a:r>
                        <a:rPr lang="en-US" sz="1600" b="0" dirty="0">
                          <a:solidFill>
                            <a:schemeClr val="tx1"/>
                          </a:solidFill>
                          <a:effectLst/>
                        </a:rPr>
                        <a:t>(cc)</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197406"/>
                  </a:ext>
                </a:extLst>
              </a:tr>
              <a:tr h="1927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12</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effectLst/>
                        </a:rPr>
                        <a:t>Price(</a:t>
                      </a:r>
                      <a:r>
                        <a:rPr lang="en-US" sz="1600" b="0" dirty="0" err="1">
                          <a:solidFill>
                            <a:schemeClr val="tx1"/>
                          </a:solidFill>
                          <a:effectLst/>
                        </a:rPr>
                        <a:t>PKR_lacs</a:t>
                      </a:r>
                      <a:r>
                        <a:rPr lang="en-US" sz="1600" b="0" dirty="0">
                          <a:solidFill>
                            <a:schemeClr val="tx1"/>
                          </a:solidFill>
                          <a:effectLst/>
                        </a:rPr>
                        <a:t>)</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6882427"/>
                  </a:ext>
                </a:extLst>
              </a:tr>
            </a:tbl>
          </a:graphicData>
        </a:graphic>
      </p:graphicFrame>
      <p:sp>
        <p:nvSpPr>
          <p:cNvPr id="19" name="Right Brace 18">
            <a:extLst>
              <a:ext uri="{FF2B5EF4-FFF2-40B4-BE49-F238E27FC236}">
                <a16:creationId xmlns:a16="http://schemas.microsoft.com/office/drawing/2014/main" id="{AC15EE1F-6E62-E7BF-5FA2-3117E179CADA}"/>
              </a:ext>
            </a:extLst>
          </p:cNvPr>
          <p:cNvSpPr/>
          <p:nvPr/>
        </p:nvSpPr>
        <p:spPr>
          <a:xfrm>
            <a:off x="6182951" y="2295589"/>
            <a:ext cx="287698" cy="3995912"/>
          </a:xfrm>
          <a:prstGeom prst="rightBrace">
            <a:avLst>
              <a:gd name="adj1" fmla="val 93834"/>
              <a:gd name="adj2" fmla="val 51718"/>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Arrow: Right 20">
            <a:extLst>
              <a:ext uri="{FF2B5EF4-FFF2-40B4-BE49-F238E27FC236}">
                <a16:creationId xmlns:a16="http://schemas.microsoft.com/office/drawing/2014/main" id="{06183B1B-F4A0-1BD5-3AC3-F3B6AB8F0DEB}"/>
              </a:ext>
            </a:extLst>
          </p:cNvPr>
          <p:cNvSpPr/>
          <p:nvPr/>
        </p:nvSpPr>
        <p:spPr>
          <a:xfrm>
            <a:off x="6599606" y="3921653"/>
            <a:ext cx="641805" cy="8561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a:extLst>
              <a:ext uri="{FF2B5EF4-FFF2-40B4-BE49-F238E27FC236}">
                <a16:creationId xmlns:a16="http://schemas.microsoft.com/office/drawing/2014/main" id="{9B9A0341-D6CB-E0D2-B27B-34237A3888B9}"/>
              </a:ext>
            </a:extLst>
          </p:cNvPr>
          <p:cNvSpPr>
            <a:spLocks noGrp="1"/>
          </p:cNvSpPr>
          <p:nvPr>
            <p:ph idx="1"/>
          </p:nvPr>
        </p:nvSpPr>
        <p:spPr>
          <a:xfrm>
            <a:off x="7241411" y="2200682"/>
            <a:ext cx="4091195" cy="1324437"/>
          </a:xfrm>
        </p:spPr>
        <p:txBody>
          <a:bodyPr>
            <a:normAutofit/>
          </a:bodyPr>
          <a:lstStyle/>
          <a:p>
            <a:r>
              <a:rPr lang="en-US" dirty="0">
                <a:solidFill>
                  <a:schemeClr val="tx1"/>
                </a:solidFill>
              </a:rPr>
              <a:t>Feature variable classification into </a:t>
            </a:r>
          </a:p>
          <a:p>
            <a:pPr>
              <a:buFont typeface="Wingdings" panose="05000000000000000000" pitchFamily="2" charset="2"/>
              <a:buChar char="Ø"/>
            </a:pPr>
            <a:r>
              <a:rPr lang="en-US" dirty="0">
                <a:solidFill>
                  <a:schemeClr val="tx1"/>
                </a:solidFill>
              </a:rPr>
              <a:t> Continuous feature</a:t>
            </a:r>
          </a:p>
          <a:p>
            <a:pPr>
              <a:buFont typeface="Wingdings" panose="05000000000000000000" pitchFamily="2" charset="2"/>
              <a:buChar char="Ø"/>
            </a:pPr>
            <a:r>
              <a:rPr lang="en-US" dirty="0">
                <a:solidFill>
                  <a:schemeClr val="tx1"/>
                </a:solidFill>
              </a:rPr>
              <a:t> Categorical feature</a:t>
            </a:r>
          </a:p>
          <a:p>
            <a:endParaRPr lang="en-US" dirty="0"/>
          </a:p>
          <a:p>
            <a:endParaRPr lang="en-US" dirty="0"/>
          </a:p>
        </p:txBody>
      </p:sp>
      <p:graphicFrame>
        <p:nvGraphicFramePr>
          <p:cNvPr id="3" name="Table 2">
            <a:extLst>
              <a:ext uri="{FF2B5EF4-FFF2-40B4-BE49-F238E27FC236}">
                <a16:creationId xmlns:a16="http://schemas.microsoft.com/office/drawing/2014/main" id="{4E3A7692-E199-9E55-6F0A-650F3A013C3A}"/>
              </a:ext>
            </a:extLst>
          </p:cNvPr>
          <p:cNvGraphicFramePr>
            <a:graphicFrameLocks noGrp="1"/>
          </p:cNvGraphicFramePr>
          <p:nvPr>
            <p:extLst>
              <p:ext uri="{D42A27DB-BD31-4B8C-83A1-F6EECF244321}">
                <p14:modId xmlns:p14="http://schemas.microsoft.com/office/powerpoint/2010/main" val="643511177"/>
              </p:ext>
            </p:extLst>
          </p:nvPr>
        </p:nvGraphicFramePr>
        <p:xfrm>
          <a:off x="91854" y="1863151"/>
          <a:ext cx="5962140" cy="4428350"/>
        </p:xfrm>
        <a:graphic>
          <a:graphicData uri="http://schemas.openxmlformats.org/drawingml/2006/table">
            <a:tbl>
              <a:tblPr firstRow="1" bandRow="1">
                <a:tableStyleId>{85BE263C-DBD7-4A20-BB59-AAB30ACAA65A}</a:tableStyleId>
              </a:tblPr>
              <a:tblGrid>
                <a:gridCol w="551540">
                  <a:extLst>
                    <a:ext uri="{9D8B030D-6E8A-4147-A177-3AD203B41FA5}">
                      <a16:colId xmlns:a16="http://schemas.microsoft.com/office/drawing/2014/main" val="2683577531"/>
                    </a:ext>
                  </a:extLst>
                </a:gridCol>
                <a:gridCol w="1843061">
                  <a:extLst>
                    <a:ext uri="{9D8B030D-6E8A-4147-A177-3AD203B41FA5}">
                      <a16:colId xmlns:a16="http://schemas.microsoft.com/office/drawing/2014/main" val="1612060831"/>
                    </a:ext>
                  </a:extLst>
                </a:gridCol>
                <a:gridCol w="3567539">
                  <a:extLst>
                    <a:ext uri="{9D8B030D-6E8A-4147-A177-3AD203B41FA5}">
                      <a16:colId xmlns:a16="http://schemas.microsoft.com/office/drawing/2014/main" val="3169839798"/>
                    </a:ext>
                  </a:extLst>
                </a:gridCol>
              </a:tblGrid>
              <a:tr h="1927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S.no</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Feature variable</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Data type</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759675"/>
                  </a:ext>
                </a:extLst>
              </a:tr>
              <a:tr h="192778">
                <a:tc>
                  <a:txBody>
                    <a:bodyPr/>
                    <a:lstStyle/>
                    <a:p>
                      <a:pPr algn="ctr"/>
                      <a:r>
                        <a:rPr lang="en-US" sz="1600" b="0" dirty="0">
                          <a:solidFill>
                            <a:schemeClr val="tx1"/>
                          </a:solidFill>
                          <a:effectLst/>
                        </a:rPr>
                        <a:t>1</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S.No</a:t>
                      </a:r>
                      <a:r>
                        <a:rPr lang="en-US" sz="1600" b="0" dirty="0">
                          <a:solidFill>
                            <a:schemeClr val="tx1"/>
                          </a:solidFill>
                          <a:effectLst/>
                        </a:rPr>
                        <a:t>. </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a:solidFill>
                            <a:schemeClr val="tx1"/>
                          </a:solidFill>
                          <a:effectLst/>
                          <a:latin typeface="Consolas" panose="020B0609020204030204" pitchFamily="49" charset="0"/>
                        </a:rPr>
                        <a:t>Int64</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645680"/>
                  </a:ext>
                </a:extLst>
              </a:tr>
              <a:tr h="332980">
                <a:tc>
                  <a:txBody>
                    <a:bodyPr/>
                    <a:lstStyle/>
                    <a:p>
                      <a:pPr algn="ctr"/>
                      <a:r>
                        <a:rPr lang="en-US" sz="1600" b="0" dirty="0">
                          <a:solidFill>
                            <a:schemeClr val="tx1"/>
                          </a:solidFill>
                          <a:effectLst/>
                        </a:rPr>
                        <a:t>2</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carTitle</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a:solidFill>
                            <a:schemeClr val="tx1"/>
                          </a:solidFill>
                          <a:effectLst/>
                          <a:latin typeface="Consolas" panose="020B0609020204030204" pitchFamily="49" charset="0"/>
                        </a:rPr>
                        <a:t>object “string”</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0125836"/>
                  </a:ext>
                </a:extLst>
              </a:tr>
              <a:tr h="332980">
                <a:tc>
                  <a:txBody>
                    <a:bodyPr/>
                    <a:lstStyle/>
                    <a:p>
                      <a:pPr algn="ctr"/>
                      <a:r>
                        <a:rPr lang="en-US" sz="1600" b="1" dirty="0">
                          <a:solidFill>
                            <a:srgbClr val="FF0000"/>
                          </a:solidFill>
                          <a:effectLst/>
                          <a:latin typeface="Consolas" panose="020B0609020204030204" pitchFamily="49" charset="0"/>
                        </a:rPr>
                        <a:t>3</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err="1">
                          <a:solidFill>
                            <a:srgbClr val="FF0000"/>
                          </a:solidFill>
                          <a:effectLst/>
                        </a:rPr>
                        <a:t>carCompany</a:t>
                      </a:r>
                      <a:endParaRPr lang="en-US" sz="1600" b="1" dirty="0">
                        <a:solidFill>
                          <a:srgbClr val="FF0000"/>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solidFill>
                            <a:srgbClr val="FF0000"/>
                          </a:solidFill>
                          <a:effectLst/>
                          <a:latin typeface="Consolas" panose="020B0609020204030204" pitchFamily="49" charset="0"/>
                        </a:rPr>
                        <a:t>object “string and categorical”</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0041989"/>
                  </a:ext>
                </a:extLst>
              </a:tr>
              <a:tr h="192778">
                <a:tc>
                  <a:txBody>
                    <a:bodyPr/>
                    <a:lstStyle/>
                    <a:p>
                      <a:pPr algn="ctr"/>
                      <a:r>
                        <a:rPr lang="en-US" sz="1600" b="0" dirty="0">
                          <a:solidFill>
                            <a:schemeClr val="tx1"/>
                          </a:solidFill>
                          <a:effectLst/>
                          <a:latin typeface="Consolas" panose="020B0609020204030204" pitchFamily="49" charset="0"/>
                        </a:rPr>
                        <a:t>4</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ModelYear</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a:solidFill>
                            <a:schemeClr val="tx1"/>
                          </a:solidFill>
                          <a:effectLst/>
                          <a:latin typeface="Consolas" panose="020B0609020204030204" pitchFamily="49" charset="0"/>
                        </a:rPr>
                        <a:t>Int64</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284109"/>
                  </a:ext>
                </a:extLst>
              </a:tr>
              <a:tr h="404990">
                <a:tc>
                  <a:txBody>
                    <a:bodyPr/>
                    <a:lstStyle/>
                    <a:p>
                      <a:pPr algn="ctr"/>
                      <a:r>
                        <a:rPr lang="en-US" sz="1600" dirty="0"/>
                        <a:t>5</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a:solidFill>
                            <a:schemeClr val="tx1"/>
                          </a:solidFill>
                          <a:effectLst/>
                        </a:rPr>
                        <a:t>Mileage(km)</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a:solidFill>
                            <a:schemeClr val="tx1"/>
                          </a:solidFill>
                          <a:effectLst/>
                          <a:latin typeface="Consolas" panose="020B0609020204030204" pitchFamily="49" charset="0"/>
                        </a:rPr>
                        <a:t>Int64</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8794440"/>
                  </a:ext>
                </a:extLst>
              </a:tr>
              <a:tr h="192778">
                <a:tc>
                  <a:txBody>
                    <a:bodyPr/>
                    <a:lstStyle/>
                    <a:p>
                      <a:pPr algn="ctr"/>
                      <a:r>
                        <a:rPr lang="en-US" sz="1600" b="1" dirty="0">
                          <a:solidFill>
                            <a:srgbClr val="FF0000"/>
                          </a:solidFill>
                          <a:effectLst/>
                          <a:latin typeface="Consolas" panose="020B0609020204030204" pitchFamily="49"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err="1">
                          <a:solidFill>
                            <a:srgbClr val="FF0000"/>
                          </a:solidFill>
                          <a:effectLst/>
                        </a:rPr>
                        <a:t>EngineType</a:t>
                      </a:r>
                      <a:endParaRPr lang="en-US" sz="1600" b="1" dirty="0">
                        <a:solidFill>
                          <a:srgbClr val="FF0000"/>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solidFill>
                            <a:srgbClr val="FF0000"/>
                          </a:solidFill>
                          <a:effectLst/>
                          <a:latin typeface="Consolas" panose="020B0609020204030204" pitchFamily="49" charset="0"/>
                        </a:rPr>
                        <a:t>object “string and categorical”</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8659191"/>
                  </a:ext>
                </a:extLst>
              </a:tr>
              <a:tr h="332980">
                <a:tc>
                  <a:txBody>
                    <a:bodyPr/>
                    <a:lstStyle/>
                    <a:p>
                      <a:pPr algn="ctr"/>
                      <a:r>
                        <a:rPr lang="en-US" sz="1600" b="1" dirty="0">
                          <a:solidFill>
                            <a:srgbClr val="FF0000"/>
                          </a:solidFill>
                          <a:effectLst/>
                          <a:latin typeface="Consolas" panose="020B0609020204030204" pitchFamily="49" charset="0"/>
                        </a:rPr>
                        <a:t>7</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solidFill>
                            <a:srgbClr val="FF0000"/>
                          </a:solidFill>
                          <a:effectLst/>
                        </a:rPr>
                        <a:t>Transmission:</a:t>
                      </a:r>
                      <a:endParaRPr lang="en-US" sz="1600" b="1" dirty="0">
                        <a:solidFill>
                          <a:srgbClr val="FF0000"/>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solidFill>
                            <a:srgbClr val="FF0000"/>
                          </a:solidFill>
                          <a:effectLst/>
                          <a:latin typeface="Consolas" panose="020B0609020204030204" pitchFamily="49" charset="0"/>
                        </a:rPr>
                        <a:t>object “string and categorical”</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32110"/>
                  </a:ext>
                </a:extLst>
              </a:tr>
              <a:tr h="192778">
                <a:tc>
                  <a:txBody>
                    <a:bodyPr/>
                    <a:lstStyle/>
                    <a:p>
                      <a:pPr algn="ctr"/>
                      <a:r>
                        <a:rPr lang="en-US" sz="1600" b="1" dirty="0">
                          <a:solidFill>
                            <a:srgbClr val="FF0000"/>
                          </a:solidFill>
                        </a:rPr>
                        <a:t>8</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err="1">
                          <a:solidFill>
                            <a:srgbClr val="FF0000"/>
                          </a:solidFill>
                          <a:effectLst/>
                        </a:rPr>
                        <a:t>RegisteredCIty</a:t>
                      </a:r>
                      <a:endParaRPr lang="en-US" sz="1600" b="1" dirty="0">
                        <a:solidFill>
                          <a:srgbClr val="FF0000"/>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solidFill>
                            <a:srgbClr val="FF0000"/>
                          </a:solidFill>
                          <a:effectLst/>
                          <a:latin typeface="Consolas" panose="020B0609020204030204" pitchFamily="49" charset="0"/>
                        </a:rPr>
                        <a:t>object “string and categorical”</a:t>
                      </a:r>
                      <a:endParaRPr lang="en-US" sz="1600" b="1" dirty="0">
                        <a:solidFill>
                          <a:srgbClr val="FF0000"/>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7078680"/>
                  </a:ext>
                </a:extLst>
              </a:tr>
              <a:tr h="192778">
                <a:tc>
                  <a:txBody>
                    <a:bodyPr/>
                    <a:lstStyle/>
                    <a:p>
                      <a:pPr algn="ctr"/>
                      <a:r>
                        <a:rPr lang="en-US" sz="1600" b="1" dirty="0">
                          <a:solidFill>
                            <a:srgbClr val="FF0000"/>
                          </a:solidFill>
                          <a:effectLst/>
                          <a:latin typeface="Consolas" panose="020B0609020204030204" pitchFamily="49" charset="0"/>
                        </a:rPr>
                        <a:t>9</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err="1">
                          <a:solidFill>
                            <a:srgbClr val="FF0000"/>
                          </a:solidFill>
                          <a:effectLst/>
                        </a:rPr>
                        <a:t>CarColor</a:t>
                      </a:r>
                      <a:endParaRPr lang="en-US" sz="1600" b="1" dirty="0">
                        <a:solidFill>
                          <a:srgbClr val="FF0000"/>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solidFill>
                            <a:srgbClr val="FF0000"/>
                          </a:solidFill>
                          <a:effectLst/>
                          <a:latin typeface="Consolas" panose="020B0609020204030204" pitchFamily="49" charset="0"/>
                        </a:rPr>
                        <a:t>object “string and categorical”</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7538163"/>
                  </a:ext>
                </a:extLst>
              </a:tr>
              <a:tr h="192778">
                <a:tc>
                  <a:txBody>
                    <a:bodyPr/>
                    <a:lstStyle/>
                    <a:p>
                      <a:pPr algn="ctr"/>
                      <a:r>
                        <a:rPr lang="en-US" sz="1600" dirty="0"/>
                        <a:t>10</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EngineCapacity</a:t>
                      </a:r>
                      <a:r>
                        <a:rPr lang="en-US" sz="1600" b="0" dirty="0">
                          <a:solidFill>
                            <a:schemeClr val="tx1"/>
                          </a:solidFill>
                          <a:effectLst/>
                        </a:rPr>
                        <a:t>(cc)</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effectLst/>
                          <a:latin typeface="Consolas" panose="020B0609020204030204" pitchFamily="49" charset="0"/>
                        </a:rPr>
                        <a:t>Int64</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197406"/>
                  </a:ext>
                </a:extLst>
              </a:tr>
              <a:tr h="192778">
                <a:tc>
                  <a:txBody>
                    <a:bodyPr/>
                    <a:lstStyle/>
                    <a:p>
                      <a:pPr algn="ctr"/>
                      <a:r>
                        <a:rPr lang="en-US" sz="1600" b="1" dirty="0">
                          <a:solidFill>
                            <a:srgbClr val="FF0000"/>
                          </a:solidFill>
                          <a:effectLst/>
                        </a:rPr>
                        <a:t>11</a:t>
                      </a:r>
                      <a:endParaRPr lang="en-US" sz="1600" b="1" dirty="0">
                        <a:solidFill>
                          <a:srgbClr val="FF0000"/>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err="1">
                          <a:solidFill>
                            <a:srgbClr val="FF0000"/>
                          </a:solidFill>
                          <a:effectLst/>
                        </a:rPr>
                        <a:t>BodyType</a:t>
                      </a:r>
                      <a:r>
                        <a:rPr lang="en-US" sz="1600" b="1" dirty="0">
                          <a:solidFill>
                            <a:srgbClr val="FF0000"/>
                          </a:solidFill>
                          <a:effectLst/>
                        </a:rPr>
                        <a:t>:   </a:t>
                      </a:r>
                      <a:endParaRPr lang="en-US" sz="1600" b="1" dirty="0">
                        <a:solidFill>
                          <a:srgbClr val="FF0000"/>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solidFill>
                            <a:srgbClr val="FF0000"/>
                          </a:solidFill>
                          <a:effectLst/>
                          <a:latin typeface="Consolas" panose="020B0609020204030204" pitchFamily="49" charset="0"/>
                        </a:rPr>
                        <a:t>object “string and categorical”</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07943"/>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12</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effectLst/>
                        </a:rPr>
                        <a:t>Price(</a:t>
                      </a:r>
                      <a:r>
                        <a:rPr lang="en-US" sz="1600" b="0" dirty="0" err="1">
                          <a:solidFill>
                            <a:schemeClr val="tx1"/>
                          </a:solidFill>
                          <a:effectLst/>
                        </a:rPr>
                        <a:t>PKR_lacs</a:t>
                      </a:r>
                      <a:r>
                        <a:rPr lang="en-US" sz="1600" b="0" dirty="0">
                          <a:solidFill>
                            <a:schemeClr val="tx1"/>
                          </a:solidFill>
                          <a:effectLst/>
                        </a:rPr>
                        <a:t>)</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float64</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8864364"/>
                  </a:ext>
                </a:extLst>
              </a:tr>
            </a:tbl>
          </a:graphicData>
        </a:graphic>
      </p:graphicFrame>
    </p:spTree>
    <p:extLst>
      <p:ext uri="{BB962C8B-B14F-4D97-AF65-F5344CB8AC3E}">
        <p14:creationId xmlns:p14="http://schemas.microsoft.com/office/powerpoint/2010/main" val="3774026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a:xfrm>
            <a:off x="535827" y="286603"/>
            <a:ext cx="10316991" cy="1450757"/>
          </a:xfrm>
        </p:spPr>
        <p:txBody>
          <a:bodyPr>
            <a:normAutofit/>
          </a:bodyPr>
          <a:lstStyle/>
          <a:p>
            <a:r>
              <a:rPr lang="en-US" sz="4400" b="1" dirty="0">
                <a:solidFill>
                  <a:schemeClr val="tx1"/>
                </a:solidFill>
                <a:latin typeface="+mn-lt"/>
              </a:rPr>
              <a:t>Separating input and target features variable</a:t>
            </a:r>
          </a:p>
        </p:txBody>
      </p:sp>
      <p:sp>
        <p:nvSpPr>
          <p:cNvPr id="5" name="Date Placeholder 4">
            <a:extLst>
              <a:ext uri="{FF2B5EF4-FFF2-40B4-BE49-F238E27FC236}">
                <a16:creationId xmlns:a16="http://schemas.microsoft.com/office/drawing/2014/main" id="{1DB65F88-89E7-F977-BCAC-2133A187F53C}"/>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99551F2C-1E66-F1C4-DD8D-760ADDD4A589}"/>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E89EFD25-0E7E-3293-4833-6555C7D35519}"/>
              </a:ext>
            </a:extLst>
          </p:cNvPr>
          <p:cNvSpPr>
            <a:spLocks noGrp="1"/>
          </p:cNvSpPr>
          <p:nvPr>
            <p:ph type="sldNum" sz="quarter" idx="12"/>
          </p:nvPr>
        </p:nvSpPr>
        <p:spPr/>
        <p:txBody>
          <a:bodyPr/>
          <a:lstStyle/>
          <a:p>
            <a:fld id="{D67CA79A-80EE-45A9-8DD4-C0B1AF25D068}" type="slidenum">
              <a:rPr lang="en-US" smtClean="0"/>
              <a:t>19</a:t>
            </a:fld>
            <a:endParaRPr lang="en-US"/>
          </a:p>
        </p:txBody>
      </p:sp>
      <p:pic>
        <p:nvPicPr>
          <p:cNvPr id="4" name="Picture 3">
            <a:extLst>
              <a:ext uri="{FF2B5EF4-FFF2-40B4-BE49-F238E27FC236}">
                <a16:creationId xmlns:a16="http://schemas.microsoft.com/office/drawing/2014/main" id="{077C38BF-BACB-EA37-9AA5-96273B3F2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graphicFrame>
        <p:nvGraphicFramePr>
          <p:cNvPr id="8" name="Table 7">
            <a:extLst>
              <a:ext uri="{FF2B5EF4-FFF2-40B4-BE49-F238E27FC236}">
                <a16:creationId xmlns:a16="http://schemas.microsoft.com/office/drawing/2014/main" id="{3B61C40E-D174-430E-448D-7CB96F8A5A86}"/>
              </a:ext>
            </a:extLst>
          </p:cNvPr>
          <p:cNvGraphicFramePr>
            <a:graphicFrameLocks noGrp="1"/>
          </p:cNvGraphicFramePr>
          <p:nvPr>
            <p:extLst>
              <p:ext uri="{D42A27DB-BD31-4B8C-83A1-F6EECF244321}">
                <p14:modId xmlns:p14="http://schemas.microsoft.com/office/powerpoint/2010/main" val="2653744092"/>
              </p:ext>
            </p:extLst>
          </p:nvPr>
        </p:nvGraphicFramePr>
        <p:xfrm>
          <a:off x="535828" y="1836844"/>
          <a:ext cx="2282947" cy="4428350"/>
        </p:xfrm>
        <a:graphic>
          <a:graphicData uri="http://schemas.openxmlformats.org/drawingml/2006/table">
            <a:tbl>
              <a:tblPr firstRow="1" bandRow="1">
                <a:tableStyleId>{85BE263C-DBD7-4A20-BB59-AAB30ACAA65A}</a:tableStyleId>
              </a:tblPr>
              <a:tblGrid>
                <a:gridCol w="518353">
                  <a:extLst>
                    <a:ext uri="{9D8B030D-6E8A-4147-A177-3AD203B41FA5}">
                      <a16:colId xmlns:a16="http://schemas.microsoft.com/office/drawing/2014/main" val="2683577531"/>
                    </a:ext>
                  </a:extLst>
                </a:gridCol>
                <a:gridCol w="1764594">
                  <a:extLst>
                    <a:ext uri="{9D8B030D-6E8A-4147-A177-3AD203B41FA5}">
                      <a16:colId xmlns:a16="http://schemas.microsoft.com/office/drawing/2014/main" val="1612060831"/>
                    </a:ext>
                  </a:extLst>
                </a:gridCol>
              </a:tblGrid>
              <a:tr h="1927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S.no</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Feature variable</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759675"/>
                  </a:ext>
                </a:extLst>
              </a:tr>
              <a:tr h="192778">
                <a:tc>
                  <a:txBody>
                    <a:bodyPr/>
                    <a:lstStyle/>
                    <a:p>
                      <a:pPr algn="ctr"/>
                      <a:r>
                        <a:rPr lang="en-US" sz="1600" b="0" dirty="0">
                          <a:solidFill>
                            <a:schemeClr val="tx1"/>
                          </a:solidFill>
                          <a:effectLst/>
                        </a:rPr>
                        <a:t>1</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S.No</a:t>
                      </a:r>
                      <a:r>
                        <a:rPr lang="en-US" sz="1600" b="0" dirty="0">
                          <a:solidFill>
                            <a:schemeClr val="tx1"/>
                          </a:solidFill>
                          <a:effectLst/>
                        </a:rPr>
                        <a:t>. </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645680"/>
                  </a:ext>
                </a:extLst>
              </a:tr>
              <a:tr h="332980">
                <a:tc>
                  <a:txBody>
                    <a:bodyPr/>
                    <a:lstStyle/>
                    <a:p>
                      <a:pPr algn="ctr"/>
                      <a:r>
                        <a:rPr lang="en-US" sz="1600" b="0" dirty="0">
                          <a:solidFill>
                            <a:schemeClr val="tx1"/>
                          </a:solidFill>
                          <a:effectLst/>
                        </a:rPr>
                        <a:t>2</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carTitle</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0125836"/>
                  </a:ext>
                </a:extLst>
              </a:tr>
              <a:tr h="332980">
                <a:tc>
                  <a:txBody>
                    <a:bodyPr/>
                    <a:lstStyle/>
                    <a:p>
                      <a:pPr algn="ctr"/>
                      <a:r>
                        <a:rPr lang="en-US" sz="1600" b="0" dirty="0">
                          <a:solidFill>
                            <a:schemeClr val="tx1"/>
                          </a:solidFill>
                          <a:effectLst/>
                          <a:latin typeface="Consolas" panose="020B0609020204030204" pitchFamily="49" charset="0"/>
                        </a:rPr>
                        <a:t>3</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carcompany</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0041989"/>
                  </a:ext>
                </a:extLst>
              </a:tr>
              <a:tr h="192778">
                <a:tc>
                  <a:txBody>
                    <a:bodyPr/>
                    <a:lstStyle/>
                    <a:p>
                      <a:pPr algn="ctr"/>
                      <a:r>
                        <a:rPr lang="en-US" sz="1600" b="0" dirty="0">
                          <a:solidFill>
                            <a:schemeClr val="tx1"/>
                          </a:solidFill>
                          <a:effectLst/>
                          <a:latin typeface="Consolas" panose="020B0609020204030204" pitchFamily="49" charset="0"/>
                        </a:rPr>
                        <a:t>4</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ModelYear</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284109"/>
                  </a:ext>
                </a:extLst>
              </a:tr>
              <a:tr h="404990">
                <a:tc>
                  <a:txBody>
                    <a:bodyPr/>
                    <a:lstStyle/>
                    <a:p>
                      <a:pPr algn="ctr"/>
                      <a:r>
                        <a:rPr lang="en-US" sz="1600" dirty="0"/>
                        <a:t>5</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a:solidFill>
                            <a:schemeClr val="tx1"/>
                          </a:solidFill>
                          <a:effectLst/>
                        </a:rPr>
                        <a:t>Mileage(km)</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8794440"/>
                  </a:ext>
                </a:extLst>
              </a:tr>
              <a:tr h="192778">
                <a:tc>
                  <a:txBody>
                    <a:bodyPr/>
                    <a:lstStyle/>
                    <a:p>
                      <a:pPr algn="ctr"/>
                      <a:r>
                        <a:rPr lang="en-US" sz="1600" b="0" dirty="0">
                          <a:solidFill>
                            <a:schemeClr val="tx1"/>
                          </a:solidFill>
                          <a:effectLst/>
                          <a:latin typeface="Consolas" panose="020B0609020204030204" pitchFamily="49"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EngineType</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8659191"/>
                  </a:ext>
                </a:extLst>
              </a:tr>
              <a:tr h="332980">
                <a:tc>
                  <a:txBody>
                    <a:bodyPr/>
                    <a:lstStyle/>
                    <a:p>
                      <a:pPr algn="ctr"/>
                      <a:r>
                        <a:rPr lang="en-US" sz="1600" b="0" dirty="0">
                          <a:solidFill>
                            <a:schemeClr val="tx1"/>
                          </a:solidFill>
                          <a:effectLst/>
                          <a:latin typeface="Consolas" panose="020B0609020204030204" pitchFamily="49" charset="0"/>
                        </a:rPr>
                        <a:t>7</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a:solidFill>
                            <a:schemeClr val="tx1"/>
                          </a:solidFill>
                          <a:effectLst/>
                        </a:rPr>
                        <a:t>Transmission</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32110"/>
                  </a:ext>
                </a:extLst>
              </a:tr>
              <a:tr h="192778">
                <a:tc>
                  <a:txBody>
                    <a:bodyPr/>
                    <a:lstStyle/>
                    <a:p>
                      <a:pPr algn="ctr"/>
                      <a:r>
                        <a:rPr lang="en-US" sz="1600" dirty="0"/>
                        <a:t>8</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RegisteredCIty</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7078680"/>
                  </a:ext>
                </a:extLst>
              </a:tr>
              <a:tr h="192778">
                <a:tc>
                  <a:txBody>
                    <a:bodyPr/>
                    <a:lstStyle/>
                    <a:p>
                      <a:pPr algn="ctr"/>
                      <a:r>
                        <a:rPr lang="en-US" sz="1600" b="0" dirty="0">
                          <a:solidFill>
                            <a:schemeClr val="tx1"/>
                          </a:solidFill>
                          <a:effectLst/>
                          <a:latin typeface="Consolas" panose="020B0609020204030204" pitchFamily="49" charset="0"/>
                        </a:rPr>
                        <a:t>9</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CarColor</a:t>
                      </a:r>
                      <a:r>
                        <a:rPr lang="en-US" sz="1600" b="0" dirty="0">
                          <a:solidFill>
                            <a:schemeClr val="tx1"/>
                          </a:solidFill>
                          <a:effectLst/>
                        </a:rPr>
                        <a:t>:</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7538163"/>
                  </a:ext>
                </a:extLst>
              </a:tr>
              <a:tr h="192778">
                <a:tc>
                  <a:txBody>
                    <a:bodyPr/>
                    <a:lstStyle/>
                    <a:p>
                      <a:pPr algn="ctr"/>
                      <a:r>
                        <a:rPr lang="en-US" sz="1600" dirty="0"/>
                        <a:t>10</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EngineCapacity</a:t>
                      </a:r>
                      <a:r>
                        <a:rPr lang="en-US" sz="1600" b="0" dirty="0">
                          <a:solidFill>
                            <a:schemeClr val="tx1"/>
                          </a:solidFill>
                          <a:effectLst/>
                        </a:rPr>
                        <a:t>(cc)</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197406"/>
                  </a:ext>
                </a:extLst>
              </a:tr>
              <a:tr h="192778">
                <a:tc>
                  <a:txBody>
                    <a:bodyPr/>
                    <a:lstStyle/>
                    <a:p>
                      <a:pPr algn="ctr"/>
                      <a:r>
                        <a:rPr lang="en-US" sz="1600" b="0" dirty="0">
                          <a:solidFill>
                            <a:schemeClr val="tx1"/>
                          </a:solidFill>
                          <a:effectLst/>
                        </a:rPr>
                        <a:t>11</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BodyType</a:t>
                      </a:r>
                      <a:r>
                        <a:rPr lang="en-US" sz="1600" b="0" dirty="0">
                          <a:solidFill>
                            <a:schemeClr val="tx1"/>
                          </a:solidFill>
                          <a:effectLst/>
                        </a:rPr>
                        <a:t>  </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07943"/>
                  </a:ext>
                </a:extLst>
              </a:tr>
              <a:tr h="2061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12</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effectLst/>
                        </a:rPr>
                        <a:t>Price(</a:t>
                      </a:r>
                      <a:r>
                        <a:rPr lang="en-US" sz="1600" b="0" dirty="0" err="1">
                          <a:solidFill>
                            <a:schemeClr val="tx1"/>
                          </a:solidFill>
                          <a:effectLst/>
                        </a:rPr>
                        <a:t>PKR_lacs</a:t>
                      </a:r>
                      <a:r>
                        <a:rPr lang="en-US" sz="1600" b="0" dirty="0">
                          <a:solidFill>
                            <a:schemeClr val="tx1"/>
                          </a:solidFill>
                          <a:effectLst/>
                        </a:rPr>
                        <a:t>)</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8864364"/>
                  </a:ext>
                </a:extLst>
              </a:tr>
            </a:tbl>
          </a:graphicData>
        </a:graphic>
      </p:graphicFrame>
      <p:graphicFrame>
        <p:nvGraphicFramePr>
          <p:cNvPr id="12" name="Table 11">
            <a:extLst>
              <a:ext uri="{FF2B5EF4-FFF2-40B4-BE49-F238E27FC236}">
                <a16:creationId xmlns:a16="http://schemas.microsoft.com/office/drawing/2014/main" id="{E25B2B99-999A-80CA-E82C-E6AB771CD56D}"/>
              </a:ext>
            </a:extLst>
          </p:cNvPr>
          <p:cNvGraphicFramePr>
            <a:graphicFrameLocks noGrp="1"/>
          </p:cNvGraphicFramePr>
          <p:nvPr>
            <p:extLst>
              <p:ext uri="{D42A27DB-BD31-4B8C-83A1-F6EECF244321}">
                <p14:modId xmlns:p14="http://schemas.microsoft.com/office/powerpoint/2010/main" val="1033897453"/>
              </p:ext>
            </p:extLst>
          </p:nvPr>
        </p:nvGraphicFramePr>
        <p:xfrm>
          <a:off x="9376830" y="3538010"/>
          <a:ext cx="2318033" cy="2590800"/>
        </p:xfrm>
        <a:graphic>
          <a:graphicData uri="http://schemas.openxmlformats.org/drawingml/2006/table">
            <a:tbl>
              <a:tblPr firstRow="1" bandRow="1">
                <a:tableStyleId>{85BE263C-DBD7-4A20-BB59-AAB30ACAA65A}</a:tableStyleId>
              </a:tblPr>
              <a:tblGrid>
                <a:gridCol w="476747">
                  <a:extLst>
                    <a:ext uri="{9D8B030D-6E8A-4147-A177-3AD203B41FA5}">
                      <a16:colId xmlns:a16="http://schemas.microsoft.com/office/drawing/2014/main" val="2683577531"/>
                    </a:ext>
                  </a:extLst>
                </a:gridCol>
                <a:gridCol w="1841286">
                  <a:extLst>
                    <a:ext uri="{9D8B030D-6E8A-4147-A177-3AD203B41FA5}">
                      <a16:colId xmlns:a16="http://schemas.microsoft.com/office/drawing/2014/main" val="1612060831"/>
                    </a:ext>
                  </a:extLst>
                </a:gridCol>
              </a:tblGrid>
              <a:tr h="192778">
                <a:tc>
                  <a:txBody>
                    <a:bodyPr/>
                    <a:lstStyle/>
                    <a:p>
                      <a:pPr algn="ctr"/>
                      <a:r>
                        <a:rPr lang="en-US" sz="1600" dirty="0">
                          <a:solidFill>
                            <a:schemeClr val="tx1"/>
                          </a:solidFill>
                        </a:rPr>
                        <a:t>S.no</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Input Categorical feature</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759675"/>
                  </a:ext>
                </a:extLst>
              </a:tr>
              <a:tr h="332980">
                <a:tc>
                  <a:txBody>
                    <a:bodyPr/>
                    <a:lstStyle/>
                    <a:p>
                      <a:pPr algn="ctr"/>
                      <a:r>
                        <a:rPr lang="en-US" sz="1600" b="0" dirty="0">
                          <a:solidFill>
                            <a:schemeClr val="tx1"/>
                          </a:solidFill>
                          <a:effectLst/>
                          <a:latin typeface="Consolas" panose="020B0609020204030204" pitchFamily="49" charset="0"/>
                        </a:rPr>
                        <a:t>3</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carcompany</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0041989"/>
                  </a:ext>
                </a:extLst>
              </a:tr>
              <a:tr h="192778">
                <a:tc>
                  <a:txBody>
                    <a:bodyPr/>
                    <a:lstStyle/>
                    <a:p>
                      <a:pPr algn="ctr"/>
                      <a:r>
                        <a:rPr lang="en-US" sz="1600" b="0" dirty="0">
                          <a:solidFill>
                            <a:schemeClr val="tx1"/>
                          </a:solidFill>
                          <a:effectLst/>
                          <a:latin typeface="Consolas" panose="020B0609020204030204" pitchFamily="49"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EngineType</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8659191"/>
                  </a:ext>
                </a:extLst>
              </a:tr>
              <a:tr h="332980">
                <a:tc>
                  <a:txBody>
                    <a:bodyPr/>
                    <a:lstStyle/>
                    <a:p>
                      <a:pPr algn="ctr"/>
                      <a:r>
                        <a:rPr lang="en-US" sz="1600" b="0" dirty="0">
                          <a:solidFill>
                            <a:schemeClr val="tx1"/>
                          </a:solidFill>
                          <a:effectLst/>
                          <a:latin typeface="Consolas" panose="020B0609020204030204" pitchFamily="49" charset="0"/>
                        </a:rPr>
                        <a:t>7</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a:solidFill>
                            <a:schemeClr val="tx1"/>
                          </a:solidFill>
                          <a:effectLst/>
                        </a:rPr>
                        <a:t>Transmission</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32110"/>
                  </a:ext>
                </a:extLst>
              </a:tr>
              <a:tr h="192778">
                <a:tc>
                  <a:txBody>
                    <a:bodyPr/>
                    <a:lstStyle/>
                    <a:p>
                      <a:pPr algn="ctr"/>
                      <a:r>
                        <a:rPr lang="en-US" sz="1600" dirty="0"/>
                        <a:t>8</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RegisteredCIty</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7078680"/>
                  </a:ext>
                </a:extLst>
              </a:tr>
              <a:tr h="192778">
                <a:tc>
                  <a:txBody>
                    <a:bodyPr/>
                    <a:lstStyle/>
                    <a:p>
                      <a:pPr algn="ctr"/>
                      <a:r>
                        <a:rPr lang="en-US" sz="1600" b="0" dirty="0">
                          <a:solidFill>
                            <a:schemeClr val="tx1"/>
                          </a:solidFill>
                          <a:effectLst/>
                          <a:latin typeface="Consolas" panose="020B0609020204030204" pitchFamily="49" charset="0"/>
                        </a:rPr>
                        <a:t>9</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CarColor</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7538163"/>
                  </a:ext>
                </a:extLst>
              </a:tr>
              <a:tr h="192778">
                <a:tc>
                  <a:txBody>
                    <a:bodyPr/>
                    <a:lstStyle/>
                    <a:p>
                      <a:pPr algn="ctr"/>
                      <a:r>
                        <a:rPr lang="en-US" sz="1600" b="0" dirty="0">
                          <a:solidFill>
                            <a:schemeClr val="tx1"/>
                          </a:solidFill>
                          <a:effectLst/>
                        </a:rPr>
                        <a:t>11</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BodyType</a:t>
                      </a:r>
                      <a:r>
                        <a:rPr lang="en-US" sz="1600" b="0" dirty="0">
                          <a:solidFill>
                            <a:schemeClr val="tx1"/>
                          </a:solidFill>
                          <a:effectLst/>
                        </a:rPr>
                        <a:t>   </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07943"/>
                  </a:ext>
                </a:extLst>
              </a:tr>
            </a:tbl>
          </a:graphicData>
        </a:graphic>
      </p:graphicFrame>
      <p:graphicFrame>
        <p:nvGraphicFramePr>
          <p:cNvPr id="13" name="Table 12">
            <a:extLst>
              <a:ext uri="{FF2B5EF4-FFF2-40B4-BE49-F238E27FC236}">
                <a16:creationId xmlns:a16="http://schemas.microsoft.com/office/drawing/2014/main" id="{5F8B033B-CC67-EBAF-94A7-D8ACB240C56C}"/>
              </a:ext>
            </a:extLst>
          </p:cNvPr>
          <p:cNvGraphicFramePr>
            <a:graphicFrameLocks noGrp="1"/>
          </p:cNvGraphicFramePr>
          <p:nvPr>
            <p:extLst>
              <p:ext uri="{D42A27DB-BD31-4B8C-83A1-F6EECF244321}">
                <p14:modId xmlns:p14="http://schemas.microsoft.com/office/powerpoint/2010/main" val="2785263609"/>
              </p:ext>
            </p:extLst>
          </p:nvPr>
        </p:nvGraphicFramePr>
        <p:xfrm>
          <a:off x="9360688" y="1701976"/>
          <a:ext cx="2318033" cy="1654670"/>
        </p:xfrm>
        <a:graphic>
          <a:graphicData uri="http://schemas.openxmlformats.org/drawingml/2006/table">
            <a:tbl>
              <a:tblPr firstRow="1" bandRow="1">
                <a:tableStyleId>{85BE263C-DBD7-4A20-BB59-AAB30ACAA65A}</a:tableStyleId>
              </a:tblPr>
              <a:tblGrid>
                <a:gridCol w="514215">
                  <a:extLst>
                    <a:ext uri="{9D8B030D-6E8A-4147-A177-3AD203B41FA5}">
                      <a16:colId xmlns:a16="http://schemas.microsoft.com/office/drawing/2014/main" val="2683577531"/>
                    </a:ext>
                  </a:extLst>
                </a:gridCol>
                <a:gridCol w="1803818">
                  <a:extLst>
                    <a:ext uri="{9D8B030D-6E8A-4147-A177-3AD203B41FA5}">
                      <a16:colId xmlns:a16="http://schemas.microsoft.com/office/drawing/2014/main" val="1612060831"/>
                    </a:ext>
                  </a:extLst>
                </a:gridCol>
              </a:tblGrid>
              <a:tr h="192778">
                <a:tc>
                  <a:txBody>
                    <a:bodyPr/>
                    <a:lstStyle/>
                    <a:p>
                      <a:pPr algn="ctr"/>
                      <a:r>
                        <a:rPr lang="en-US" sz="1600" dirty="0">
                          <a:solidFill>
                            <a:schemeClr val="tx1"/>
                          </a:solidFill>
                        </a:rPr>
                        <a:t>S.no</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Input Continuous feature</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759675"/>
                  </a:ext>
                </a:extLst>
              </a:tr>
              <a:tr h="192778">
                <a:tc>
                  <a:txBody>
                    <a:bodyPr/>
                    <a:lstStyle/>
                    <a:p>
                      <a:pPr algn="ctr"/>
                      <a:r>
                        <a:rPr lang="en-US" sz="1600" b="0" dirty="0">
                          <a:solidFill>
                            <a:schemeClr val="tx1"/>
                          </a:solidFill>
                          <a:effectLst/>
                          <a:latin typeface="Consolas" panose="020B0609020204030204" pitchFamily="49" charset="0"/>
                        </a:rPr>
                        <a:t>4</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ModelYear</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284109"/>
                  </a:ext>
                </a:extLst>
              </a:tr>
              <a:tr h="404990">
                <a:tc>
                  <a:txBody>
                    <a:bodyPr/>
                    <a:lstStyle/>
                    <a:p>
                      <a:pPr algn="ctr"/>
                      <a:r>
                        <a:rPr lang="en-US" sz="1600" dirty="0"/>
                        <a:t>5</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a:solidFill>
                            <a:schemeClr val="tx1"/>
                          </a:solidFill>
                          <a:effectLst/>
                        </a:rPr>
                        <a:t>Mileage(km)</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8794440"/>
                  </a:ext>
                </a:extLst>
              </a:tr>
              <a:tr h="192778">
                <a:tc>
                  <a:txBody>
                    <a:bodyPr/>
                    <a:lstStyle/>
                    <a:p>
                      <a:pPr algn="ctr"/>
                      <a:r>
                        <a:rPr lang="en-US" sz="1600" dirty="0"/>
                        <a:t>10</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EngineCapacity</a:t>
                      </a:r>
                      <a:r>
                        <a:rPr lang="en-US" sz="1600" b="0" dirty="0">
                          <a:solidFill>
                            <a:schemeClr val="tx1"/>
                          </a:solidFill>
                          <a:effectLst/>
                        </a:rPr>
                        <a:t>(cc)</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197406"/>
                  </a:ext>
                </a:extLst>
              </a:tr>
            </a:tbl>
          </a:graphicData>
        </a:graphic>
      </p:graphicFrame>
      <p:graphicFrame>
        <p:nvGraphicFramePr>
          <p:cNvPr id="14" name="Table 13">
            <a:extLst>
              <a:ext uri="{FF2B5EF4-FFF2-40B4-BE49-F238E27FC236}">
                <a16:creationId xmlns:a16="http://schemas.microsoft.com/office/drawing/2014/main" id="{88CD120D-E0C7-1D72-E82B-A49E5CFE1FDA}"/>
              </a:ext>
            </a:extLst>
          </p:cNvPr>
          <p:cNvGraphicFramePr>
            <a:graphicFrameLocks noGrp="1"/>
          </p:cNvGraphicFramePr>
          <p:nvPr>
            <p:extLst>
              <p:ext uri="{D42A27DB-BD31-4B8C-83A1-F6EECF244321}">
                <p14:modId xmlns:p14="http://schemas.microsoft.com/office/powerpoint/2010/main" val="290208832"/>
              </p:ext>
            </p:extLst>
          </p:nvPr>
        </p:nvGraphicFramePr>
        <p:xfrm>
          <a:off x="4875506" y="5463846"/>
          <a:ext cx="2727806" cy="914400"/>
        </p:xfrm>
        <a:graphic>
          <a:graphicData uri="http://schemas.openxmlformats.org/drawingml/2006/table">
            <a:tbl>
              <a:tblPr firstRow="1" bandRow="1">
                <a:tableStyleId>{85BE263C-DBD7-4A20-BB59-AAB30ACAA65A}</a:tableStyleId>
              </a:tblPr>
              <a:tblGrid>
                <a:gridCol w="605116">
                  <a:extLst>
                    <a:ext uri="{9D8B030D-6E8A-4147-A177-3AD203B41FA5}">
                      <a16:colId xmlns:a16="http://schemas.microsoft.com/office/drawing/2014/main" val="3219402199"/>
                    </a:ext>
                  </a:extLst>
                </a:gridCol>
                <a:gridCol w="2122690">
                  <a:extLst>
                    <a:ext uri="{9D8B030D-6E8A-4147-A177-3AD203B41FA5}">
                      <a16:colId xmlns:a16="http://schemas.microsoft.com/office/drawing/2014/main" val="2991315818"/>
                    </a:ext>
                  </a:extLst>
                </a:gridCol>
              </a:tblGrid>
              <a:tr h="192778">
                <a:tc>
                  <a:txBody>
                    <a:bodyPr/>
                    <a:lstStyle/>
                    <a:p>
                      <a:pPr algn="ctr"/>
                      <a:r>
                        <a:rPr lang="en-US" sz="1600" dirty="0">
                          <a:solidFill>
                            <a:schemeClr val="tx1"/>
                          </a:solidFill>
                        </a:rPr>
                        <a:t>S.no</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Continuous target feature</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5938628"/>
                  </a:ext>
                </a:extLst>
              </a:tr>
              <a:tr h="2061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12</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effectLst/>
                        </a:rPr>
                        <a:t>Price(</a:t>
                      </a:r>
                      <a:r>
                        <a:rPr lang="en-US" sz="1600" b="0" dirty="0" err="1">
                          <a:solidFill>
                            <a:schemeClr val="tx1"/>
                          </a:solidFill>
                          <a:effectLst/>
                        </a:rPr>
                        <a:t>PKR_lacs</a:t>
                      </a:r>
                      <a:r>
                        <a:rPr lang="en-US" sz="1600" b="0" dirty="0">
                          <a:solidFill>
                            <a:schemeClr val="tx1"/>
                          </a:solidFill>
                          <a:effectLst/>
                        </a:rPr>
                        <a:t>)</a:t>
                      </a:r>
                      <a:endParaRPr lang="en-US" sz="1600" dirty="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8451190"/>
                  </a:ext>
                </a:extLst>
              </a:tr>
            </a:tbl>
          </a:graphicData>
        </a:graphic>
      </p:graphicFrame>
      <p:sp>
        <p:nvSpPr>
          <p:cNvPr id="19" name="Right Brace 18">
            <a:extLst>
              <a:ext uri="{FF2B5EF4-FFF2-40B4-BE49-F238E27FC236}">
                <a16:creationId xmlns:a16="http://schemas.microsoft.com/office/drawing/2014/main" id="{AC15EE1F-6E62-E7BF-5FA2-3117E179CADA}"/>
              </a:ext>
            </a:extLst>
          </p:cNvPr>
          <p:cNvSpPr/>
          <p:nvPr/>
        </p:nvSpPr>
        <p:spPr>
          <a:xfrm>
            <a:off x="3032301" y="2269282"/>
            <a:ext cx="287698" cy="3995912"/>
          </a:xfrm>
          <a:prstGeom prst="rightBrace">
            <a:avLst>
              <a:gd name="adj1" fmla="val 93834"/>
              <a:gd name="adj2" fmla="val 51718"/>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aphicFrame>
        <p:nvGraphicFramePr>
          <p:cNvPr id="20" name="Table 19">
            <a:extLst>
              <a:ext uri="{FF2B5EF4-FFF2-40B4-BE49-F238E27FC236}">
                <a16:creationId xmlns:a16="http://schemas.microsoft.com/office/drawing/2014/main" id="{B26AAEE1-5CB0-D962-1C98-39B0D9BB8730}"/>
              </a:ext>
            </a:extLst>
          </p:cNvPr>
          <p:cNvGraphicFramePr>
            <a:graphicFrameLocks noGrp="1"/>
          </p:cNvGraphicFramePr>
          <p:nvPr>
            <p:extLst>
              <p:ext uri="{D42A27DB-BD31-4B8C-83A1-F6EECF244321}">
                <p14:modId xmlns:p14="http://schemas.microsoft.com/office/powerpoint/2010/main" val="2150285721"/>
              </p:ext>
            </p:extLst>
          </p:nvPr>
        </p:nvGraphicFramePr>
        <p:xfrm>
          <a:off x="4912497" y="1845734"/>
          <a:ext cx="2653824" cy="3422510"/>
        </p:xfrm>
        <a:graphic>
          <a:graphicData uri="http://schemas.openxmlformats.org/drawingml/2006/table">
            <a:tbl>
              <a:tblPr firstRow="1" bandRow="1">
                <a:tableStyleId>{85BE263C-DBD7-4A20-BB59-AAB30ACAA65A}</a:tableStyleId>
              </a:tblPr>
              <a:tblGrid>
                <a:gridCol w="602562">
                  <a:extLst>
                    <a:ext uri="{9D8B030D-6E8A-4147-A177-3AD203B41FA5}">
                      <a16:colId xmlns:a16="http://schemas.microsoft.com/office/drawing/2014/main" val="2683577531"/>
                    </a:ext>
                  </a:extLst>
                </a:gridCol>
                <a:gridCol w="2051262">
                  <a:extLst>
                    <a:ext uri="{9D8B030D-6E8A-4147-A177-3AD203B41FA5}">
                      <a16:colId xmlns:a16="http://schemas.microsoft.com/office/drawing/2014/main" val="1612060831"/>
                    </a:ext>
                  </a:extLst>
                </a:gridCol>
              </a:tblGrid>
              <a:tr h="1927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S.no</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Input Feature variable</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759675"/>
                  </a:ext>
                </a:extLst>
              </a:tr>
              <a:tr h="332980">
                <a:tc>
                  <a:txBody>
                    <a:bodyPr/>
                    <a:lstStyle/>
                    <a:p>
                      <a:pPr algn="ctr"/>
                      <a:r>
                        <a:rPr lang="en-US" sz="1600" b="0" dirty="0">
                          <a:solidFill>
                            <a:schemeClr val="tx1"/>
                          </a:solidFill>
                          <a:effectLst/>
                          <a:latin typeface="Consolas" panose="020B0609020204030204" pitchFamily="49" charset="0"/>
                        </a:rPr>
                        <a:t>3</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carcompany</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0041989"/>
                  </a:ext>
                </a:extLst>
              </a:tr>
              <a:tr h="192778">
                <a:tc>
                  <a:txBody>
                    <a:bodyPr/>
                    <a:lstStyle/>
                    <a:p>
                      <a:pPr algn="ctr"/>
                      <a:r>
                        <a:rPr lang="en-US" sz="1600" b="0" dirty="0">
                          <a:solidFill>
                            <a:schemeClr val="tx1"/>
                          </a:solidFill>
                          <a:effectLst/>
                          <a:latin typeface="Consolas" panose="020B0609020204030204" pitchFamily="49" charset="0"/>
                        </a:rPr>
                        <a:t>4</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ModelYear</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284109"/>
                  </a:ext>
                </a:extLst>
              </a:tr>
              <a:tr h="404990">
                <a:tc>
                  <a:txBody>
                    <a:bodyPr/>
                    <a:lstStyle/>
                    <a:p>
                      <a:pPr algn="ctr"/>
                      <a:r>
                        <a:rPr lang="en-US" sz="1600" dirty="0"/>
                        <a:t>5</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a:solidFill>
                            <a:schemeClr val="tx1"/>
                          </a:solidFill>
                          <a:effectLst/>
                        </a:rPr>
                        <a:t>Mileage(km)</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8794440"/>
                  </a:ext>
                </a:extLst>
              </a:tr>
              <a:tr h="192778">
                <a:tc>
                  <a:txBody>
                    <a:bodyPr/>
                    <a:lstStyle/>
                    <a:p>
                      <a:pPr algn="ctr"/>
                      <a:r>
                        <a:rPr lang="en-US" sz="1600" b="0" dirty="0">
                          <a:solidFill>
                            <a:schemeClr val="tx1"/>
                          </a:solidFill>
                          <a:effectLst/>
                          <a:latin typeface="Consolas" panose="020B0609020204030204" pitchFamily="49"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EngineType</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8659191"/>
                  </a:ext>
                </a:extLst>
              </a:tr>
              <a:tr h="332980">
                <a:tc>
                  <a:txBody>
                    <a:bodyPr/>
                    <a:lstStyle/>
                    <a:p>
                      <a:pPr algn="ctr"/>
                      <a:r>
                        <a:rPr lang="en-US" sz="1600" b="0" dirty="0">
                          <a:solidFill>
                            <a:schemeClr val="tx1"/>
                          </a:solidFill>
                          <a:effectLst/>
                          <a:latin typeface="Consolas" panose="020B0609020204030204" pitchFamily="49" charset="0"/>
                        </a:rPr>
                        <a:t>7</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a:solidFill>
                            <a:schemeClr val="tx1"/>
                          </a:solidFill>
                          <a:effectLst/>
                        </a:rPr>
                        <a:t>Transmission</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32110"/>
                  </a:ext>
                </a:extLst>
              </a:tr>
              <a:tr h="192778">
                <a:tc>
                  <a:txBody>
                    <a:bodyPr/>
                    <a:lstStyle/>
                    <a:p>
                      <a:pPr algn="ctr"/>
                      <a:r>
                        <a:rPr lang="en-US" sz="1600" dirty="0"/>
                        <a:t>8</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RegisteredCIty</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7078680"/>
                  </a:ext>
                </a:extLst>
              </a:tr>
              <a:tr h="192778">
                <a:tc>
                  <a:txBody>
                    <a:bodyPr/>
                    <a:lstStyle/>
                    <a:p>
                      <a:pPr algn="ctr"/>
                      <a:r>
                        <a:rPr lang="en-US" sz="1600" b="0" dirty="0">
                          <a:solidFill>
                            <a:schemeClr val="tx1"/>
                          </a:solidFill>
                          <a:effectLst/>
                          <a:latin typeface="Consolas" panose="020B0609020204030204" pitchFamily="49" charset="0"/>
                        </a:rPr>
                        <a:t>9</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CarColor</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7538163"/>
                  </a:ext>
                </a:extLst>
              </a:tr>
              <a:tr h="192778">
                <a:tc>
                  <a:txBody>
                    <a:bodyPr/>
                    <a:lstStyle/>
                    <a:p>
                      <a:pPr algn="ctr"/>
                      <a:r>
                        <a:rPr lang="en-US" sz="1600" dirty="0"/>
                        <a:t>10</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EngineCapacity</a:t>
                      </a:r>
                      <a:r>
                        <a:rPr lang="en-US" sz="1600" b="0" dirty="0">
                          <a:solidFill>
                            <a:schemeClr val="tx1"/>
                          </a:solidFill>
                          <a:effectLst/>
                        </a:rPr>
                        <a:t>(cc)</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197406"/>
                  </a:ext>
                </a:extLst>
              </a:tr>
              <a:tr h="192778">
                <a:tc>
                  <a:txBody>
                    <a:bodyPr/>
                    <a:lstStyle/>
                    <a:p>
                      <a:pPr algn="ctr"/>
                      <a:r>
                        <a:rPr lang="en-US" sz="1600" b="0" dirty="0">
                          <a:solidFill>
                            <a:schemeClr val="tx1"/>
                          </a:solidFill>
                          <a:effectLst/>
                        </a:rPr>
                        <a:t>11</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BodyType</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07943"/>
                  </a:ext>
                </a:extLst>
              </a:tr>
            </a:tbl>
          </a:graphicData>
        </a:graphic>
      </p:graphicFrame>
      <p:sp>
        <p:nvSpPr>
          <p:cNvPr id="21" name="Arrow: Right 20">
            <a:extLst>
              <a:ext uri="{FF2B5EF4-FFF2-40B4-BE49-F238E27FC236}">
                <a16:creationId xmlns:a16="http://schemas.microsoft.com/office/drawing/2014/main" id="{06183B1B-F4A0-1BD5-3AC3-F3B6AB8F0DEB}"/>
              </a:ext>
            </a:extLst>
          </p:cNvPr>
          <p:cNvSpPr/>
          <p:nvPr/>
        </p:nvSpPr>
        <p:spPr>
          <a:xfrm>
            <a:off x="3444790" y="3935512"/>
            <a:ext cx="641805" cy="8561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Brace 21">
            <a:extLst>
              <a:ext uri="{FF2B5EF4-FFF2-40B4-BE49-F238E27FC236}">
                <a16:creationId xmlns:a16="http://schemas.microsoft.com/office/drawing/2014/main" id="{18F7BDC8-0DBC-B5FD-CCB0-E8CFCFB162F2}"/>
              </a:ext>
            </a:extLst>
          </p:cNvPr>
          <p:cNvSpPr/>
          <p:nvPr/>
        </p:nvSpPr>
        <p:spPr>
          <a:xfrm>
            <a:off x="8126757" y="1887526"/>
            <a:ext cx="310990" cy="3300967"/>
          </a:xfrm>
          <a:prstGeom prst="rightBrace">
            <a:avLst>
              <a:gd name="adj1" fmla="val 93834"/>
              <a:gd name="adj2" fmla="val 51718"/>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Arrow: Right 22">
            <a:extLst>
              <a:ext uri="{FF2B5EF4-FFF2-40B4-BE49-F238E27FC236}">
                <a16:creationId xmlns:a16="http://schemas.microsoft.com/office/drawing/2014/main" id="{D36B284A-7C64-A8A3-8CF3-A4DC98D5D1B0}"/>
              </a:ext>
            </a:extLst>
          </p:cNvPr>
          <p:cNvSpPr/>
          <p:nvPr/>
        </p:nvSpPr>
        <p:spPr>
          <a:xfrm>
            <a:off x="8554907" y="3194861"/>
            <a:ext cx="641805" cy="8561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9561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EB219-2363-2584-4661-3D5D33386763}"/>
              </a:ext>
            </a:extLst>
          </p:cNvPr>
          <p:cNvSpPr>
            <a:spLocks noGrp="1"/>
          </p:cNvSpPr>
          <p:nvPr>
            <p:ph type="title"/>
          </p:nvPr>
        </p:nvSpPr>
        <p:spPr/>
        <p:txBody>
          <a:bodyPr/>
          <a:lstStyle/>
          <a:p>
            <a:r>
              <a:rPr lang="en-US" b="1" dirty="0">
                <a:solidFill>
                  <a:schemeClr val="tx1"/>
                </a:solidFill>
              </a:rPr>
              <a:t>Outline for Presentation</a:t>
            </a:r>
            <a:endParaRPr lang="en-PK" b="1" dirty="0">
              <a:solidFill>
                <a:schemeClr val="tx1"/>
              </a:solidFill>
            </a:endParaRPr>
          </a:p>
        </p:txBody>
      </p:sp>
      <p:sp>
        <p:nvSpPr>
          <p:cNvPr id="3" name="Content Placeholder 2">
            <a:extLst>
              <a:ext uri="{FF2B5EF4-FFF2-40B4-BE49-F238E27FC236}">
                <a16:creationId xmlns:a16="http://schemas.microsoft.com/office/drawing/2014/main" id="{DEEFEA1C-B9BD-F798-9073-A01A543B3277}"/>
              </a:ext>
            </a:extLst>
          </p:cNvPr>
          <p:cNvSpPr>
            <a:spLocks noGrp="1"/>
          </p:cNvSpPr>
          <p:nvPr>
            <p:ph sz="half" idx="1"/>
          </p:nvPr>
        </p:nvSpPr>
        <p:spPr>
          <a:xfrm>
            <a:off x="710553" y="1845734"/>
            <a:ext cx="5324487" cy="4023359"/>
          </a:xfrm>
        </p:spPr>
        <p:txBody>
          <a:bodyPr>
            <a:normAutofit/>
          </a:bodyPr>
          <a:lstStyle/>
          <a:p>
            <a:pPr marL="457200" indent="-457200">
              <a:buClrTx/>
              <a:buFont typeface="+mj-lt"/>
              <a:buAutoNum type="alphaLcParenR"/>
            </a:pPr>
            <a:r>
              <a:rPr lang="en-US" sz="2400" dirty="0">
                <a:solidFill>
                  <a:schemeClr val="tx1"/>
                </a:solidFill>
              </a:rPr>
              <a:t> Team Formulation and work distribution</a:t>
            </a:r>
          </a:p>
          <a:p>
            <a:pPr marL="457200" indent="-457200">
              <a:buClrTx/>
              <a:buFont typeface="+mj-lt"/>
              <a:buAutoNum type="alphaLcParenR"/>
            </a:pPr>
            <a:r>
              <a:rPr lang="en-US" sz="2400" dirty="0">
                <a:solidFill>
                  <a:schemeClr val="tx1"/>
                </a:solidFill>
              </a:rPr>
              <a:t> Selection of Project &amp; Problem Formulation</a:t>
            </a:r>
          </a:p>
          <a:p>
            <a:pPr marL="457200" indent="-457200">
              <a:buClrTx/>
              <a:buFont typeface="+mj-lt"/>
              <a:buAutoNum type="alphaLcParenR"/>
            </a:pPr>
            <a:r>
              <a:rPr lang="en-US" sz="2400" dirty="0">
                <a:solidFill>
                  <a:schemeClr val="tx1"/>
                </a:solidFill>
              </a:rPr>
              <a:t>Data set from Kaggle</a:t>
            </a:r>
          </a:p>
          <a:p>
            <a:pPr marL="457200" indent="-457200">
              <a:buClrTx/>
              <a:buFont typeface="+mj-lt"/>
              <a:buAutoNum type="alphaLcParenR"/>
            </a:pPr>
            <a:r>
              <a:rPr lang="en-US" sz="2400" dirty="0">
                <a:solidFill>
                  <a:schemeClr val="tx1"/>
                </a:solidFill>
              </a:rPr>
              <a:t>Pre-processing on data set</a:t>
            </a:r>
          </a:p>
          <a:p>
            <a:pPr lvl="2">
              <a:buClrTx/>
              <a:buFont typeface="Wingdings" panose="05000000000000000000" pitchFamily="2" charset="2"/>
              <a:buChar char="§"/>
            </a:pPr>
            <a:r>
              <a:rPr lang="en-US" sz="2100" dirty="0">
                <a:solidFill>
                  <a:schemeClr val="tx1"/>
                </a:solidFill>
              </a:rPr>
              <a:t>Features Engineering</a:t>
            </a:r>
          </a:p>
          <a:p>
            <a:pPr lvl="2">
              <a:buClrTx/>
              <a:buFont typeface="Wingdings" panose="05000000000000000000" pitchFamily="2" charset="2"/>
              <a:buChar char="§"/>
            </a:pPr>
            <a:r>
              <a:rPr lang="en-US" sz="2100" dirty="0">
                <a:solidFill>
                  <a:schemeClr val="tx1"/>
                </a:solidFill>
              </a:rPr>
              <a:t> data clearing</a:t>
            </a:r>
          </a:p>
          <a:p>
            <a:pPr lvl="2">
              <a:buClrTx/>
              <a:buFont typeface="Wingdings" panose="05000000000000000000" pitchFamily="2" charset="2"/>
              <a:buChar char="§"/>
            </a:pPr>
            <a:r>
              <a:rPr lang="en-US" sz="2100" dirty="0">
                <a:solidFill>
                  <a:schemeClr val="tx1"/>
                </a:solidFill>
              </a:rPr>
              <a:t>Exploratory Data Analysis</a:t>
            </a:r>
          </a:p>
          <a:p>
            <a:pPr marL="0" indent="0">
              <a:buClrTx/>
              <a:buNone/>
            </a:pPr>
            <a:endParaRPr lang="en-PK" dirty="0"/>
          </a:p>
        </p:txBody>
      </p:sp>
      <p:sp>
        <p:nvSpPr>
          <p:cNvPr id="10" name="Content Placeholder 9">
            <a:extLst>
              <a:ext uri="{FF2B5EF4-FFF2-40B4-BE49-F238E27FC236}">
                <a16:creationId xmlns:a16="http://schemas.microsoft.com/office/drawing/2014/main" id="{E381125C-3D71-E0E8-2F96-80B9B459AE8B}"/>
              </a:ext>
            </a:extLst>
          </p:cNvPr>
          <p:cNvSpPr>
            <a:spLocks noGrp="1"/>
          </p:cNvSpPr>
          <p:nvPr>
            <p:ph sz="half" idx="2"/>
          </p:nvPr>
        </p:nvSpPr>
        <p:spPr>
          <a:xfrm>
            <a:off x="6217920" y="2923749"/>
            <a:ext cx="5605214" cy="2945345"/>
          </a:xfrm>
        </p:spPr>
        <p:txBody>
          <a:bodyPr/>
          <a:lstStyle/>
          <a:p>
            <a:pPr marL="457200" indent="-457200">
              <a:buClrTx/>
              <a:buFont typeface="+mj-lt"/>
              <a:buAutoNum type="alphaLcParenR" startAt="5"/>
            </a:pPr>
            <a:r>
              <a:rPr lang="en-US" sz="2400" dirty="0">
                <a:solidFill>
                  <a:schemeClr val="tx1"/>
                </a:solidFill>
              </a:rPr>
              <a:t>Features Selection </a:t>
            </a:r>
          </a:p>
          <a:p>
            <a:pPr marL="457200" indent="-457200">
              <a:buClrTx/>
              <a:buFont typeface="+mj-lt"/>
              <a:buAutoNum type="alphaLcParenR" startAt="5"/>
            </a:pPr>
            <a:r>
              <a:rPr lang="en-US" sz="2400" dirty="0">
                <a:solidFill>
                  <a:schemeClr val="tx1"/>
                </a:solidFill>
              </a:rPr>
              <a:t>Machine Learning model(s) development</a:t>
            </a:r>
          </a:p>
          <a:p>
            <a:pPr lvl="2">
              <a:buClrTx/>
              <a:buFont typeface="Wingdings" panose="05000000000000000000" pitchFamily="2" charset="2"/>
              <a:buChar char="§"/>
            </a:pPr>
            <a:r>
              <a:rPr lang="en-US" sz="2000" dirty="0">
                <a:solidFill>
                  <a:schemeClr val="tx1"/>
                </a:solidFill>
              </a:rPr>
              <a:t> Performance Evaluation</a:t>
            </a:r>
          </a:p>
          <a:p>
            <a:pPr marL="457200" lvl="1" indent="-457200">
              <a:spcBef>
                <a:spcPts val="1200"/>
              </a:spcBef>
              <a:spcAft>
                <a:spcPts val="200"/>
              </a:spcAft>
              <a:buClrTx/>
              <a:buSzPct val="100000"/>
              <a:buFont typeface="+mj-lt"/>
              <a:buAutoNum type="alphaLcParenR" startAt="5"/>
            </a:pPr>
            <a:r>
              <a:rPr lang="en-US" sz="2400" dirty="0">
                <a:solidFill>
                  <a:schemeClr val="tx1"/>
                </a:solidFill>
              </a:rPr>
              <a:t>Deploy the Machine learning model on unseen data </a:t>
            </a:r>
          </a:p>
          <a:p>
            <a:pPr marL="457200" indent="-457200">
              <a:buClrTx/>
              <a:buFont typeface="+mj-lt"/>
              <a:buAutoNum type="alphaLcParenR" startAt="5"/>
            </a:pPr>
            <a:r>
              <a:rPr lang="en-US" sz="2400" dirty="0">
                <a:solidFill>
                  <a:schemeClr val="tx1"/>
                </a:solidFill>
              </a:rPr>
              <a:t>Project video</a:t>
            </a:r>
          </a:p>
          <a:p>
            <a:endParaRPr lang="en-US" dirty="0"/>
          </a:p>
        </p:txBody>
      </p:sp>
      <p:sp>
        <p:nvSpPr>
          <p:cNvPr id="7" name="Date Placeholder 6">
            <a:extLst>
              <a:ext uri="{FF2B5EF4-FFF2-40B4-BE49-F238E27FC236}">
                <a16:creationId xmlns:a16="http://schemas.microsoft.com/office/drawing/2014/main" id="{2326CCF1-2DAC-B981-132C-849091E04B97}"/>
              </a:ext>
            </a:extLst>
          </p:cNvPr>
          <p:cNvSpPr>
            <a:spLocks noGrp="1"/>
          </p:cNvSpPr>
          <p:nvPr>
            <p:ph type="dt" sz="half" idx="10"/>
          </p:nvPr>
        </p:nvSpPr>
        <p:spPr/>
        <p:txBody>
          <a:bodyPr/>
          <a:lstStyle/>
          <a:p>
            <a:r>
              <a:rPr lang="en-US"/>
              <a:t>12/21/2023</a:t>
            </a:r>
          </a:p>
        </p:txBody>
      </p:sp>
      <p:sp>
        <p:nvSpPr>
          <p:cNvPr id="8" name="Footer Placeholder 7">
            <a:extLst>
              <a:ext uri="{FF2B5EF4-FFF2-40B4-BE49-F238E27FC236}">
                <a16:creationId xmlns:a16="http://schemas.microsoft.com/office/drawing/2014/main" id="{CA358B6E-AB4D-AD61-5A7E-FCA0BB598709}"/>
              </a:ext>
            </a:extLst>
          </p:cNvPr>
          <p:cNvSpPr>
            <a:spLocks noGrp="1"/>
          </p:cNvSpPr>
          <p:nvPr>
            <p:ph type="ftr" sz="quarter" idx="11"/>
          </p:nvPr>
        </p:nvSpPr>
        <p:spPr/>
        <p:txBody>
          <a:bodyPr/>
          <a:lstStyle/>
          <a:p>
            <a:r>
              <a:rPr lang="en-US"/>
              <a:t>AML semster project </a:t>
            </a:r>
          </a:p>
        </p:txBody>
      </p:sp>
      <p:sp>
        <p:nvSpPr>
          <p:cNvPr id="4" name="Slide Number Placeholder 3">
            <a:extLst>
              <a:ext uri="{FF2B5EF4-FFF2-40B4-BE49-F238E27FC236}">
                <a16:creationId xmlns:a16="http://schemas.microsoft.com/office/drawing/2014/main" id="{2BDCBE0A-0B31-1B78-9A4F-00634740B477}"/>
              </a:ext>
            </a:extLst>
          </p:cNvPr>
          <p:cNvSpPr>
            <a:spLocks noGrp="1"/>
          </p:cNvSpPr>
          <p:nvPr>
            <p:ph type="sldNum" sz="quarter" idx="12"/>
          </p:nvPr>
        </p:nvSpPr>
        <p:spPr/>
        <p:txBody>
          <a:bodyPr/>
          <a:lstStyle/>
          <a:p>
            <a:fld id="{4B96A62C-BD8A-4C85-80C9-849283AA41CE}" type="slidenum">
              <a:rPr lang="en-PK" smtClean="0"/>
              <a:t>2</a:t>
            </a:fld>
            <a:endParaRPr lang="en-PK"/>
          </a:p>
        </p:txBody>
      </p:sp>
      <p:pic>
        <p:nvPicPr>
          <p:cNvPr id="6" name="Picture 5">
            <a:extLst>
              <a:ext uri="{FF2B5EF4-FFF2-40B4-BE49-F238E27FC236}">
                <a16:creationId xmlns:a16="http://schemas.microsoft.com/office/drawing/2014/main" id="{AC9B0DEE-A252-3377-9231-A027FCB17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550230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234286-47BC-963F-B590-2554D44DCE55}"/>
              </a:ext>
            </a:extLst>
          </p:cNvPr>
          <p:cNvSpPr>
            <a:spLocks noGrp="1"/>
          </p:cNvSpPr>
          <p:nvPr>
            <p:ph type="title"/>
          </p:nvPr>
        </p:nvSpPr>
        <p:spPr/>
        <p:txBody>
          <a:bodyPr/>
          <a:lstStyle/>
          <a:p>
            <a:r>
              <a:rPr lang="en-US" b="1" dirty="0">
                <a:solidFill>
                  <a:schemeClr val="tx1"/>
                </a:solidFill>
              </a:rPr>
              <a:t>Features Selection</a:t>
            </a:r>
            <a:endParaRPr lang="en-US" dirty="0"/>
          </a:p>
        </p:txBody>
      </p:sp>
      <p:sp>
        <p:nvSpPr>
          <p:cNvPr id="9" name="Text Placeholder 8">
            <a:extLst>
              <a:ext uri="{FF2B5EF4-FFF2-40B4-BE49-F238E27FC236}">
                <a16:creationId xmlns:a16="http://schemas.microsoft.com/office/drawing/2014/main" id="{4C27B27F-71B9-D7B1-6670-0CBBF731909C}"/>
              </a:ext>
            </a:extLst>
          </p:cNvPr>
          <p:cNvSpPr>
            <a:spLocks noGrp="1"/>
          </p:cNvSpPr>
          <p:nvPr>
            <p:ph type="body" idx="1"/>
          </p:nvPr>
        </p:nvSpPr>
        <p:spPr/>
        <p:txBody>
          <a:bodyPr/>
          <a:lstStyle/>
          <a:p>
            <a:endParaRPr lang="en-US"/>
          </a:p>
        </p:txBody>
      </p:sp>
      <p:sp>
        <p:nvSpPr>
          <p:cNvPr id="5" name="Date Placeholder 4">
            <a:extLst>
              <a:ext uri="{FF2B5EF4-FFF2-40B4-BE49-F238E27FC236}">
                <a16:creationId xmlns:a16="http://schemas.microsoft.com/office/drawing/2014/main" id="{EDB10ACB-6A66-6CF0-9240-E58CE10CE918}"/>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17D60397-B93E-7679-6169-B354807174FC}"/>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6043F7FB-97A8-7763-CCCD-FE07D6400EA3}"/>
              </a:ext>
            </a:extLst>
          </p:cNvPr>
          <p:cNvSpPr>
            <a:spLocks noGrp="1"/>
          </p:cNvSpPr>
          <p:nvPr>
            <p:ph type="sldNum" sz="quarter" idx="12"/>
          </p:nvPr>
        </p:nvSpPr>
        <p:spPr/>
        <p:txBody>
          <a:bodyPr/>
          <a:lstStyle/>
          <a:p>
            <a:fld id="{D67CA79A-80EE-45A9-8DD4-C0B1AF25D068}" type="slidenum">
              <a:rPr lang="en-US" smtClean="0"/>
              <a:t>20</a:t>
            </a:fld>
            <a:endParaRPr lang="en-US"/>
          </a:p>
        </p:txBody>
      </p:sp>
    </p:spTree>
    <p:extLst>
      <p:ext uri="{BB962C8B-B14F-4D97-AF65-F5344CB8AC3E}">
        <p14:creationId xmlns:p14="http://schemas.microsoft.com/office/powerpoint/2010/main" val="1732233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Features Selection</a:t>
            </a:r>
          </a:p>
        </p:txBody>
      </p:sp>
      <p:sp>
        <p:nvSpPr>
          <p:cNvPr id="8" name="Content Placeholder 7">
            <a:extLst>
              <a:ext uri="{FF2B5EF4-FFF2-40B4-BE49-F238E27FC236}">
                <a16:creationId xmlns:a16="http://schemas.microsoft.com/office/drawing/2014/main" id="{7DF76449-C17C-D441-86B2-6C1B8F29421A}"/>
              </a:ext>
            </a:extLst>
          </p:cNvPr>
          <p:cNvSpPr>
            <a:spLocks noGrp="1"/>
          </p:cNvSpPr>
          <p:nvPr>
            <p:ph idx="1"/>
          </p:nvPr>
        </p:nvSpPr>
        <p:spPr>
          <a:xfrm>
            <a:off x="4358869" y="1725672"/>
            <a:ext cx="7648358" cy="4503248"/>
          </a:xfrm>
        </p:spPr>
        <p:txBody>
          <a:bodyPr>
            <a:normAutofit/>
          </a:bodyPr>
          <a:lstStyle/>
          <a:p>
            <a:pPr marL="0" indent="0">
              <a:buNone/>
            </a:pPr>
            <a:r>
              <a:rPr lang="en-US" sz="2400" u="sng" dirty="0">
                <a:solidFill>
                  <a:schemeClr val="tx1"/>
                </a:solidFill>
              </a:rPr>
              <a:t>Step for Features selection:</a:t>
            </a:r>
          </a:p>
          <a:p>
            <a:pPr marL="342900" indent="-342900">
              <a:lnSpc>
                <a:spcPct val="110000"/>
              </a:lnSpc>
              <a:buAutoNum type="arabicPeriod"/>
            </a:pPr>
            <a:r>
              <a:rPr lang="en-US" sz="2400" dirty="0">
                <a:solidFill>
                  <a:schemeClr val="tx1"/>
                </a:solidFill>
              </a:rPr>
              <a:t>Deleting the features which are logically useless.</a:t>
            </a:r>
          </a:p>
          <a:p>
            <a:pPr marL="342900" indent="-342900">
              <a:lnSpc>
                <a:spcPct val="110000"/>
              </a:lnSpc>
              <a:buAutoNum type="arabicPeriod"/>
            </a:pPr>
            <a:r>
              <a:rPr lang="en-US" sz="2400" dirty="0">
                <a:solidFill>
                  <a:schemeClr val="tx1"/>
                </a:solidFill>
              </a:rPr>
              <a:t>Visual exploration and Statistical measurement  of relationship between continuous features and target feature Price(</a:t>
            </a:r>
            <a:r>
              <a:rPr lang="en-US" sz="2400" dirty="0" err="1">
                <a:solidFill>
                  <a:schemeClr val="tx1"/>
                </a:solidFill>
              </a:rPr>
              <a:t>PKR_lacs</a:t>
            </a:r>
            <a:r>
              <a:rPr lang="en-US" sz="2400" dirty="0">
                <a:solidFill>
                  <a:schemeClr val="tx1"/>
                </a:solidFill>
              </a:rPr>
              <a:t>)</a:t>
            </a:r>
            <a:br>
              <a:rPr lang="en-US" sz="2400" dirty="0">
                <a:solidFill>
                  <a:schemeClr val="tx1"/>
                </a:solidFill>
              </a:rPr>
            </a:br>
            <a:r>
              <a:rPr lang="en-US" sz="2400" dirty="0">
                <a:solidFill>
                  <a:schemeClr val="tx1"/>
                </a:solidFill>
              </a:rPr>
              <a:t>  -----  Scatter plot and Correlation Matrix</a:t>
            </a:r>
          </a:p>
        </p:txBody>
      </p:sp>
      <p:sp>
        <p:nvSpPr>
          <p:cNvPr id="9" name="Text Placeholder 8">
            <a:extLst>
              <a:ext uri="{FF2B5EF4-FFF2-40B4-BE49-F238E27FC236}">
                <a16:creationId xmlns:a16="http://schemas.microsoft.com/office/drawing/2014/main" id="{651045B7-579F-C1A8-F999-6E7D9027FB2F}"/>
              </a:ext>
            </a:extLst>
          </p:cNvPr>
          <p:cNvSpPr>
            <a:spLocks noGrp="1"/>
          </p:cNvSpPr>
          <p:nvPr>
            <p:ph type="body" sz="half" idx="2"/>
          </p:nvPr>
        </p:nvSpPr>
        <p:spPr/>
        <p:txBody>
          <a:bodyPr/>
          <a:lstStyle/>
          <a:p>
            <a:endParaRPr lang="en-US" dirty="0"/>
          </a:p>
        </p:txBody>
      </p:sp>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21</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836588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Features Selection</a:t>
            </a:r>
          </a:p>
        </p:txBody>
      </p:sp>
      <p:sp>
        <p:nvSpPr>
          <p:cNvPr id="3" name="Content Placeholder 2">
            <a:extLst>
              <a:ext uri="{FF2B5EF4-FFF2-40B4-BE49-F238E27FC236}">
                <a16:creationId xmlns:a16="http://schemas.microsoft.com/office/drawing/2014/main" id="{0A368C9B-9F46-050D-E3AA-6A2BB0683156}"/>
              </a:ext>
            </a:extLst>
          </p:cNvPr>
          <p:cNvSpPr>
            <a:spLocks noGrp="1"/>
          </p:cNvSpPr>
          <p:nvPr>
            <p:ph idx="1"/>
          </p:nvPr>
        </p:nvSpPr>
        <p:spPr>
          <a:xfrm>
            <a:off x="1097280" y="1845733"/>
            <a:ext cx="10058400" cy="4234735"/>
          </a:xfrm>
        </p:spPr>
        <p:txBody>
          <a:bodyPr>
            <a:normAutofit/>
          </a:bodyPr>
          <a:lstStyle/>
          <a:p>
            <a:pPr marL="457200" indent="-457200">
              <a:buFont typeface="+mj-lt"/>
              <a:buAutoNum type="arabicPeriod"/>
            </a:pPr>
            <a:r>
              <a:rPr lang="en-US" sz="2400" dirty="0">
                <a:solidFill>
                  <a:schemeClr val="tx1"/>
                </a:solidFill>
              </a:rPr>
              <a:t>Deleting the features which are logically useless.</a:t>
            </a:r>
          </a:p>
          <a:p>
            <a:pPr marL="1665760" lvl="6" indent="-457200">
              <a:buFont typeface="Wingdings" panose="05000000000000000000" pitchFamily="2" charset="2"/>
              <a:buChar char="v"/>
            </a:pPr>
            <a:r>
              <a:rPr lang="en-US" sz="2400" dirty="0">
                <a:solidFill>
                  <a:schemeClr val="tx1"/>
                </a:solidFill>
              </a:rPr>
              <a:t>“S.no”</a:t>
            </a:r>
          </a:p>
          <a:p>
            <a:pPr marL="1665760" lvl="6" indent="-457200">
              <a:buFont typeface="Wingdings" panose="05000000000000000000" pitchFamily="2" charset="2"/>
              <a:buChar char="v"/>
            </a:pPr>
            <a:r>
              <a:rPr lang="en-US" sz="2400" dirty="0">
                <a:solidFill>
                  <a:schemeClr val="tx1"/>
                </a:solidFill>
              </a:rPr>
              <a:t>“</a:t>
            </a:r>
            <a:r>
              <a:rPr lang="en-US" sz="2400" dirty="0" err="1">
                <a:solidFill>
                  <a:schemeClr val="tx1"/>
                </a:solidFill>
              </a:rPr>
              <a:t>carTitle</a:t>
            </a:r>
            <a:r>
              <a:rPr lang="en-US" sz="2400" dirty="0">
                <a:solidFill>
                  <a:schemeClr val="tx1"/>
                </a:solidFill>
              </a:rPr>
              <a:t>” feature engineering </a:t>
            </a:r>
            <a:r>
              <a:rPr lang="en-US" sz="2400" b="0" dirty="0">
                <a:solidFill>
                  <a:schemeClr val="tx1"/>
                </a:solidFill>
                <a:effectLst/>
              </a:rPr>
              <a:t> “</a:t>
            </a:r>
            <a:r>
              <a:rPr lang="en-US" sz="2400" b="0" dirty="0" err="1">
                <a:solidFill>
                  <a:schemeClr val="tx1"/>
                </a:solidFill>
                <a:effectLst/>
              </a:rPr>
              <a:t>carcompany</a:t>
            </a:r>
            <a:r>
              <a:rPr lang="en-US" sz="2400" b="0" dirty="0">
                <a:solidFill>
                  <a:schemeClr val="tx1"/>
                </a:solidFill>
                <a:effectLst/>
              </a:rPr>
              <a:t>”</a:t>
            </a:r>
          </a:p>
          <a:p>
            <a:pPr marL="457200" indent="-457200">
              <a:buFont typeface="+mj-lt"/>
              <a:buAutoNum type="arabicPeriod"/>
            </a:pPr>
            <a:r>
              <a:rPr lang="en-US" sz="2400" dirty="0">
                <a:solidFill>
                  <a:schemeClr val="tx1"/>
                </a:solidFill>
              </a:rPr>
              <a:t>Visual exploration and Statistical measurement  of relationship between continuous features and target feature Price(</a:t>
            </a:r>
            <a:r>
              <a:rPr lang="en-US" sz="2400" dirty="0" err="1">
                <a:solidFill>
                  <a:schemeClr val="tx1"/>
                </a:solidFill>
              </a:rPr>
              <a:t>PKR_lacs</a:t>
            </a:r>
            <a:r>
              <a:rPr lang="en-US" sz="2400" dirty="0">
                <a:solidFill>
                  <a:schemeClr val="tx1"/>
                </a:solidFill>
              </a:rPr>
              <a:t>)</a:t>
            </a:r>
          </a:p>
          <a:p>
            <a:pPr marL="1665760" lvl="6" indent="-457200">
              <a:buFont typeface="Wingdings" panose="05000000000000000000" pitchFamily="2" charset="2"/>
              <a:buChar char="v"/>
            </a:pPr>
            <a:r>
              <a:rPr lang="en-US" sz="2400" dirty="0"/>
              <a:t>Scatter plot between </a:t>
            </a:r>
            <a:r>
              <a:rPr lang="en-US" sz="2400" dirty="0">
                <a:solidFill>
                  <a:schemeClr val="tx1"/>
                </a:solidFill>
              </a:rPr>
              <a:t>continuous feature(s) and continuous target feature</a:t>
            </a:r>
          </a:p>
          <a:p>
            <a:pPr marL="1665760" lvl="6" indent="-457200">
              <a:buFont typeface="Wingdings" panose="05000000000000000000" pitchFamily="2" charset="2"/>
              <a:buChar char="v"/>
            </a:pPr>
            <a:r>
              <a:rPr lang="en-US" sz="2400" dirty="0"/>
              <a:t>Correlation Matrix between </a:t>
            </a:r>
            <a:r>
              <a:rPr lang="en-US" sz="2400" dirty="0">
                <a:solidFill>
                  <a:schemeClr val="tx1"/>
                </a:solidFill>
              </a:rPr>
              <a:t>continuous feature(s) and continuous target feature</a:t>
            </a:r>
          </a:p>
          <a:p>
            <a:pPr marL="1665760" lvl="6" indent="-457200">
              <a:buFont typeface="+mj-lt"/>
              <a:buAutoNum type="arabicPeriod"/>
            </a:pPr>
            <a:endParaRPr lang="en-US" sz="2400" dirty="0"/>
          </a:p>
        </p:txBody>
      </p:sp>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22</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70159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a:xfrm>
            <a:off x="184773" y="286603"/>
            <a:ext cx="10970907" cy="1450757"/>
          </a:xfrm>
        </p:spPr>
        <p:txBody>
          <a:bodyPr>
            <a:normAutofit/>
          </a:bodyPr>
          <a:lstStyle/>
          <a:p>
            <a:pPr>
              <a:lnSpc>
                <a:spcPct val="100000"/>
              </a:lnSpc>
              <a:spcBef>
                <a:spcPts val="0"/>
              </a:spcBef>
              <a:defRPr/>
            </a:pPr>
            <a:r>
              <a:rPr lang="en-US" b="1" dirty="0">
                <a:solidFill>
                  <a:schemeClr val="tx1"/>
                </a:solidFill>
              </a:rPr>
              <a:t>Scatter plot between continuous(s) feature</a:t>
            </a:r>
          </a:p>
        </p:txBody>
      </p:sp>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23</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
        <p:nvSpPr>
          <p:cNvPr id="16" name="TextBox 15">
            <a:extLst>
              <a:ext uri="{FF2B5EF4-FFF2-40B4-BE49-F238E27FC236}">
                <a16:creationId xmlns:a16="http://schemas.microsoft.com/office/drawing/2014/main" id="{DC71479B-488D-B3F7-035B-DDCA0DCB1FD8}"/>
              </a:ext>
            </a:extLst>
          </p:cNvPr>
          <p:cNvSpPr txBox="1"/>
          <p:nvPr/>
        </p:nvSpPr>
        <p:spPr>
          <a:xfrm>
            <a:off x="8706395" y="5260837"/>
            <a:ext cx="3369672" cy="1200329"/>
          </a:xfrm>
          <a:prstGeom prst="rect">
            <a:avLst/>
          </a:prstGeom>
          <a:noFill/>
        </p:spPr>
        <p:txBody>
          <a:bodyPr wrap="square">
            <a:spAutoFit/>
          </a:bodyPr>
          <a:lstStyle/>
          <a:p>
            <a:r>
              <a:rPr lang="en-US" b="0" dirty="0">
                <a:effectLst/>
                <a:latin typeface="Consolas" panose="020B0609020204030204" pitchFamily="49" charset="0"/>
              </a:rPr>
              <a:t>Increasing Trend(little)</a:t>
            </a:r>
          </a:p>
          <a:p>
            <a:r>
              <a:rPr lang="en-US" dirty="0">
                <a:latin typeface="Consolas" panose="020B0609020204030204" pitchFamily="49" charset="0"/>
              </a:rPr>
              <a:t>Between modelyear and </a:t>
            </a:r>
            <a:r>
              <a:rPr lang="en-US" dirty="0" err="1">
                <a:latin typeface="Consolas" panose="020B0609020204030204" pitchFamily="49" charset="0"/>
              </a:rPr>
              <a:t>enginecapacity</a:t>
            </a:r>
            <a:r>
              <a:rPr lang="en-US" dirty="0">
                <a:latin typeface="Consolas" panose="020B0609020204030204" pitchFamily="49" charset="0"/>
              </a:rPr>
              <a:t>(cc)</a:t>
            </a:r>
            <a:endParaRPr lang="en-US" dirty="0"/>
          </a:p>
          <a:p>
            <a:endParaRPr lang="en-US" dirty="0"/>
          </a:p>
        </p:txBody>
      </p:sp>
      <p:sp>
        <p:nvSpPr>
          <p:cNvPr id="18" name="TextBox 17">
            <a:extLst>
              <a:ext uri="{FF2B5EF4-FFF2-40B4-BE49-F238E27FC236}">
                <a16:creationId xmlns:a16="http://schemas.microsoft.com/office/drawing/2014/main" id="{DD5A5006-7E20-96B9-2ED7-978B53C334A9}"/>
              </a:ext>
            </a:extLst>
          </p:cNvPr>
          <p:cNvSpPr txBox="1"/>
          <p:nvPr/>
        </p:nvSpPr>
        <p:spPr>
          <a:xfrm>
            <a:off x="5258257" y="5224479"/>
            <a:ext cx="2915033" cy="1200329"/>
          </a:xfrm>
          <a:prstGeom prst="rect">
            <a:avLst/>
          </a:prstGeom>
          <a:noFill/>
        </p:spPr>
        <p:txBody>
          <a:bodyPr wrap="square">
            <a:spAutoFit/>
          </a:bodyPr>
          <a:lstStyle/>
          <a:p>
            <a:r>
              <a:rPr lang="en-US" b="0" dirty="0">
                <a:effectLst/>
                <a:latin typeface="Consolas" panose="020B0609020204030204" pitchFamily="49" charset="0"/>
              </a:rPr>
              <a:t>Decreasing Trend</a:t>
            </a:r>
          </a:p>
          <a:p>
            <a:r>
              <a:rPr lang="en-US" dirty="0">
                <a:latin typeface="Consolas" panose="020B0609020204030204" pitchFamily="49" charset="0"/>
              </a:rPr>
              <a:t>Between modelyear and milage(km)</a:t>
            </a:r>
            <a:endParaRPr lang="en-US" dirty="0"/>
          </a:p>
          <a:p>
            <a:endParaRPr lang="en-US" dirty="0"/>
          </a:p>
        </p:txBody>
      </p:sp>
      <p:pic>
        <p:nvPicPr>
          <p:cNvPr id="8" name="Picture 7">
            <a:extLst>
              <a:ext uri="{FF2B5EF4-FFF2-40B4-BE49-F238E27FC236}">
                <a16:creationId xmlns:a16="http://schemas.microsoft.com/office/drawing/2014/main" id="{81C9E6D7-E3CE-9258-0EB1-CEAE52E53FD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 y="1628986"/>
            <a:ext cx="12191998" cy="3417586"/>
          </a:xfrm>
          <a:prstGeom prst="rect">
            <a:avLst/>
          </a:prstGeom>
        </p:spPr>
      </p:pic>
    </p:spTree>
    <p:extLst>
      <p:ext uri="{BB962C8B-B14F-4D97-AF65-F5344CB8AC3E}">
        <p14:creationId xmlns:p14="http://schemas.microsoft.com/office/powerpoint/2010/main" val="2922965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a:xfrm>
            <a:off x="184773" y="286603"/>
            <a:ext cx="10970907" cy="1450757"/>
          </a:xfrm>
        </p:spPr>
        <p:txBody>
          <a:bodyPr>
            <a:normAutofit/>
          </a:bodyPr>
          <a:lstStyle/>
          <a:p>
            <a:pPr>
              <a:lnSpc>
                <a:spcPct val="100000"/>
              </a:lnSpc>
              <a:spcBef>
                <a:spcPts val="0"/>
              </a:spcBef>
              <a:defRPr/>
            </a:pPr>
            <a:r>
              <a:rPr lang="en-US" b="1" dirty="0">
                <a:solidFill>
                  <a:schemeClr val="tx1"/>
                </a:solidFill>
              </a:rPr>
              <a:t>Scatter plot between continuous(s) feature</a:t>
            </a:r>
          </a:p>
        </p:txBody>
      </p:sp>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24</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
        <p:nvSpPr>
          <p:cNvPr id="16" name="TextBox 15">
            <a:extLst>
              <a:ext uri="{FF2B5EF4-FFF2-40B4-BE49-F238E27FC236}">
                <a16:creationId xmlns:a16="http://schemas.microsoft.com/office/drawing/2014/main" id="{DC71479B-488D-B3F7-035B-DDCA0DCB1FD8}"/>
              </a:ext>
            </a:extLst>
          </p:cNvPr>
          <p:cNvSpPr txBox="1"/>
          <p:nvPr/>
        </p:nvSpPr>
        <p:spPr>
          <a:xfrm>
            <a:off x="9036873" y="5259456"/>
            <a:ext cx="3039193" cy="1200329"/>
          </a:xfrm>
          <a:prstGeom prst="rect">
            <a:avLst/>
          </a:prstGeom>
          <a:noFill/>
        </p:spPr>
        <p:txBody>
          <a:bodyPr wrap="square">
            <a:spAutoFit/>
          </a:bodyPr>
          <a:lstStyle/>
          <a:p>
            <a:r>
              <a:rPr lang="en-US" b="0" dirty="0">
                <a:effectLst/>
                <a:latin typeface="Consolas" panose="020B0609020204030204" pitchFamily="49" charset="0"/>
              </a:rPr>
              <a:t>Increasing Trend</a:t>
            </a:r>
          </a:p>
          <a:p>
            <a:r>
              <a:rPr lang="en-US" dirty="0">
                <a:latin typeface="Consolas" panose="020B0609020204030204" pitchFamily="49" charset="0"/>
              </a:rPr>
              <a:t>Between modelyear and </a:t>
            </a:r>
            <a:r>
              <a:rPr lang="en-US" dirty="0" err="1">
                <a:latin typeface="Consolas" panose="020B0609020204030204" pitchFamily="49" charset="0"/>
              </a:rPr>
              <a:t>enginecapacity</a:t>
            </a:r>
            <a:r>
              <a:rPr lang="en-US" dirty="0">
                <a:latin typeface="Consolas" panose="020B0609020204030204" pitchFamily="49" charset="0"/>
              </a:rPr>
              <a:t>(cc)</a:t>
            </a:r>
            <a:endParaRPr lang="en-US" dirty="0"/>
          </a:p>
          <a:p>
            <a:endParaRPr lang="en-US" dirty="0"/>
          </a:p>
        </p:txBody>
      </p:sp>
      <p:sp>
        <p:nvSpPr>
          <p:cNvPr id="18" name="TextBox 17">
            <a:extLst>
              <a:ext uri="{FF2B5EF4-FFF2-40B4-BE49-F238E27FC236}">
                <a16:creationId xmlns:a16="http://schemas.microsoft.com/office/drawing/2014/main" id="{DD5A5006-7E20-96B9-2ED7-978B53C334A9}"/>
              </a:ext>
            </a:extLst>
          </p:cNvPr>
          <p:cNvSpPr txBox="1"/>
          <p:nvPr/>
        </p:nvSpPr>
        <p:spPr>
          <a:xfrm>
            <a:off x="1385119" y="5207242"/>
            <a:ext cx="2915033" cy="1200329"/>
          </a:xfrm>
          <a:prstGeom prst="rect">
            <a:avLst/>
          </a:prstGeom>
          <a:noFill/>
        </p:spPr>
        <p:txBody>
          <a:bodyPr wrap="square">
            <a:spAutoFit/>
          </a:bodyPr>
          <a:lstStyle/>
          <a:p>
            <a:r>
              <a:rPr lang="en-US" b="0" dirty="0">
                <a:effectLst/>
                <a:latin typeface="Consolas" panose="020B0609020204030204" pitchFamily="49" charset="0"/>
              </a:rPr>
              <a:t>Decreasing Trend</a:t>
            </a:r>
          </a:p>
          <a:p>
            <a:r>
              <a:rPr lang="en-US" dirty="0">
                <a:latin typeface="Consolas" panose="020B0609020204030204" pitchFamily="49" charset="0"/>
              </a:rPr>
              <a:t>Between modelyear and milage(km)</a:t>
            </a:r>
            <a:endParaRPr lang="en-US" dirty="0"/>
          </a:p>
          <a:p>
            <a:endParaRPr lang="en-US" dirty="0"/>
          </a:p>
        </p:txBody>
      </p:sp>
      <p:pic>
        <p:nvPicPr>
          <p:cNvPr id="9" name="Picture 8">
            <a:extLst>
              <a:ext uri="{FF2B5EF4-FFF2-40B4-BE49-F238E27FC236}">
                <a16:creationId xmlns:a16="http://schemas.microsoft.com/office/drawing/2014/main" id="{633CA062-7ECC-4FED-E6A3-6F7D819AC19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1729902"/>
            <a:ext cx="12192000" cy="3398195"/>
          </a:xfrm>
          <a:prstGeom prst="rect">
            <a:avLst/>
          </a:prstGeom>
        </p:spPr>
      </p:pic>
    </p:spTree>
    <p:extLst>
      <p:ext uri="{BB962C8B-B14F-4D97-AF65-F5344CB8AC3E}">
        <p14:creationId xmlns:p14="http://schemas.microsoft.com/office/powerpoint/2010/main" val="825117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a:xfrm>
            <a:off x="184773" y="286603"/>
            <a:ext cx="10970907" cy="1450757"/>
          </a:xfrm>
        </p:spPr>
        <p:txBody>
          <a:bodyPr>
            <a:normAutofit/>
          </a:bodyPr>
          <a:lstStyle/>
          <a:p>
            <a:pPr>
              <a:lnSpc>
                <a:spcPct val="100000"/>
              </a:lnSpc>
              <a:spcBef>
                <a:spcPts val="0"/>
              </a:spcBef>
              <a:defRPr/>
            </a:pPr>
            <a:r>
              <a:rPr lang="en-US" b="1" dirty="0">
                <a:solidFill>
                  <a:schemeClr val="tx1"/>
                </a:solidFill>
              </a:rPr>
              <a:t>Scatter plot between continuous(s) feature</a:t>
            </a:r>
          </a:p>
        </p:txBody>
      </p:sp>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25</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
        <p:nvSpPr>
          <p:cNvPr id="16" name="TextBox 15">
            <a:extLst>
              <a:ext uri="{FF2B5EF4-FFF2-40B4-BE49-F238E27FC236}">
                <a16:creationId xmlns:a16="http://schemas.microsoft.com/office/drawing/2014/main" id="{DC71479B-488D-B3F7-035B-DDCA0DCB1FD8}"/>
              </a:ext>
            </a:extLst>
          </p:cNvPr>
          <p:cNvSpPr txBox="1"/>
          <p:nvPr/>
        </p:nvSpPr>
        <p:spPr>
          <a:xfrm>
            <a:off x="5082796" y="5259456"/>
            <a:ext cx="3039193" cy="1200329"/>
          </a:xfrm>
          <a:prstGeom prst="rect">
            <a:avLst/>
          </a:prstGeom>
          <a:noFill/>
        </p:spPr>
        <p:txBody>
          <a:bodyPr wrap="square">
            <a:spAutoFit/>
          </a:bodyPr>
          <a:lstStyle/>
          <a:p>
            <a:r>
              <a:rPr lang="en-US" b="0" dirty="0">
                <a:effectLst/>
                <a:latin typeface="Consolas" panose="020B0609020204030204" pitchFamily="49" charset="0"/>
              </a:rPr>
              <a:t>Increasing Trend</a:t>
            </a:r>
          </a:p>
          <a:p>
            <a:r>
              <a:rPr lang="en-US" dirty="0">
                <a:latin typeface="Consolas" panose="020B0609020204030204" pitchFamily="49" charset="0"/>
              </a:rPr>
              <a:t>Between price and </a:t>
            </a:r>
            <a:r>
              <a:rPr lang="en-US" dirty="0" err="1">
                <a:latin typeface="Consolas" panose="020B0609020204030204" pitchFamily="49" charset="0"/>
              </a:rPr>
              <a:t>enginecapacity</a:t>
            </a:r>
            <a:r>
              <a:rPr lang="en-US" dirty="0">
                <a:latin typeface="Consolas" panose="020B0609020204030204" pitchFamily="49" charset="0"/>
              </a:rPr>
              <a:t>(cc)</a:t>
            </a:r>
            <a:endParaRPr lang="en-US" dirty="0"/>
          </a:p>
          <a:p>
            <a:endParaRPr lang="en-US" dirty="0"/>
          </a:p>
        </p:txBody>
      </p:sp>
      <p:sp>
        <p:nvSpPr>
          <p:cNvPr id="18" name="TextBox 17">
            <a:extLst>
              <a:ext uri="{FF2B5EF4-FFF2-40B4-BE49-F238E27FC236}">
                <a16:creationId xmlns:a16="http://schemas.microsoft.com/office/drawing/2014/main" id="{DD5A5006-7E20-96B9-2ED7-978B53C334A9}"/>
              </a:ext>
            </a:extLst>
          </p:cNvPr>
          <p:cNvSpPr txBox="1"/>
          <p:nvPr/>
        </p:nvSpPr>
        <p:spPr>
          <a:xfrm>
            <a:off x="1385119" y="5207242"/>
            <a:ext cx="2915033" cy="1200329"/>
          </a:xfrm>
          <a:prstGeom prst="rect">
            <a:avLst/>
          </a:prstGeom>
          <a:noFill/>
        </p:spPr>
        <p:txBody>
          <a:bodyPr wrap="square">
            <a:spAutoFit/>
          </a:bodyPr>
          <a:lstStyle/>
          <a:p>
            <a:r>
              <a:rPr lang="en-US" dirty="0">
                <a:latin typeface="Consolas" panose="020B0609020204030204" pitchFamily="49" charset="0"/>
              </a:rPr>
              <a:t>Increasing </a:t>
            </a:r>
            <a:r>
              <a:rPr lang="en-US" b="0" dirty="0">
                <a:effectLst/>
                <a:latin typeface="Consolas" panose="020B0609020204030204" pitchFamily="49" charset="0"/>
              </a:rPr>
              <a:t>Trend</a:t>
            </a:r>
          </a:p>
          <a:p>
            <a:r>
              <a:rPr lang="en-US" dirty="0">
                <a:latin typeface="Consolas" panose="020B0609020204030204" pitchFamily="49" charset="0"/>
              </a:rPr>
              <a:t>Between price and milage(km)</a:t>
            </a:r>
            <a:endParaRPr lang="en-US" dirty="0"/>
          </a:p>
          <a:p>
            <a:endParaRPr lang="en-US" dirty="0"/>
          </a:p>
        </p:txBody>
      </p:sp>
      <p:pic>
        <p:nvPicPr>
          <p:cNvPr id="8" name="Picture 7">
            <a:extLst>
              <a:ext uri="{FF2B5EF4-FFF2-40B4-BE49-F238E27FC236}">
                <a16:creationId xmlns:a16="http://schemas.microsoft.com/office/drawing/2014/main" id="{5CB2A5D3-84F9-F8B0-AB5B-3A8FCAED95F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1718987"/>
            <a:ext cx="12192000" cy="3420025"/>
          </a:xfrm>
          <a:prstGeom prst="rect">
            <a:avLst/>
          </a:prstGeom>
        </p:spPr>
      </p:pic>
    </p:spTree>
    <p:extLst>
      <p:ext uri="{BB962C8B-B14F-4D97-AF65-F5344CB8AC3E}">
        <p14:creationId xmlns:p14="http://schemas.microsoft.com/office/powerpoint/2010/main" val="14699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a:xfrm>
            <a:off x="184773" y="286603"/>
            <a:ext cx="10970907" cy="1450757"/>
          </a:xfrm>
        </p:spPr>
        <p:txBody>
          <a:bodyPr>
            <a:normAutofit fontScale="90000"/>
          </a:bodyPr>
          <a:lstStyle/>
          <a:p>
            <a:pPr>
              <a:lnSpc>
                <a:spcPct val="100000"/>
              </a:lnSpc>
              <a:spcBef>
                <a:spcPts val="0"/>
              </a:spcBef>
              <a:defRPr/>
            </a:pPr>
            <a:r>
              <a:rPr lang="en-US" b="1" dirty="0">
                <a:solidFill>
                  <a:schemeClr val="tx1"/>
                </a:solidFill>
              </a:rPr>
              <a:t>Scatter plot between continuous and target feature</a:t>
            </a:r>
          </a:p>
        </p:txBody>
      </p:sp>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26</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pic>
        <p:nvPicPr>
          <p:cNvPr id="13" name="Picture 12">
            <a:extLst>
              <a:ext uri="{FF2B5EF4-FFF2-40B4-BE49-F238E27FC236}">
                <a16:creationId xmlns:a16="http://schemas.microsoft.com/office/drawing/2014/main" id="{33916570-D138-FF21-6E0B-A58FF37F7D9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1854215"/>
            <a:ext cx="12192000" cy="3439666"/>
          </a:xfrm>
          <a:prstGeom prst="rect">
            <a:avLst/>
          </a:prstGeom>
        </p:spPr>
      </p:pic>
      <p:sp>
        <p:nvSpPr>
          <p:cNvPr id="15" name="TextBox 14">
            <a:extLst>
              <a:ext uri="{FF2B5EF4-FFF2-40B4-BE49-F238E27FC236}">
                <a16:creationId xmlns:a16="http://schemas.microsoft.com/office/drawing/2014/main" id="{A1C68FC4-979A-FE26-80B1-B780C80C10D4}"/>
              </a:ext>
            </a:extLst>
          </p:cNvPr>
          <p:cNvSpPr txBox="1"/>
          <p:nvPr/>
        </p:nvSpPr>
        <p:spPr>
          <a:xfrm>
            <a:off x="1097280" y="5285401"/>
            <a:ext cx="2290296" cy="923330"/>
          </a:xfrm>
          <a:prstGeom prst="rect">
            <a:avLst/>
          </a:prstGeom>
          <a:noFill/>
        </p:spPr>
        <p:txBody>
          <a:bodyPr wrap="square">
            <a:spAutoFit/>
          </a:bodyPr>
          <a:lstStyle/>
          <a:p>
            <a:r>
              <a:rPr lang="en-US" b="0" dirty="0">
                <a:effectLst/>
                <a:latin typeface="Consolas" panose="020B0609020204030204" pitchFamily="49" charset="0"/>
              </a:rPr>
              <a:t>Increasing Trend</a:t>
            </a:r>
          </a:p>
          <a:p>
            <a:r>
              <a:rPr lang="en-US" dirty="0">
                <a:latin typeface="Consolas" panose="020B0609020204030204" pitchFamily="49" charset="0"/>
              </a:rPr>
              <a:t>Between price and model year</a:t>
            </a:r>
            <a:endParaRPr lang="en-US" dirty="0"/>
          </a:p>
        </p:txBody>
      </p:sp>
      <p:sp>
        <p:nvSpPr>
          <p:cNvPr id="16" name="TextBox 15">
            <a:extLst>
              <a:ext uri="{FF2B5EF4-FFF2-40B4-BE49-F238E27FC236}">
                <a16:creationId xmlns:a16="http://schemas.microsoft.com/office/drawing/2014/main" id="{DC71479B-488D-B3F7-035B-DDCA0DCB1FD8}"/>
              </a:ext>
            </a:extLst>
          </p:cNvPr>
          <p:cNvSpPr txBox="1"/>
          <p:nvPr/>
        </p:nvSpPr>
        <p:spPr>
          <a:xfrm>
            <a:off x="9269441" y="5276669"/>
            <a:ext cx="3039193" cy="1200329"/>
          </a:xfrm>
          <a:prstGeom prst="rect">
            <a:avLst/>
          </a:prstGeom>
          <a:noFill/>
        </p:spPr>
        <p:txBody>
          <a:bodyPr wrap="square">
            <a:spAutoFit/>
          </a:bodyPr>
          <a:lstStyle/>
          <a:p>
            <a:r>
              <a:rPr lang="en-US" b="0" dirty="0">
                <a:effectLst/>
                <a:latin typeface="Consolas" panose="020B0609020204030204" pitchFamily="49" charset="0"/>
              </a:rPr>
              <a:t>Increasing Trend</a:t>
            </a:r>
          </a:p>
          <a:p>
            <a:r>
              <a:rPr lang="en-US" dirty="0">
                <a:latin typeface="Consolas" panose="020B0609020204030204" pitchFamily="49" charset="0"/>
              </a:rPr>
              <a:t>Between price and </a:t>
            </a:r>
            <a:r>
              <a:rPr lang="en-US" dirty="0" err="1">
                <a:latin typeface="Consolas" panose="020B0609020204030204" pitchFamily="49" charset="0"/>
              </a:rPr>
              <a:t>enginecapacity</a:t>
            </a:r>
            <a:r>
              <a:rPr lang="en-US" dirty="0">
                <a:latin typeface="Consolas" panose="020B0609020204030204" pitchFamily="49" charset="0"/>
              </a:rPr>
              <a:t>(cc)</a:t>
            </a:r>
            <a:endParaRPr lang="en-US" dirty="0"/>
          </a:p>
          <a:p>
            <a:endParaRPr lang="en-US" dirty="0"/>
          </a:p>
        </p:txBody>
      </p:sp>
      <p:sp>
        <p:nvSpPr>
          <p:cNvPr id="18" name="TextBox 17">
            <a:extLst>
              <a:ext uri="{FF2B5EF4-FFF2-40B4-BE49-F238E27FC236}">
                <a16:creationId xmlns:a16="http://schemas.microsoft.com/office/drawing/2014/main" id="{DD5A5006-7E20-96B9-2ED7-978B53C334A9}"/>
              </a:ext>
            </a:extLst>
          </p:cNvPr>
          <p:cNvSpPr txBox="1"/>
          <p:nvPr/>
        </p:nvSpPr>
        <p:spPr>
          <a:xfrm>
            <a:off x="5258257" y="5224479"/>
            <a:ext cx="2915033" cy="1200329"/>
          </a:xfrm>
          <a:prstGeom prst="rect">
            <a:avLst/>
          </a:prstGeom>
          <a:noFill/>
        </p:spPr>
        <p:txBody>
          <a:bodyPr wrap="square">
            <a:spAutoFit/>
          </a:bodyPr>
          <a:lstStyle/>
          <a:p>
            <a:r>
              <a:rPr lang="en-US" b="0" dirty="0">
                <a:effectLst/>
                <a:latin typeface="Consolas" panose="020B0609020204030204" pitchFamily="49" charset="0"/>
              </a:rPr>
              <a:t> Decreasing Trend</a:t>
            </a:r>
          </a:p>
          <a:p>
            <a:r>
              <a:rPr lang="en-US" dirty="0">
                <a:latin typeface="Consolas" panose="020B0609020204030204" pitchFamily="49" charset="0"/>
              </a:rPr>
              <a:t>Between price and milage(km)</a:t>
            </a:r>
            <a:endParaRPr lang="en-US" dirty="0"/>
          </a:p>
          <a:p>
            <a:endParaRPr lang="en-US" dirty="0"/>
          </a:p>
        </p:txBody>
      </p:sp>
    </p:spTree>
    <p:extLst>
      <p:ext uri="{BB962C8B-B14F-4D97-AF65-F5344CB8AC3E}">
        <p14:creationId xmlns:p14="http://schemas.microsoft.com/office/powerpoint/2010/main" val="1130452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a:xfrm>
            <a:off x="326574" y="286603"/>
            <a:ext cx="10058400" cy="1450757"/>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300" b="1" dirty="0">
                <a:solidFill>
                  <a:schemeClr val="tx1"/>
                </a:solidFill>
              </a:rPr>
              <a:t>Correlation Matrix between continuous and target feature</a:t>
            </a:r>
          </a:p>
        </p:txBody>
      </p:sp>
      <p:sp>
        <p:nvSpPr>
          <p:cNvPr id="3" name="Content Placeholder 2">
            <a:extLst>
              <a:ext uri="{FF2B5EF4-FFF2-40B4-BE49-F238E27FC236}">
                <a16:creationId xmlns:a16="http://schemas.microsoft.com/office/drawing/2014/main" id="{0A368C9B-9F46-050D-E3AA-6A2BB0683156}"/>
              </a:ext>
            </a:extLst>
          </p:cNvPr>
          <p:cNvSpPr>
            <a:spLocks noGrp="1"/>
          </p:cNvSpPr>
          <p:nvPr>
            <p:ph idx="1"/>
          </p:nvPr>
        </p:nvSpPr>
        <p:spPr>
          <a:xfrm>
            <a:off x="1097280" y="1845733"/>
            <a:ext cx="10058400" cy="4234735"/>
          </a:xfrm>
        </p:spPr>
        <p:txBody>
          <a:bodyPr>
            <a:normAutofit/>
          </a:bodyPr>
          <a:lstStyle/>
          <a:p>
            <a:pPr marL="457200" lvl="6" indent="-457200">
              <a:spcBef>
                <a:spcPts val="1200"/>
              </a:spcBef>
              <a:spcAft>
                <a:spcPts val="200"/>
              </a:spcAft>
              <a:buSzPct val="100000"/>
              <a:buFont typeface="Wingdings" panose="05000000000000000000" pitchFamily="2" charset="2"/>
              <a:buChar char="Ø"/>
            </a:pPr>
            <a:r>
              <a:rPr lang="en-US" sz="2400" dirty="0">
                <a:solidFill>
                  <a:schemeClr val="tx1"/>
                </a:solidFill>
              </a:rPr>
              <a:t>We will confirm this with Pearson's Correlation Coefficient.</a:t>
            </a:r>
          </a:p>
        </p:txBody>
      </p:sp>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27</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graphicFrame>
        <p:nvGraphicFramePr>
          <p:cNvPr id="11" name="Table 10">
            <a:extLst>
              <a:ext uri="{FF2B5EF4-FFF2-40B4-BE49-F238E27FC236}">
                <a16:creationId xmlns:a16="http://schemas.microsoft.com/office/drawing/2014/main" id="{0F42DCAE-A9D5-2E09-0AE8-29C3E5858CA9}"/>
              </a:ext>
            </a:extLst>
          </p:cNvPr>
          <p:cNvGraphicFramePr>
            <a:graphicFrameLocks noGrp="1"/>
          </p:cNvGraphicFramePr>
          <p:nvPr>
            <p:extLst>
              <p:ext uri="{D42A27DB-BD31-4B8C-83A1-F6EECF244321}">
                <p14:modId xmlns:p14="http://schemas.microsoft.com/office/powerpoint/2010/main" val="1841290225"/>
              </p:ext>
            </p:extLst>
          </p:nvPr>
        </p:nvGraphicFramePr>
        <p:xfrm>
          <a:off x="405503" y="2379033"/>
          <a:ext cx="9494955" cy="2814777"/>
        </p:xfrm>
        <a:graphic>
          <a:graphicData uri="http://schemas.openxmlformats.org/drawingml/2006/table">
            <a:tbl>
              <a:tblPr firstRow="1" bandRow="1">
                <a:tableStyleId>{85BE263C-DBD7-4A20-BB59-AAB30ACAA65A}</a:tableStyleId>
              </a:tblPr>
              <a:tblGrid>
                <a:gridCol w="1898991">
                  <a:extLst>
                    <a:ext uri="{9D8B030D-6E8A-4147-A177-3AD203B41FA5}">
                      <a16:colId xmlns:a16="http://schemas.microsoft.com/office/drawing/2014/main" val="1612060831"/>
                    </a:ext>
                  </a:extLst>
                </a:gridCol>
                <a:gridCol w="1898991">
                  <a:extLst>
                    <a:ext uri="{9D8B030D-6E8A-4147-A177-3AD203B41FA5}">
                      <a16:colId xmlns:a16="http://schemas.microsoft.com/office/drawing/2014/main" val="910123461"/>
                    </a:ext>
                  </a:extLst>
                </a:gridCol>
                <a:gridCol w="1898991">
                  <a:extLst>
                    <a:ext uri="{9D8B030D-6E8A-4147-A177-3AD203B41FA5}">
                      <a16:colId xmlns:a16="http://schemas.microsoft.com/office/drawing/2014/main" val="604154689"/>
                    </a:ext>
                  </a:extLst>
                </a:gridCol>
                <a:gridCol w="1898991">
                  <a:extLst>
                    <a:ext uri="{9D8B030D-6E8A-4147-A177-3AD203B41FA5}">
                      <a16:colId xmlns:a16="http://schemas.microsoft.com/office/drawing/2014/main" val="1306332106"/>
                    </a:ext>
                  </a:extLst>
                </a:gridCol>
                <a:gridCol w="1898991">
                  <a:extLst>
                    <a:ext uri="{9D8B030D-6E8A-4147-A177-3AD203B41FA5}">
                      <a16:colId xmlns:a16="http://schemas.microsoft.com/office/drawing/2014/main" val="1307472671"/>
                    </a:ext>
                  </a:extLst>
                </a:gridCol>
              </a:tblGrid>
              <a:tr h="531298">
                <a:tc>
                  <a:txBody>
                    <a:bodyPr/>
                    <a:lstStyle/>
                    <a:p>
                      <a:pPr algn="ctr"/>
                      <a:r>
                        <a:rPr lang="en-US" sz="1600" dirty="0">
                          <a:solidFill>
                            <a:schemeClr val="tx1"/>
                          </a:solidFill>
                        </a:rPr>
                        <a:t>Continuous </a:t>
                      </a:r>
                    </a:p>
                    <a:p>
                      <a:pPr algn="ctr"/>
                      <a:r>
                        <a:rPr lang="en-US" sz="1600" dirty="0">
                          <a:solidFill>
                            <a:schemeClr val="tx1"/>
                          </a:solidFill>
                        </a:rPr>
                        <a:t>feature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err="1">
                          <a:solidFill>
                            <a:schemeClr val="tx1"/>
                          </a:solidFill>
                          <a:effectLst/>
                        </a:rPr>
                        <a:t>ModelYear</a:t>
                      </a:r>
                      <a:endParaRPr lang="en-US" sz="1800" b="1" dirty="0">
                        <a:solidFill>
                          <a:schemeClr val="tx1"/>
                        </a:solidFill>
                        <a:effectLst/>
                        <a:latin typeface="Consolas" panose="020B06090202040302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effectLst/>
                        </a:rPr>
                        <a:t>Mileage(km)</a:t>
                      </a:r>
                      <a:endParaRPr lang="en-US" sz="1800" b="1"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err="1">
                          <a:solidFill>
                            <a:schemeClr val="tx1"/>
                          </a:solidFill>
                          <a:effectLst/>
                        </a:rPr>
                        <a:t>EngineCapacity</a:t>
                      </a:r>
                      <a:r>
                        <a:rPr lang="en-US" sz="1800" b="1" dirty="0">
                          <a:solidFill>
                            <a:schemeClr val="tx1"/>
                          </a:solidFill>
                          <a:effectLst/>
                        </a:rPr>
                        <a:t>(cc)</a:t>
                      </a:r>
                      <a:endParaRPr lang="en-US" sz="1800" b="1"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effectLst/>
                        </a:rPr>
                        <a:t>Price(</a:t>
                      </a:r>
                      <a:r>
                        <a:rPr lang="en-US" sz="1800" b="1" dirty="0" err="1">
                          <a:solidFill>
                            <a:schemeClr val="tx1"/>
                          </a:solidFill>
                          <a:effectLst/>
                        </a:rPr>
                        <a:t>PKR_lacs</a:t>
                      </a:r>
                      <a:r>
                        <a:rPr lang="en-US" sz="1800" b="1" dirty="0">
                          <a:solidFill>
                            <a:schemeClr val="tx1"/>
                          </a:solidFill>
                          <a:effectLst/>
                        </a:rPr>
                        <a:t>)</a:t>
                      </a:r>
                      <a:endParaRPr lang="en-US" sz="1800" b="1"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759675"/>
                  </a:ext>
                </a:extLst>
              </a:tr>
              <a:tr h="531298">
                <a:tc>
                  <a:txBody>
                    <a:bodyPr/>
                    <a:lstStyle/>
                    <a:p>
                      <a:pPr algn="ctr"/>
                      <a:r>
                        <a:rPr lang="en-US" sz="1800" b="1" dirty="0" err="1">
                          <a:solidFill>
                            <a:schemeClr val="tx1"/>
                          </a:solidFill>
                          <a:effectLst/>
                        </a:rPr>
                        <a:t>ModelYear</a:t>
                      </a:r>
                      <a:endParaRPr lang="en-US" sz="1800" b="1" dirty="0">
                        <a:solidFill>
                          <a:schemeClr val="tx1"/>
                        </a:solidFill>
                        <a:effectLst/>
                        <a:latin typeface="Consolas" panose="020B06090202040302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mn-lt"/>
                          <a:ea typeface="+mn-ea"/>
                          <a:cs typeface="+mn-cs"/>
                        </a:rPr>
                        <a:t>1.000000</a:t>
                      </a:r>
                      <a:endParaRPr lang="en-US" sz="1600" b="0" dirty="0">
                        <a:solidFill>
                          <a:schemeClr val="tx1"/>
                        </a:solidFill>
                        <a:effectLst/>
                        <a:latin typeface="Consolas" panose="020B06090202040302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mn-lt"/>
                          <a:ea typeface="+mn-ea"/>
                          <a:cs typeface="+mn-cs"/>
                        </a:rPr>
                        <a:t>-0.328520</a:t>
                      </a:r>
                      <a:endParaRPr lang="en-US" sz="1600" b="0" dirty="0">
                        <a:solidFill>
                          <a:schemeClr val="tx1"/>
                        </a:solidFill>
                        <a:effectLst/>
                        <a:latin typeface="Consolas" panose="020B06090202040302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mn-lt"/>
                          <a:ea typeface="+mn-ea"/>
                          <a:cs typeface="+mn-cs"/>
                        </a:rPr>
                        <a:t>0.045987</a:t>
                      </a:r>
                      <a:endParaRPr lang="en-US" sz="1600" b="0" dirty="0">
                        <a:solidFill>
                          <a:schemeClr val="tx1"/>
                        </a:solidFill>
                        <a:effectLst/>
                        <a:latin typeface="Consolas" panose="020B06090202040302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mn-lt"/>
                          <a:ea typeface="+mn-ea"/>
                          <a:cs typeface="+mn-cs"/>
                        </a:rPr>
                        <a:t>0.346422 </a:t>
                      </a:r>
                      <a:endParaRPr lang="en-US" sz="1600" b="0" dirty="0">
                        <a:solidFill>
                          <a:schemeClr val="tx1"/>
                        </a:solidFill>
                        <a:effectLst/>
                        <a:latin typeface="Consolas" panose="020B06090202040302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284109"/>
                  </a:ext>
                </a:extLst>
              </a:tr>
              <a:tr h="641763">
                <a:tc>
                  <a:txBody>
                    <a:bodyPr/>
                    <a:lstStyle/>
                    <a:p>
                      <a:pPr algn="ctr"/>
                      <a:r>
                        <a:rPr lang="en-US" sz="1800" b="1" dirty="0">
                          <a:solidFill>
                            <a:schemeClr val="tx1"/>
                          </a:solidFill>
                          <a:effectLst/>
                        </a:rPr>
                        <a:t>Mileage(km)</a:t>
                      </a:r>
                      <a:endParaRPr lang="en-US" sz="1800" b="1"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mn-lt"/>
                          <a:ea typeface="+mn-ea"/>
                          <a:cs typeface="+mn-cs"/>
                        </a:rPr>
                        <a:t>-0.328520</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mn-lt"/>
                          <a:ea typeface="+mn-ea"/>
                          <a:cs typeface="+mn-cs"/>
                        </a:rPr>
                        <a:t>1.000000</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mn-lt"/>
                          <a:ea typeface="+mn-ea"/>
                          <a:cs typeface="+mn-cs"/>
                        </a:rPr>
                        <a:t>-0.090632 </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mn-lt"/>
                          <a:ea typeface="+mn-ea"/>
                          <a:cs typeface="+mn-cs"/>
                        </a:rPr>
                        <a:t>-0.213559 </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8794440"/>
                  </a:ext>
                </a:extLst>
              </a:tr>
              <a:tr h="531298">
                <a:tc>
                  <a:txBody>
                    <a:bodyPr/>
                    <a:lstStyle/>
                    <a:p>
                      <a:pPr algn="ctr"/>
                      <a:r>
                        <a:rPr lang="en-US" sz="1800" b="1" dirty="0" err="1">
                          <a:solidFill>
                            <a:schemeClr val="tx1"/>
                          </a:solidFill>
                          <a:effectLst/>
                        </a:rPr>
                        <a:t>EngineCapacity</a:t>
                      </a:r>
                      <a:r>
                        <a:rPr lang="en-US" sz="1800" b="1" dirty="0">
                          <a:solidFill>
                            <a:schemeClr val="tx1"/>
                          </a:solidFill>
                          <a:effectLst/>
                        </a:rPr>
                        <a:t>(cc)</a:t>
                      </a:r>
                      <a:endParaRPr lang="en-US" sz="1800" b="1"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mn-lt"/>
                          <a:ea typeface="+mn-ea"/>
                          <a:cs typeface="+mn-cs"/>
                        </a:rPr>
                        <a:t>0.045987 </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mn-lt"/>
                          <a:ea typeface="+mn-ea"/>
                          <a:cs typeface="+mn-cs"/>
                        </a:rPr>
                        <a:t>-0.090632</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mn-lt"/>
                          <a:ea typeface="+mn-ea"/>
                          <a:cs typeface="+mn-cs"/>
                        </a:rPr>
                        <a:t>1.000000</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kern="1200" dirty="0">
                          <a:solidFill>
                            <a:schemeClr val="dk1"/>
                          </a:solidFill>
                          <a:effectLst/>
                          <a:latin typeface="+mn-lt"/>
                          <a:ea typeface="+mn-ea"/>
                          <a:cs typeface="+mn-cs"/>
                        </a:rPr>
                        <a:t>0.793069 </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197406"/>
                  </a:ext>
                </a:extLst>
              </a:tr>
              <a:tr h="5312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effectLst/>
                        </a:rPr>
                        <a:t>Price(</a:t>
                      </a:r>
                      <a:r>
                        <a:rPr lang="en-US" sz="1800" b="1" dirty="0" err="1">
                          <a:solidFill>
                            <a:schemeClr val="tx1"/>
                          </a:solidFill>
                          <a:effectLst/>
                        </a:rPr>
                        <a:t>PKR_lacs</a:t>
                      </a:r>
                      <a:r>
                        <a:rPr lang="en-US" sz="1800" b="1" dirty="0">
                          <a:solidFill>
                            <a:schemeClr val="tx1"/>
                          </a:solidFill>
                          <a:effectLst/>
                        </a:rPr>
                        <a:t>)</a:t>
                      </a:r>
                      <a:endParaRPr lang="en-US" sz="1800" b="1"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0.346422</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-0.213559 </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0.793069 </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1.000000</a:t>
                      </a:r>
                      <a:endParaRPr lang="en-US" sz="1600"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6882427"/>
                  </a:ext>
                </a:extLst>
              </a:tr>
            </a:tbl>
          </a:graphicData>
        </a:graphic>
      </p:graphicFrame>
      <p:sp>
        <p:nvSpPr>
          <p:cNvPr id="10" name="Speech Bubble: Oval 9">
            <a:extLst>
              <a:ext uri="{FF2B5EF4-FFF2-40B4-BE49-F238E27FC236}">
                <a16:creationId xmlns:a16="http://schemas.microsoft.com/office/drawing/2014/main" id="{FE4B14A4-74D4-B65D-A262-52FC6304B270}"/>
              </a:ext>
            </a:extLst>
          </p:cNvPr>
          <p:cNvSpPr/>
          <p:nvPr/>
        </p:nvSpPr>
        <p:spPr>
          <a:xfrm>
            <a:off x="10182497" y="2501537"/>
            <a:ext cx="1450757" cy="1188720"/>
          </a:xfrm>
          <a:prstGeom prst="wedgeEllipseCallout">
            <a:avLst>
              <a:gd name="adj1" fmla="val -62702"/>
              <a:gd name="adj2" fmla="val 64698"/>
            </a:avLst>
          </a:prstGeom>
          <a:solidFill>
            <a:srgbClr val="FFFF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&gt; 0.3</a:t>
            </a:r>
          </a:p>
        </p:txBody>
      </p:sp>
    </p:spTree>
    <p:extLst>
      <p:ext uri="{BB962C8B-B14F-4D97-AF65-F5344CB8AC3E}">
        <p14:creationId xmlns:p14="http://schemas.microsoft.com/office/powerpoint/2010/main" val="167955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a:xfrm>
            <a:off x="326574" y="286603"/>
            <a:ext cx="10058400" cy="1450757"/>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300" b="1" dirty="0">
                <a:solidFill>
                  <a:schemeClr val="tx1"/>
                </a:solidFill>
              </a:rPr>
              <a:t>Heatmap between continuous and target feature</a:t>
            </a:r>
          </a:p>
        </p:txBody>
      </p:sp>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28</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
        <p:nvSpPr>
          <p:cNvPr id="10" name="Speech Bubble: Oval 9">
            <a:extLst>
              <a:ext uri="{FF2B5EF4-FFF2-40B4-BE49-F238E27FC236}">
                <a16:creationId xmlns:a16="http://schemas.microsoft.com/office/drawing/2014/main" id="{FE4B14A4-74D4-B65D-A262-52FC6304B270}"/>
              </a:ext>
            </a:extLst>
          </p:cNvPr>
          <p:cNvSpPr/>
          <p:nvPr/>
        </p:nvSpPr>
        <p:spPr>
          <a:xfrm>
            <a:off x="10182497" y="2501537"/>
            <a:ext cx="1450757" cy="1188720"/>
          </a:xfrm>
          <a:prstGeom prst="wedgeEllipseCallout">
            <a:avLst>
              <a:gd name="adj1" fmla="val -62702"/>
              <a:gd name="adj2" fmla="val 64698"/>
            </a:avLst>
          </a:prstGeom>
          <a:solidFill>
            <a:srgbClr val="FFFF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&gt; 0.3</a:t>
            </a:r>
          </a:p>
        </p:txBody>
      </p:sp>
      <p:pic>
        <p:nvPicPr>
          <p:cNvPr id="12" name="Content Placeholder 11">
            <a:extLst>
              <a:ext uri="{FF2B5EF4-FFF2-40B4-BE49-F238E27FC236}">
                <a16:creationId xmlns:a16="http://schemas.microsoft.com/office/drawing/2014/main" id="{0B0E84E6-BEA3-DC5A-B1F4-E0A6E6DD5407}"/>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2419972" y="955160"/>
            <a:ext cx="7134735" cy="5306313"/>
          </a:xfrm>
        </p:spPr>
      </p:pic>
    </p:spTree>
    <p:extLst>
      <p:ext uri="{BB962C8B-B14F-4D97-AF65-F5344CB8AC3E}">
        <p14:creationId xmlns:p14="http://schemas.microsoft.com/office/powerpoint/2010/main" val="86798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Features Selection</a:t>
            </a:r>
          </a:p>
        </p:txBody>
      </p:sp>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29</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graphicFrame>
        <p:nvGraphicFramePr>
          <p:cNvPr id="3" name="Table 2">
            <a:extLst>
              <a:ext uri="{FF2B5EF4-FFF2-40B4-BE49-F238E27FC236}">
                <a16:creationId xmlns:a16="http://schemas.microsoft.com/office/drawing/2014/main" id="{E610D838-D860-6AA0-FD9B-B55A62B268C1}"/>
              </a:ext>
            </a:extLst>
          </p:cNvPr>
          <p:cNvGraphicFramePr>
            <a:graphicFrameLocks noGrp="1"/>
          </p:cNvGraphicFramePr>
          <p:nvPr>
            <p:extLst>
              <p:ext uri="{D42A27DB-BD31-4B8C-83A1-F6EECF244321}">
                <p14:modId xmlns:p14="http://schemas.microsoft.com/office/powerpoint/2010/main" val="1480100933"/>
              </p:ext>
            </p:extLst>
          </p:nvPr>
        </p:nvGraphicFramePr>
        <p:xfrm>
          <a:off x="1251518" y="1844566"/>
          <a:ext cx="2318033" cy="1654670"/>
        </p:xfrm>
        <a:graphic>
          <a:graphicData uri="http://schemas.openxmlformats.org/drawingml/2006/table">
            <a:tbl>
              <a:tblPr firstRow="1" bandRow="1">
                <a:tableStyleId>{85BE263C-DBD7-4A20-BB59-AAB30ACAA65A}</a:tableStyleId>
              </a:tblPr>
              <a:tblGrid>
                <a:gridCol w="514215">
                  <a:extLst>
                    <a:ext uri="{9D8B030D-6E8A-4147-A177-3AD203B41FA5}">
                      <a16:colId xmlns:a16="http://schemas.microsoft.com/office/drawing/2014/main" val="2683577531"/>
                    </a:ext>
                  </a:extLst>
                </a:gridCol>
                <a:gridCol w="1803818">
                  <a:extLst>
                    <a:ext uri="{9D8B030D-6E8A-4147-A177-3AD203B41FA5}">
                      <a16:colId xmlns:a16="http://schemas.microsoft.com/office/drawing/2014/main" val="1612060831"/>
                    </a:ext>
                  </a:extLst>
                </a:gridCol>
              </a:tblGrid>
              <a:tr h="192778">
                <a:tc>
                  <a:txBody>
                    <a:bodyPr/>
                    <a:lstStyle/>
                    <a:p>
                      <a:pPr algn="ctr"/>
                      <a:r>
                        <a:rPr lang="en-US" sz="1600" dirty="0">
                          <a:solidFill>
                            <a:schemeClr val="tx1"/>
                          </a:solidFill>
                        </a:rPr>
                        <a:t>S.no</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Input Continuous feature</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759675"/>
                  </a:ext>
                </a:extLst>
              </a:tr>
              <a:tr h="192778">
                <a:tc>
                  <a:txBody>
                    <a:bodyPr/>
                    <a:lstStyle/>
                    <a:p>
                      <a:pPr algn="ctr"/>
                      <a:r>
                        <a:rPr lang="en-US" sz="1600" b="0" dirty="0">
                          <a:solidFill>
                            <a:srgbClr val="FF0000"/>
                          </a:solidFill>
                          <a:effectLst/>
                          <a:latin typeface="Consolas" panose="020B0609020204030204" pitchFamily="49" charset="0"/>
                        </a:rPr>
                        <a:t>4</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rgbClr val="FF0000"/>
                          </a:solidFill>
                          <a:effectLst/>
                        </a:rPr>
                        <a:t>ModelYear</a:t>
                      </a:r>
                      <a:endParaRPr lang="en-US" sz="1600" b="0" dirty="0">
                        <a:solidFill>
                          <a:srgbClr val="FF0000"/>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284109"/>
                  </a:ext>
                </a:extLst>
              </a:tr>
              <a:tr h="404990">
                <a:tc>
                  <a:txBody>
                    <a:bodyPr/>
                    <a:lstStyle/>
                    <a:p>
                      <a:pPr algn="ctr"/>
                      <a:r>
                        <a:rPr lang="en-US" sz="1600" dirty="0"/>
                        <a:t>5</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a:solidFill>
                            <a:schemeClr val="tx1"/>
                          </a:solidFill>
                          <a:effectLst/>
                        </a:rPr>
                        <a:t>Mileage(km)</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8794440"/>
                  </a:ext>
                </a:extLst>
              </a:tr>
              <a:tr h="192778">
                <a:tc>
                  <a:txBody>
                    <a:bodyPr/>
                    <a:lstStyle/>
                    <a:p>
                      <a:pPr algn="ctr"/>
                      <a:r>
                        <a:rPr lang="en-US" sz="1600" dirty="0">
                          <a:solidFill>
                            <a:srgbClr val="FF0000"/>
                          </a:solidFill>
                        </a:rPr>
                        <a:t>10</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rgbClr val="FF0000"/>
                          </a:solidFill>
                          <a:effectLst/>
                        </a:rPr>
                        <a:t>EngineCapacity</a:t>
                      </a:r>
                      <a:r>
                        <a:rPr lang="en-US" sz="1600" b="0" dirty="0">
                          <a:solidFill>
                            <a:srgbClr val="FF0000"/>
                          </a:solidFill>
                          <a:effectLst/>
                        </a:rPr>
                        <a:t>(cc)</a:t>
                      </a:r>
                      <a:endParaRPr lang="en-US" sz="1600" dirty="0">
                        <a:solidFill>
                          <a:srgbClr val="FF0000"/>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197406"/>
                  </a:ext>
                </a:extLst>
              </a:tr>
            </a:tbl>
          </a:graphicData>
        </a:graphic>
      </p:graphicFrame>
      <p:graphicFrame>
        <p:nvGraphicFramePr>
          <p:cNvPr id="9" name="Table 8">
            <a:extLst>
              <a:ext uri="{FF2B5EF4-FFF2-40B4-BE49-F238E27FC236}">
                <a16:creationId xmlns:a16="http://schemas.microsoft.com/office/drawing/2014/main" id="{46CA69FD-FBAD-0126-5A15-106EF5143BD2}"/>
              </a:ext>
            </a:extLst>
          </p:cNvPr>
          <p:cNvGraphicFramePr>
            <a:graphicFrameLocks noGrp="1"/>
          </p:cNvGraphicFramePr>
          <p:nvPr>
            <p:extLst>
              <p:ext uri="{D42A27DB-BD31-4B8C-83A1-F6EECF244321}">
                <p14:modId xmlns:p14="http://schemas.microsoft.com/office/powerpoint/2010/main" val="3755720258"/>
              </p:ext>
            </p:extLst>
          </p:nvPr>
        </p:nvGraphicFramePr>
        <p:xfrm>
          <a:off x="4967463" y="1958340"/>
          <a:ext cx="2318033" cy="1249680"/>
        </p:xfrm>
        <a:graphic>
          <a:graphicData uri="http://schemas.openxmlformats.org/drawingml/2006/table">
            <a:tbl>
              <a:tblPr firstRow="1" bandRow="1">
                <a:tableStyleId>{85BE263C-DBD7-4A20-BB59-AAB30ACAA65A}</a:tableStyleId>
              </a:tblPr>
              <a:tblGrid>
                <a:gridCol w="514215">
                  <a:extLst>
                    <a:ext uri="{9D8B030D-6E8A-4147-A177-3AD203B41FA5}">
                      <a16:colId xmlns:a16="http://schemas.microsoft.com/office/drawing/2014/main" val="2683577531"/>
                    </a:ext>
                  </a:extLst>
                </a:gridCol>
                <a:gridCol w="1803818">
                  <a:extLst>
                    <a:ext uri="{9D8B030D-6E8A-4147-A177-3AD203B41FA5}">
                      <a16:colId xmlns:a16="http://schemas.microsoft.com/office/drawing/2014/main" val="1612060831"/>
                    </a:ext>
                  </a:extLst>
                </a:gridCol>
              </a:tblGrid>
              <a:tr h="192778">
                <a:tc>
                  <a:txBody>
                    <a:bodyPr/>
                    <a:lstStyle/>
                    <a:p>
                      <a:pPr algn="ctr"/>
                      <a:r>
                        <a:rPr lang="en-US" sz="1600" dirty="0">
                          <a:solidFill>
                            <a:schemeClr val="tx1"/>
                          </a:solidFill>
                        </a:rPr>
                        <a:t>S.no</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Input Continuous feature</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759675"/>
                  </a:ext>
                </a:extLst>
              </a:tr>
              <a:tr h="192778">
                <a:tc>
                  <a:txBody>
                    <a:bodyPr/>
                    <a:lstStyle/>
                    <a:p>
                      <a:pPr algn="ctr"/>
                      <a:r>
                        <a:rPr lang="en-US" sz="1600" b="0" dirty="0">
                          <a:solidFill>
                            <a:srgbClr val="FF0000"/>
                          </a:solidFill>
                          <a:effectLst/>
                          <a:latin typeface="Consolas" panose="020B0609020204030204" pitchFamily="49" charset="0"/>
                        </a:rPr>
                        <a:t>4</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rgbClr val="FF0000"/>
                          </a:solidFill>
                          <a:effectLst/>
                        </a:rPr>
                        <a:t>ModelYear</a:t>
                      </a:r>
                      <a:endParaRPr lang="en-US" sz="1600" b="0" dirty="0">
                        <a:solidFill>
                          <a:srgbClr val="FF0000"/>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284109"/>
                  </a:ext>
                </a:extLst>
              </a:tr>
              <a:tr h="192778">
                <a:tc>
                  <a:txBody>
                    <a:bodyPr/>
                    <a:lstStyle/>
                    <a:p>
                      <a:pPr algn="ctr"/>
                      <a:r>
                        <a:rPr lang="en-US" sz="1600" dirty="0">
                          <a:solidFill>
                            <a:srgbClr val="FF0000"/>
                          </a:solidFill>
                        </a:rPr>
                        <a:t>10</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rgbClr val="FF0000"/>
                          </a:solidFill>
                          <a:effectLst/>
                        </a:rPr>
                        <a:t>EngineCapacity</a:t>
                      </a:r>
                      <a:r>
                        <a:rPr lang="en-US" sz="1600" b="0" dirty="0">
                          <a:solidFill>
                            <a:srgbClr val="FF0000"/>
                          </a:solidFill>
                          <a:effectLst/>
                        </a:rPr>
                        <a:t>(cc)</a:t>
                      </a:r>
                      <a:endParaRPr lang="en-US" sz="1600" dirty="0">
                        <a:solidFill>
                          <a:srgbClr val="FF0000"/>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197406"/>
                  </a:ext>
                </a:extLst>
              </a:tr>
            </a:tbl>
          </a:graphicData>
        </a:graphic>
      </p:graphicFrame>
      <p:graphicFrame>
        <p:nvGraphicFramePr>
          <p:cNvPr id="10" name="Table 9">
            <a:extLst>
              <a:ext uri="{FF2B5EF4-FFF2-40B4-BE49-F238E27FC236}">
                <a16:creationId xmlns:a16="http://schemas.microsoft.com/office/drawing/2014/main" id="{246C0668-766A-C907-5A68-419DF76A0A06}"/>
              </a:ext>
            </a:extLst>
          </p:cNvPr>
          <p:cNvGraphicFramePr>
            <a:graphicFrameLocks noGrp="1"/>
          </p:cNvGraphicFramePr>
          <p:nvPr>
            <p:extLst>
              <p:ext uri="{D42A27DB-BD31-4B8C-83A1-F6EECF244321}">
                <p14:modId xmlns:p14="http://schemas.microsoft.com/office/powerpoint/2010/main" val="4202768606"/>
              </p:ext>
            </p:extLst>
          </p:nvPr>
        </p:nvGraphicFramePr>
        <p:xfrm>
          <a:off x="4967463" y="3377393"/>
          <a:ext cx="2318033" cy="2926080"/>
        </p:xfrm>
        <a:graphic>
          <a:graphicData uri="http://schemas.openxmlformats.org/drawingml/2006/table">
            <a:tbl>
              <a:tblPr firstRow="1" bandRow="1">
                <a:tableStyleId>{85BE263C-DBD7-4A20-BB59-AAB30ACAA65A}</a:tableStyleId>
              </a:tblPr>
              <a:tblGrid>
                <a:gridCol w="476747">
                  <a:extLst>
                    <a:ext uri="{9D8B030D-6E8A-4147-A177-3AD203B41FA5}">
                      <a16:colId xmlns:a16="http://schemas.microsoft.com/office/drawing/2014/main" val="2683577531"/>
                    </a:ext>
                  </a:extLst>
                </a:gridCol>
                <a:gridCol w="1841286">
                  <a:extLst>
                    <a:ext uri="{9D8B030D-6E8A-4147-A177-3AD203B41FA5}">
                      <a16:colId xmlns:a16="http://schemas.microsoft.com/office/drawing/2014/main" val="1612060831"/>
                    </a:ext>
                  </a:extLst>
                </a:gridCol>
              </a:tblGrid>
              <a:tr h="192778">
                <a:tc>
                  <a:txBody>
                    <a:bodyPr/>
                    <a:lstStyle/>
                    <a:p>
                      <a:pPr algn="ctr"/>
                      <a:r>
                        <a:rPr lang="en-US" sz="1600" dirty="0">
                          <a:solidFill>
                            <a:schemeClr val="tx1"/>
                          </a:solidFill>
                        </a:rPr>
                        <a:t>S.no</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Input Categorical feature</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759675"/>
                  </a:ext>
                </a:extLst>
              </a:tr>
              <a:tr h="332980">
                <a:tc>
                  <a:txBody>
                    <a:bodyPr/>
                    <a:lstStyle/>
                    <a:p>
                      <a:pPr algn="ctr"/>
                      <a:r>
                        <a:rPr lang="en-US" sz="1600" b="0" dirty="0">
                          <a:solidFill>
                            <a:srgbClr val="FF0000"/>
                          </a:solidFill>
                          <a:effectLst/>
                          <a:latin typeface="Consolas" panose="020B0609020204030204" pitchFamily="49" charset="0"/>
                        </a:rPr>
                        <a:t>3</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rgbClr val="FF0000"/>
                          </a:solidFill>
                          <a:effectLst/>
                        </a:rPr>
                        <a:t>carcompany</a:t>
                      </a:r>
                      <a:endParaRPr lang="en-US" sz="1600" b="0" dirty="0">
                        <a:solidFill>
                          <a:srgbClr val="FF0000"/>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0041989"/>
                  </a:ext>
                </a:extLst>
              </a:tr>
              <a:tr h="192778">
                <a:tc>
                  <a:txBody>
                    <a:bodyPr/>
                    <a:lstStyle/>
                    <a:p>
                      <a:pPr algn="ctr"/>
                      <a:r>
                        <a:rPr lang="en-US" sz="1600" b="0" dirty="0">
                          <a:solidFill>
                            <a:srgbClr val="FF0000"/>
                          </a:solidFill>
                          <a:effectLst/>
                          <a:latin typeface="Consolas" panose="020B0609020204030204" pitchFamily="49" charset="0"/>
                        </a:rPr>
                        <a:t>4</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rgbClr val="FF0000"/>
                          </a:solidFill>
                          <a:effectLst/>
                        </a:rPr>
                        <a:t>ModelYear</a:t>
                      </a:r>
                      <a:endParaRPr lang="en-US" sz="1600" b="0" dirty="0">
                        <a:solidFill>
                          <a:srgbClr val="FF0000"/>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284109"/>
                  </a:ext>
                </a:extLst>
              </a:tr>
              <a:tr h="192778">
                <a:tc>
                  <a:txBody>
                    <a:bodyPr/>
                    <a:lstStyle/>
                    <a:p>
                      <a:pPr algn="ctr"/>
                      <a:r>
                        <a:rPr lang="en-US" sz="1600" b="0" dirty="0">
                          <a:solidFill>
                            <a:srgbClr val="FF0000"/>
                          </a:solidFill>
                          <a:effectLst/>
                          <a:latin typeface="Consolas" panose="020B0609020204030204" pitchFamily="49"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rgbClr val="FF0000"/>
                          </a:solidFill>
                          <a:effectLst/>
                        </a:rPr>
                        <a:t>EngineType</a:t>
                      </a:r>
                      <a:endParaRPr lang="en-US" sz="1600" b="0" dirty="0">
                        <a:solidFill>
                          <a:srgbClr val="FF0000"/>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8659191"/>
                  </a:ext>
                </a:extLst>
              </a:tr>
              <a:tr h="332980">
                <a:tc>
                  <a:txBody>
                    <a:bodyPr/>
                    <a:lstStyle/>
                    <a:p>
                      <a:pPr algn="ctr"/>
                      <a:r>
                        <a:rPr lang="en-US" sz="1600" b="0" dirty="0">
                          <a:solidFill>
                            <a:srgbClr val="FF0000"/>
                          </a:solidFill>
                          <a:effectLst/>
                          <a:latin typeface="Consolas" panose="020B0609020204030204" pitchFamily="49" charset="0"/>
                        </a:rPr>
                        <a:t>7</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a:solidFill>
                            <a:srgbClr val="FF0000"/>
                          </a:solidFill>
                          <a:effectLst/>
                        </a:rPr>
                        <a:t>Transmission</a:t>
                      </a:r>
                      <a:endParaRPr lang="en-US" sz="1600" b="0" dirty="0">
                        <a:solidFill>
                          <a:srgbClr val="FF0000"/>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32110"/>
                  </a:ext>
                </a:extLst>
              </a:tr>
              <a:tr h="192778">
                <a:tc>
                  <a:txBody>
                    <a:bodyPr/>
                    <a:lstStyle/>
                    <a:p>
                      <a:pPr algn="ctr"/>
                      <a:r>
                        <a:rPr lang="en-US" sz="1600" dirty="0">
                          <a:solidFill>
                            <a:srgbClr val="FF0000"/>
                          </a:solidFill>
                        </a:rPr>
                        <a:t>8</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rgbClr val="FF0000"/>
                          </a:solidFill>
                          <a:effectLst/>
                        </a:rPr>
                        <a:t>RegisteredCIty</a:t>
                      </a:r>
                      <a:endParaRPr lang="en-US" sz="1600" dirty="0">
                        <a:solidFill>
                          <a:srgbClr val="FF0000"/>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7078680"/>
                  </a:ext>
                </a:extLst>
              </a:tr>
              <a:tr h="192778">
                <a:tc>
                  <a:txBody>
                    <a:bodyPr/>
                    <a:lstStyle/>
                    <a:p>
                      <a:pPr algn="ctr"/>
                      <a:r>
                        <a:rPr lang="en-US" sz="1600" b="0" dirty="0">
                          <a:solidFill>
                            <a:srgbClr val="FF0000"/>
                          </a:solidFill>
                          <a:effectLst/>
                          <a:latin typeface="Consolas" panose="020B0609020204030204" pitchFamily="49" charset="0"/>
                        </a:rPr>
                        <a:t>9</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rgbClr val="FF0000"/>
                          </a:solidFill>
                          <a:effectLst/>
                        </a:rPr>
                        <a:t>CarColor</a:t>
                      </a:r>
                      <a:endParaRPr lang="en-US" sz="1600" b="0" dirty="0">
                        <a:solidFill>
                          <a:srgbClr val="FF0000"/>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7538163"/>
                  </a:ext>
                </a:extLst>
              </a:tr>
              <a:tr h="192778">
                <a:tc>
                  <a:txBody>
                    <a:bodyPr/>
                    <a:lstStyle/>
                    <a:p>
                      <a:pPr algn="ctr"/>
                      <a:r>
                        <a:rPr lang="en-US" sz="1600" b="0" dirty="0">
                          <a:solidFill>
                            <a:srgbClr val="FF0000"/>
                          </a:solidFill>
                          <a:effectLst/>
                        </a:rPr>
                        <a:t>11</a:t>
                      </a:r>
                      <a:endParaRPr lang="en-US" sz="1600" b="0" dirty="0">
                        <a:solidFill>
                          <a:srgbClr val="FF0000"/>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rgbClr val="FF0000"/>
                          </a:solidFill>
                          <a:effectLst/>
                        </a:rPr>
                        <a:t>BodyType</a:t>
                      </a:r>
                      <a:endParaRPr lang="en-US" sz="1600" b="0" dirty="0">
                        <a:solidFill>
                          <a:srgbClr val="FF0000"/>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07943"/>
                  </a:ext>
                </a:extLst>
              </a:tr>
            </a:tbl>
          </a:graphicData>
        </a:graphic>
      </p:graphicFrame>
      <p:sp>
        <p:nvSpPr>
          <p:cNvPr id="11" name="Right Brace 10">
            <a:extLst>
              <a:ext uri="{FF2B5EF4-FFF2-40B4-BE49-F238E27FC236}">
                <a16:creationId xmlns:a16="http://schemas.microsoft.com/office/drawing/2014/main" id="{F2DDC6F7-F4A8-29FD-FF8B-874FC0843FA9}"/>
              </a:ext>
            </a:extLst>
          </p:cNvPr>
          <p:cNvSpPr/>
          <p:nvPr/>
        </p:nvSpPr>
        <p:spPr>
          <a:xfrm>
            <a:off x="3735978" y="1873112"/>
            <a:ext cx="372292" cy="1666230"/>
          </a:xfrm>
          <a:prstGeom prst="rightBrace">
            <a:avLst>
              <a:gd name="adj1" fmla="val 29881"/>
              <a:gd name="adj2" fmla="val 50542"/>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Arrow: Right 11">
            <a:extLst>
              <a:ext uri="{FF2B5EF4-FFF2-40B4-BE49-F238E27FC236}">
                <a16:creationId xmlns:a16="http://schemas.microsoft.com/office/drawing/2014/main" id="{8A359394-D598-A257-7357-54AFB2E5C6D8}"/>
              </a:ext>
            </a:extLst>
          </p:cNvPr>
          <p:cNvSpPr/>
          <p:nvPr/>
        </p:nvSpPr>
        <p:spPr>
          <a:xfrm>
            <a:off x="4216964" y="2243822"/>
            <a:ext cx="641805" cy="8561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a:extLst>
              <a:ext uri="{FF2B5EF4-FFF2-40B4-BE49-F238E27FC236}">
                <a16:creationId xmlns:a16="http://schemas.microsoft.com/office/drawing/2014/main" id="{F03CBBEA-73A0-F6DD-3E3B-8971EA9BF81F}"/>
              </a:ext>
            </a:extLst>
          </p:cNvPr>
          <p:cNvGraphicFramePr>
            <a:graphicFrameLocks noGrp="1"/>
          </p:cNvGraphicFramePr>
          <p:nvPr>
            <p:extLst>
              <p:ext uri="{D42A27DB-BD31-4B8C-83A1-F6EECF244321}">
                <p14:modId xmlns:p14="http://schemas.microsoft.com/office/powerpoint/2010/main" val="1507913203"/>
              </p:ext>
            </p:extLst>
          </p:nvPr>
        </p:nvGraphicFramePr>
        <p:xfrm>
          <a:off x="8733383" y="2390020"/>
          <a:ext cx="2653824" cy="3261360"/>
        </p:xfrm>
        <a:graphic>
          <a:graphicData uri="http://schemas.openxmlformats.org/drawingml/2006/table">
            <a:tbl>
              <a:tblPr firstRow="1" bandRow="1">
                <a:tableStyleId>{85BE263C-DBD7-4A20-BB59-AAB30ACAA65A}</a:tableStyleId>
              </a:tblPr>
              <a:tblGrid>
                <a:gridCol w="602562">
                  <a:extLst>
                    <a:ext uri="{9D8B030D-6E8A-4147-A177-3AD203B41FA5}">
                      <a16:colId xmlns:a16="http://schemas.microsoft.com/office/drawing/2014/main" val="2683577531"/>
                    </a:ext>
                  </a:extLst>
                </a:gridCol>
                <a:gridCol w="2051262">
                  <a:extLst>
                    <a:ext uri="{9D8B030D-6E8A-4147-A177-3AD203B41FA5}">
                      <a16:colId xmlns:a16="http://schemas.microsoft.com/office/drawing/2014/main" val="1612060831"/>
                    </a:ext>
                  </a:extLst>
                </a:gridCol>
              </a:tblGrid>
              <a:tr h="1927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S.no</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Input selected Feature variable</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759675"/>
                  </a:ext>
                </a:extLst>
              </a:tr>
              <a:tr h="332980">
                <a:tc>
                  <a:txBody>
                    <a:bodyPr/>
                    <a:lstStyle/>
                    <a:p>
                      <a:pPr algn="ctr"/>
                      <a:r>
                        <a:rPr lang="en-US" sz="1600" b="0" dirty="0">
                          <a:solidFill>
                            <a:schemeClr val="tx1"/>
                          </a:solidFill>
                          <a:effectLst/>
                          <a:latin typeface="Consolas" panose="020B0609020204030204" pitchFamily="49" charset="0"/>
                        </a:rPr>
                        <a:t>3</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carcompany</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0041989"/>
                  </a:ext>
                </a:extLst>
              </a:tr>
              <a:tr h="192778">
                <a:tc>
                  <a:txBody>
                    <a:bodyPr/>
                    <a:lstStyle/>
                    <a:p>
                      <a:pPr algn="ctr"/>
                      <a:r>
                        <a:rPr lang="en-US" sz="1600" b="0" dirty="0">
                          <a:solidFill>
                            <a:schemeClr val="tx1"/>
                          </a:solidFill>
                          <a:effectLst/>
                          <a:latin typeface="Consolas" panose="020B0609020204030204" pitchFamily="49" charset="0"/>
                        </a:rPr>
                        <a:t>4</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ModelYear</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284109"/>
                  </a:ext>
                </a:extLst>
              </a:tr>
              <a:tr h="192778">
                <a:tc>
                  <a:txBody>
                    <a:bodyPr/>
                    <a:lstStyle/>
                    <a:p>
                      <a:pPr algn="ctr"/>
                      <a:r>
                        <a:rPr lang="en-US" sz="1600" b="0" dirty="0">
                          <a:solidFill>
                            <a:schemeClr val="tx1"/>
                          </a:solidFill>
                          <a:effectLst/>
                          <a:latin typeface="Consolas" panose="020B0609020204030204" pitchFamily="49"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EngineType</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8659191"/>
                  </a:ext>
                </a:extLst>
              </a:tr>
              <a:tr h="332980">
                <a:tc>
                  <a:txBody>
                    <a:bodyPr/>
                    <a:lstStyle/>
                    <a:p>
                      <a:pPr algn="ctr"/>
                      <a:r>
                        <a:rPr lang="en-US" sz="1600" b="0" dirty="0">
                          <a:solidFill>
                            <a:schemeClr val="tx1"/>
                          </a:solidFill>
                          <a:effectLst/>
                          <a:latin typeface="Consolas" panose="020B0609020204030204" pitchFamily="49" charset="0"/>
                        </a:rPr>
                        <a:t>7</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a:solidFill>
                            <a:schemeClr val="tx1"/>
                          </a:solidFill>
                          <a:effectLst/>
                        </a:rPr>
                        <a:t>Transmission:</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32110"/>
                  </a:ext>
                </a:extLst>
              </a:tr>
              <a:tr h="192778">
                <a:tc>
                  <a:txBody>
                    <a:bodyPr/>
                    <a:lstStyle/>
                    <a:p>
                      <a:pPr algn="ctr"/>
                      <a:r>
                        <a:rPr lang="en-US" sz="1600" dirty="0"/>
                        <a:t>8</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RegisteredCIty</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7078680"/>
                  </a:ext>
                </a:extLst>
              </a:tr>
              <a:tr h="192778">
                <a:tc>
                  <a:txBody>
                    <a:bodyPr/>
                    <a:lstStyle/>
                    <a:p>
                      <a:pPr algn="ctr"/>
                      <a:r>
                        <a:rPr lang="en-US" sz="1600" b="0" dirty="0">
                          <a:solidFill>
                            <a:schemeClr val="tx1"/>
                          </a:solidFill>
                          <a:effectLst/>
                          <a:latin typeface="Consolas" panose="020B0609020204030204" pitchFamily="49" charset="0"/>
                        </a:rPr>
                        <a:t>9</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CarColor</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7538163"/>
                  </a:ext>
                </a:extLst>
              </a:tr>
              <a:tr h="192778">
                <a:tc>
                  <a:txBody>
                    <a:bodyPr/>
                    <a:lstStyle/>
                    <a:p>
                      <a:pPr algn="ctr"/>
                      <a:r>
                        <a:rPr lang="en-US" sz="1600" dirty="0"/>
                        <a:t>10</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EngineCapacity</a:t>
                      </a:r>
                      <a:r>
                        <a:rPr lang="en-US" sz="1600" b="0" dirty="0">
                          <a:solidFill>
                            <a:schemeClr val="tx1"/>
                          </a:solidFill>
                          <a:effectLst/>
                        </a:rPr>
                        <a:t>(cc)</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197406"/>
                  </a:ext>
                </a:extLst>
              </a:tr>
              <a:tr h="192778">
                <a:tc>
                  <a:txBody>
                    <a:bodyPr/>
                    <a:lstStyle/>
                    <a:p>
                      <a:pPr algn="ctr"/>
                      <a:r>
                        <a:rPr lang="en-US" sz="1600" b="0" dirty="0">
                          <a:solidFill>
                            <a:schemeClr val="tx1"/>
                          </a:solidFill>
                          <a:effectLst/>
                        </a:rPr>
                        <a:t>11</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BodyType</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07943"/>
                  </a:ext>
                </a:extLst>
              </a:tr>
            </a:tbl>
          </a:graphicData>
        </a:graphic>
      </p:graphicFrame>
      <p:sp>
        <p:nvSpPr>
          <p:cNvPr id="14" name="Right Brace 13">
            <a:extLst>
              <a:ext uri="{FF2B5EF4-FFF2-40B4-BE49-F238E27FC236}">
                <a16:creationId xmlns:a16="http://schemas.microsoft.com/office/drawing/2014/main" id="{E75E0C4D-9AB0-1A0D-952A-631BF9FD2F98}"/>
              </a:ext>
            </a:extLst>
          </p:cNvPr>
          <p:cNvSpPr/>
          <p:nvPr/>
        </p:nvSpPr>
        <p:spPr>
          <a:xfrm>
            <a:off x="7474462" y="1958340"/>
            <a:ext cx="239184" cy="4266111"/>
          </a:xfrm>
          <a:prstGeom prst="rightBrace">
            <a:avLst>
              <a:gd name="adj1" fmla="val 93834"/>
              <a:gd name="adj2" fmla="val 51718"/>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Arrow: Right 14">
            <a:extLst>
              <a:ext uri="{FF2B5EF4-FFF2-40B4-BE49-F238E27FC236}">
                <a16:creationId xmlns:a16="http://schemas.microsoft.com/office/drawing/2014/main" id="{8ECC1D24-7A09-2E59-B94A-CDD9E0A723CF}"/>
              </a:ext>
            </a:extLst>
          </p:cNvPr>
          <p:cNvSpPr/>
          <p:nvPr/>
        </p:nvSpPr>
        <p:spPr>
          <a:xfrm>
            <a:off x="7823786" y="3715327"/>
            <a:ext cx="641805" cy="8561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4878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2E91-0320-1431-0E49-0B61B9B307C5}"/>
              </a:ext>
            </a:extLst>
          </p:cNvPr>
          <p:cNvSpPr>
            <a:spLocks noGrp="1"/>
          </p:cNvSpPr>
          <p:nvPr>
            <p:ph type="title"/>
          </p:nvPr>
        </p:nvSpPr>
        <p:spPr/>
        <p:txBody>
          <a:bodyPr>
            <a:normAutofit/>
          </a:bodyPr>
          <a:lstStyle/>
          <a:p>
            <a:r>
              <a:rPr lang="en-US" b="1" dirty="0">
                <a:solidFill>
                  <a:schemeClr val="tx1"/>
                </a:solidFill>
                <a:latin typeface="+mn-lt"/>
              </a:rPr>
              <a:t>Team </a:t>
            </a:r>
            <a:br>
              <a:rPr lang="en-US" b="1" dirty="0">
                <a:solidFill>
                  <a:schemeClr val="tx1"/>
                </a:solidFill>
                <a:latin typeface="+mn-lt"/>
              </a:rPr>
            </a:br>
            <a:r>
              <a:rPr lang="en-US" b="1" dirty="0">
                <a:solidFill>
                  <a:schemeClr val="tx1"/>
                </a:solidFill>
                <a:latin typeface="+mn-lt"/>
              </a:rPr>
              <a:t>Formulation </a:t>
            </a:r>
          </a:p>
        </p:txBody>
      </p:sp>
      <p:sp>
        <p:nvSpPr>
          <p:cNvPr id="10" name="Text Placeholder 9">
            <a:extLst>
              <a:ext uri="{FF2B5EF4-FFF2-40B4-BE49-F238E27FC236}">
                <a16:creationId xmlns:a16="http://schemas.microsoft.com/office/drawing/2014/main" id="{10DC413A-85E8-FF00-3E39-AE89C07F7A5B}"/>
              </a:ext>
            </a:extLst>
          </p:cNvPr>
          <p:cNvSpPr>
            <a:spLocks noGrp="1"/>
          </p:cNvSpPr>
          <p:nvPr>
            <p:ph type="body" sz="half" idx="2"/>
          </p:nvPr>
        </p:nvSpPr>
        <p:spPr>
          <a:xfrm>
            <a:off x="457200" y="3552764"/>
            <a:ext cx="3200400" cy="2432108"/>
          </a:xfrm>
        </p:spPr>
        <p:txBody>
          <a:bodyPr>
            <a:normAutofit/>
          </a:bodyPr>
          <a:lstStyle/>
          <a:p>
            <a:pPr marL="0" marR="0">
              <a:lnSpc>
                <a:spcPct val="107000"/>
              </a:lnSpc>
              <a:spcBef>
                <a:spcPts val="0"/>
              </a:spcBef>
              <a:spcAft>
                <a:spcPts val="800"/>
              </a:spcAft>
            </a:pPr>
            <a:r>
              <a:rPr lang="en-US" sz="2800" b="1" u="sn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Team member:</a:t>
            </a:r>
            <a:endParaRPr lang="en-US" sz="2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ClrTx/>
              <a:buFont typeface="+mj-lt"/>
              <a:buAutoNum type="arabicParenR"/>
            </a:pPr>
            <a:r>
              <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Abaidullah </a:t>
            </a:r>
            <a:r>
              <a:rPr lang="en-US" sz="28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Ramay</a:t>
            </a:r>
            <a:endPar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ClrTx/>
              <a:buFont typeface="+mj-lt"/>
              <a:buAutoNum type="arabicParenR"/>
            </a:pPr>
            <a:r>
              <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Sharaz Javed</a:t>
            </a:r>
            <a:endParaRPr lang="en-US" sz="2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ClrTx/>
              <a:buFont typeface="+mj-lt"/>
              <a:buAutoNum type="arabicParenR"/>
            </a:pPr>
            <a:r>
              <a:rPr lang="en-US" sz="2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Tehreem Tauseef</a:t>
            </a:r>
          </a:p>
          <a:p>
            <a:pPr marL="342900" marR="0" lvl="0" indent="-342900">
              <a:lnSpc>
                <a:spcPct val="107000"/>
              </a:lnSpc>
              <a:spcBef>
                <a:spcPts val="0"/>
              </a:spcBef>
              <a:spcAft>
                <a:spcPts val="800"/>
              </a:spcAft>
              <a:buFont typeface="+mj-lt"/>
              <a:buAutoNum type="arabicParenR"/>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a:p>
            <a:endParaRPr lang="en-US" sz="2400" dirty="0"/>
          </a:p>
        </p:txBody>
      </p:sp>
      <p:sp>
        <p:nvSpPr>
          <p:cNvPr id="6" name="Date Placeholder 5">
            <a:extLst>
              <a:ext uri="{FF2B5EF4-FFF2-40B4-BE49-F238E27FC236}">
                <a16:creationId xmlns:a16="http://schemas.microsoft.com/office/drawing/2014/main" id="{AB636873-CB8C-EF07-D6C3-EBD3923244BC}"/>
              </a:ext>
            </a:extLst>
          </p:cNvPr>
          <p:cNvSpPr>
            <a:spLocks noGrp="1"/>
          </p:cNvSpPr>
          <p:nvPr>
            <p:ph type="dt" sz="half" idx="10"/>
          </p:nvPr>
        </p:nvSpPr>
        <p:spPr/>
        <p:txBody>
          <a:bodyPr/>
          <a:lstStyle/>
          <a:p>
            <a:r>
              <a:rPr lang="en-US"/>
              <a:t>12/21/2023</a:t>
            </a:r>
          </a:p>
        </p:txBody>
      </p:sp>
      <p:sp>
        <p:nvSpPr>
          <p:cNvPr id="7" name="Footer Placeholder 6">
            <a:extLst>
              <a:ext uri="{FF2B5EF4-FFF2-40B4-BE49-F238E27FC236}">
                <a16:creationId xmlns:a16="http://schemas.microsoft.com/office/drawing/2014/main" id="{D9BBC412-16BC-7271-0C4D-ECFF7FFD8DA8}"/>
              </a:ext>
            </a:extLst>
          </p:cNvPr>
          <p:cNvSpPr>
            <a:spLocks noGrp="1"/>
          </p:cNvSpPr>
          <p:nvPr>
            <p:ph type="ftr" sz="quarter" idx="11"/>
          </p:nvPr>
        </p:nvSpPr>
        <p:spPr/>
        <p:txBody>
          <a:bodyPr/>
          <a:lstStyle/>
          <a:p>
            <a:r>
              <a:rPr lang="en-US"/>
              <a:t>AML semster project </a:t>
            </a:r>
          </a:p>
        </p:txBody>
      </p:sp>
      <p:sp>
        <p:nvSpPr>
          <p:cNvPr id="9" name="Slide Number Placeholder 8">
            <a:extLst>
              <a:ext uri="{FF2B5EF4-FFF2-40B4-BE49-F238E27FC236}">
                <a16:creationId xmlns:a16="http://schemas.microsoft.com/office/drawing/2014/main" id="{68D37D88-2ACA-677A-A191-AB037C2AD030}"/>
              </a:ext>
            </a:extLst>
          </p:cNvPr>
          <p:cNvSpPr>
            <a:spLocks noGrp="1"/>
          </p:cNvSpPr>
          <p:nvPr>
            <p:ph type="sldNum" sz="quarter" idx="12"/>
          </p:nvPr>
        </p:nvSpPr>
        <p:spPr/>
        <p:txBody>
          <a:bodyPr/>
          <a:lstStyle/>
          <a:p>
            <a:fld id="{D67CA79A-80EE-45A9-8DD4-C0B1AF25D068}" type="slidenum">
              <a:rPr lang="en-US" smtClean="0"/>
              <a:t>3</a:t>
            </a:fld>
            <a:endParaRPr lang="en-US"/>
          </a:p>
        </p:txBody>
      </p:sp>
      <p:graphicFrame>
        <p:nvGraphicFramePr>
          <p:cNvPr id="4" name="Table 3">
            <a:extLst>
              <a:ext uri="{FF2B5EF4-FFF2-40B4-BE49-F238E27FC236}">
                <a16:creationId xmlns:a16="http://schemas.microsoft.com/office/drawing/2014/main" id="{BE93F64B-3324-9996-CE30-70EB26953F8B}"/>
              </a:ext>
            </a:extLst>
          </p:cNvPr>
          <p:cNvGraphicFramePr>
            <a:graphicFrameLocks noGrp="1"/>
          </p:cNvGraphicFramePr>
          <p:nvPr>
            <p:extLst>
              <p:ext uri="{D42A27DB-BD31-4B8C-83A1-F6EECF244321}">
                <p14:modId xmlns:p14="http://schemas.microsoft.com/office/powerpoint/2010/main" val="3068168456"/>
              </p:ext>
            </p:extLst>
          </p:nvPr>
        </p:nvGraphicFramePr>
        <p:xfrm>
          <a:off x="4370359" y="1737359"/>
          <a:ext cx="7091916" cy="4733699"/>
        </p:xfrm>
        <a:graphic>
          <a:graphicData uri="http://schemas.openxmlformats.org/drawingml/2006/table">
            <a:tbl>
              <a:tblPr firstRow="1" bandRow="1">
                <a:tableStyleId>{5C22544A-7EE6-4342-B048-85BDC9FD1C3A}</a:tableStyleId>
              </a:tblPr>
              <a:tblGrid>
                <a:gridCol w="3477448">
                  <a:extLst>
                    <a:ext uri="{9D8B030D-6E8A-4147-A177-3AD203B41FA5}">
                      <a16:colId xmlns:a16="http://schemas.microsoft.com/office/drawing/2014/main" val="2619883373"/>
                    </a:ext>
                  </a:extLst>
                </a:gridCol>
                <a:gridCol w="3614468">
                  <a:extLst>
                    <a:ext uri="{9D8B030D-6E8A-4147-A177-3AD203B41FA5}">
                      <a16:colId xmlns:a16="http://schemas.microsoft.com/office/drawing/2014/main" val="1759489683"/>
                    </a:ext>
                  </a:extLst>
                </a:gridCol>
              </a:tblGrid>
              <a:tr h="332141">
                <a:tc>
                  <a:txBody>
                    <a:bodyPr/>
                    <a:lstStyle/>
                    <a:p>
                      <a:pPr algn="ctr"/>
                      <a:r>
                        <a:rPr lang="en-US" dirty="0">
                          <a:solidFill>
                            <a:schemeClr val="tx1"/>
                          </a:solidFill>
                        </a:rPr>
                        <a:t>task</a:t>
                      </a:r>
                    </a:p>
                  </a:txBody>
                  <a:tcPr/>
                </a:tc>
                <a:tc>
                  <a:txBody>
                    <a:bodyPr/>
                    <a:lstStyle/>
                    <a:p>
                      <a:pPr algn="ctr"/>
                      <a:r>
                        <a:rPr lang="en-US" dirty="0">
                          <a:solidFill>
                            <a:schemeClr val="tx1"/>
                          </a:solidFill>
                        </a:rPr>
                        <a:t>Team member task distribution</a:t>
                      </a:r>
                    </a:p>
                  </a:txBody>
                  <a:tcPr/>
                </a:tc>
                <a:extLst>
                  <a:ext uri="{0D108BD9-81ED-4DB2-BD59-A6C34878D82A}">
                    <a16:rowId xmlns:a16="http://schemas.microsoft.com/office/drawing/2014/main" val="2883165867"/>
                  </a:ext>
                </a:extLst>
              </a:tr>
              <a:tr h="3321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Selection of Project &amp; Problem Formulation</a:t>
                      </a:r>
                    </a:p>
                  </a:txBody>
                  <a:tcPr/>
                </a:tc>
                <a:tc>
                  <a:txBody>
                    <a:bodyPr/>
                    <a:lstStyle/>
                    <a:p>
                      <a:pPr algn="ct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Abaidullah, Sharaz, </a:t>
                      </a:r>
                      <a:r>
                        <a:rPr lang="en-US" sz="1800" kern="100" dirty="0">
                          <a:latin typeface="Calibri" panose="020F0502020204030204" pitchFamily="34" charset="0"/>
                          <a:ea typeface="Calibri" panose="020F0502020204030204" pitchFamily="34" charset="0"/>
                          <a:cs typeface="Times New Roman" panose="02020603050405020304" pitchFamily="18" charset="0"/>
                        </a:rPr>
                        <a:t>Tehreem</a:t>
                      </a:r>
                      <a:endParaRPr lang="en-US" dirty="0">
                        <a:solidFill>
                          <a:schemeClr val="tx1"/>
                        </a:solidFill>
                      </a:endParaRPr>
                    </a:p>
                  </a:txBody>
                  <a:tcPr/>
                </a:tc>
                <a:extLst>
                  <a:ext uri="{0D108BD9-81ED-4DB2-BD59-A6C34878D82A}">
                    <a16:rowId xmlns:a16="http://schemas.microsoft.com/office/drawing/2014/main" val="3134796379"/>
                  </a:ext>
                </a:extLst>
              </a:tr>
              <a:tr h="332141">
                <a:tc>
                  <a:txBody>
                    <a:bodyPr/>
                    <a:lstStyle/>
                    <a:p>
                      <a:pPr algn="ctr">
                        <a:buClrTx/>
                        <a:buFont typeface="Wingdings" panose="05000000000000000000" pitchFamily="2" charset="2"/>
                        <a:buNone/>
                      </a:pPr>
                      <a:r>
                        <a:rPr lang="en-US" sz="1800" dirty="0">
                          <a:solidFill>
                            <a:schemeClr val="tx1"/>
                          </a:solidFill>
                        </a:rPr>
                        <a:t> Data set from Kaggle</a:t>
                      </a:r>
                    </a:p>
                  </a:txBody>
                  <a:tcPr/>
                </a:tc>
                <a:tc>
                  <a:txBody>
                    <a:bodyPr/>
                    <a:lstStyle/>
                    <a:p>
                      <a:pPr algn="ct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Abaidullah, Sharaz, </a:t>
                      </a:r>
                      <a:r>
                        <a:rPr lang="en-US" sz="1800" kern="100" dirty="0">
                          <a:latin typeface="Calibri" panose="020F0502020204030204" pitchFamily="34" charset="0"/>
                          <a:ea typeface="Calibri" panose="020F0502020204030204" pitchFamily="34" charset="0"/>
                          <a:cs typeface="Times New Roman" panose="02020603050405020304" pitchFamily="18" charset="0"/>
                        </a:rPr>
                        <a:t>Tehreem</a:t>
                      </a:r>
                      <a:endParaRPr lang="en-US" dirty="0">
                        <a:solidFill>
                          <a:schemeClr val="tx1"/>
                        </a:solidFill>
                      </a:endParaRPr>
                    </a:p>
                  </a:txBody>
                  <a:tcPr/>
                </a:tc>
                <a:extLst>
                  <a:ext uri="{0D108BD9-81ED-4DB2-BD59-A6C34878D82A}">
                    <a16:rowId xmlns:a16="http://schemas.microsoft.com/office/drawing/2014/main" val="3467209083"/>
                  </a:ext>
                </a:extLst>
              </a:tr>
              <a:tr h="4305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solidFill>
                            <a:schemeClr val="tx1"/>
                          </a:solidFill>
                        </a:rPr>
                        <a:t>Pre-processing</a:t>
                      </a:r>
                    </a:p>
                    <a:p>
                      <a:pPr marL="742950" lvl="1" indent="-285750">
                        <a:buClrTx/>
                        <a:buFont typeface="Arial" panose="020B0604020202020204" pitchFamily="34" charset="0"/>
                        <a:buChar char="•"/>
                      </a:pPr>
                      <a:r>
                        <a:rPr lang="en-US" sz="1800" kern="1200" dirty="0">
                          <a:solidFill>
                            <a:schemeClr val="tx1"/>
                          </a:solidFill>
                          <a:latin typeface="+mn-lt"/>
                          <a:ea typeface="+mn-ea"/>
                          <a:cs typeface="+mn-cs"/>
                        </a:rPr>
                        <a:t> Features Engineering</a:t>
                      </a:r>
                    </a:p>
                    <a:p>
                      <a:pPr marL="742950" lvl="1" indent="-285750" algn="l" defTabSz="914400" rtl="0" eaLnBrk="1" latinLnBrk="0" hangingPunct="1">
                        <a:buClrTx/>
                        <a:buFont typeface="Arial" panose="020B0604020202020204" pitchFamily="34" charset="0"/>
                        <a:buChar char="•"/>
                      </a:pPr>
                      <a:r>
                        <a:rPr lang="en-US" sz="1800" kern="1200" dirty="0">
                          <a:solidFill>
                            <a:schemeClr val="tx1"/>
                          </a:solidFill>
                          <a:latin typeface="+mn-lt"/>
                          <a:ea typeface="+mn-ea"/>
                          <a:cs typeface="+mn-cs"/>
                        </a:rPr>
                        <a:t> data clearing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tx1"/>
                          </a:solidFill>
                          <a:latin typeface="+mn-lt"/>
                          <a:ea typeface="+mn-ea"/>
                          <a:cs typeface="+mn-cs"/>
                        </a:rPr>
                        <a:t>Exploratory Data Analysis</a:t>
                      </a:r>
                    </a:p>
                  </a:txBody>
                  <a:tcPr/>
                </a:tc>
                <a:tc>
                  <a:txBody>
                    <a:bodyPr/>
                    <a:lstStyle/>
                    <a:p>
                      <a:pPr algn="ct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Sharaz,</a:t>
                      </a:r>
                      <a:r>
                        <a:rPr lang="en-US" sz="1800" kern="100" dirty="0">
                          <a:latin typeface="Calibri" panose="020F0502020204030204" pitchFamily="34" charset="0"/>
                          <a:ea typeface="Calibri" panose="020F0502020204030204" pitchFamily="34" charset="0"/>
                          <a:cs typeface="Times New Roman" panose="02020603050405020304" pitchFamily="18" charset="0"/>
                        </a:rPr>
                        <a:t> Tehreem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Sharaz, Abaidullah,</a:t>
                      </a:r>
                      <a:r>
                        <a:rPr lang="en-US" sz="1800" kern="100" dirty="0">
                          <a:latin typeface="Calibri" panose="020F0502020204030204" pitchFamily="34" charset="0"/>
                          <a:ea typeface="Calibri" panose="020F0502020204030204" pitchFamily="34" charset="0"/>
                          <a:cs typeface="Times New Roman" panose="02020603050405020304" pitchFamily="18" charset="0"/>
                        </a:rPr>
                        <a:t> Tehreem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Abaidullah</a:t>
                      </a:r>
                      <a:endParaRPr lang="en-US" dirty="0">
                        <a:solidFill>
                          <a:schemeClr val="tx1"/>
                        </a:solidFill>
                      </a:endParaRPr>
                    </a:p>
                  </a:txBody>
                  <a:tcPr/>
                </a:tc>
                <a:extLst>
                  <a:ext uri="{0D108BD9-81ED-4DB2-BD59-A6C34878D82A}">
                    <a16:rowId xmlns:a16="http://schemas.microsoft.com/office/drawing/2014/main" val="124404241"/>
                  </a:ext>
                </a:extLst>
              </a:tr>
              <a:tr h="5274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Features </a:t>
                      </a:r>
                      <a:r>
                        <a:rPr lang="en-US" sz="1800" dirty="0">
                          <a:solidFill>
                            <a:schemeClr val="tx1"/>
                          </a:solidFill>
                        </a:rPr>
                        <a:t>Selection </a:t>
                      </a:r>
                    </a:p>
                  </a:txBody>
                  <a:tcPr/>
                </a:tc>
                <a:tc>
                  <a:txBody>
                    <a:bodyPr/>
                    <a:lstStyle/>
                    <a:p>
                      <a:pPr algn="ct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Abaidullah, Sharaz</a:t>
                      </a:r>
                      <a:endParaRPr lang="en-US" dirty="0">
                        <a:solidFill>
                          <a:schemeClr val="tx1"/>
                        </a:solidFill>
                      </a:endParaRPr>
                    </a:p>
                  </a:txBody>
                  <a:tcPr/>
                </a:tc>
                <a:extLst>
                  <a:ext uri="{0D108BD9-81ED-4DB2-BD59-A6C34878D82A}">
                    <a16:rowId xmlns:a16="http://schemas.microsoft.com/office/drawing/2014/main" val="334399512"/>
                  </a:ext>
                </a:extLst>
              </a:tr>
              <a:tr h="5812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Machine Learning model(s) development</a:t>
                      </a:r>
                    </a:p>
                  </a:txBody>
                  <a:tcPr/>
                </a:tc>
                <a:tc>
                  <a:txBody>
                    <a:bodyPr/>
                    <a:lstStyle/>
                    <a:p>
                      <a:pPr algn="ct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Sharaz</a:t>
                      </a:r>
                      <a:endParaRPr lang="en-US" dirty="0">
                        <a:solidFill>
                          <a:schemeClr val="tx1"/>
                        </a:solidFill>
                      </a:endParaRPr>
                    </a:p>
                  </a:txBody>
                  <a:tcPr/>
                </a:tc>
                <a:extLst>
                  <a:ext uri="{0D108BD9-81ED-4DB2-BD59-A6C34878D82A}">
                    <a16:rowId xmlns:a16="http://schemas.microsoft.com/office/drawing/2014/main" val="3076495498"/>
                  </a:ext>
                </a:extLst>
              </a:tr>
              <a:tr h="3321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Testing </a:t>
                      </a:r>
                      <a:br>
                        <a:rPr lang="en-US" sz="1800" kern="1200" dirty="0">
                          <a:solidFill>
                            <a:schemeClr val="tx1"/>
                          </a:solidFill>
                          <a:latin typeface="+mn-lt"/>
                          <a:ea typeface="+mn-ea"/>
                          <a:cs typeface="+mn-cs"/>
                        </a:rPr>
                      </a:br>
                      <a:r>
                        <a:rPr lang="en-US" sz="1800" kern="1200" dirty="0">
                          <a:solidFill>
                            <a:schemeClr val="tx1"/>
                          </a:solidFill>
                          <a:latin typeface="+mn-lt"/>
                          <a:ea typeface="+mn-ea"/>
                          <a:cs typeface="+mn-cs"/>
                        </a:rPr>
                        <a:t>on unseen data</a:t>
                      </a:r>
                    </a:p>
                  </a:txBody>
                  <a:tcPr/>
                </a:tc>
                <a:tc>
                  <a:txBody>
                    <a:bodyPr/>
                    <a:lstStyle/>
                    <a:p>
                      <a:pPr algn="ct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Abaidullah, Sharaz</a:t>
                      </a:r>
                      <a:endParaRPr lang="en-US" dirty="0">
                        <a:solidFill>
                          <a:schemeClr val="tx1"/>
                        </a:solidFill>
                      </a:endParaRPr>
                    </a:p>
                  </a:txBody>
                  <a:tcPr/>
                </a:tc>
                <a:extLst>
                  <a:ext uri="{0D108BD9-81ED-4DB2-BD59-A6C34878D82A}">
                    <a16:rowId xmlns:a16="http://schemas.microsoft.com/office/drawing/2014/main" val="3418798192"/>
                  </a:ext>
                </a:extLst>
              </a:tr>
              <a:tr h="3321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Project Video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00" dirty="0">
                          <a:latin typeface="Calibri" panose="020F0502020204030204" pitchFamily="34" charset="0"/>
                          <a:ea typeface="Calibri" panose="020F0502020204030204" pitchFamily="34" charset="0"/>
                          <a:cs typeface="Times New Roman" panose="02020603050405020304" pitchFamily="18" charset="0"/>
                        </a:rPr>
                        <a:t>Tehreem</a:t>
                      </a:r>
                      <a:endParaRPr lang="en-US" dirty="0">
                        <a:solidFill>
                          <a:schemeClr val="tx1"/>
                        </a:solidFill>
                      </a:endParaRPr>
                    </a:p>
                  </a:txBody>
                  <a:tcPr/>
                </a:tc>
                <a:extLst>
                  <a:ext uri="{0D108BD9-81ED-4DB2-BD59-A6C34878D82A}">
                    <a16:rowId xmlns:a16="http://schemas.microsoft.com/office/drawing/2014/main" val="57794461"/>
                  </a:ext>
                </a:extLst>
              </a:tr>
            </a:tbl>
          </a:graphicData>
        </a:graphic>
      </p:graphicFrame>
      <p:pic>
        <p:nvPicPr>
          <p:cNvPr id="5" name="Picture 4">
            <a:extLst>
              <a:ext uri="{FF2B5EF4-FFF2-40B4-BE49-F238E27FC236}">
                <a16:creationId xmlns:a16="http://schemas.microsoft.com/office/drawing/2014/main" id="{1A0A0D61-5329-F2A0-FD96-5433C2815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
        <p:nvSpPr>
          <p:cNvPr id="13" name="Title 1">
            <a:extLst>
              <a:ext uri="{FF2B5EF4-FFF2-40B4-BE49-F238E27FC236}">
                <a16:creationId xmlns:a16="http://schemas.microsoft.com/office/drawing/2014/main" id="{511A8152-0B2F-7365-D9D0-630A4D736F95}"/>
              </a:ext>
            </a:extLst>
          </p:cNvPr>
          <p:cNvSpPr txBox="1">
            <a:spLocks/>
          </p:cNvSpPr>
          <p:nvPr/>
        </p:nvSpPr>
        <p:spPr>
          <a:xfrm>
            <a:off x="4335414" y="991397"/>
            <a:ext cx="4198988" cy="691776"/>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r>
              <a:rPr lang="en-US" b="1" u="sng" dirty="0">
                <a:solidFill>
                  <a:schemeClr val="tx1"/>
                </a:solidFill>
                <a:latin typeface="+mn-lt"/>
              </a:rPr>
              <a:t>Work Distribution</a:t>
            </a:r>
          </a:p>
        </p:txBody>
      </p:sp>
    </p:spTree>
    <p:extLst>
      <p:ext uri="{BB962C8B-B14F-4D97-AF65-F5344CB8AC3E}">
        <p14:creationId xmlns:p14="http://schemas.microsoft.com/office/powerpoint/2010/main" val="921232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74E08A7-5EE7-DD35-F5C1-64D2D39ED777}"/>
              </a:ext>
            </a:extLst>
          </p:cNvPr>
          <p:cNvSpPr>
            <a:spLocks noGrp="1"/>
          </p:cNvSpPr>
          <p:nvPr>
            <p:ph type="title"/>
          </p:nvPr>
        </p:nvSpPr>
        <p:spPr/>
        <p:txBody>
          <a:bodyPr/>
          <a:lstStyle/>
          <a:p>
            <a:r>
              <a:rPr lang="en-US" b="1" dirty="0">
                <a:solidFill>
                  <a:schemeClr val="tx1"/>
                </a:solidFill>
                <a:latin typeface="+mn-lt"/>
              </a:rPr>
              <a:t>Machine Learning Model Development</a:t>
            </a:r>
            <a:endParaRPr lang="en-US" dirty="0"/>
          </a:p>
        </p:txBody>
      </p:sp>
      <p:sp>
        <p:nvSpPr>
          <p:cNvPr id="8" name="Text Placeholder 7">
            <a:extLst>
              <a:ext uri="{FF2B5EF4-FFF2-40B4-BE49-F238E27FC236}">
                <a16:creationId xmlns:a16="http://schemas.microsoft.com/office/drawing/2014/main" id="{BB2133C4-1659-BBA3-4DC9-85280E7414F9}"/>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054EF190-1C20-E67B-4755-F443F031BCFF}"/>
              </a:ext>
            </a:extLst>
          </p:cNvPr>
          <p:cNvSpPr>
            <a:spLocks noGrp="1"/>
          </p:cNvSpPr>
          <p:nvPr>
            <p:ph type="dt" sz="half" idx="10"/>
          </p:nvPr>
        </p:nvSpPr>
        <p:spPr/>
        <p:txBody>
          <a:bodyPr/>
          <a:lstStyle/>
          <a:p>
            <a:r>
              <a:rPr lang="en-US"/>
              <a:t>12/21/2023</a:t>
            </a:r>
          </a:p>
        </p:txBody>
      </p:sp>
      <p:sp>
        <p:nvSpPr>
          <p:cNvPr id="5" name="Footer Placeholder 4">
            <a:extLst>
              <a:ext uri="{FF2B5EF4-FFF2-40B4-BE49-F238E27FC236}">
                <a16:creationId xmlns:a16="http://schemas.microsoft.com/office/drawing/2014/main" id="{8AC4C6EE-E322-3AA2-FBB2-5B028A516D9A}"/>
              </a:ext>
            </a:extLst>
          </p:cNvPr>
          <p:cNvSpPr>
            <a:spLocks noGrp="1"/>
          </p:cNvSpPr>
          <p:nvPr>
            <p:ph type="ftr" sz="quarter" idx="11"/>
          </p:nvPr>
        </p:nvSpPr>
        <p:spPr/>
        <p:txBody>
          <a:bodyPr/>
          <a:lstStyle/>
          <a:p>
            <a:r>
              <a:rPr lang="en-US"/>
              <a:t>AML semster project </a:t>
            </a:r>
          </a:p>
        </p:txBody>
      </p:sp>
      <p:sp>
        <p:nvSpPr>
          <p:cNvPr id="6" name="Slide Number Placeholder 5">
            <a:extLst>
              <a:ext uri="{FF2B5EF4-FFF2-40B4-BE49-F238E27FC236}">
                <a16:creationId xmlns:a16="http://schemas.microsoft.com/office/drawing/2014/main" id="{94CCC74E-523C-5F76-7308-94917A339101}"/>
              </a:ext>
            </a:extLst>
          </p:cNvPr>
          <p:cNvSpPr>
            <a:spLocks noGrp="1"/>
          </p:cNvSpPr>
          <p:nvPr>
            <p:ph type="sldNum" sz="quarter" idx="12"/>
          </p:nvPr>
        </p:nvSpPr>
        <p:spPr/>
        <p:txBody>
          <a:bodyPr/>
          <a:lstStyle/>
          <a:p>
            <a:fld id="{D67CA79A-80EE-45A9-8DD4-C0B1AF25D068}" type="slidenum">
              <a:rPr lang="en-US" smtClean="0"/>
              <a:t>30</a:t>
            </a:fld>
            <a:endParaRPr lang="en-US"/>
          </a:p>
        </p:txBody>
      </p:sp>
      <p:pic>
        <p:nvPicPr>
          <p:cNvPr id="9" name="Picture 8">
            <a:extLst>
              <a:ext uri="{FF2B5EF4-FFF2-40B4-BE49-F238E27FC236}">
                <a16:creationId xmlns:a16="http://schemas.microsoft.com/office/drawing/2014/main" id="{112FCE16-8A10-5A63-C6E5-0091BFC0C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123180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8182-3D40-F546-A471-97521A3CA1CC}"/>
              </a:ext>
            </a:extLst>
          </p:cNvPr>
          <p:cNvSpPr>
            <a:spLocks noGrp="1"/>
          </p:cNvSpPr>
          <p:nvPr>
            <p:ph type="title"/>
          </p:nvPr>
        </p:nvSpPr>
        <p:spPr>
          <a:xfrm>
            <a:off x="262090" y="787665"/>
            <a:ext cx="3640128" cy="1629380"/>
          </a:xfrm>
        </p:spPr>
        <p:txBody>
          <a:bodyPr>
            <a:noAutofit/>
          </a:bodyPr>
          <a:lstStyle/>
          <a:p>
            <a:pPr algn="ctr"/>
            <a:r>
              <a:rPr lang="en-US" b="1" dirty="0">
                <a:solidFill>
                  <a:schemeClr val="tx1"/>
                </a:solidFill>
                <a:latin typeface="+mn-lt"/>
              </a:rPr>
              <a:t>Machine Learning Model Development</a:t>
            </a:r>
          </a:p>
        </p:txBody>
      </p:sp>
      <p:sp>
        <p:nvSpPr>
          <p:cNvPr id="3" name="Content Placeholder 2">
            <a:extLst>
              <a:ext uri="{FF2B5EF4-FFF2-40B4-BE49-F238E27FC236}">
                <a16:creationId xmlns:a16="http://schemas.microsoft.com/office/drawing/2014/main" id="{49A4EA7D-7473-01AB-ED99-62ABE1C0BA14}"/>
              </a:ext>
            </a:extLst>
          </p:cNvPr>
          <p:cNvSpPr>
            <a:spLocks noGrp="1"/>
          </p:cNvSpPr>
          <p:nvPr>
            <p:ph idx="1"/>
          </p:nvPr>
        </p:nvSpPr>
        <p:spPr>
          <a:xfrm>
            <a:off x="4583648" y="1327918"/>
            <a:ext cx="7151152" cy="5177127"/>
          </a:xfrm>
        </p:spPr>
        <p:txBody>
          <a:bodyPr>
            <a:noAutofit/>
          </a:bodyPr>
          <a:lstStyle/>
          <a:p>
            <a:pPr marL="0" indent="0">
              <a:buNone/>
            </a:pPr>
            <a:r>
              <a:rPr lang="en-US" sz="2400" dirty="0">
                <a:solidFill>
                  <a:schemeClr val="tx1"/>
                </a:solidFill>
              </a:rPr>
              <a:t> </a:t>
            </a:r>
            <a:r>
              <a:rPr lang="en-US" sz="4000" dirty="0">
                <a:solidFill>
                  <a:schemeClr val="tx1"/>
                </a:solidFill>
              </a:rPr>
              <a:t>Step for building machine learning model</a:t>
            </a:r>
            <a:endParaRPr lang="en-US" sz="2400" dirty="0">
              <a:solidFill>
                <a:schemeClr val="tx1"/>
              </a:solidFill>
            </a:endParaRPr>
          </a:p>
          <a:p>
            <a:pPr marL="457200" indent="-457200">
              <a:buFont typeface="+mj-lt"/>
              <a:buAutoNum type="alphaLcPeriod"/>
            </a:pPr>
            <a:r>
              <a:rPr lang="en-US" sz="2400" dirty="0"/>
              <a:t>Separating data into </a:t>
            </a:r>
            <a:r>
              <a:rPr lang="en-US" sz="2400" u="sng" dirty="0"/>
              <a:t>input features variable </a:t>
            </a:r>
            <a:r>
              <a:rPr lang="en-US" sz="2400" dirty="0"/>
              <a:t>and </a:t>
            </a:r>
            <a:r>
              <a:rPr lang="en-US" sz="2400" u="sng" dirty="0"/>
              <a:t>target features variable</a:t>
            </a:r>
          </a:p>
          <a:p>
            <a:pPr marL="457200" indent="-457200">
              <a:buFont typeface="+mj-lt"/>
              <a:buAutoNum type="alphaLcPeriod"/>
            </a:pPr>
            <a:r>
              <a:rPr lang="en-US" sz="2400" dirty="0"/>
              <a:t>Split the data in </a:t>
            </a:r>
            <a:r>
              <a:rPr lang="en-US" sz="2400" u="sng" dirty="0"/>
              <a:t>Train data</a:t>
            </a:r>
            <a:r>
              <a:rPr lang="en-US" sz="2400" dirty="0"/>
              <a:t>  and </a:t>
            </a:r>
            <a:r>
              <a:rPr lang="en-US" sz="2400" u="sng" dirty="0"/>
              <a:t>test data </a:t>
            </a:r>
          </a:p>
          <a:p>
            <a:pPr marL="457200" indent="-457200">
              <a:buFont typeface="+mj-lt"/>
              <a:buAutoNum type="alphaLcPeriod"/>
            </a:pPr>
            <a:r>
              <a:rPr lang="en-US" sz="2400" u="sng" dirty="0"/>
              <a:t>Encoding and Scaling</a:t>
            </a:r>
            <a:r>
              <a:rPr lang="en-US" sz="2400" dirty="0"/>
              <a:t> of train data</a:t>
            </a:r>
          </a:p>
          <a:p>
            <a:pPr marL="457200" indent="-457200">
              <a:buFont typeface="+mj-lt"/>
              <a:buAutoNum type="alphaLcPeriod"/>
            </a:pPr>
            <a:r>
              <a:rPr lang="en-US" sz="2400" dirty="0"/>
              <a:t>Model training and testing and Performance Evaluation</a:t>
            </a:r>
          </a:p>
          <a:p>
            <a:pPr marL="932688" lvl="2" indent="-457200">
              <a:buFont typeface="Wingdings" panose="05000000000000000000" pitchFamily="2" charset="2"/>
              <a:buChar char="ü"/>
            </a:pPr>
            <a:r>
              <a:rPr lang="en-US" sz="2400" dirty="0"/>
              <a:t>Model 1 -- Linear Regression</a:t>
            </a:r>
          </a:p>
          <a:p>
            <a:pPr marL="932688" lvl="2" indent="-457200">
              <a:buFont typeface="Wingdings" panose="05000000000000000000" pitchFamily="2" charset="2"/>
              <a:buChar char="ü"/>
            </a:pPr>
            <a:r>
              <a:rPr lang="en-US" sz="2400" dirty="0"/>
              <a:t>Model 2 -- Ridge Regression</a:t>
            </a:r>
          </a:p>
          <a:p>
            <a:pPr marL="932688" lvl="2" indent="-457200">
              <a:buFont typeface="Wingdings" panose="05000000000000000000" pitchFamily="2" charset="2"/>
              <a:buChar char="ü"/>
            </a:pPr>
            <a:r>
              <a:rPr lang="en-US" sz="2400" dirty="0"/>
              <a:t>Model 3 -- Support Vector Regression (SVR)</a:t>
            </a:r>
            <a:endParaRPr lang="en-US" sz="2400" dirty="0">
              <a:hlinkClick r:id="rId2">
                <a:extLst>
                  <a:ext uri="{A12FA001-AC4F-418D-AE19-62706E023703}">
                    <ahyp:hlinkClr xmlns:ahyp="http://schemas.microsoft.com/office/drawing/2018/hyperlinkcolor" val="tx"/>
                  </a:ext>
                </a:extLst>
              </a:hlinkClick>
            </a:endParaRPr>
          </a:p>
          <a:p>
            <a:pPr marL="932688" lvl="2" indent="-457200">
              <a:buFont typeface="Wingdings" panose="05000000000000000000" pitchFamily="2" charset="2"/>
              <a:buChar char="ü"/>
            </a:pPr>
            <a:endParaRPr lang="en-US" sz="2400" dirty="0"/>
          </a:p>
          <a:p>
            <a:endParaRPr lang="en-US" sz="900" dirty="0">
              <a:solidFill>
                <a:schemeClr val="tx1"/>
              </a:solidFill>
            </a:endParaRPr>
          </a:p>
        </p:txBody>
      </p:sp>
      <p:sp>
        <p:nvSpPr>
          <p:cNvPr id="8" name="Text Placeholder 7">
            <a:extLst>
              <a:ext uri="{FF2B5EF4-FFF2-40B4-BE49-F238E27FC236}">
                <a16:creationId xmlns:a16="http://schemas.microsoft.com/office/drawing/2014/main" id="{126E2E67-5ADC-3ED2-E4EE-C7EB69CF03DC}"/>
              </a:ext>
            </a:extLst>
          </p:cNvPr>
          <p:cNvSpPr>
            <a:spLocks noGrp="1"/>
          </p:cNvSpPr>
          <p:nvPr>
            <p:ph type="body" sz="half" idx="2"/>
          </p:nvPr>
        </p:nvSpPr>
        <p:spPr>
          <a:xfrm>
            <a:off x="457200" y="3372214"/>
            <a:ext cx="3200400" cy="1980229"/>
          </a:xfrm>
        </p:spPr>
        <p:txBody>
          <a:bodyPr>
            <a:normAutofit/>
          </a:bodyPr>
          <a:lstStyle/>
          <a:p>
            <a:pPr algn="ctr"/>
            <a:r>
              <a:rPr lang="en-US" sz="2400" b="0" dirty="0">
                <a:solidFill>
                  <a:schemeClr val="tx1"/>
                </a:solidFill>
                <a:effectLst/>
                <a:latin typeface="Consolas" panose="020B0609020204030204" pitchFamily="49" charset="0"/>
              </a:rPr>
              <a:t>Supervised Machine Learning Regression Predictive Model</a:t>
            </a:r>
            <a:endParaRPr lang="en-US" sz="2400" dirty="0">
              <a:solidFill>
                <a:schemeClr val="tx1"/>
              </a:solidFill>
            </a:endParaRPr>
          </a:p>
        </p:txBody>
      </p:sp>
      <p:sp>
        <p:nvSpPr>
          <p:cNvPr id="5" name="Date Placeholder 4">
            <a:extLst>
              <a:ext uri="{FF2B5EF4-FFF2-40B4-BE49-F238E27FC236}">
                <a16:creationId xmlns:a16="http://schemas.microsoft.com/office/drawing/2014/main" id="{F4C84965-13F1-326A-D942-F19EEB2F62D6}"/>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2408E627-03C2-2E5A-0F18-C5BDF5D32B6B}"/>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D5D13D3C-155F-E126-3D14-13017BECEFFC}"/>
              </a:ext>
            </a:extLst>
          </p:cNvPr>
          <p:cNvSpPr>
            <a:spLocks noGrp="1"/>
          </p:cNvSpPr>
          <p:nvPr>
            <p:ph type="sldNum" sz="quarter" idx="12"/>
          </p:nvPr>
        </p:nvSpPr>
        <p:spPr/>
        <p:txBody>
          <a:bodyPr/>
          <a:lstStyle/>
          <a:p>
            <a:fld id="{D67CA79A-80EE-45A9-8DD4-C0B1AF25D068}" type="slidenum">
              <a:rPr lang="en-US" smtClean="0"/>
              <a:t>31</a:t>
            </a:fld>
            <a:endParaRPr lang="en-US"/>
          </a:p>
        </p:txBody>
      </p:sp>
      <p:pic>
        <p:nvPicPr>
          <p:cNvPr id="4" name="Picture 3">
            <a:extLst>
              <a:ext uri="{FF2B5EF4-FFF2-40B4-BE49-F238E27FC236}">
                <a16:creationId xmlns:a16="http://schemas.microsoft.com/office/drawing/2014/main" id="{7D2220BE-EA56-B6DC-3FBF-703BAC6EF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2619678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a:xfrm>
            <a:off x="232967" y="286603"/>
            <a:ext cx="10619852" cy="1450757"/>
          </a:xfrm>
        </p:spPr>
        <p:txBody>
          <a:bodyPr/>
          <a:lstStyle/>
          <a:p>
            <a:r>
              <a:rPr lang="en-US" sz="4800" b="1" dirty="0">
                <a:solidFill>
                  <a:schemeClr val="tx1"/>
                </a:solidFill>
              </a:rPr>
              <a:t>Separating input and target features variable</a:t>
            </a:r>
          </a:p>
        </p:txBody>
      </p:sp>
      <p:sp>
        <p:nvSpPr>
          <p:cNvPr id="5" name="Date Placeholder 4">
            <a:extLst>
              <a:ext uri="{FF2B5EF4-FFF2-40B4-BE49-F238E27FC236}">
                <a16:creationId xmlns:a16="http://schemas.microsoft.com/office/drawing/2014/main" id="{1DB65F88-89E7-F977-BCAC-2133A187F53C}"/>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99551F2C-1E66-F1C4-DD8D-760ADDD4A589}"/>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E89EFD25-0E7E-3293-4833-6555C7D35519}"/>
              </a:ext>
            </a:extLst>
          </p:cNvPr>
          <p:cNvSpPr>
            <a:spLocks noGrp="1"/>
          </p:cNvSpPr>
          <p:nvPr>
            <p:ph type="sldNum" sz="quarter" idx="12"/>
          </p:nvPr>
        </p:nvSpPr>
        <p:spPr/>
        <p:txBody>
          <a:bodyPr/>
          <a:lstStyle/>
          <a:p>
            <a:fld id="{D67CA79A-80EE-45A9-8DD4-C0B1AF25D068}" type="slidenum">
              <a:rPr lang="en-US" smtClean="0"/>
              <a:t>32</a:t>
            </a:fld>
            <a:endParaRPr lang="en-US"/>
          </a:p>
        </p:txBody>
      </p:sp>
      <p:pic>
        <p:nvPicPr>
          <p:cNvPr id="4" name="Picture 3">
            <a:extLst>
              <a:ext uri="{FF2B5EF4-FFF2-40B4-BE49-F238E27FC236}">
                <a16:creationId xmlns:a16="http://schemas.microsoft.com/office/drawing/2014/main" id="{077C38BF-BACB-EA37-9AA5-96273B3F2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graphicFrame>
        <p:nvGraphicFramePr>
          <p:cNvPr id="8" name="Table 7">
            <a:extLst>
              <a:ext uri="{FF2B5EF4-FFF2-40B4-BE49-F238E27FC236}">
                <a16:creationId xmlns:a16="http://schemas.microsoft.com/office/drawing/2014/main" id="{3B61C40E-D174-430E-448D-7CB96F8A5A86}"/>
              </a:ext>
            </a:extLst>
          </p:cNvPr>
          <p:cNvGraphicFramePr>
            <a:graphicFrameLocks noGrp="1"/>
          </p:cNvGraphicFramePr>
          <p:nvPr>
            <p:extLst>
              <p:ext uri="{D42A27DB-BD31-4B8C-83A1-F6EECF244321}">
                <p14:modId xmlns:p14="http://schemas.microsoft.com/office/powerpoint/2010/main" val="438221914"/>
              </p:ext>
            </p:extLst>
          </p:nvPr>
        </p:nvGraphicFramePr>
        <p:xfrm>
          <a:off x="535828" y="1836844"/>
          <a:ext cx="2282947" cy="4428350"/>
        </p:xfrm>
        <a:graphic>
          <a:graphicData uri="http://schemas.openxmlformats.org/drawingml/2006/table">
            <a:tbl>
              <a:tblPr firstRow="1" bandRow="1">
                <a:tableStyleId>{85BE263C-DBD7-4A20-BB59-AAB30ACAA65A}</a:tableStyleId>
              </a:tblPr>
              <a:tblGrid>
                <a:gridCol w="518353">
                  <a:extLst>
                    <a:ext uri="{9D8B030D-6E8A-4147-A177-3AD203B41FA5}">
                      <a16:colId xmlns:a16="http://schemas.microsoft.com/office/drawing/2014/main" val="2683577531"/>
                    </a:ext>
                  </a:extLst>
                </a:gridCol>
                <a:gridCol w="1764594">
                  <a:extLst>
                    <a:ext uri="{9D8B030D-6E8A-4147-A177-3AD203B41FA5}">
                      <a16:colId xmlns:a16="http://schemas.microsoft.com/office/drawing/2014/main" val="1612060831"/>
                    </a:ext>
                  </a:extLst>
                </a:gridCol>
              </a:tblGrid>
              <a:tr h="1927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S.no</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Feature variable</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759675"/>
                  </a:ext>
                </a:extLst>
              </a:tr>
              <a:tr h="192778">
                <a:tc>
                  <a:txBody>
                    <a:bodyPr/>
                    <a:lstStyle/>
                    <a:p>
                      <a:pPr algn="ctr"/>
                      <a:r>
                        <a:rPr lang="en-US" sz="1600" b="0" dirty="0">
                          <a:solidFill>
                            <a:schemeClr val="tx1"/>
                          </a:solidFill>
                          <a:effectLst/>
                        </a:rPr>
                        <a:t>1</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S.No</a:t>
                      </a:r>
                      <a:r>
                        <a:rPr lang="en-US" sz="1600" b="0" dirty="0">
                          <a:solidFill>
                            <a:schemeClr val="tx1"/>
                          </a:solidFill>
                          <a:effectLst/>
                        </a:rPr>
                        <a:t>. </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645680"/>
                  </a:ext>
                </a:extLst>
              </a:tr>
              <a:tr h="332980">
                <a:tc>
                  <a:txBody>
                    <a:bodyPr/>
                    <a:lstStyle/>
                    <a:p>
                      <a:pPr algn="ctr"/>
                      <a:r>
                        <a:rPr lang="en-US" sz="1600" b="0" dirty="0">
                          <a:solidFill>
                            <a:schemeClr val="tx1"/>
                          </a:solidFill>
                          <a:effectLst/>
                        </a:rPr>
                        <a:t>2</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carTitle</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0125836"/>
                  </a:ext>
                </a:extLst>
              </a:tr>
              <a:tr h="332980">
                <a:tc>
                  <a:txBody>
                    <a:bodyPr/>
                    <a:lstStyle/>
                    <a:p>
                      <a:pPr algn="ctr"/>
                      <a:r>
                        <a:rPr lang="en-US" sz="1600" b="0" dirty="0">
                          <a:solidFill>
                            <a:schemeClr val="tx1"/>
                          </a:solidFill>
                          <a:effectLst/>
                          <a:latin typeface="Consolas" panose="020B0609020204030204" pitchFamily="49" charset="0"/>
                        </a:rPr>
                        <a:t>3</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carcompany</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0041989"/>
                  </a:ext>
                </a:extLst>
              </a:tr>
              <a:tr h="192778">
                <a:tc>
                  <a:txBody>
                    <a:bodyPr/>
                    <a:lstStyle/>
                    <a:p>
                      <a:pPr algn="ctr"/>
                      <a:r>
                        <a:rPr lang="en-US" sz="1600" b="0" dirty="0">
                          <a:solidFill>
                            <a:schemeClr val="tx1"/>
                          </a:solidFill>
                          <a:effectLst/>
                          <a:latin typeface="Consolas" panose="020B0609020204030204" pitchFamily="49" charset="0"/>
                        </a:rPr>
                        <a:t>4</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ModelYear</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284109"/>
                  </a:ext>
                </a:extLst>
              </a:tr>
              <a:tr h="404990">
                <a:tc>
                  <a:txBody>
                    <a:bodyPr/>
                    <a:lstStyle/>
                    <a:p>
                      <a:pPr algn="ctr"/>
                      <a:r>
                        <a:rPr lang="en-US" sz="1600" dirty="0"/>
                        <a:t>5</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a:solidFill>
                            <a:schemeClr val="tx1"/>
                          </a:solidFill>
                          <a:effectLst/>
                        </a:rPr>
                        <a:t>Mileage(km)</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8794440"/>
                  </a:ext>
                </a:extLst>
              </a:tr>
              <a:tr h="192778">
                <a:tc>
                  <a:txBody>
                    <a:bodyPr/>
                    <a:lstStyle/>
                    <a:p>
                      <a:pPr algn="ctr"/>
                      <a:r>
                        <a:rPr lang="en-US" sz="1600" b="0" dirty="0">
                          <a:solidFill>
                            <a:schemeClr val="tx1"/>
                          </a:solidFill>
                          <a:effectLst/>
                          <a:latin typeface="Consolas" panose="020B0609020204030204" pitchFamily="49"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EngineType</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8659191"/>
                  </a:ext>
                </a:extLst>
              </a:tr>
              <a:tr h="332980">
                <a:tc>
                  <a:txBody>
                    <a:bodyPr/>
                    <a:lstStyle/>
                    <a:p>
                      <a:pPr algn="ctr"/>
                      <a:r>
                        <a:rPr lang="en-US" sz="1600" b="0" dirty="0">
                          <a:solidFill>
                            <a:schemeClr val="tx1"/>
                          </a:solidFill>
                          <a:effectLst/>
                          <a:latin typeface="Consolas" panose="020B0609020204030204" pitchFamily="49" charset="0"/>
                        </a:rPr>
                        <a:t>7</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a:solidFill>
                            <a:schemeClr val="tx1"/>
                          </a:solidFill>
                          <a:effectLst/>
                        </a:rPr>
                        <a:t>Transmission:</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32110"/>
                  </a:ext>
                </a:extLst>
              </a:tr>
              <a:tr h="192778">
                <a:tc>
                  <a:txBody>
                    <a:bodyPr/>
                    <a:lstStyle/>
                    <a:p>
                      <a:pPr algn="ctr"/>
                      <a:r>
                        <a:rPr lang="en-US" sz="1600" dirty="0"/>
                        <a:t>8</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RegisteredCIty</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7078680"/>
                  </a:ext>
                </a:extLst>
              </a:tr>
              <a:tr h="192778">
                <a:tc>
                  <a:txBody>
                    <a:bodyPr/>
                    <a:lstStyle/>
                    <a:p>
                      <a:pPr algn="ctr"/>
                      <a:r>
                        <a:rPr lang="en-US" sz="1600" b="0" dirty="0">
                          <a:solidFill>
                            <a:schemeClr val="tx1"/>
                          </a:solidFill>
                          <a:effectLst/>
                          <a:latin typeface="Consolas" panose="020B0609020204030204" pitchFamily="49" charset="0"/>
                        </a:rPr>
                        <a:t>9</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CarColor</a:t>
                      </a:r>
                      <a:r>
                        <a:rPr lang="en-US" sz="1600" b="0" dirty="0">
                          <a:solidFill>
                            <a:schemeClr val="tx1"/>
                          </a:solidFill>
                          <a:effectLst/>
                        </a:rPr>
                        <a:t>:</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7538163"/>
                  </a:ext>
                </a:extLst>
              </a:tr>
              <a:tr h="192778">
                <a:tc>
                  <a:txBody>
                    <a:bodyPr/>
                    <a:lstStyle/>
                    <a:p>
                      <a:pPr algn="ctr"/>
                      <a:r>
                        <a:rPr lang="en-US" sz="1600" dirty="0"/>
                        <a:t>10</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EngineCapacity</a:t>
                      </a:r>
                      <a:r>
                        <a:rPr lang="en-US" sz="1600" b="0" dirty="0">
                          <a:solidFill>
                            <a:schemeClr val="tx1"/>
                          </a:solidFill>
                          <a:effectLst/>
                        </a:rPr>
                        <a:t>(cc)</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197406"/>
                  </a:ext>
                </a:extLst>
              </a:tr>
              <a:tr h="192778">
                <a:tc>
                  <a:txBody>
                    <a:bodyPr/>
                    <a:lstStyle/>
                    <a:p>
                      <a:pPr algn="ctr"/>
                      <a:r>
                        <a:rPr lang="en-US" sz="1600" b="0" dirty="0">
                          <a:solidFill>
                            <a:schemeClr val="tx1"/>
                          </a:solidFill>
                          <a:effectLst/>
                        </a:rPr>
                        <a:t>11</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BodyType</a:t>
                      </a:r>
                      <a:r>
                        <a:rPr lang="en-US" sz="1600" b="0" dirty="0">
                          <a:solidFill>
                            <a:schemeClr val="tx1"/>
                          </a:solidFill>
                          <a:effectLst/>
                        </a:rPr>
                        <a:t>:   </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07943"/>
                  </a:ext>
                </a:extLst>
              </a:tr>
              <a:tr h="2061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12</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effectLst/>
                        </a:rPr>
                        <a:t>Price(</a:t>
                      </a:r>
                      <a:r>
                        <a:rPr lang="en-US" sz="1600" b="0" dirty="0" err="1">
                          <a:solidFill>
                            <a:schemeClr val="tx1"/>
                          </a:solidFill>
                          <a:effectLst/>
                        </a:rPr>
                        <a:t>PKR_lacs</a:t>
                      </a:r>
                      <a:r>
                        <a:rPr lang="en-US" sz="1600" b="0" dirty="0">
                          <a:solidFill>
                            <a:schemeClr val="tx1"/>
                          </a:solidFill>
                          <a:effectLst/>
                        </a:rPr>
                        <a:t>)</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8864364"/>
                  </a:ext>
                </a:extLst>
              </a:tr>
            </a:tbl>
          </a:graphicData>
        </a:graphic>
      </p:graphicFrame>
      <p:graphicFrame>
        <p:nvGraphicFramePr>
          <p:cNvPr id="12" name="Table 11">
            <a:extLst>
              <a:ext uri="{FF2B5EF4-FFF2-40B4-BE49-F238E27FC236}">
                <a16:creationId xmlns:a16="http://schemas.microsoft.com/office/drawing/2014/main" id="{E25B2B99-999A-80CA-E82C-E6AB771CD56D}"/>
              </a:ext>
            </a:extLst>
          </p:cNvPr>
          <p:cNvGraphicFramePr>
            <a:graphicFrameLocks noGrp="1"/>
          </p:cNvGraphicFramePr>
          <p:nvPr>
            <p:extLst>
              <p:ext uri="{D42A27DB-BD31-4B8C-83A1-F6EECF244321}">
                <p14:modId xmlns:p14="http://schemas.microsoft.com/office/powerpoint/2010/main" val="2015439314"/>
              </p:ext>
            </p:extLst>
          </p:nvPr>
        </p:nvGraphicFramePr>
        <p:xfrm>
          <a:off x="9376830" y="3538010"/>
          <a:ext cx="2318033" cy="2590800"/>
        </p:xfrm>
        <a:graphic>
          <a:graphicData uri="http://schemas.openxmlformats.org/drawingml/2006/table">
            <a:tbl>
              <a:tblPr firstRow="1" bandRow="1">
                <a:tableStyleId>{85BE263C-DBD7-4A20-BB59-AAB30ACAA65A}</a:tableStyleId>
              </a:tblPr>
              <a:tblGrid>
                <a:gridCol w="476747">
                  <a:extLst>
                    <a:ext uri="{9D8B030D-6E8A-4147-A177-3AD203B41FA5}">
                      <a16:colId xmlns:a16="http://schemas.microsoft.com/office/drawing/2014/main" val="2683577531"/>
                    </a:ext>
                  </a:extLst>
                </a:gridCol>
                <a:gridCol w="1841286">
                  <a:extLst>
                    <a:ext uri="{9D8B030D-6E8A-4147-A177-3AD203B41FA5}">
                      <a16:colId xmlns:a16="http://schemas.microsoft.com/office/drawing/2014/main" val="1612060831"/>
                    </a:ext>
                  </a:extLst>
                </a:gridCol>
              </a:tblGrid>
              <a:tr h="192778">
                <a:tc>
                  <a:txBody>
                    <a:bodyPr/>
                    <a:lstStyle/>
                    <a:p>
                      <a:pPr algn="ctr"/>
                      <a:r>
                        <a:rPr lang="en-US" sz="1600" dirty="0">
                          <a:solidFill>
                            <a:schemeClr val="tx1"/>
                          </a:solidFill>
                        </a:rPr>
                        <a:t>S.no</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Input Categorical feature</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759675"/>
                  </a:ext>
                </a:extLst>
              </a:tr>
              <a:tr h="332980">
                <a:tc>
                  <a:txBody>
                    <a:bodyPr/>
                    <a:lstStyle/>
                    <a:p>
                      <a:pPr algn="ctr"/>
                      <a:r>
                        <a:rPr lang="en-US" sz="1600" b="0" dirty="0">
                          <a:solidFill>
                            <a:schemeClr val="tx1"/>
                          </a:solidFill>
                          <a:effectLst/>
                          <a:latin typeface="Consolas" panose="020B0609020204030204" pitchFamily="49" charset="0"/>
                        </a:rPr>
                        <a:t>3</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carcompany</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0041989"/>
                  </a:ext>
                </a:extLst>
              </a:tr>
              <a:tr h="192778">
                <a:tc>
                  <a:txBody>
                    <a:bodyPr/>
                    <a:lstStyle/>
                    <a:p>
                      <a:pPr algn="ctr"/>
                      <a:r>
                        <a:rPr lang="en-US" sz="1600" b="0" dirty="0">
                          <a:solidFill>
                            <a:schemeClr val="tx1"/>
                          </a:solidFill>
                          <a:effectLst/>
                          <a:latin typeface="Consolas" panose="020B0609020204030204" pitchFamily="49"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EngineType</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8659191"/>
                  </a:ext>
                </a:extLst>
              </a:tr>
              <a:tr h="332980">
                <a:tc>
                  <a:txBody>
                    <a:bodyPr/>
                    <a:lstStyle/>
                    <a:p>
                      <a:pPr algn="ctr"/>
                      <a:r>
                        <a:rPr lang="en-US" sz="1600" b="0" dirty="0">
                          <a:solidFill>
                            <a:schemeClr val="tx1"/>
                          </a:solidFill>
                          <a:effectLst/>
                          <a:latin typeface="Consolas" panose="020B0609020204030204" pitchFamily="49" charset="0"/>
                        </a:rPr>
                        <a:t>7</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a:solidFill>
                            <a:schemeClr val="tx1"/>
                          </a:solidFill>
                          <a:effectLst/>
                        </a:rPr>
                        <a:t>Transmission</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32110"/>
                  </a:ext>
                </a:extLst>
              </a:tr>
              <a:tr h="192778">
                <a:tc>
                  <a:txBody>
                    <a:bodyPr/>
                    <a:lstStyle/>
                    <a:p>
                      <a:pPr algn="ctr"/>
                      <a:r>
                        <a:rPr lang="en-US" sz="1600" dirty="0"/>
                        <a:t>8</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RegisteredCIty</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7078680"/>
                  </a:ext>
                </a:extLst>
              </a:tr>
              <a:tr h="192778">
                <a:tc>
                  <a:txBody>
                    <a:bodyPr/>
                    <a:lstStyle/>
                    <a:p>
                      <a:pPr algn="ctr"/>
                      <a:r>
                        <a:rPr lang="en-US" sz="1600" b="0" dirty="0">
                          <a:solidFill>
                            <a:schemeClr val="tx1"/>
                          </a:solidFill>
                          <a:effectLst/>
                          <a:latin typeface="Consolas" panose="020B0609020204030204" pitchFamily="49" charset="0"/>
                        </a:rPr>
                        <a:t>9</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CarColor</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7538163"/>
                  </a:ext>
                </a:extLst>
              </a:tr>
              <a:tr h="192778">
                <a:tc>
                  <a:txBody>
                    <a:bodyPr/>
                    <a:lstStyle/>
                    <a:p>
                      <a:pPr algn="ctr"/>
                      <a:r>
                        <a:rPr lang="en-US" sz="1600" b="0" dirty="0">
                          <a:solidFill>
                            <a:schemeClr val="tx1"/>
                          </a:solidFill>
                          <a:effectLst/>
                        </a:rPr>
                        <a:t>11</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BodyType</a:t>
                      </a:r>
                      <a:r>
                        <a:rPr lang="en-US" sz="1600" b="0" dirty="0">
                          <a:solidFill>
                            <a:schemeClr val="tx1"/>
                          </a:solidFill>
                          <a:effectLst/>
                        </a:rPr>
                        <a:t>   </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07943"/>
                  </a:ext>
                </a:extLst>
              </a:tr>
            </a:tbl>
          </a:graphicData>
        </a:graphic>
      </p:graphicFrame>
      <p:graphicFrame>
        <p:nvGraphicFramePr>
          <p:cNvPr id="13" name="Table 12">
            <a:extLst>
              <a:ext uri="{FF2B5EF4-FFF2-40B4-BE49-F238E27FC236}">
                <a16:creationId xmlns:a16="http://schemas.microsoft.com/office/drawing/2014/main" id="{5F8B033B-CC67-EBAF-94A7-D8ACB240C56C}"/>
              </a:ext>
            </a:extLst>
          </p:cNvPr>
          <p:cNvGraphicFramePr>
            <a:graphicFrameLocks noGrp="1"/>
          </p:cNvGraphicFramePr>
          <p:nvPr>
            <p:extLst>
              <p:ext uri="{D42A27DB-BD31-4B8C-83A1-F6EECF244321}">
                <p14:modId xmlns:p14="http://schemas.microsoft.com/office/powerpoint/2010/main" val="3039913311"/>
              </p:ext>
            </p:extLst>
          </p:nvPr>
        </p:nvGraphicFramePr>
        <p:xfrm>
          <a:off x="9362774" y="1941559"/>
          <a:ext cx="2318033" cy="1249680"/>
        </p:xfrm>
        <a:graphic>
          <a:graphicData uri="http://schemas.openxmlformats.org/drawingml/2006/table">
            <a:tbl>
              <a:tblPr firstRow="1" bandRow="1">
                <a:tableStyleId>{85BE263C-DBD7-4A20-BB59-AAB30ACAA65A}</a:tableStyleId>
              </a:tblPr>
              <a:tblGrid>
                <a:gridCol w="514215">
                  <a:extLst>
                    <a:ext uri="{9D8B030D-6E8A-4147-A177-3AD203B41FA5}">
                      <a16:colId xmlns:a16="http://schemas.microsoft.com/office/drawing/2014/main" val="2683577531"/>
                    </a:ext>
                  </a:extLst>
                </a:gridCol>
                <a:gridCol w="1803818">
                  <a:extLst>
                    <a:ext uri="{9D8B030D-6E8A-4147-A177-3AD203B41FA5}">
                      <a16:colId xmlns:a16="http://schemas.microsoft.com/office/drawing/2014/main" val="1612060831"/>
                    </a:ext>
                  </a:extLst>
                </a:gridCol>
              </a:tblGrid>
              <a:tr h="192778">
                <a:tc>
                  <a:txBody>
                    <a:bodyPr/>
                    <a:lstStyle/>
                    <a:p>
                      <a:pPr algn="ctr"/>
                      <a:r>
                        <a:rPr lang="en-US" sz="1600" dirty="0">
                          <a:solidFill>
                            <a:schemeClr val="tx1"/>
                          </a:solidFill>
                        </a:rPr>
                        <a:t>S.no</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Input Continuous feature</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759675"/>
                  </a:ext>
                </a:extLst>
              </a:tr>
              <a:tr h="192778">
                <a:tc>
                  <a:txBody>
                    <a:bodyPr/>
                    <a:lstStyle/>
                    <a:p>
                      <a:pPr algn="ctr"/>
                      <a:r>
                        <a:rPr lang="en-US" sz="1600" b="0" dirty="0">
                          <a:solidFill>
                            <a:schemeClr val="tx1"/>
                          </a:solidFill>
                          <a:effectLst/>
                          <a:latin typeface="Consolas" panose="020B0609020204030204" pitchFamily="49" charset="0"/>
                        </a:rPr>
                        <a:t>4</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ModelYear</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284109"/>
                  </a:ext>
                </a:extLst>
              </a:tr>
              <a:tr h="192778">
                <a:tc>
                  <a:txBody>
                    <a:bodyPr/>
                    <a:lstStyle/>
                    <a:p>
                      <a:pPr algn="ctr"/>
                      <a:r>
                        <a:rPr lang="en-US" sz="1600" dirty="0"/>
                        <a:t>10</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EngineCapacity</a:t>
                      </a:r>
                      <a:r>
                        <a:rPr lang="en-US" sz="1600" b="0" dirty="0">
                          <a:solidFill>
                            <a:schemeClr val="tx1"/>
                          </a:solidFill>
                          <a:effectLst/>
                        </a:rPr>
                        <a:t>(cc)</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197406"/>
                  </a:ext>
                </a:extLst>
              </a:tr>
            </a:tbl>
          </a:graphicData>
        </a:graphic>
      </p:graphicFrame>
      <p:graphicFrame>
        <p:nvGraphicFramePr>
          <p:cNvPr id="14" name="Table 13">
            <a:extLst>
              <a:ext uri="{FF2B5EF4-FFF2-40B4-BE49-F238E27FC236}">
                <a16:creationId xmlns:a16="http://schemas.microsoft.com/office/drawing/2014/main" id="{88CD120D-E0C7-1D72-E82B-A49E5CFE1FDA}"/>
              </a:ext>
            </a:extLst>
          </p:cNvPr>
          <p:cNvGraphicFramePr>
            <a:graphicFrameLocks noGrp="1"/>
          </p:cNvGraphicFramePr>
          <p:nvPr>
            <p:extLst>
              <p:ext uri="{D42A27DB-BD31-4B8C-83A1-F6EECF244321}">
                <p14:modId xmlns:p14="http://schemas.microsoft.com/office/powerpoint/2010/main" val="1966596911"/>
              </p:ext>
            </p:extLst>
          </p:nvPr>
        </p:nvGraphicFramePr>
        <p:xfrm>
          <a:off x="4875506" y="5463846"/>
          <a:ext cx="2727806" cy="914400"/>
        </p:xfrm>
        <a:graphic>
          <a:graphicData uri="http://schemas.openxmlformats.org/drawingml/2006/table">
            <a:tbl>
              <a:tblPr firstRow="1" bandRow="1">
                <a:tableStyleId>{85BE263C-DBD7-4A20-BB59-AAB30ACAA65A}</a:tableStyleId>
              </a:tblPr>
              <a:tblGrid>
                <a:gridCol w="605116">
                  <a:extLst>
                    <a:ext uri="{9D8B030D-6E8A-4147-A177-3AD203B41FA5}">
                      <a16:colId xmlns:a16="http://schemas.microsoft.com/office/drawing/2014/main" val="3219402199"/>
                    </a:ext>
                  </a:extLst>
                </a:gridCol>
                <a:gridCol w="2122690">
                  <a:extLst>
                    <a:ext uri="{9D8B030D-6E8A-4147-A177-3AD203B41FA5}">
                      <a16:colId xmlns:a16="http://schemas.microsoft.com/office/drawing/2014/main" val="2991315818"/>
                    </a:ext>
                  </a:extLst>
                </a:gridCol>
              </a:tblGrid>
              <a:tr h="192778">
                <a:tc>
                  <a:txBody>
                    <a:bodyPr/>
                    <a:lstStyle/>
                    <a:p>
                      <a:pPr algn="ctr"/>
                      <a:r>
                        <a:rPr lang="en-US" sz="1600" dirty="0">
                          <a:solidFill>
                            <a:schemeClr val="tx1"/>
                          </a:solidFill>
                        </a:rPr>
                        <a:t>S.no</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Continuous target feature</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5938628"/>
                  </a:ext>
                </a:extLst>
              </a:tr>
              <a:tr h="2061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12</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effectLst/>
                        </a:rPr>
                        <a:t>Price(</a:t>
                      </a:r>
                      <a:r>
                        <a:rPr lang="en-US" sz="1600" b="0" dirty="0" err="1">
                          <a:solidFill>
                            <a:schemeClr val="tx1"/>
                          </a:solidFill>
                          <a:effectLst/>
                        </a:rPr>
                        <a:t>PKR_lacs</a:t>
                      </a:r>
                      <a:r>
                        <a:rPr lang="en-US" sz="1600" b="0" dirty="0">
                          <a:solidFill>
                            <a:schemeClr val="tx1"/>
                          </a:solidFill>
                          <a:effectLst/>
                        </a:rPr>
                        <a:t>)</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8451190"/>
                  </a:ext>
                </a:extLst>
              </a:tr>
            </a:tbl>
          </a:graphicData>
        </a:graphic>
      </p:graphicFrame>
      <p:sp>
        <p:nvSpPr>
          <p:cNvPr id="19" name="Right Brace 18">
            <a:extLst>
              <a:ext uri="{FF2B5EF4-FFF2-40B4-BE49-F238E27FC236}">
                <a16:creationId xmlns:a16="http://schemas.microsoft.com/office/drawing/2014/main" id="{AC15EE1F-6E62-E7BF-5FA2-3117E179CADA}"/>
              </a:ext>
            </a:extLst>
          </p:cNvPr>
          <p:cNvSpPr/>
          <p:nvPr/>
        </p:nvSpPr>
        <p:spPr>
          <a:xfrm>
            <a:off x="3032301" y="2269282"/>
            <a:ext cx="287698" cy="3995912"/>
          </a:xfrm>
          <a:prstGeom prst="rightBrace">
            <a:avLst>
              <a:gd name="adj1" fmla="val 93834"/>
              <a:gd name="adj2" fmla="val 51718"/>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Arrow: Right 20">
            <a:extLst>
              <a:ext uri="{FF2B5EF4-FFF2-40B4-BE49-F238E27FC236}">
                <a16:creationId xmlns:a16="http://schemas.microsoft.com/office/drawing/2014/main" id="{06183B1B-F4A0-1BD5-3AC3-F3B6AB8F0DEB}"/>
              </a:ext>
            </a:extLst>
          </p:cNvPr>
          <p:cNvSpPr/>
          <p:nvPr/>
        </p:nvSpPr>
        <p:spPr>
          <a:xfrm>
            <a:off x="3444790" y="3935512"/>
            <a:ext cx="641805" cy="8561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Brace 21">
            <a:extLst>
              <a:ext uri="{FF2B5EF4-FFF2-40B4-BE49-F238E27FC236}">
                <a16:creationId xmlns:a16="http://schemas.microsoft.com/office/drawing/2014/main" id="{18F7BDC8-0DBC-B5FD-CCB0-E8CFCFB162F2}"/>
              </a:ext>
            </a:extLst>
          </p:cNvPr>
          <p:cNvSpPr/>
          <p:nvPr/>
        </p:nvSpPr>
        <p:spPr>
          <a:xfrm>
            <a:off x="7785463" y="2606040"/>
            <a:ext cx="412150" cy="2687187"/>
          </a:xfrm>
          <a:prstGeom prst="rightBrace">
            <a:avLst>
              <a:gd name="adj1" fmla="val 93834"/>
              <a:gd name="adj2" fmla="val 51718"/>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Arrow: Right 22">
            <a:extLst>
              <a:ext uri="{FF2B5EF4-FFF2-40B4-BE49-F238E27FC236}">
                <a16:creationId xmlns:a16="http://schemas.microsoft.com/office/drawing/2014/main" id="{D36B284A-7C64-A8A3-8CF3-A4DC98D5D1B0}"/>
              </a:ext>
            </a:extLst>
          </p:cNvPr>
          <p:cNvSpPr/>
          <p:nvPr/>
        </p:nvSpPr>
        <p:spPr>
          <a:xfrm>
            <a:off x="8318241" y="3670493"/>
            <a:ext cx="641805" cy="8561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C1A7267E-5481-31ED-B565-7F97265170E0}"/>
              </a:ext>
            </a:extLst>
          </p:cNvPr>
          <p:cNvGraphicFramePr>
            <a:graphicFrameLocks noGrp="1"/>
          </p:cNvGraphicFramePr>
          <p:nvPr>
            <p:extLst>
              <p:ext uri="{D42A27DB-BD31-4B8C-83A1-F6EECF244321}">
                <p14:modId xmlns:p14="http://schemas.microsoft.com/office/powerpoint/2010/main" val="1351081225"/>
              </p:ext>
            </p:extLst>
          </p:nvPr>
        </p:nvGraphicFramePr>
        <p:xfrm>
          <a:off x="4875506" y="1992260"/>
          <a:ext cx="2653824" cy="3261360"/>
        </p:xfrm>
        <a:graphic>
          <a:graphicData uri="http://schemas.openxmlformats.org/drawingml/2006/table">
            <a:tbl>
              <a:tblPr firstRow="1" bandRow="1">
                <a:tableStyleId>{85BE263C-DBD7-4A20-BB59-AAB30ACAA65A}</a:tableStyleId>
              </a:tblPr>
              <a:tblGrid>
                <a:gridCol w="602562">
                  <a:extLst>
                    <a:ext uri="{9D8B030D-6E8A-4147-A177-3AD203B41FA5}">
                      <a16:colId xmlns:a16="http://schemas.microsoft.com/office/drawing/2014/main" val="2683577531"/>
                    </a:ext>
                  </a:extLst>
                </a:gridCol>
                <a:gridCol w="2051262">
                  <a:extLst>
                    <a:ext uri="{9D8B030D-6E8A-4147-A177-3AD203B41FA5}">
                      <a16:colId xmlns:a16="http://schemas.microsoft.com/office/drawing/2014/main" val="1612060831"/>
                    </a:ext>
                  </a:extLst>
                </a:gridCol>
              </a:tblGrid>
              <a:tr h="1927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S.no</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Input selected Feature variable</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759675"/>
                  </a:ext>
                </a:extLst>
              </a:tr>
              <a:tr h="332980">
                <a:tc>
                  <a:txBody>
                    <a:bodyPr/>
                    <a:lstStyle/>
                    <a:p>
                      <a:pPr algn="ctr"/>
                      <a:r>
                        <a:rPr lang="en-US" sz="1600" b="0" dirty="0">
                          <a:solidFill>
                            <a:schemeClr val="tx1"/>
                          </a:solidFill>
                          <a:effectLst/>
                          <a:latin typeface="Consolas" panose="020B0609020204030204" pitchFamily="49" charset="0"/>
                        </a:rPr>
                        <a:t>3</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carcompany</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0041989"/>
                  </a:ext>
                </a:extLst>
              </a:tr>
              <a:tr h="192778">
                <a:tc>
                  <a:txBody>
                    <a:bodyPr/>
                    <a:lstStyle/>
                    <a:p>
                      <a:pPr algn="ctr"/>
                      <a:r>
                        <a:rPr lang="en-US" sz="1600" b="0" dirty="0">
                          <a:solidFill>
                            <a:schemeClr val="tx1"/>
                          </a:solidFill>
                          <a:effectLst/>
                          <a:latin typeface="Consolas" panose="020B0609020204030204" pitchFamily="49" charset="0"/>
                        </a:rPr>
                        <a:t>4</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ModelYear</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284109"/>
                  </a:ext>
                </a:extLst>
              </a:tr>
              <a:tr h="192778">
                <a:tc>
                  <a:txBody>
                    <a:bodyPr/>
                    <a:lstStyle/>
                    <a:p>
                      <a:pPr algn="ctr"/>
                      <a:r>
                        <a:rPr lang="en-US" sz="1600" b="0" dirty="0">
                          <a:solidFill>
                            <a:schemeClr val="tx1"/>
                          </a:solidFill>
                          <a:effectLst/>
                          <a:latin typeface="Consolas" panose="020B0609020204030204" pitchFamily="49"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EngineType</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8659191"/>
                  </a:ext>
                </a:extLst>
              </a:tr>
              <a:tr h="332980">
                <a:tc>
                  <a:txBody>
                    <a:bodyPr/>
                    <a:lstStyle/>
                    <a:p>
                      <a:pPr algn="ctr"/>
                      <a:r>
                        <a:rPr lang="en-US" sz="1600" b="0" dirty="0">
                          <a:solidFill>
                            <a:schemeClr val="tx1"/>
                          </a:solidFill>
                          <a:effectLst/>
                          <a:latin typeface="Consolas" panose="020B0609020204030204" pitchFamily="49" charset="0"/>
                        </a:rPr>
                        <a:t>7</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a:solidFill>
                            <a:schemeClr val="tx1"/>
                          </a:solidFill>
                          <a:effectLst/>
                        </a:rPr>
                        <a:t>Transmission:</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32110"/>
                  </a:ext>
                </a:extLst>
              </a:tr>
              <a:tr h="192778">
                <a:tc>
                  <a:txBody>
                    <a:bodyPr/>
                    <a:lstStyle/>
                    <a:p>
                      <a:pPr algn="ctr"/>
                      <a:r>
                        <a:rPr lang="en-US" sz="1600" dirty="0"/>
                        <a:t>8</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RegisteredCIty</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7078680"/>
                  </a:ext>
                </a:extLst>
              </a:tr>
              <a:tr h="192778">
                <a:tc>
                  <a:txBody>
                    <a:bodyPr/>
                    <a:lstStyle/>
                    <a:p>
                      <a:pPr algn="ctr"/>
                      <a:r>
                        <a:rPr lang="en-US" sz="1600" b="0" dirty="0">
                          <a:solidFill>
                            <a:schemeClr val="tx1"/>
                          </a:solidFill>
                          <a:effectLst/>
                          <a:latin typeface="Consolas" panose="020B0609020204030204" pitchFamily="49" charset="0"/>
                        </a:rPr>
                        <a:t>9</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CarColor</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7538163"/>
                  </a:ext>
                </a:extLst>
              </a:tr>
              <a:tr h="192778">
                <a:tc>
                  <a:txBody>
                    <a:bodyPr/>
                    <a:lstStyle/>
                    <a:p>
                      <a:pPr algn="ctr"/>
                      <a:r>
                        <a:rPr lang="en-US" sz="1600" dirty="0"/>
                        <a:t>10</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EngineCapacity</a:t>
                      </a:r>
                      <a:r>
                        <a:rPr lang="en-US" sz="1600" b="0" dirty="0">
                          <a:solidFill>
                            <a:schemeClr val="tx1"/>
                          </a:solidFill>
                          <a:effectLst/>
                        </a:rPr>
                        <a:t>(cc)</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197406"/>
                  </a:ext>
                </a:extLst>
              </a:tr>
              <a:tr h="192778">
                <a:tc>
                  <a:txBody>
                    <a:bodyPr/>
                    <a:lstStyle/>
                    <a:p>
                      <a:pPr algn="ctr"/>
                      <a:r>
                        <a:rPr lang="en-US" sz="1600" b="0" dirty="0">
                          <a:solidFill>
                            <a:schemeClr val="tx1"/>
                          </a:solidFill>
                          <a:effectLst/>
                        </a:rPr>
                        <a:t>11</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err="1">
                          <a:solidFill>
                            <a:schemeClr val="tx1"/>
                          </a:solidFill>
                          <a:effectLst/>
                        </a:rPr>
                        <a:t>BodyType</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07943"/>
                  </a:ext>
                </a:extLst>
              </a:tr>
            </a:tbl>
          </a:graphicData>
        </a:graphic>
      </p:graphicFrame>
    </p:spTree>
    <p:extLst>
      <p:ext uri="{BB962C8B-B14F-4D97-AF65-F5344CB8AC3E}">
        <p14:creationId xmlns:p14="http://schemas.microsoft.com/office/powerpoint/2010/main" val="4222193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p:txBody>
          <a:bodyPr>
            <a:normAutofit/>
          </a:bodyPr>
          <a:lstStyle/>
          <a:p>
            <a:r>
              <a:rPr lang="en-US" sz="4800" b="1" dirty="0">
                <a:solidFill>
                  <a:schemeClr val="tx1"/>
                </a:solidFill>
              </a:rPr>
              <a:t>Split the data in Train data  and test data </a:t>
            </a:r>
          </a:p>
        </p:txBody>
      </p:sp>
      <p:sp>
        <p:nvSpPr>
          <p:cNvPr id="8" name="Content Placeholder 7">
            <a:extLst>
              <a:ext uri="{FF2B5EF4-FFF2-40B4-BE49-F238E27FC236}">
                <a16:creationId xmlns:a16="http://schemas.microsoft.com/office/drawing/2014/main" id="{7DF76449-C17C-D441-86B2-6C1B8F29421A}"/>
              </a:ext>
            </a:extLst>
          </p:cNvPr>
          <p:cNvSpPr>
            <a:spLocks noGrp="1"/>
          </p:cNvSpPr>
          <p:nvPr>
            <p:ph idx="1"/>
          </p:nvPr>
        </p:nvSpPr>
        <p:spPr/>
        <p:txBody>
          <a:bodyPr>
            <a:normAutofit/>
          </a:bodyPr>
          <a:lstStyle/>
          <a:p>
            <a:pPr>
              <a:lnSpc>
                <a:spcPct val="110000"/>
              </a:lnSpc>
              <a:buFont typeface="Wingdings" panose="05000000000000000000" pitchFamily="2" charset="2"/>
              <a:buChar char="Ø"/>
            </a:pPr>
            <a:r>
              <a:rPr lang="en-US" sz="3200" dirty="0"/>
              <a:t>  Split data onto to part one in </a:t>
            </a:r>
          </a:p>
          <a:p>
            <a:pPr marL="1001268" lvl="3" indent="-342900">
              <a:lnSpc>
                <a:spcPct val="110000"/>
              </a:lnSpc>
              <a:buFont typeface="+mj-lt"/>
              <a:buAutoNum type="arabicPeriod"/>
            </a:pPr>
            <a:r>
              <a:rPr lang="en-US" sz="2800" dirty="0"/>
              <a:t>training data 70%</a:t>
            </a:r>
          </a:p>
          <a:p>
            <a:pPr marL="1001268" lvl="3" indent="-342900">
              <a:lnSpc>
                <a:spcPct val="110000"/>
              </a:lnSpc>
              <a:buFont typeface="+mj-lt"/>
              <a:buAutoNum type="arabicPeriod"/>
            </a:pPr>
            <a:r>
              <a:rPr lang="en-US" sz="2800" dirty="0"/>
              <a:t>testing data  30%</a:t>
            </a:r>
          </a:p>
          <a:p>
            <a:pPr marL="0" indent="0">
              <a:lnSpc>
                <a:spcPct val="110000"/>
              </a:lnSpc>
              <a:buNone/>
            </a:pPr>
            <a:r>
              <a:rPr lang="en-US" sz="3200" dirty="0"/>
              <a:t> </a:t>
            </a:r>
          </a:p>
        </p:txBody>
      </p:sp>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33</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591285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p:txBody>
          <a:bodyPr>
            <a:normAutofit/>
          </a:bodyPr>
          <a:lstStyle/>
          <a:p>
            <a:r>
              <a:rPr lang="en-US" b="1" dirty="0">
                <a:solidFill>
                  <a:schemeClr val="tx1"/>
                </a:solidFill>
              </a:rPr>
              <a:t>Encoding and Scaling of train data</a:t>
            </a:r>
          </a:p>
        </p:txBody>
      </p:sp>
      <p:sp>
        <p:nvSpPr>
          <p:cNvPr id="8" name="Content Placeholder 7">
            <a:extLst>
              <a:ext uri="{FF2B5EF4-FFF2-40B4-BE49-F238E27FC236}">
                <a16:creationId xmlns:a16="http://schemas.microsoft.com/office/drawing/2014/main" id="{7DF76449-C17C-D441-86B2-6C1B8F29421A}"/>
              </a:ext>
            </a:extLst>
          </p:cNvPr>
          <p:cNvSpPr>
            <a:spLocks noGrp="1"/>
          </p:cNvSpPr>
          <p:nvPr>
            <p:ph idx="1"/>
          </p:nvPr>
        </p:nvSpPr>
        <p:spPr/>
        <p:txBody>
          <a:bodyPr>
            <a:normAutofit/>
          </a:bodyPr>
          <a:lstStyle/>
          <a:p>
            <a:pPr>
              <a:lnSpc>
                <a:spcPct val="110000"/>
              </a:lnSpc>
              <a:buFont typeface="Wingdings" panose="05000000000000000000" pitchFamily="2" charset="2"/>
              <a:buChar char="Ø"/>
            </a:pPr>
            <a:r>
              <a:rPr lang="en-US" sz="3200" dirty="0"/>
              <a:t>Convert  Categorical </a:t>
            </a:r>
            <a:r>
              <a:rPr lang="en-US" sz="2800" dirty="0"/>
              <a:t>variable into dummy/indicator variables using “</a:t>
            </a:r>
            <a:r>
              <a:rPr lang="en-US" sz="2400" b="1" dirty="0" err="1"/>
              <a:t>pandas.get_dummies</a:t>
            </a:r>
            <a:r>
              <a:rPr lang="en-US" sz="2400" b="1" dirty="0"/>
              <a:t>”</a:t>
            </a:r>
            <a:endParaRPr lang="en-US" sz="2800" dirty="0"/>
          </a:p>
          <a:p>
            <a:pPr>
              <a:lnSpc>
                <a:spcPct val="110000"/>
              </a:lnSpc>
              <a:buFont typeface="Wingdings" panose="05000000000000000000" pitchFamily="2" charset="2"/>
              <a:buChar char="Ø"/>
            </a:pPr>
            <a:r>
              <a:rPr lang="en-US" sz="2400" dirty="0"/>
              <a:t>Then Transform features by scaling each feature to a given range by using </a:t>
            </a:r>
            <a:r>
              <a:rPr lang="en-US" sz="2400" dirty="0">
                <a:hlinkClick r:id="rId2" tooltip="sklearn.preprocessing">
                  <a:extLst>
                    <a:ext uri="{A12FA001-AC4F-418D-AE19-62706E023703}">
                      <ahyp:hlinkClr xmlns:ahyp="http://schemas.microsoft.com/office/drawing/2018/hyperlinkcolor" val="tx"/>
                    </a:ext>
                  </a:extLst>
                </a:hlinkClick>
              </a:rPr>
              <a:t>“</a:t>
            </a:r>
            <a:r>
              <a:rPr lang="en-US" altLang="en-US" sz="2400" b="1" dirty="0" err="1">
                <a:hlinkClick r:id="rId2" tooltip="sklearn.preprocessing">
                  <a:extLst>
                    <a:ext uri="{A12FA001-AC4F-418D-AE19-62706E023703}">
                      <ahyp:hlinkClr xmlns:ahyp="http://schemas.microsoft.com/office/drawing/2018/hyperlinkcolor" val="tx"/>
                    </a:ext>
                  </a:extLst>
                </a:hlinkClick>
              </a:rPr>
              <a:t>sklearn.preprocessing</a:t>
            </a:r>
            <a:r>
              <a:rPr lang="en-US" altLang="en-US" sz="2400" b="1" dirty="0" err="1"/>
              <a:t>.MinMaxScaler</a:t>
            </a:r>
            <a:r>
              <a:rPr lang="en-US" altLang="en-US" sz="2400" b="1" dirty="0"/>
              <a:t>”</a:t>
            </a:r>
          </a:p>
          <a:p>
            <a:pPr>
              <a:lnSpc>
                <a:spcPct val="110000"/>
              </a:lnSpc>
              <a:buFont typeface="Wingdings" panose="05000000000000000000" pitchFamily="2" charset="2"/>
              <a:buChar char="Ø"/>
            </a:pPr>
            <a:endParaRPr lang="en-US" sz="2400" dirty="0"/>
          </a:p>
          <a:p>
            <a:pPr marL="0" indent="0">
              <a:lnSpc>
                <a:spcPct val="110000"/>
              </a:lnSpc>
              <a:buNone/>
            </a:pPr>
            <a:endParaRPr lang="en-US" sz="2800" dirty="0"/>
          </a:p>
          <a:p>
            <a:pPr marL="0" indent="0">
              <a:lnSpc>
                <a:spcPct val="110000"/>
              </a:lnSpc>
              <a:buNone/>
            </a:pPr>
            <a:r>
              <a:rPr lang="en-US" sz="3200" dirty="0"/>
              <a:t> </a:t>
            </a:r>
          </a:p>
        </p:txBody>
      </p:sp>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34</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1743401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a:xfrm>
            <a:off x="314507" y="594359"/>
            <a:ext cx="3616831" cy="2286000"/>
          </a:xfrm>
        </p:spPr>
        <p:txBody>
          <a:bodyPr>
            <a:normAutofit/>
          </a:bodyPr>
          <a:lstStyle/>
          <a:p>
            <a:r>
              <a:rPr lang="en-US" b="1" dirty="0">
                <a:solidFill>
                  <a:schemeClr val="tx1"/>
                </a:solidFill>
                <a:latin typeface="Consolas" panose="020B0609020204030204" pitchFamily="49" charset="0"/>
              </a:rPr>
              <a:t>Learning Model training </a:t>
            </a:r>
            <a:br>
              <a:rPr lang="en-US" b="1" dirty="0">
                <a:solidFill>
                  <a:schemeClr val="tx1"/>
                </a:solidFill>
                <a:latin typeface="Consolas" panose="020B0609020204030204" pitchFamily="49" charset="0"/>
              </a:rPr>
            </a:br>
            <a:r>
              <a:rPr lang="en-US" b="1" dirty="0">
                <a:solidFill>
                  <a:schemeClr val="tx1"/>
                </a:solidFill>
                <a:latin typeface="Consolas" panose="020B0609020204030204" pitchFamily="49" charset="0"/>
              </a:rPr>
              <a:t>and testing </a:t>
            </a:r>
          </a:p>
        </p:txBody>
      </p:sp>
      <p:sp>
        <p:nvSpPr>
          <p:cNvPr id="8" name="Content Placeholder 7">
            <a:extLst>
              <a:ext uri="{FF2B5EF4-FFF2-40B4-BE49-F238E27FC236}">
                <a16:creationId xmlns:a16="http://schemas.microsoft.com/office/drawing/2014/main" id="{7DF76449-C17C-D441-86B2-6C1B8F29421A}"/>
              </a:ext>
            </a:extLst>
          </p:cNvPr>
          <p:cNvSpPr>
            <a:spLocks noGrp="1"/>
          </p:cNvSpPr>
          <p:nvPr>
            <p:ph idx="1"/>
          </p:nvPr>
        </p:nvSpPr>
        <p:spPr/>
        <p:txBody>
          <a:bodyPr>
            <a:normAutofit/>
          </a:bodyPr>
          <a:lstStyle/>
          <a:p>
            <a:pPr marL="0" indent="0">
              <a:lnSpc>
                <a:spcPct val="110000"/>
              </a:lnSpc>
              <a:buNone/>
            </a:pPr>
            <a:r>
              <a:rPr lang="en-US" sz="3200" dirty="0"/>
              <a:t> </a:t>
            </a:r>
          </a:p>
        </p:txBody>
      </p:sp>
      <p:sp>
        <p:nvSpPr>
          <p:cNvPr id="10" name="Text Placeholder 9">
            <a:extLst>
              <a:ext uri="{FF2B5EF4-FFF2-40B4-BE49-F238E27FC236}">
                <a16:creationId xmlns:a16="http://schemas.microsoft.com/office/drawing/2014/main" id="{2592E840-E061-0B6C-172E-F1F61435AE10}"/>
              </a:ext>
            </a:extLst>
          </p:cNvPr>
          <p:cNvSpPr>
            <a:spLocks noGrp="1"/>
          </p:cNvSpPr>
          <p:nvPr>
            <p:ph type="body" sz="half" idx="2"/>
          </p:nvPr>
        </p:nvSpPr>
        <p:spPr>
          <a:xfrm>
            <a:off x="457200" y="3579222"/>
            <a:ext cx="3200400" cy="2725981"/>
          </a:xfrm>
        </p:spPr>
        <p:txBody>
          <a:bodyPr/>
          <a:lstStyle/>
          <a:p>
            <a:pPr>
              <a:lnSpc>
                <a:spcPct val="85000"/>
              </a:lnSpc>
              <a:spcBef>
                <a:spcPct val="0"/>
              </a:spcBef>
            </a:pPr>
            <a:r>
              <a:rPr lang="en-US" sz="3600" b="1" u="sng" spc="-50" dirty="0">
                <a:solidFill>
                  <a:schemeClr val="tx1"/>
                </a:solidFill>
                <a:latin typeface="Consolas" panose="020B0609020204030204" pitchFamily="49" charset="0"/>
                <a:ea typeface="+mj-ea"/>
                <a:cs typeface="+mj-cs"/>
              </a:rPr>
              <a:t>Model 1 </a:t>
            </a:r>
          </a:p>
          <a:p>
            <a:pPr>
              <a:lnSpc>
                <a:spcPct val="85000"/>
              </a:lnSpc>
              <a:spcBef>
                <a:spcPct val="0"/>
              </a:spcBef>
            </a:pPr>
            <a:endParaRPr lang="en-US" sz="3600" b="1" spc="-50" dirty="0">
              <a:solidFill>
                <a:schemeClr val="tx1"/>
              </a:solidFill>
              <a:latin typeface="Consolas" panose="020B0609020204030204" pitchFamily="49" charset="0"/>
              <a:ea typeface="+mj-ea"/>
              <a:cs typeface="+mj-cs"/>
            </a:endParaRPr>
          </a:p>
          <a:p>
            <a:pPr>
              <a:lnSpc>
                <a:spcPct val="85000"/>
              </a:lnSpc>
              <a:spcBef>
                <a:spcPct val="0"/>
              </a:spcBef>
            </a:pPr>
            <a:r>
              <a:rPr lang="en-US" sz="3600" b="1" spc="-50" dirty="0">
                <a:solidFill>
                  <a:schemeClr val="tx1"/>
                </a:solidFill>
                <a:latin typeface="Consolas" panose="020B0609020204030204" pitchFamily="49" charset="0"/>
                <a:ea typeface="+mj-ea"/>
                <a:cs typeface="+mj-cs"/>
              </a:rPr>
              <a:t>Linear </a:t>
            </a:r>
          </a:p>
          <a:p>
            <a:pPr>
              <a:lnSpc>
                <a:spcPct val="85000"/>
              </a:lnSpc>
              <a:spcBef>
                <a:spcPct val="0"/>
              </a:spcBef>
            </a:pPr>
            <a:r>
              <a:rPr lang="en-US" sz="3600" b="1" spc="-50" dirty="0">
                <a:solidFill>
                  <a:schemeClr val="tx1"/>
                </a:solidFill>
                <a:latin typeface="Consolas" panose="020B0609020204030204" pitchFamily="49" charset="0"/>
                <a:ea typeface="+mj-ea"/>
                <a:cs typeface="+mj-cs"/>
              </a:rPr>
              <a:t>Regression</a:t>
            </a:r>
          </a:p>
          <a:p>
            <a:endParaRPr lang="en-US" dirty="0"/>
          </a:p>
        </p:txBody>
      </p:sp>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35</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pic>
        <p:nvPicPr>
          <p:cNvPr id="9" name="Picture 8">
            <a:extLst>
              <a:ext uri="{FF2B5EF4-FFF2-40B4-BE49-F238E27FC236}">
                <a16:creationId xmlns:a16="http://schemas.microsoft.com/office/drawing/2014/main" id="{2BC85249-8044-0E9B-A526-0C65600292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4332" y="993607"/>
            <a:ext cx="6061074" cy="5230945"/>
          </a:xfrm>
          <a:prstGeom prst="rect">
            <a:avLst/>
          </a:prstGeom>
        </p:spPr>
      </p:pic>
    </p:spTree>
    <p:extLst>
      <p:ext uri="{BB962C8B-B14F-4D97-AF65-F5344CB8AC3E}">
        <p14:creationId xmlns:p14="http://schemas.microsoft.com/office/powerpoint/2010/main" val="1249229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a:xfrm>
            <a:off x="314507" y="594359"/>
            <a:ext cx="3616831" cy="2286000"/>
          </a:xfrm>
        </p:spPr>
        <p:txBody>
          <a:bodyPr>
            <a:normAutofit/>
          </a:bodyPr>
          <a:lstStyle/>
          <a:p>
            <a:r>
              <a:rPr lang="en-US" b="1" dirty="0">
                <a:solidFill>
                  <a:schemeClr val="tx1"/>
                </a:solidFill>
                <a:latin typeface="Consolas" panose="020B0609020204030204" pitchFamily="49" charset="0"/>
              </a:rPr>
              <a:t>Learning Model training </a:t>
            </a:r>
            <a:br>
              <a:rPr lang="en-US" b="1" dirty="0">
                <a:solidFill>
                  <a:schemeClr val="tx1"/>
                </a:solidFill>
                <a:latin typeface="Consolas" panose="020B0609020204030204" pitchFamily="49" charset="0"/>
              </a:rPr>
            </a:br>
            <a:r>
              <a:rPr lang="en-US" b="1" dirty="0">
                <a:solidFill>
                  <a:schemeClr val="tx1"/>
                </a:solidFill>
                <a:latin typeface="Consolas" panose="020B0609020204030204" pitchFamily="49" charset="0"/>
              </a:rPr>
              <a:t>and testing </a:t>
            </a:r>
          </a:p>
        </p:txBody>
      </p:sp>
      <p:sp>
        <p:nvSpPr>
          <p:cNvPr id="8" name="Content Placeholder 7">
            <a:extLst>
              <a:ext uri="{FF2B5EF4-FFF2-40B4-BE49-F238E27FC236}">
                <a16:creationId xmlns:a16="http://schemas.microsoft.com/office/drawing/2014/main" id="{7DF76449-C17C-D441-86B2-6C1B8F29421A}"/>
              </a:ext>
            </a:extLst>
          </p:cNvPr>
          <p:cNvSpPr>
            <a:spLocks noGrp="1"/>
          </p:cNvSpPr>
          <p:nvPr>
            <p:ph idx="1"/>
          </p:nvPr>
        </p:nvSpPr>
        <p:spPr/>
        <p:txBody>
          <a:bodyPr>
            <a:normAutofit/>
          </a:bodyPr>
          <a:lstStyle/>
          <a:p>
            <a:pPr marL="0" indent="0">
              <a:lnSpc>
                <a:spcPct val="110000"/>
              </a:lnSpc>
              <a:buNone/>
            </a:pPr>
            <a:r>
              <a:rPr lang="en-US" sz="3200" dirty="0"/>
              <a:t> </a:t>
            </a:r>
          </a:p>
        </p:txBody>
      </p:sp>
      <p:sp>
        <p:nvSpPr>
          <p:cNvPr id="10" name="Text Placeholder 9">
            <a:extLst>
              <a:ext uri="{FF2B5EF4-FFF2-40B4-BE49-F238E27FC236}">
                <a16:creationId xmlns:a16="http://schemas.microsoft.com/office/drawing/2014/main" id="{2592E840-E061-0B6C-172E-F1F61435AE10}"/>
              </a:ext>
            </a:extLst>
          </p:cNvPr>
          <p:cNvSpPr>
            <a:spLocks noGrp="1"/>
          </p:cNvSpPr>
          <p:nvPr>
            <p:ph type="body" sz="half" idx="2"/>
          </p:nvPr>
        </p:nvSpPr>
        <p:spPr>
          <a:xfrm>
            <a:off x="457200" y="3579222"/>
            <a:ext cx="3200400" cy="2725981"/>
          </a:xfrm>
        </p:spPr>
        <p:txBody>
          <a:bodyPr/>
          <a:lstStyle/>
          <a:p>
            <a:pPr>
              <a:lnSpc>
                <a:spcPct val="85000"/>
              </a:lnSpc>
              <a:spcBef>
                <a:spcPct val="0"/>
              </a:spcBef>
            </a:pPr>
            <a:r>
              <a:rPr lang="en-US" sz="3600" b="1" u="sng" spc="-50" dirty="0">
                <a:solidFill>
                  <a:schemeClr val="tx1"/>
                </a:solidFill>
                <a:latin typeface="Consolas" panose="020B0609020204030204" pitchFamily="49" charset="0"/>
                <a:ea typeface="+mj-ea"/>
                <a:cs typeface="+mj-cs"/>
              </a:rPr>
              <a:t>Model 2&amp;3 </a:t>
            </a:r>
          </a:p>
          <a:p>
            <a:pPr>
              <a:lnSpc>
                <a:spcPct val="85000"/>
              </a:lnSpc>
              <a:spcBef>
                <a:spcPct val="0"/>
              </a:spcBef>
            </a:pPr>
            <a:endParaRPr lang="en-US" sz="3600" b="1" spc="-50" dirty="0">
              <a:solidFill>
                <a:schemeClr val="tx1"/>
              </a:solidFill>
              <a:latin typeface="Consolas" panose="020B0609020204030204" pitchFamily="49" charset="0"/>
              <a:ea typeface="+mj-ea"/>
              <a:cs typeface="+mj-cs"/>
            </a:endParaRPr>
          </a:p>
          <a:p>
            <a:pPr>
              <a:lnSpc>
                <a:spcPct val="85000"/>
              </a:lnSpc>
              <a:spcBef>
                <a:spcPct val="0"/>
              </a:spcBef>
            </a:pPr>
            <a:r>
              <a:rPr lang="en-US" sz="3600" b="1" spc="-50" dirty="0">
                <a:solidFill>
                  <a:schemeClr val="tx1"/>
                </a:solidFill>
                <a:latin typeface="Consolas" panose="020B0609020204030204" pitchFamily="49" charset="0"/>
                <a:ea typeface="+mj-ea"/>
                <a:cs typeface="+mj-cs"/>
              </a:rPr>
              <a:t>Ridge </a:t>
            </a:r>
          </a:p>
          <a:p>
            <a:pPr>
              <a:lnSpc>
                <a:spcPct val="85000"/>
              </a:lnSpc>
              <a:spcBef>
                <a:spcPct val="0"/>
              </a:spcBef>
            </a:pPr>
            <a:r>
              <a:rPr lang="en-US" sz="3600" b="1" spc="-50" dirty="0">
                <a:solidFill>
                  <a:schemeClr val="tx1"/>
                </a:solidFill>
                <a:latin typeface="Consolas" panose="020B0609020204030204" pitchFamily="49" charset="0"/>
                <a:ea typeface="+mj-ea"/>
                <a:cs typeface="+mj-cs"/>
              </a:rPr>
              <a:t>Regression</a:t>
            </a:r>
          </a:p>
          <a:p>
            <a:endParaRPr lang="en-US" dirty="0"/>
          </a:p>
        </p:txBody>
      </p:sp>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36</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pic>
        <p:nvPicPr>
          <p:cNvPr id="9" name="Picture 8">
            <a:extLst>
              <a:ext uri="{FF2B5EF4-FFF2-40B4-BE49-F238E27FC236}">
                <a16:creationId xmlns:a16="http://schemas.microsoft.com/office/drawing/2014/main" id="{37AD094F-57B9-6F6F-9726-DC8243F9FB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6830" y="1126149"/>
            <a:ext cx="6053440" cy="5179054"/>
          </a:xfrm>
          <a:prstGeom prst="rect">
            <a:avLst/>
          </a:prstGeom>
        </p:spPr>
      </p:pic>
    </p:spTree>
    <p:extLst>
      <p:ext uri="{BB962C8B-B14F-4D97-AF65-F5344CB8AC3E}">
        <p14:creationId xmlns:p14="http://schemas.microsoft.com/office/powerpoint/2010/main" val="2427395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a:xfrm>
            <a:off x="314507" y="594359"/>
            <a:ext cx="3616831" cy="2286000"/>
          </a:xfrm>
        </p:spPr>
        <p:txBody>
          <a:bodyPr>
            <a:normAutofit/>
          </a:bodyPr>
          <a:lstStyle/>
          <a:p>
            <a:r>
              <a:rPr lang="en-US" b="1" dirty="0">
                <a:solidFill>
                  <a:schemeClr val="tx1"/>
                </a:solidFill>
                <a:latin typeface="Consolas" panose="020B0609020204030204" pitchFamily="49" charset="0"/>
              </a:rPr>
              <a:t>Learning Model training </a:t>
            </a:r>
            <a:br>
              <a:rPr lang="en-US" b="1" dirty="0">
                <a:solidFill>
                  <a:schemeClr val="tx1"/>
                </a:solidFill>
                <a:latin typeface="Consolas" panose="020B0609020204030204" pitchFamily="49" charset="0"/>
              </a:rPr>
            </a:br>
            <a:r>
              <a:rPr lang="en-US" b="1" dirty="0">
                <a:solidFill>
                  <a:schemeClr val="tx1"/>
                </a:solidFill>
                <a:latin typeface="Consolas" panose="020B0609020204030204" pitchFamily="49" charset="0"/>
              </a:rPr>
              <a:t>and testing </a:t>
            </a:r>
          </a:p>
        </p:txBody>
      </p:sp>
      <p:sp>
        <p:nvSpPr>
          <p:cNvPr id="8" name="Content Placeholder 7">
            <a:extLst>
              <a:ext uri="{FF2B5EF4-FFF2-40B4-BE49-F238E27FC236}">
                <a16:creationId xmlns:a16="http://schemas.microsoft.com/office/drawing/2014/main" id="{7DF76449-C17C-D441-86B2-6C1B8F29421A}"/>
              </a:ext>
            </a:extLst>
          </p:cNvPr>
          <p:cNvSpPr>
            <a:spLocks noGrp="1"/>
          </p:cNvSpPr>
          <p:nvPr>
            <p:ph idx="1"/>
          </p:nvPr>
        </p:nvSpPr>
        <p:spPr/>
        <p:txBody>
          <a:bodyPr>
            <a:normAutofit/>
          </a:bodyPr>
          <a:lstStyle/>
          <a:p>
            <a:pPr marL="0" indent="0">
              <a:lnSpc>
                <a:spcPct val="110000"/>
              </a:lnSpc>
              <a:buNone/>
            </a:pPr>
            <a:r>
              <a:rPr lang="en-US" sz="3200" dirty="0"/>
              <a:t> </a:t>
            </a:r>
          </a:p>
        </p:txBody>
      </p:sp>
      <p:sp>
        <p:nvSpPr>
          <p:cNvPr id="10" name="Text Placeholder 9">
            <a:extLst>
              <a:ext uri="{FF2B5EF4-FFF2-40B4-BE49-F238E27FC236}">
                <a16:creationId xmlns:a16="http://schemas.microsoft.com/office/drawing/2014/main" id="{2592E840-E061-0B6C-172E-F1F61435AE10}"/>
              </a:ext>
            </a:extLst>
          </p:cNvPr>
          <p:cNvSpPr>
            <a:spLocks noGrp="1"/>
          </p:cNvSpPr>
          <p:nvPr>
            <p:ph type="body" sz="half" idx="2"/>
          </p:nvPr>
        </p:nvSpPr>
        <p:spPr>
          <a:xfrm>
            <a:off x="250439" y="3429000"/>
            <a:ext cx="3616831" cy="2876203"/>
          </a:xfrm>
        </p:spPr>
        <p:txBody>
          <a:bodyPr>
            <a:normAutofit/>
          </a:bodyPr>
          <a:lstStyle/>
          <a:p>
            <a:pPr>
              <a:lnSpc>
                <a:spcPct val="85000"/>
              </a:lnSpc>
              <a:spcBef>
                <a:spcPct val="0"/>
              </a:spcBef>
            </a:pPr>
            <a:r>
              <a:rPr lang="en-US" sz="3600" b="1" u="sng" spc="-50" dirty="0">
                <a:solidFill>
                  <a:schemeClr val="tx1"/>
                </a:solidFill>
                <a:latin typeface="Consolas" panose="020B0609020204030204" pitchFamily="49" charset="0"/>
                <a:ea typeface="+mj-ea"/>
                <a:cs typeface="+mj-cs"/>
              </a:rPr>
              <a:t>Model 3</a:t>
            </a:r>
          </a:p>
          <a:p>
            <a:pPr>
              <a:lnSpc>
                <a:spcPct val="85000"/>
              </a:lnSpc>
              <a:spcBef>
                <a:spcPct val="0"/>
              </a:spcBef>
            </a:pPr>
            <a:endParaRPr lang="en-US" sz="3600" b="1" spc="-50" dirty="0">
              <a:solidFill>
                <a:schemeClr val="tx1"/>
              </a:solidFill>
              <a:latin typeface="Consolas" panose="020B0609020204030204" pitchFamily="49" charset="0"/>
              <a:ea typeface="+mj-ea"/>
              <a:cs typeface="+mj-cs"/>
            </a:endParaRPr>
          </a:p>
          <a:p>
            <a:pPr>
              <a:lnSpc>
                <a:spcPct val="85000"/>
              </a:lnSpc>
              <a:spcBef>
                <a:spcPct val="0"/>
              </a:spcBef>
            </a:pPr>
            <a:r>
              <a:rPr lang="en-US" sz="3600" b="1" spc="-50" dirty="0">
                <a:solidFill>
                  <a:schemeClr val="tx1"/>
                </a:solidFill>
                <a:latin typeface="Consolas" panose="020B0609020204030204" pitchFamily="49" charset="0"/>
                <a:ea typeface="+mj-ea"/>
                <a:cs typeface="+mj-cs"/>
              </a:rPr>
              <a:t>Support Vector Regression (SVR) </a:t>
            </a:r>
          </a:p>
          <a:p>
            <a:pPr>
              <a:lnSpc>
                <a:spcPct val="85000"/>
              </a:lnSpc>
              <a:spcBef>
                <a:spcPct val="0"/>
              </a:spcBef>
            </a:pPr>
            <a:endParaRPr lang="en-US" dirty="0"/>
          </a:p>
        </p:txBody>
      </p:sp>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37</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
        <p:nvSpPr>
          <p:cNvPr id="9" name="TextBox 8">
            <a:extLst>
              <a:ext uri="{FF2B5EF4-FFF2-40B4-BE49-F238E27FC236}">
                <a16:creationId xmlns:a16="http://schemas.microsoft.com/office/drawing/2014/main" id="{F28B4A20-B149-6683-AFE7-734756F598DC}"/>
              </a:ext>
            </a:extLst>
          </p:cNvPr>
          <p:cNvSpPr txBox="1"/>
          <p:nvPr/>
        </p:nvSpPr>
        <p:spPr>
          <a:xfrm>
            <a:off x="4561806" y="1109722"/>
            <a:ext cx="6095028" cy="5016758"/>
          </a:xfrm>
          <a:prstGeom prst="rect">
            <a:avLst/>
          </a:prstGeom>
          <a:noFill/>
        </p:spPr>
        <p:txBody>
          <a:bodyPr wrap="square">
            <a:spAutoFit/>
          </a:bodyPr>
          <a:lstStyle/>
          <a:p>
            <a:r>
              <a:rPr lang="en-US" sz="2000" b="1" i="0" dirty="0">
                <a:effectLst/>
                <a:latin typeface="Consolas" panose="020B0609020204030204" pitchFamily="49" charset="0"/>
              </a:rPr>
              <a:t>SVR default Model parameters: </a:t>
            </a:r>
          </a:p>
          <a:p>
            <a:r>
              <a:rPr lang="en-US" sz="2000" b="1" i="0" dirty="0">
                <a:effectLst/>
                <a:latin typeface="Consolas" panose="020B0609020204030204" pitchFamily="49" charset="0"/>
              </a:rPr>
              <a:t>{</a:t>
            </a:r>
          </a:p>
          <a:p>
            <a:r>
              <a:rPr lang="en-US" sz="2000" b="1" i="0" dirty="0">
                <a:effectLst/>
                <a:latin typeface="Consolas" panose="020B0609020204030204" pitchFamily="49" charset="0"/>
              </a:rPr>
              <a:t>'C': 1.0, </a:t>
            </a:r>
          </a:p>
          <a:p>
            <a:r>
              <a:rPr lang="en-US" sz="2000" b="1" i="0" dirty="0">
                <a:effectLst/>
                <a:latin typeface="Consolas" panose="020B0609020204030204" pitchFamily="49" charset="0"/>
              </a:rPr>
              <a:t>'</a:t>
            </a:r>
            <a:r>
              <a:rPr lang="en-US" sz="2000" b="1" i="0" dirty="0" err="1">
                <a:effectLst/>
                <a:latin typeface="Consolas" panose="020B0609020204030204" pitchFamily="49" charset="0"/>
              </a:rPr>
              <a:t>cache_size</a:t>
            </a:r>
            <a:r>
              <a:rPr lang="en-US" sz="2000" b="1" i="0" dirty="0">
                <a:effectLst/>
                <a:latin typeface="Consolas" panose="020B0609020204030204" pitchFamily="49" charset="0"/>
              </a:rPr>
              <a:t>': 200, </a:t>
            </a:r>
          </a:p>
          <a:p>
            <a:r>
              <a:rPr lang="en-US" sz="2000" b="1" i="0" dirty="0">
                <a:effectLst/>
                <a:latin typeface="Consolas" panose="020B0609020204030204" pitchFamily="49" charset="0"/>
              </a:rPr>
              <a:t>'coef0': 0.0, </a:t>
            </a:r>
          </a:p>
          <a:p>
            <a:r>
              <a:rPr lang="en-US" sz="2000" b="1" i="0" dirty="0">
                <a:effectLst/>
                <a:latin typeface="Consolas" panose="020B0609020204030204" pitchFamily="49" charset="0"/>
              </a:rPr>
              <a:t>'degree': 3, </a:t>
            </a:r>
          </a:p>
          <a:p>
            <a:r>
              <a:rPr lang="en-US" sz="2000" b="1" i="0" dirty="0">
                <a:effectLst/>
                <a:latin typeface="Consolas" panose="020B0609020204030204" pitchFamily="49" charset="0"/>
              </a:rPr>
              <a:t>'epsilon': 0.1, </a:t>
            </a:r>
          </a:p>
          <a:p>
            <a:r>
              <a:rPr lang="en-US" sz="2000" b="1" i="0" dirty="0">
                <a:effectLst/>
                <a:latin typeface="Consolas" panose="020B0609020204030204" pitchFamily="49" charset="0"/>
              </a:rPr>
              <a:t>'gamma': 'scale’, </a:t>
            </a:r>
          </a:p>
          <a:p>
            <a:r>
              <a:rPr lang="en-US" sz="2000" b="1" i="0" dirty="0">
                <a:effectLst/>
                <a:latin typeface="Consolas" panose="020B0609020204030204" pitchFamily="49" charset="0"/>
              </a:rPr>
              <a:t>'kernel': '</a:t>
            </a:r>
            <a:r>
              <a:rPr lang="en-US" sz="2000" b="1" i="0" dirty="0" err="1">
                <a:effectLst/>
                <a:latin typeface="Consolas" panose="020B0609020204030204" pitchFamily="49" charset="0"/>
              </a:rPr>
              <a:t>rbf</a:t>
            </a:r>
            <a:r>
              <a:rPr lang="en-US" sz="2000" b="1" i="0" dirty="0">
                <a:effectLst/>
                <a:latin typeface="Consolas" panose="020B0609020204030204" pitchFamily="49" charset="0"/>
              </a:rPr>
              <a:t>’, </a:t>
            </a:r>
          </a:p>
          <a:p>
            <a:r>
              <a:rPr lang="en-US" sz="2000" b="1" i="0" dirty="0">
                <a:effectLst/>
                <a:latin typeface="Consolas" panose="020B0609020204030204" pitchFamily="49" charset="0"/>
              </a:rPr>
              <a:t>'</a:t>
            </a:r>
            <a:r>
              <a:rPr lang="en-US" sz="2000" b="1" i="0" dirty="0" err="1">
                <a:effectLst/>
                <a:latin typeface="Consolas" panose="020B0609020204030204" pitchFamily="49" charset="0"/>
              </a:rPr>
              <a:t>max_iter</a:t>
            </a:r>
            <a:r>
              <a:rPr lang="en-US" sz="2000" b="1" i="0" dirty="0">
                <a:effectLst/>
                <a:latin typeface="Consolas" panose="020B0609020204030204" pitchFamily="49" charset="0"/>
              </a:rPr>
              <a:t>': -1, </a:t>
            </a:r>
          </a:p>
          <a:p>
            <a:r>
              <a:rPr lang="en-US" sz="2000" b="1" i="0" dirty="0">
                <a:effectLst/>
                <a:latin typeface="Consolas" panose="020B0609020204030204" pitchFamily="49" charset="0"/>
              </a:rPr>
              <a:t>'shrinking': True, </a:t>
            </a:r>
          </a:p>
          <a:p>
            <a:r>
              <a:rPr lang="en-US" sz="2000" b="1" i="0" dirty="0">
                <a:effectLst/>
                <a:latin typeface="Consolas" panose="020B0609020204030204" pitchFamily="49" charset="0"/>
              </a:rPr>
              <a:t>'</a:t>
            </a:r>
            <a:r>
              <a:rPr lang="en-US" sz="2000" b="1" i="0" dirty="0" err="1">
                <a:effectLst/>
                <a:latin typeface="Consolas" panose="020B0609020204030204" pitchFamily="49" charset="0"/>
              </a:rPr>
              <a:t>tol</a:t>
            </a:r>
            <a:r>
              <a:rPr lang="en-US" sz="2000" b="1" i="0" dirty="0">
                <a:effectLst/>
                <a:latin typeface="Consolas" panose="020B0609020204030204" pitchFamily="49" charset="0"/>
              </a:rPr>
              <a:t>': 0.001, </a:t>
            </a:r>
          </a:p>
          <a:p>
            <a:r>
              <a:rPr lang="en-US" sz="2000" b="1" i="0" dirty="0">
                <a:effectLst/>
                <a:latin typeface="Consolas" panose="020B0609020204030204" pitchFamily="49" charset="0"/>
              </a:rPr>
              <a:t>'verbose': False</a:t>
            </a:r>
          </a:p>
          <a:p>
            <a:r>
              <a:rPr lang="en-US" sz="2000" b="1" i="0" dirty="0">
                <a:effectLst/>
                <a:latin typeface="Consolas" panose="020B0609020204030204" pitchFamily="49" charset="0"/>
              </a:rPr>
              <a:t>} </a:t>
            </a:r>
          </a:p>
          <a:p>
            <a:endParaRPr lang="en-US" sz="2000" b="1" dirty="0">
              <a:latin typeface="Consolas" panose="020B0609020204030204" pitchFamily="49" charset="0"/>
            </a:endParaRPr>
          </a:p>
          <a:p>
            <a:r>
              <a:rPr lang="en-US" sz="2000" b="1" i="0" dirty="0">
                <a:effectLst/>
                <a:latin typeface="Consolas" panose="020B0609020204030204" pitchFamily="49" charset="0"/>
              </a:rPr>
              <a:t>SVR default Model intercept :[43.21365514]</a:t>
            </a:r>
            <a:endParaRPr lang="en-US" sz="2000" b="1" dirty="0"/>
          </a:p>
        </p:txBody>
      </p:sp>
    </p:spTree>
    <p:extLst>
      <p:ext uri="{BB962C8B-B14F-4D97-AF65-F5344CB8AC3E}">
        <p14:creationId xmlns:p14="http://schemas.microsoft.com/office/powerpoint/2010/main" val="4109744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p:txBody>
          <a:bodyPr>
            <a:normAutofit/>
          </a:bodyPr>
          <a:lstStyle/>
          <a:p>
            <a:pPr>
              <a:buClrTx/>
            </a:pPr>
            <a:r>
              <a:rPr lang="en-US" b="1" dirty="0">
                <a:solidFill>
                  <a:schemeClr val="tx1"/>
                </a:solidFill>
                <a:latin typeface="Consolas" panose="020B0609020204030204" pitchFamily="49" charset="0"/>
              </a:rPr>
              <a:t>Performance Evaluation</a:t>
            </a:r>
          </a:p>
        </p:txBody>
      </p:sp>
      <p:sp>
        <p:nvSpPr>
          <p:cNvPr id="8" name="Content Placeholder 7">
            <a:extLst>
              <a:ext uri="{FF2B5EF4-FFF2-40B4-BE49-F238E27FC236}">
                <a16:creationId xmlns:a16="http://schemas.microsoft.com/office/drawing/2014/main" id="{0A974C01-E2DA-0289-DED6-C24BF64107AE}"/>
              </a:ext>
            </a:extLst>
          </p:cNvPr>
          <p:cNvSpPr>
            <a:spLocks noGrp="1"/>
          </p:cNvSpPr>
          <p:nvPr>
            <p:ph idx="1"/>
          </p:nvPr>
        </p:nvSpPr>
        <p:spPr/>
        <p:txBody>
          <a:bodyPr/>
          <a:lstStyle/>
          <a:p>
            <a:pPr marL="0" indent="0">
              <a:buNone/>
            </a:pPr>
            <a:r>
              <a:rPr lang="en-US" sz="2400" dirty="0"/>
              <a:t>Model training </a:t>
            </a:r>
          </a:p>
          <a:p>
            <a:pPr marL="932688" lvl="2" indent="-457200">
              <a:buFont typeface="Wingdings" panose="05000000000000000000" pitchFamily="2" charset="2"/>
              <a:buChar char="ü"/>
            </a:pPr>
            <a:r>
              <a:rPr lang="en-US" sz="2400" dirty="0"/>
              <a:t>Model 1 -- Linear Regression</a:t>
            </a:r>
          </a:p>
          <a:p>
            <a:pPr marL="932688" lvl="2" indent="-457200">
              <a:buFont typeface="Wingdings" panose="05000000000000000000" pitchFamily="2" charset="2"/>
              <a:buChar char="ü"/>
            </a:pPr>
            <a:r>
              <a:rPr lang="en-US" sz="2400" dirty="0"/>
              <a:t>Model 2 -- Ridge Regression</a:t>
            </a:r>
          </a:p>
          <a:p>
            <a:pPr marL="932688" lvl="2" indent="-457200">
              <a:buFont typeface="Wingdings" panose="05000000000000000000" pitchFamily="2" charset="2"/>
              <a:buChar char="ü"/>
            </a:pPr>
            <a:r>
              <a:rPr lang="en-US" sz="2400" dirty="0"/>
              <a:t>Model 3 -- Support Vector Regression (SVR)</a:t>
            </a:r>
            <a:endParaRPr lang="en-US" sz="2000" dirty="0"/>
          </a:p>
          <a:p>
            <a:pPr marL="932688" lvl="2" indent="-457200">
              <a:buFont typeface="Wingdings" panose="05000000000000000000" pitchFamily="2" charset="2"/>
              <a:buChar char="ü"/>
            </a:pPr>
            <a:endParaRPr lang="en-US" sz="2400" dirty="0"/>
          </a:p>
          <a:p>
            <a:pPr marL="0" indent="0">
              <a:buNone/>
            </a:pPr>
            <a:r>
              <a:rPr lang="en-US" sz="2400" dirty="0"/>
              <a:t>For the Performance evaluation of regression model are following</a:t>
            </a:r>
          </a:p>
          <a:p>
            <a:pPr>
              <a:buFont typeface="Wingdings" panose="05000000000000000000" pitchFamily="2" charset="2"/>
              <a:buChar char="v"/>
            </a:pPr>
            <a:r>
              <a:rPr lang="en-US" sz="2400" dirty="0"/>
              <a:t> Mean absolute error (MAE) </a:t>
            </a:r>
          </a:p>
          <a:p>
            <a:pPr>
              <a:buFont typeface="Wingdings" panose="05000000000000000000" pitchFamily="2" charset="2"/>
              <a:buChar char="v"/>
            </a:pPr>
            <a:r>
              <a:rPr lang="en-US" sz="2400" dirty="0"/>
              <a:t> Mean square error (MSE)</a:t>
            </a:r>
          </a:p>
          <a:p>
            <a:pPr>
              <a:buFont typeface="Wingdings" panose="05000000000000000000" pitchFamily="2" charset="2"/>
              <a:buChar char="v"/>
            </a:pPr>
            <a:r>
              <a:rPr lang="en-US" sz="2400" dirty="0"/>
              <a:t> Root mean square error (RMSE)</a:t>
            </a:r>
          </a:p>
          <a:p>
            <a:pPr>
              <a:buFont typeface="Wingdings" panose="05000000000000000000" pitchFamily="2" charset="2"/>
              <a:buChar char="v"/>
            </a:pPr>
            <a:r>
              <a:rPr lang="en-US" sz="2400" b="1" dirty="0"/>
              <a:t> </a:t>
            </a:r>
            <a:r>
              <a:rPr lang="en-US" sz="2400" dirty="0"/>
              <a:t>R-squared error (R2)</a:t>
            </a:r>
          </a:p>
          <a:p>
            <a:endParaRPr lang="en-US" dirty="0"/>
          </a:p>
        </p:txBody>
      </p:sp>
      <p:sp>
        <p:nvSpPr>
          <p:cNvPr id="9" name="Text Placeholder 8">
            <a:extLst>
              <a:ext uri="{FF2B5EF4-FFF2-40B4-BE49-F238E27FC236}">
                <a16:creationId xmlns:a16="http://schemas.microsoft.com/office/drawing/2014/main" id="{823B3949-6D82-667E-FC52-8BF8D00BD238}"/>
              </a:ext>
            </a:extLst>
          </p:cNvPr>
          <p:cNvSpPr>
            <a:spLocks noGrp="1"/>
          </p:cNvSpPr>
          <p:nvPr>
            <p:ph type="body" sz="half" idx="2"/>
          </p:nvPr>
        </p:nvSpPr>
        <p:spPr/>
        <p:txBody>
          <a:bodyPr/>
          <a:lstStyle/>
          <a:p>
            <a:endParaRPr lang="en-US" dirty="0"/>
          </a:p>
        </p:txBody>
      </p:sp>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38</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2011959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p:txBody>
          <a:bodyPr>
            <a:normAutofit/>
          </a:bodyPr>
          <a:lstStyle/>
          <a:p>
            <a:r>
              <a:rPr lang="en-US" b="1" u="sng" dirty="0">
                <a:solidFill>
                  <a:schemeClr val="tx1"/>
                </a:solidFill>
              </a:rPr>
              <a:t>Performance Evaluation</a:t>
            </a:r>
            <a:endParaRPr lang="en-US" sz="4800" b="1" u="sng" dirty="0"/>
          </a:p>
        </p:txBody>
      </p:sp>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39</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pic>
        <p:nvPicPr>
          <p:cNvPr id="10" name="Content Placeholder 9">
            <a:extLst>
              <a:ext uri="{FF2B5EF4-FFF2-40B4-BE49-F238E27FC236}">
                <a16:creationId xmlns:a16="http://schemas.microsoft.com/office/drawing/2014/main" id="{1420BCF8-F87F-74C2-79BE-610E69CD29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01330" y="1845734"/>
            <a:ext cx="9650299" cy="2855118"/>
          </a:xfrm>
        </p:spPr>
      </p:pic>
    </p:spTree>
    <p:extLst>
      <p:ext uri="{BB962C8B-B14F-4D97-AF65-F5344CB8AC3E}">
        <p14:creationId xmlns:p14="http://schemas.microsoft.com/office/powerpoint/2010/main" val="3025890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B0888FF-C29E-C388-D1BD-977F0E4E5492}"/>
              </a:ext>
            </a:extLst>
          </p:cNvPr>
          <p:cNvSpPr>
            <a:spLocks noGrp="1"/>
          </p:cNvSpPr>
          <p:nvPr>
            <p:ph type="title"/>
          </p:nvPr>
        </p:nvSpPr>
        <p:spPr/>
        <p:txBody>
          <a:bodyPr/>
          <a:lstStyle/>
          <a:p>
            <a:r>
              <a:rPr lang="en-US" b="1" dirty="0">
                <a:solidFill>
                  <a:schemeClr val="tx1"/>
                </a:solidFill>
              </a:rPr>
              <a:t> Selection of Project &amp; Problem Formulation</a:t>
            </a:r>
            <a:endParaRPr lang="en-US" sz="7200" b="1" dirty="0">
              <a:solidFill>
                <a:schemeClr val="tx1"/>
              </a:solidFill>
            </a:endParaRPr>
          </a:p>
        </p:txBody>
      </p:sp>
      <p:sp>
        <p:nvSpPr>
          <p:cNvPr id="11" name="Text Placeholder 10">
            <a:extLst>
              <a:ext uri="{FF2B5EF4-FFF2-40B4-BE49-F238E27FC236}">
                <a16:creationId xmlns:a16="http://schemas.microsoft.com/office/drawing/2014/main" id="{90002E10-5964-D5B9-C738-78AA538B3D96}"/>
              </a:ext>
            </a:extLst>
          </p:cNvPr>
          <p:cNvSpPr>
            <a:spLocks noGrp="1"/>
          </p:cNvSpPr>
          <p:nvPr>
            <p:ph type="body" idx="1"/>
          </p:nvPr>
        </p:nvSpPr>
        <p:spPr/>
        <p:txBody>
          <a:bodyPr/>
          <a:lstStyle/>
          <a:p>
            <a:endParaRPr lang="en-US"/>
          </a:p>
        </p:txBody>
      </p:sp>
      <p:sp>
        <p:nvSpPr>
          <p:cNvPr id="5" name="Date Placeholder 4">
            <a:extLst>
              <a:ext uri="{FF2B5EF4-FFF2-40B4-BE49-F238E27FC236}">
                <a16:creationId xmlns:a16="http://schemas.microsoft.com/office/drawing/2014/main" id="{F5DC1F06-8B36-AD3D-A26E-F986A2F95463}"/>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1FA3FB17-C329-FC15-65DF-77C2ECD0600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2716405B-FCCE-3FA5-E1D1-C99341A0A7F5}"/>
              </a:ext>
            </a:extLst>
          </p:cNvPr>
          <p:cNvSpPr>
            <a:spLocks noGrp="1"/>
          </p:cNvSpPr>
          <p:nvPr>
            <p:ph type="sldNum" sz="quarter" idx="12"/>
          </p:nvPr>
        </p:nvSpPr>
        <p:spPr/>
        <p:txBody>
          <a:bodyPr/>
          <a:lstStyle/>
          <a:p>
            <a:fld id="{D67CA79A-80EE-45A9-8DD4-C0B1AF25D068}" type="slidenum">
              <a:rPr lang="en-US" smtClean="0"/>
              <a:t>4</a:t>
            </a:fld>
            <a:endParaRPr lang="en-US"/>
          </a:p>
        </p:txBody>
      </p:sp>
      <p:pic>
        <p:nvPicPr>
          <p:cNvPr id="12" name="Picture 11">
            <a:extLst>
              <a:ext uri="{FF2B5EF4-FFF2-40B4-BE49-F238E27FC236}">
                <a16:creationId xmlns:a16="http://schemas.microsoft.com/office/drawing/2014/main" id="{3E20EA98-3CFD-DF75-7D4E-5800BF75D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601916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E01BFE2-6DE1-EB13-5709-EC73576CAAFD}"/>
              </a:ext>
            </a:extLst>
          </p:cNvPr>
          <p:cNvSpPr>
            <a:spLocks noGrp="1"/>
          </p:cNvSpPr>
          <p:nvPr>
            <p:ph type="title"/>
          </p:nvPr>
        </p:nvSpPr>
        <p:spPr/>
        <p:txBody>
          <a:bodyPr/>
          <a:lstStyle/>
          <a:p>
            <a:r>
              <a:rPr lang="en-US" b="1" dirty="0">
                <a:solidFill>
                  <a:schemeClr val="tx1"/>
                </a:solidFill>
                <a:latin typeface="Consolas" panose="020B0609020204030204" pitchFamily="49" charset="0"/>
              </a:rPr>
              <a:t>Testing </a:t>
            </a:r>
            <a:br>
              <a:rPr lang="en-US" b="1" dirty="0">
                <a:solidFill>
                  <a:schemeClr val="tx1"/>
                </a:solidFill>
                <a:latin typeface="Consolas" panose="020B0609020204030204" pitchFamily="49" charset="0"/>
              </a:rPr>
            </a:br>
            <a:r>
              <a:rPr lang="en-US" b="1" dirty="0">
                <a:solidFill>
                  <a:schemeClr val="tx1"/>
                </a:solidFill>
                <a:latin typeface="Consolas" panose="020B0609020204030204" pitchFamily="49" charset="0"/>
              </a:rPr>
              <a:t>on </a:t>
            </a:r>
            <a:r>
              <a:rPr lang="en-US" b="1" dirty="0">
                <a:solidFill>
                  <a:schemeClr val="tx1"/>
                </a:solidFill>
                <a:effectLst/>
                <a:latin typeface="Consolas" panose="020B0609020204030204" pitchFamily="49" charset="0"/>
              </a:rPr>
              <a:t>unseen data</a:t>
            </a:r>
            <a:endParaRPr lang="en-US" dirty="0"/>
          </a:p>
        </p:txBody>
      </p:sp>
      <p:sp>
        <p:nvSpPr>
          <p:cNvPr id="8" name="Text Placeholder 7">
            <a:extLst>
              <a:ext uri="{FF2B5EF4-FFF2-40B4-BE49-F238E27FC236}">
                <a16:creationId xmlns:a16="http://schemas.microsoft.com/office/drawing/2014/main" id="{43DD3E6F-F8F5-8B3D-D44C-A8103D50C5E5}"/>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0BED5EF9-0F9B-9EDB-9CB6-78220C51EB7D}"/>
              </a:ext>
            </a:extLst>
          </p:cNvPr>
          <p:cNvSpPr>
            <a:spLocks noGrp="1"/>
          </p:cNvSpPr>
          <p:nvPr>
            <p:ph type="dt" sz="half" idx="10"/>
          </p:nvPr>
        </p:nvSpPr>
        <p:spPr/>
        <p:txBody>
          <a:bodyPr/>
          <a:lstStyle/>
          <a:p>
            <a:r>
              <a:rPr lang="en-US"/>
              <a:t>12/21/2023</a:t>
            </a:r>
          </a:p>
        </p:txBody>
      </p:sp>
      <p:sp>
        <p:nvSpPr>
          <p:cNvPr id="5" name="Footer Placeholder 4">
            <a:extLst>
              <a:ext uri="{FF2B5EF4-FFF2-40B4-BE49-F238E27FC236}">
                <a16:creationId xmlns:a16="http://schemas.microsoft.com/office/drawing/2014/main" id="{626C3165-59B2-87B4-F708-6D3EF904F3A9}"/>
              </a:ext>
            </a:extLst>
          </p:cNvPr>
          <p:cNvSpPr>
            <a:spLocks noGrp="1"/>
          </p:cNvSpPr>
          <p:nvPr>
            <p:ph type="ftr" sz="quarter" idx="11"/>
          </p:nvPr>
        </p:nvSpPr>
        <p:spPr/>
        <p:txBody>
          <a:bodyPr/>
          <a:lstStyle/>
          <a:p>
            <a:r>
              <a:rPr lang="en-US"/>
              <a:t>AML semster project </a:t>
            </a:r>
          </a:p>
        </p:txBody>
      </p:sp>
      <p:sp>
        <p:nvSpPr>
          <p:cNvPr id="6" name="Slide Number Placeholder 5">
            <a:extLst>
              <a:ext uri="{FF2B5EF4-FFF2-40B4-BE49-F238E27FC236}">
                <a16:creationId xmlns:a16="http://schemas.microsoft.com/office/drawing/2014/main" id="{58DF7D8E-437B-99FE-81A3-1D457B1A757A}"/>
              </a:ext>
            </a:extLst>
          </p:cNvPr>
          <p:cNvSpPr>
            <a:spLocks noGrp="1"/>
          </p:cNvSpPr>
          <p:nvPr>
            <p:ph type="sldNum" sz="quarter" idx="12"/>
          </p:nvPr>
        </p:nvSpPr>
        <p:spPr/>
        <p:txBody>
          <a:bodyPr/>
          <a:lstStyle/>
          <a:p>
            <a:fld id="{D67CA79A-80EE-45A9-8DD4-C0B1AF25D068}" type="slidenum">
              <a:rPr lang="en-US" smtClean="0"/>
              <a:t>40</a:t>
            </a:fld>
            <a:endParaRPr lang="en-US"/>
          </a:p>
        </p:txBody>
      </p:sp>
      <p:pic>
        <p:nvPicPr>
          <p:cNvPr id="9" name="Picture 8">
            <a:extLst>
              <a:ext uri="{FF2B5EF4-FFF2-40B4-BE49-F238E27FC236}">
                <a16:creationId xmlns:a16="http://schemas.microsoft.com/office/drawing/2014/main" id="{08D50731-896D-7F54-D6B6-5E349C406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3451663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6467DF1-8F39-6E4A-4984-FF7572F82FA1}"/>
              </a:ext>
            </a:extLst>
          </p:cNvPr>
          <p:cNvSpPr>
            <a:spLocks noGrp="1"/>
          </p:cNvSpPr>
          <p:nvPr>
            <p:ph type="title"/>
          </p:nvPr>
        </p:nvSpPr>
        <p:spPr/>
        <p:txBody>
          <a:bodyPr>
            <a:normAutofit/>
          </a:bodyPr>
          <a:lstStyle/>
          <a:p>
            <a:r>
              <a:rPr lang="en-US" b="1" dirty="0">
                <a:solidFill>
                  <a:schemeClr val="tx1"/>
                </a:solidFill>
                <a:latin typeface="Consolas" panose="020B0609020204030204" pitchFamily="49" charset="0"/>
              </a:rPr>
              <a:t>Testing on </a:t>
            </a:r>
            <a:r>
              <a:rPr lang="en-US" b="1" dirty="0">
                <a:solidFill>
                  <a:schemeClr val="tx1"/>
                </a:solidFill>
                <a:effectLst/>
                <a:latin typeface="Consolas" panose="020B0609020204030204" pitchFamily="49" charset="0"/>
              </a:rPr>
              <a:t>unseen data</a:t>
            </a:r>
            <a:endParaRPr lang="en-US" b="0" dirty="0">
              <a:solidFill>
                <a:schemeClr val="tx1"/>
              </a:solidFill>
              <a:effectLst/>
              <a:latin typeface="Consolas" panose="020B0609020204030204" pitchFamily="49" charset="0"/>
            </a:endParaRPr>
          </a:p>
        </p:txBody>
      </p:sp>
      <p:sp>
        <p:nvSpPr>
          <p:cNvPr id="9" name="Content Placeholder 8">
            <a:extLst>
              <a:ext uri="{FF2B5EF4-FFF2-40B4-BE49-F238E27FC236}">
                <a16:creationId xmlns:a16="http://schemas.microsoft.com/office/drawing/2014/main" id="{560459BF-D3FD-D285-1787-D1F13ECC23D0}"/>
              </a:ext>
            </a:extLst>
          </p:cNvPr>
          <p:cNvSpPr>
            <a:spLocks noGrp="1"/>
          </p:cNvSpPr>
          <p:nvPr>
            <p:ph idx="1"/>
          </p:nvPr>
        </p:nvSpPr>
        <p:spPr>
          <a:xfrm>
            <a:off x="4720243" y="1680865"/>
            <a:ext cx="6492240" cy="4778920"/>
          </a:xfrm>
        </p:spPr>
        <p:txBody>
          <a:bodyPr>
            <a:normAutofit/>
          </a:bodyPr>
          <a:lstStyle/>
          <a:p>
            <a:pPr marL="0" indent="0">
              <a:buNone/>
            </a:pPr>
            <a:r>
              <a:rPr lang="en-US" sz="3200" u="sng" dirty="0">
                <a:solidFill>
                  <a:schemeClr val="tx1"/>
                </a:solidFill>
              </a:rPr>
              <a:t>Step to deploy Model on unseen data</a:t>
            </a:r>
          </a:p>
          <a:p>
            <a:pPr marL="457200" indent="-457200">
              <a:buFont typeface="+mj-lt"/>
              <a:buAutoNum type="alphaLcPeriod"/>
            </a:pPr>
            <a:r>
              <a:rPr lang="en-US" sz="2400" dirty="0">
                <a:solidFill>
                  <a:schemeClr val="tx1"/>
                </a:solidFill>
              </a:rPr>
              <a:t>Model training by </a:t>
            </a:r>
            <a:r>
              <a:rPr lang="en-US" sz="2400" b="1" dirty="0">
                <a:solidFill>
                  <a:srgbClr val="FF0000"/>
                </a:solidFill>
              </a:rPr>
              <a:t>100%  of given data </a:t>
            </a:r>
            <a:r>
              <a:rPr lang="en-US" sz="2400" dirty="0">
                <a:solidFill>
                  <a:schemeClr val="tx1"/>
                </a:solidFill>
              </a:rPr>
              <a:t>and Performance Evaluation</a:t>
            </a:r>
          </a:p>
          <a:p>
            <a:pPr marL="749808" lvl="1" indent="-457200">
              <a:buFont typeface="Wingdings" panose="05000000000000000000" pitchFamily="2" charset="2"/>
              <a:buChar char="ü"/>
            </a:pPr>
            <a:r>
              <a:rPr lang="en-US" sz="2400" dirty="0">
                <a:solidFill>
                  <a:schemeClr val="tx1"/>
                </a:solidFill>
              </a:rPr>
              <a:t>Linear regression model</a:t>
            </a:r>
          </a:p>
          <a:p>
            <a:pPr marL="749808" lvl="1" indent="-457200">
              <a:buFont typeface="Wingdings" panose="05000000000000000000" pitchFamily="2" charset="2"/>
              <a:buChar char="ü"/>
            </a:pPr>
            <a:r>
              <a:rPr lang="en-US" sz="2400" dirty="0">
                <a:solidFill>
                  <a:schemeClr val="tx1"/>
                </a:solidFill>
              </a:rPr>
              <a:t>Ridge regression model</a:t>
            </a:r>
          </a:p>
          <a:p>
            <a:pPr marL="749808" lvl="1" indent="-457200">
              <a:buFont typeface="Wingdings" panose="05000000000000000000" pitchFamily="2" charset="2"/>
              <a:buChar char="ü"/>
            </a:pPr>
            <a:r>
              <a:rPr lang="en-US" sz="2400" dirty="0">
                <a:solidFill>
                  <a:schemeClr val="tx1"/>
                </a:solidFill>
              </a:rPr>
              <a:t>Support Vector Regression (SVR) model</a:t>
            </a:r>
          </a:p>
          <a:p>
            <a:pPr marL="457200" indent="-457200">
              <a:buFont typeface="+mj-lt"/>
              <a:buAutoNum type="alphaLcPeriod"/>
            </a:pPr>
            <a:r>
              <a:rPr lang="en-US" sz="2400" dirty="0">
                <a:solidFill>
                  <a:schemeClr val="tx1"/>
                </a:solidFill>
              </a:rPr>
              <a:t>Load ,encoding, scaling the unseen data </a:t>
            </a:r>
          </a:p>
          <a:p>
            <a:pPr marL="457200" indent="-457200">
              <a:buFont typeface="+mj-lt"/>
              <a:buAutoNum type="alphaLcPeriod"/>
            </a:pPr>
            <a:r>
              <a:rPr lang="en-US" sz="2400" dirty="0">
                <a:solidFill>
                  <a:schemeClr val="tx1"/>
                </a:solidFill>
              </a:rPr>
              <a:t>apply these </a:t>
            </a:r>
            <a:r>
              <a:rPr lang="en-US" sz="2400" b="1" dirty="0">
                <a:solidFill>
                  <a:srgbClr val="FF0000"/>
                </a:solidFill>
              </a:rPr>
              <a:t>“model”</a:t>
            </a:r>
            <a:r>
              <a:rPr lang="en-US" sz="2400" dirty="0">
                <a:solidFill>
                  <a:schemeClr val="tx1"/>
                </a:solidFill>
              </a:rPr>
              <a:t> on the unseen data </a:t>
            </a:r>
          </a:p>
          <a:p>
            <a:pPr marL="457200" indent="-457200">
              <a:buFont typeface="+mj-lt"/>
              <a:buAutoNum type="alphaLcPeriod"/>
            </a:pPr>
            <a:r>
              <a:rPr lang="en-US" sz="2400" dirty="0">
                <a:solidFill>
                  <a:schemeClr val="tx1"/>
                </a:solidFill>
              </a:rPr>
              <a:t>Add “</a:t>
            </a:r>
            <a:r>
              <a:rPr lang="en-US" sz="2400" dirty="0" err="1">
                <a:solidFill>
                  <a:schemeClr val="tx1"/>
                </a:solidFill>
              </a:rPr>
              <a:t>PredictedPrice</a:t>
            </a:r>
            <a:r>
              <a:rPr lang="en-US" sz="2400" dirty="0">
                <a:solidFill>
                  <a:schemeClr val="tx1"/>
                </a:solidFill>
              </a:rPr>
              <a:t>” column in unseen data</a:t>
            </a:r>
          </a:p>
          <a:p>
            <a:endParaRPr lang="en-US" dirty="0"/>
          </a:p>
        </p:txBody>
      </p:sp>
      <p:sp>
        <p:nvSpPr>
          <p:cNvPr id="2" name="Text Placeholder 1">
            <a:extLst>
              <a:ext uri="{FF2B5EF4-FFF2-40B4-BE49-F238E27FC236}">
                <a16:creationId xmlns:a16="http://schemas.microsoft.com/office/drawing/2014/main" id="{458B19D6-6DCB-5C37-7B4A-0E031B5AD07E}"/>
              </a:ext>
            </a:extLst>
          </p:cNvPr>
          <p:cNvSpPr>
            <a:spLocks noGrp="1"/>
          </p:cNvSpPr>
          <p:nvPr>
            <p:ph type="body" sz="half" idx="2"/>
          </p:nvPr>
        </p:nvSpPr>
        <p:spPr/>
        <p:txBody>
          <a:bodyPr/>
          <a:lstStyle/>
          <a:p>
            <a:endParaRPr lang="en-US"/>
          </a:p>
        </p:txBody>
      </p:sp>
      <p:sp>
        <p:nvSpPr>
          <p:cNvPr id="5" name="Date Placeholder 4">
            <a:extLst>
              <a:ext uri="{FF2B5EF4-FFF2-40B4-BE49-F238E27FC236}">
                <a16:creationId xmlns:a16="http://schemas.microsoft.com/office/drawing/2014/main" id="{F4C84965-13F1-326A-D942-F19EEB2F62D6}"/>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2408E627-03C2-2E5A-0F18-C5BDF5D32B6B}"/>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D5D13D3C-155F-E126-3D14-13017BECEFFC}"/>
              </a:ext>
            </a:extLst>
          </p:cNvPr>
          <p:cNvSpPr>
            <a:spLocks noGrp="1"/>
          </p:cNvSpPr>
          <p:nvPr>
            <p:ph type="sldNum" sz="quarter" idx="12"/>
          </p:nvPr>
        </p:nvSpPr>
        <p:spPr/>
        <p:txBody>
          <a:bodyPr/>
          <a:lstStyle/>
          <a:p>
            <a:fld id="{D67CA79A-80EE-45A9-8DD4-C0B1AF25D068}" type="slidenum">
              <a:rPr lang="en-US" smtClean="0"/>
              <a:t>41</a:t>
            </a:fld>
            <a:endParaRPr lang="en-US"/>
          </a:p>
        </p:txBody>
      </p:sp>
      <p:pic>
        <p:nvPicPr>
          <p:cNvPr id="4" name="Picture 3">
            <a:extLst>
              <a:ext uri="{FF2B5EF4-FFF2-40B4-BE49-F238E27FC236}">
                <a16:creationId xmlns:a16="http://schemas.microsoft.com/office/drawing/2014/main" id="{7D2220BE-EA56-B6DC-3FBF-703BAC6EF7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7831133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p:txBody>
          <a:bodyPr>
            <a:normAutofit/>
          </a:bodyPr>
          <a:lstStyle/>
          <a:p>
            <a:r>
              <a:rPr lang="en-US" sz="4800" b="1" dirty="0"/>
              <a:t>Model training by 100%  of data and Performance Evaluation</a:t>
            </a:r>
          </a:p>
        </p:txBody>
      </p:sp>
      <p:pic>
        <p:nvPicPr>
          <p:cNvPr id="10" name="Content Placeholder 9">
            <a:extLst>
              <a:ext uri="{FF2B5EF4-FFF2-40B4-BE49-F238E27FC236}">
                <a16:creationId xmlns:a16="http://schemas.microsoft.com/office/drawing/2014/main" id="{88E74A1A-960D-234A-85B7-CE1D3A3B38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9479" y="4407574"/>
            <a:ext cx="8386327" cy="1760258"/>
          </a:xfrm>
        </p:spPr>
      </p:pic>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42</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
        <p:nvSpPr>
          <p:cNvPr id="15" name="TextBox 14">
            <a:extLst>
              <a:ext uri="{FF2B5EF4-FFF2-40B4-BE49-F238E27FC236}">
                <a16:creationId xmlns:a16="http://schemas.microsoft.com/office/drawing/2014/main" id="{F57AF4A2-7265-ACDC-EC2F-975095BCD89E}"/>
              </a:ext>
            </a:extLst>
          </p:cNvPr>
          <p:cNvSpPr txBox="1"/>
          <p:nvPr/>
        </p:nvSpPr>
        <p:spPr>
          <a:xfrm>
            <a:off x="982298" y="1943055"/>
            <a:ext cx="8231592" cy="1569660"/>
          </a:xfrm>
          <a:prstGeom prst="rect">
            <a:avLst/>
          </a:prstGeom>
          <a:noFill/>
        </p:spPr>
        <p:txBody>
          <a:bodyPr wrap="square">
            <a:spAutoFit/>
          </a:bodyPr>
          <a:lstStyle/>
          <a:p>
            <a:r>
              <a:rPr lang="en-US" sz="2400" dirty="0"/>
              <a:t>model training these model by 100%  of data </a:t>
            </a:r>
          </a:p>
          <a:p>
            <a:pPr marL="749808" lvl="1" indent="-457200">
              <a:buFont typeface="Wingdings" panose="05000000000000000000" pitchFamily="2" charset="2"/>
              <a:buChar char="ü"/>
            </a:pPr>
            <a:r>
              <a:rPr lang="en-US" sz="2400" dirty="0"/>
              <a:t>linear regression model</a:t>
            </a:r>
          </a:p>
          <a:p>
            <a:pPr marL="749808" lvl="1" indent="-457200">
              <a:buFont typeface="Wingdings" panose="05000000000000000000" pitchFamily="2" charset="2"/>
              <a:buChar char="ü"/>
            </a:pPr>
            <a:r>
              <a:rPr lang="en-US" sz="2400" dirty="0"/>
              <a:t>Ridge regression model</a:t>
            </a:r>
          </a:p>
          <a:p>
            <a:pPr marL="749808" lvl="1" indent="-457200">
              <a:buFont typeface="Wingdings" panose="05000000000000000000" pitchFamily="2" charset="2"/>
              <a:buChar char="ü"/>
            </a:pPr>
            <a:r>
              <a:rPr lang="en-US" sz="2400" dirty="0"/>
              <a:t>Support Vector Regression (SVR) model</a:t>
            </a:r>
          </a:p>
        </p:txBody>
      </p:sp>
      <p:sp>
        <p:nvSpPr>
          <p:cNvPr id="19" name="TextBox 18">
            <a:extLst>
              <a:ext uri="{FF2B5EF4-FFF2-40B4-BE49-F238E27FC236}">
                <a16:creationId xmlns:a16="http://schemas.microsoft.com/office/drawing/2014/main" id="{FAF2CDC1-D16A-AA17-C781-7EFF43DE1B5C}"/>
              </a:ext>
            </a:extLst>
          </p:cNvPr>
          <p:cNvSpPr txBox="1"/>
          <p:nvPr/>
        </p:nvSpPr>
        <p:spPr>
          <a:xfrm>
            <a:off x="4665188" y="3815359"/>
            <a:ext cx="6490492" cy="461665"/>
          </a:xfrm>
          <a:prstGeom prst="rect">
            <a:avLst/>
          </a:prstGeom>
          <a:noFill/>
        </p:spPr>
        <p:txBody>
          <a:bodyPr wrap="square">
            <a:spAutoFit/>
          </a:bodyPr>
          <a:lstStyle/>
          <a:p>
            <a:r>
              <a:rPr lang="en-US" sz="2400" b="1" u="sng" dirty="0">
                <a:solidFill>
                  <a:schemeClr val="tx1"/>
                </a:solidFill>
              </a:rPr>
              <a:t>Performance Evaluation on train 100% data</a:t>
            </a:r>
            <a:endParaRPr lang="en-US" sz="2400" dirty="0"/>
          </a:p>
        </p:txBody>
      </p:sp>
    </p:spTree>
    <p:extLst>
      <p:ext uri="{BB962C8B-B14F-4D97-AF65-F5344CB8AC3E}">
        <p14:creationId xmlns:p14="http://schemas.microsoft.com/office/powerpoint/2010/main" val="2695758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6467DF1-8F39-6E4A-4984-FF7572F82FA1}"/>
              </a:ext>
            </a:extLst>
          </p:cNvPr>
          <p:cNvSpPr>
            <a:spLocks noGrp="1"/>
          </p:cNvSpPr>
          <p:nvPr>
            <p:ph type="title"/>
          </p:nvPr>
        </p:nvSpPr>
        <p:spPr/>
        <p:txBody>
          <a:bodyPr>
            <a:normAutofit/>
          </a:bodyPr>
          <a:lstStyle/>
          <a:p>
            <a:r>
              <a:rPr lang="en-US" b="1" dirty="0">
                <a:solidFill>
                  <a:schemeClr val="tx1"/>
                </a:solidFill>
                <a:latin typeface="Consolas" panose="020B0609020204030204" pitchFamily="49" charset="0"/>
              </a:rPr>
              <a:t>Testing on </a:t>
            </a:r>
            <a:r>
              <a:rPr lang="en-US" b="1" dirty="0">
                <a:solidFill>
                  <a:schemeClr val="tx1"/>
                </a:solidFill>
                <a:effectLst/>
                <a:latin typeface="Consolas" panose="020B0609020204030204" pitchFamily="49" charset="0"/>
              </a:rPr>
              <a:t>unseen data</a:t>
            </a:r>
            <a:endParaRPr lang="en-US" b="0" dirty="0">
              <a:solidFill>
                <a:schemeClr val="tx1"/>
              </a:solidFill>
              <a:effectLst/>
              <a:latin typeface="Consolas" panose="020B0609020204030204" pitchFamily="49" charset="0"/>
            </a:endParaRPr>
          </a:p>
        </p:txBody>
      </p:sp>
      <p:pic>
        <p:nvPicPr>
          <p:cNvPr id="3" name="Content Placeholder 2">
            <a:extLst>
              <a:ext uri="{FF2B5EF4-FFF2-40B4-BE49-F238E27FC236}">
                <a16:creationId xmlns:a16="http://schemas.microsoft.com/office/drawing/2014/main" id="{875D53F5-C564-59EF-1D25-1B9584F356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2562" y="1263287"/>
            <a:ext cx="6209028" cy="5041917"/>
          </a:xfrm>
        </p:spPr>
      </p:pic>
      <p:sp>
        <p:nvSpPr>
          <p:cNvPr id="11" name="Text Placeholder 10">
            <a:extLst>
              <a:ext uri="{FF2B5EF4-FFF2-40B4-BE49-F238E27FC236}">
                <a16:creationId xmlns:a16="http://schemas.microsoft.com/office/drawing/2014/main" id="{52896EB0-A168-8F01-6B77-34302BC4672E}"/>
              </a:ext>
            </a:extLst>
          </p:cNvPr>
          <p:cNvSpPr>
            <a:spLocks noGrp="1"/>
          </p:cNvSpPr>
          <p:nvPr>
            <p:ph type="body" sz="half" idx="2"/>
          </p:nvPr>
        </p:nvSpPr>
        <p:spPr/>
        <p:txBody>
          <a:bodyPr/>
          <a:lstStyle/>
          <a:p>
            <a:endParaRPr lang="en-US"/>
          </a:p>
        </p:txBody>
      </p:sp>
      <p:sp>
        <p:nvSpPr>
          <p:cNvPr id="5" name="Date Placeholder 4">
            <a:extLst>
              <a:ext uri="{FF2B5EF4-FFF2-40B4-BE49-F238E27FC236}">
                <a16:creationId xmlns:a16="http://schemas.microsoft.com/office/drawing/2014/main" id="{F4C84965-13F1-326A-D942-F19EEB2F62D6}"/>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2408E627-03C2-2E5A-0F18-C5BDF5D32B6B}"/>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D5D13D3C-155F-E126-3D14-13017BECEFFC}"/>
              </a:ext>
            </a:extLst>
          </p:cNvPr>
          <p:cNvSpPr>
            <a:spLocks noGrp="1"/>
          </p:cNvSpPr>
          <p:nvPr>
            <p:ph type="sldNum" sz="quarter" idx="12"/>
          </p:nvPr>
        </p:nvSpPr>
        <p:spPr/>
        <p:txBody>
          <a:bodyPr/>
          <a:lstStyle/>
          <a:p>
            <a:fld id="{D67CA79A-80EE-45A9-8DD4-C0B1AF25D068}" type="slidenum">
              <a:rPr lang="en-US" smtClean="0"/>
              <a:t>43</a:t>
            </a:fld>
            <a:endParaRPr lang="en-US"/>
          </a:p>
        </p:txBody>
      </p:sp>
      <p:pic>
        <p:nvPicPr>
          <p:cNvPr id="4" name="Picture 3">
            <a:extLst>
              <a:ext uri="{FF2B5EF4-FFF2-40B4-BE49-F238E27FC236}">
                <a16:creationId xmlns:a16="http://schemas.microsoft.com/office/drawing/2014/main" id="{7D2220BE-EA56-B6DC-3FBF-703BAC6EF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3782312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4C84965-13F1-326A-D942-F19EEB2F62D6}"/>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2408E627-03C2-2E5A-0F18-C5BDF5D32B6B}"/>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D5D13D3C-155F-E126-3D14-13017BECEFFC}"/>
              </a:ext>
            </a:extLst>
          </p:cNvPr>
          <p:cNvSpPr>
            <a:spLocks noGrp="1"/>
          </p:cNvSpPr>
          <p:nvPr>
            <p:ph type="sldNum" sz="quarter" idx="12"/>
          </p:nvPr>
        </p:nvSpPr>
        <p:spPr/>
        <p:txBody>
          <a:bodyPr/>
          <a:lstStyle/>
          <a:p>
            <a:fld id="{D67CA79A-80EE-45A9-8DD4-C0B1AF25D068}" type="slidenum">
              <a:rPr lang="en-US" smtClean="0"/>
              <a:t>44</a:t>
            </a:fld>
            <a:endParaRPr lang="en-US"/>
          </a:p>
        </p:txBody>
      </p:sp>
      <p:pic>
        <p:nvPicPr>
          <p:cNvPr id="4" name="Picture 3">
            <a:extLst>
              <a:ext uri="{FF2B5EF4-FFF2-40B4-BE49-F238E27FC236}">
                <a16:creationId xmlns:a16="http://schemas.microsoft.com/office/drawing/2014/main" id="{7D2220BE-EA56-B6DC-3FBF-703BAC6EF7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pic>
        <p:nvPicPr>
          <p:cNvPr id="8" name="Picture 7">
            <a:extLst>
              <a:ext uri="{FF2B5EF4-FFF2-40B4-BE49-F238E27FC236}">
                <a16:creationId xmlns:a16="http://schemas.microsoft.com/office/drawing/2014/main" id="{F54C99B8-0F07-EBA1-7CBC-32963D3B6F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574" y="226044"/>
            <a:ext cx="6368301" cy="3433887"/>
          </a:xfrm>
          <a:prstGeom prst="rect">
            <a:avLst/>
          </a:prstGeom>
        </p:spPr>
      </p:pic>
      <p:pic>
        <p:nvPicPr>
          <p:cNvPr id="9" name="Picture 8">
            <a:extLst>
              <a:ext uri="{FF2B5EF4-FFF2-40B4-BE49-F238E27FC236}">
                <a16:creationId xmlns:a16="http://schemas.microsoft.com/office/drawing/2014/main" id="{F6035B8A-0603-C5A2-4AF5-705AACFABD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46726" y="2165409"/>
            <a:ext cx="5724525" cy="3952875"/>
          </a:xfrm>
          <a:prstGeom prst="rect">
            <a:avLst/>
          </a:prstGeom>
        </p:spPr>
      </p:pic>
    </p:spTree>
    <p:extLst>
      <p:ext uri="{BB962C8B-B14F-4D97-AF65-F5344CB8AC3E}">
        <p14:creationId xmlns:p14="http://schemas.microsoft.com/office/powerpoint/2010/main" val="39210480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CACBB4-7C3A-9FE9-1B80-A04C3DBBD719}"/>
              </a:ext>
            </a:extLst>
          </p:cNvPr>
          <p:cNvSpPr>
            <a:spLocks noGrp="1"/>
          </p:cNvSpPr>
          <p:nvPr>
            <p:ph type="title"/>
          </p:nvPr>
        </p:nvSpPr>
        <p:spPr/>
        <p:txBody>
          <a:bodyPr>
            <a:normAutofit fontScale="90000"/>
          </a:bodyPr>
          <a:lstStyle/>
          <a:p>
            <a:r>
              <a:rPr lang="en-US" b="1" dirty="0">
                <a:solidFill>
                  <a:schemeClr val="tx1"/>
                </a:solidFill>
              </a:rPr>
              <a:t>Visualization  and Understanding  Continuous feature variable </a:t>
            </a:r>
            <a:endParaRPr lang="en-US" dirty="0"/>
          </a:p>
        </p:txBody>
      </p:sp>
      <p:sp>
        <p:nvSpPr>
          <p:cNvPr id="8" name="Text Placeholder 7">
            <a:extLst>
              <a:ext uri="{FF2B5EF4-FFF2-40B4-BE49-F238E27FC236}">
                <a16:creationId xmlns:a16="http://schemas.microsoft.com/office/drawing/2014/main" id="{54452BEF-92C2-E3A2-CADE-D9888ED4F16E}"/>
              </a:ext>
            </a:extLst>
          </p:cNvPr>
          <p:cNvSpPr>
            <a:spLocks noGrp="1"/>
          </p:cNvSpPr>
          <p:nvPr>
            <p:ph type="body" idx="1"/>
          </p:nvPr>
        </p:nvSpPr>
        <p:spPr>
          <a:xfrm>
            <a:off x="7964016" y="4383237"/>
            <a:ext cx="3474720" cy="1143000"/>
          </a:xfrm>
        </p:spPr>
        <p:txBody>
          <a:bodyPr/>
          <a:lstStyle/>
          <a:p>
            <a:pPr marL="285750" indent="-285750" fontAlgn="t">
              <a:spcBef>
                <a:spcPts val="0"/>
              </a:spcBef>
              <a:spcAft>
                <a:spcPts val="0"/>
              </a:spcAft>
              <a:buFont typeface="Wingdings" panose="05000000000000000000" pitchFamily="2" charset="2"/>
              <a:buChar char="v"/>
            </a:pPr>
            <a:r>
              <a:rPr lang="en-US" sz="1800" b="0" i="0" u="none" strike="noStrike" kern="1200" cap="none" dirty="0">
                <a:solidFill>
                  <a:schemeClr val="tx1"/>
                </a:solidFill>
                <a:effectLst/>
                <a:latin typeface="Calibri" panose="020F0502020204030204" pitchFamily="34" charset="0"/>
              </a:rPr>
              <a:t>Price(PKR_LACS)</a:t>
            </a:r>
            <a:endParaRPr lang="en-US" sz="1800" b="0" i="0" u="none" strike="noStrike" cap="none" dirty="0">
              <a:solidFill>
                <a:schemeClr val="tx1"/>
              </a:solidFill>
              <a:effectLst/>
              <a:latin typeface="Arial" panose="020B0604020202020204" pitchFamily="34" charset="0"/>
            </a:endParaRPr>
          </a:p>
          <a:p>
            <a:pPr marL="285750" indent="-285750" algn="l" rtl="0" eaLnBrk="1" fontAlgn="t" latinLnBrk="0" hangingPunct="1">
              <a:spcBef>
                <a:spcPts val="0"/>
              </a:spcBef>
              <a:spcAft>
                <a:spcPts val="0"/>
              </a:spcAft>
              <a:buFont typeface="Wingdings" panose="05000000000000000000" pitchFamily="2" charset="2"/>
              <a:buChar char="v"/>
            </a:pPr>
            <a:r>
              <a:rPr lang="en-US" sz="1800" b="0" i="0" u="none" strike="noStrike" kern="1200" cap="none" dirty="0" err="1">
                <a:solidFill>
                  <a:schemeClr val="tx1"/>
                </a:solidFill>
                <a:effectLst/>
                <a:latin typeface="Calibri" panose="020F0502020204030204" pitchFamily="34" charset="0"/>
              </a:rPr>
              <a:t>ModelYear</a:t>
            </a:r>
            <a:endParaRPr lang="en-US" sz="1800" b="0" i="0" u="none" strike="noStrike" cap="none" dirty="0">
              <a:solidFill>
                <a:schemeClr val="tx1"/>
              </a:solidFill>
              <a:effectLst/>
              <a:latin typeface="Arial" panose="020B0604020202020204" pitchFamily="34" charset="0"/>
            </a:endParaRPr>
          </a:p>
          <a:p>
            <a:pPr marL="285750" indent="-285750" algn="l" rtl="0" eaLnBrk="1" fontAlgn="t" latinLnBrk="0" hangingPunct="1">
              <a:spcBef>
                <a:spcPts val="0"/>
              </a:spcBef>
              <a:spcAft>
                <a:spcPts val="0"/>
              </a:spcAft>
              <a:buFont typeface="Wingdings" panose="05000000000000000000" pitchFamily="2" charset="2"/>
              <a:buChar char="v"/>
            </a:pPr>
            <a:r>
              <a:rPr lang="en-US" sz="1800" b="0" i="0" u="none" strike="noStrike" kern="1200" cap="none" dirty="0">
                <a:solidFill>
                  <a:schemeClr val="tx1"/>
                </a:solidFill>
                <a:effectLst/>
                <a:latin typeface="Calibri" panose="020F0502020204030204" pitchFamily="34" charset="0"/>
              </a:rPr>
              <a:t>Mileage(km)</a:t>
            </a:r>
            <a:endParaRPr lang="en-US" sz="1800" b="0" i="0" u="none" strike="noStrike" cap="none" dirty="0">
              <a:solidFill>
                <a:schemeClr val="tx1"/>
              </a:solidFill>
              <a:effectLst/>
              <a:latin typeface="Arial" panose="020B0604020202020204" pitchFamily="34" charset="0"/>
            </a:endParaRPr>
          </a:p>
          <a:p>
            <a:pPr marL="285750" indent="-285750" algn="l" rtl="0" eaLnBrk="1" fontAlgn="t" latinLnBrk="0" hangingPunct="1">
              <a:spcBef>
                <a:spcPts val="0"/>
              </a:spcBef>
              <a:spcAft>
                <a:spcPts val="0"/>
              </a:spcAft>
              <a:buFont typeface="Wingdings" panose="05000000000000000000" pitchFamily="2" charset="2"/>
              <a:buChar char="v"/>
            </a:pPr>
            <a:r>
              <a:rPr lang="en-US" sz="1800" b="0" i="0" u="none" strike="noStrike" kern="1200" cap="none" dirty="0" err="1">
                <a:solidFill>
                  <a:schemeClr val="tx1"/>
                </a:solidFill>
                <a:effectLst/>
                <a:latin typeface="Calibri" panose="020F0502020204030204" pitchFamily="34" charset="0"/>
              </a:rPr>
              <a:t>EngineCapacity</a:t>
            </a:r>
            <a:r>
              <a:rPr lang="en-US" sz="1800" b="0" i="0" u="none" strike="noStrike" kern="1200" cap="none" dirty="0">
                <a:solidFill>
                  <a:schemeClr val="tx1"/>
                </a:solidFill>
                <a:effectLst/>
                <a:latin typeface="Calibri" panose="020F0502020204030204" pitchFamily="34" charset="0"/>
              </a:rPr>
              <a:t>(cc</a:t>
            </a:r>
            <a:r>
              <a:rPr lang="en-US" sz="1800" b="0" i="0" u="none" strike="noStrike" kern="1200" cap="none" dirty="0">
                <a:solidFill>
                  <a:srgbClr val="000000"/>
                </a:solidFill>
                <a:effectLst/>
                <a:latin typeface="Calibri" panose="020F0502020204030204" pitchFamily="34" charset="0"/>
              </a:rPr>
              <a:t>)</a:t>
            </a:r>
            <a:endParaRPr lang="en-US" sz="1800" b="0" i="0" u="none" strike="noStrike" cap="none" dirty="0">
              <a:effectLst/>
              <a:latin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5C777DDB-7033-B88F-3BA0-82F4CD1CE49C}"/>
              </a:ext>
            </a:extLst>
          </p:cNvPr>
          <p:cNvSpPr>
            <a:spLocks noGrp="1"/>
          </p:cNvSpPr>
          <p:nvPr>
            <p:ph type="dt" sz="half" idx="10"/>
          </p:nvPr>
        </p:nvSpPr>
        <p:spPr/>
        <p:txBody>
          <a:bodyPr/>
          <a:lstStyle/>
          <a:p>
            <a:r>
              <a:rPr lang="en-US"/>
              <a:t>12/21/2023</a:t>
            </a:r>
          </a:p>
        </p:txBody>
      </p:sp>
      <p:sp>
        <p:nvSpPr>
          <p:cNvPr id="5" name="Footer Placeholder 4">
            <a:extLst>
              <a:ext uri="{FF2B5EF4-FFF2-40B4-BE49-F238E27FC236}">
                <a16:creationId xmlns:a16="http://schemas.microsoft.com/office/drawing/2014/main" id="{1D981AB7-4C7E-E882-88A4-C7467BAFADDC}"/>
              </a:ext>
            </a:extLst>
          </p:cNvPr>
          <p:cNvSpPr>
            <a:spLocks noGrp="1"/>
          </p:cNvSpPr>
          <p:nvPr>
            <p:ph type="ftr" sz="quarter" idx="11"/>
          </p:nvPr>
        </p:nvSpPr>
        <p:spPr/>
        <p:txBody>
          <a:bodyPr/>
          <a:lstStyle/>
          <a:p>
            <a:r>
              <a:rPr lang="en-US"/>
              <a:t>AML semster project </a:t>
            </a:r>
          </a:p>
        </p:txBody>
      </p:sp>
      <p:sp>
        <p:nvSpPr>
          <p:cNvPr id="6" name="Slide Number Placeholder 5">
            <a:extLst>
              <a:ext uri="{FF2B5EF4-FFF2-40B4-BE49-F238E27FC236}">
                <a16:creationId xmlns:a16="http://schemas.microsoft.com/office/drawing/2014/main" id="{09C32FE2-CBDA-B802-CCF5-80D48CD6B77E}"/>
              </a:ext>
            </a:extLst>
          </p:cNvPr>
          <p:cNvSpPr>
            <a:spLocks noGrp="1"/>
          </p:cNvSpPr>
          <p:nvPr>
            <p:ph type="sldNum" sz="quarter" idx="12"/>
          </p:nvPr>
        </p:nvSpPr>
        <p:spPr/>
        <p:txBody>
          <a:bodyPr/>
          <a:lstStyle/>
          <a:p>
            <a:fld id="{D67CA79A-80EE-45A9-8DD4-C0B1AF25D068}" type="slidenum">
              <a:rPr lang="en-US" smtClean="0"/>
              <a:t>45</a:t>
            </a:fld>
            <a:endParaRPr lang="en-US"/>
          </a:p>
        </p:txBody>
      </p:sp>
    </p:spTree>
    <p:extLst>
      <p:ext uri="{BB962C8B-B14F-4D97-AF65-F5344CB8AC3E}">
        <p14:creationId xmlns:p14="http://schemas.microsoft.com/office/powerpoint/2010/main" val="1712342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C34BD8C-96F7-153D-6601-37A3D09B8AA7}"/>
              </a:ext>
            </a:extLst>
          </p:cNvPr>
          <p:cNvSpPr>
            <a:spLocks noGrp="1"/>
          </p:cNvSpPr>
          <p:nvPr>
            <p:ph type="dt" sz="half" idx="10"/>
          </p:nvPr>
        </p:nvSpPr>
        <p:spPr/>
        <p:txBody>
          <a:bodyPr/>
          <a:lstStyle/>
          <a:p>
            <a:r>
              <a:rPr lang="en-US"/>
              <a:t>12/21/2023</a:t>
            </a:r>
          </a:p>
        </p:txBody>
      </p:sp>
      <p:sp>
        <p:nvSpPr>
          <p:cNvPr id="5" name="Footer Placeholder 4">
            <a:extLst>
              <a:ext uri="{FF2B5EF4-FFF2-40B4-BE49-F238E27FC236}">
                <a16:creationId xmlns:a16="http://schemas.microsoft.com/office/drawing/2014/main" id="{BE43FAAB-BD0F-FFC7-2D33-937C0FF756CB}"/>
              </a:ext>
            </a:extLst>
          </p:cNvPr>
          <p:cNvSpPr>
            <a:spLocks noGrp="1"/>
          </p:cNvSpPr>
          <p:nvPr>
            <p:ph type="ftr" sz="quarter" idx="11"/>
          </p:nvPr>
        </p:nvSpPr>
        <p:spPr/>
        <p:txBody>
          <a:bodyPr/>
          <a:lstStyle/>
          <a:p>
            <a:r>
              <a:rPr lang="en-US"/>
              <a:t>AML semster project </a:t>
            </a:r>
          </a:p>
        </p:txBody>
      </p:sp>
      <p:sp>
        <p:nvSpPr>
          <p:cNvPr id="6" name="Slide Number Placeholder 5">
            <a:extLst>
              <a:ext uri="{FF2B5EF4-FFF2-40B4-BE49-F238E27FC236}">
                <a16:creationId xmlns:a16="http://schemas.microsoft.com/office/drawing/2014/main" id="{DD2E3FB4-C8F6-371B-0FD3-6D1221CB165A}"/>
              </a:ext>
            </a:extLst>
          </p:cNvPr>
          <p:cNvSpPr>
            <a:spLocks noGrp="1"/>
          </p:cNvSpPr>
          <p:nvPr>
            <p:ph type="sldNum" sz="quarter" idx="12"/>
          </p:nvPr>
        </p:nvSpPr>
        <p:spPr/>
        <p:txBody>
          <a:bodyPr/>
          <a:lstStyle/>
          <a:p>
            <a:fld id="{D67CA79A-80EE-45A9-8DD4-C0B1AF25D068}" type="slidenum">
              <a:rPr lang="en-US" smtClean="0"/>
              <a:t>46</a:t>
            </a:fld>
            <a:endParaRPr lang="en-US"/>
          </a:p>
        </p:txBody>
      </p:sp>
      <p:sp>
        <p:nvSpPr>
          <p:cNvPr id="2" name="Title 1">
            <a:extLst>
              <a:ext uri="{FF2B5EF4-FFF2-40B4-BE49-F238E27FC236}">
                <a16:creationId xmlns:a16="http://schemas.microsoft.com/office/drawing/2014/main" id="{EB9B6B6C-FD28-F9D2-8CA6-65FCA2F91EE5}"/>
              </a:ext>
            </a:extLst>
          </p:cNvPr>
          <p:cNvSpPr>
            <a:spLocks noGrp="1"/>
          </p:cNvSpPr>
          <p:nvPr>
            <p:ph type="title" idx="4294967295"/>
          </p:nvPr>
        </p:nvSpPr>
        <p:spPr>
          <a:xfrm>
            <a:off x="185530" y="91794"/>
            <a:ext cx="10058400" cy="643421"/>
          </a:xfrm>
        </p:spPr>
        <p:txBody>
          <a:bodyPr>
            <a:normAutofit fontScale="90000"/>
          </a:bodyPr>
          <a:lstStyle/>
          <a:p>
            <a:r>
              <a:rPr lang="en-US" sz="4400" b="1" dirty="0">
                <a:solidFill>
                  <a:schemeClr val="tx1"/>
                </a:solidFill>
                <a:latin typeface="+mn-lt"/>
              </a:rPr>
              <a:t>Skewness &amp;  Kurtosis</a:t>
            </a:r>
          </a:p>
        </p:txBody>
      </p:sp>
      <p:pic>
        <p:nvPicPr>
          <p:cNvPr id="10" name="Content Placeholder 9">
            <a:extLst>
              <a:ext uri="{FF2B5EF4-FFF2-40B4-BE49-F238E27FC236}">
                <a16:creationId xmlns:a16="http://schemas.microsoft.com/office/drawing/2014/main" id="{D278826A-12D3-CCE4-18B2-1FFB3853D5F5}"/>
              </a:ext>
            </a:extLst>
          </p:cNvPr>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1523999" y="3629643"/>
            <a:ext cx="4670425" cy="2633662"/>
          </a:xfrm>
        </p:spPr>
      </p:pic>
      <p:graphicFrame>
        <p:nvGraphicFramePr>
          <p:cNvPr id="3" name="Table 2">
            <a:extLst>
              <a:ext uri="{FF2B5EF4-FFF2-40B4-BE49-F238E27FC236}">
                <a16:creationId xmlns:a16="http://schemas.microsoft.com/office/drawing/2014/main" id="{8ECCA730-65F1-F28E-F5FE-D446668B7828}"/>
              </a:ext>
            </a:extLst>
          </p:cNvPr>
          <p:cNvGraphicFramePr>
            <a:graphicFrameLocks noGrp="1"/>
          </p:cNvGraphicFramePr>
          <p:nvPr/>
        </p:nvGraphicFramePr>
        <p:xfrm>
          <a:off x="6967491" y="917829"/>
          <a:ext cx="4913083" cy="2768590"/>
        </p:xfrm>
        <a:graphic>
          <a:graphicData uri="http://schemas.openxmlformats.org/drawingml/2006/table">
            <a:tbl>
              <a:tblPr firstRow="1" bandRow="1">
                <a:tableStyleId>{85BE263C-DBD7-4A20-BB59-AAB30ACAA65A}</a:tableStyleId>
              </a:tblPr>
              <a:tblGrid>
                <a:gridCol w="1668763">
                  <a:extLst>
                    <a:ext uri="{9D8B030D-6E8A-4147-A177-3AD203B41FA5}">
                      <a16:colId xmlns:a16="http://schemas.microsoft.com/office/drawing/2014/main" val="1612060831"/>
                    </a:ext>
                  </a:extLst>
                </a:gridCol>
                <a:gridCol w="3244320">
                  <a:extLst>
                    <a:ext uri="{9D8B030D-6E8A-4147-A177-3AD203B41FA5}">
                      <a16:colId xmlns:a16="http://schemas.microsoft.com/office/drawing/2014/main" val="194838525"/>
                    </a:ext>
                  </a:extLst>
                </a:gridCol>
              </a:tblGrid>
              <a:tr h="406669">
                <a:tc>
                  <a:txBody>
                    <a:bodyPr/>
                    <a:lstStyle/>
                    <a:p>
                      <a:pPr algn="ctr"/>
                      <a:r>
                        <a:rPr lang="en-US" sz="2000" dirty="0">
                          <a:solidFill>
                            <a:schemeClr val="tx1"/>
                          </a:solidFill>
                        </a:rPr>
                        <a:t>Skewness value</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Type of skewness</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759675"/>
                  </a:ext>
                </a:extLst>
              </a:tr>
              <a:tr h="388097">
                <a:tc>
                  <a:txBody>
                    <a:bodyPr/>
                    <a:lstStyle/>
                    <a:p>
                      <a:r>
                        <a:rPr lang="en-US" sz="2000" dirty="0">
                          <a:solidFill>
                            <a:schemeClr val="tx1"/>
                          </a:solidFill>
                        </a:rPr>
                        <a:t>lower than -1 </a:t>
                      </a:r>
                      <a:endParaRPr lang="en-US" sz="20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negative skewed</a:t>
                      </a:r>
                      <a:endParaRPr lang="en-US" sz="20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921648"/>
                  </a:ext>
                </a:extLst>
              </a:tr>
              <a:tr h="388097">
                <a:tc>
                  <a:txBody>
                    <a:bodyPr/>
                    <a:lstStyle/>
                    <a:p>
                      <a:r>
                        <a:rPr lang="en-US" sz="2000" dirty="0">
                          <a:solidFill>
                            <a:schemeClr val="tx1"/>
                          </a:solidFill>
                        </a:rPr>
                        <a:t>-1 to -0.5</a:t>
                      </a:r>
                      <a:endParaRPr lang="en-US" sz="20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Slight negative skewed</a:t>
                      </a:r>
                      <a:endParaRPr lang="en-US" sz="20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6090590"/>
                  </a:ext>
                </a:extLst>
              </a:tr>
              <a:tr h="454342">
                <a:tc>
                  <a:txBody>
                    <a:bodyPr/>
                    <a:lstStyle/>
                    <a:p>
                      <a:r>
                        <a:rPr lang="en-US" sz="2000" dirty="0">
                          <a:solidFill>
                            <a:schemeClr val="tx1"/>
                          </a:solidFill>
                        </a:rPr>
                        <a:t>-0.5 to 0.5</a:t>
                      </a:r>
                      <a:endParaRPr lang="en-US" sz="20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nearly symmetrical skewness</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645680"/>
                  </a:ext>
                </a:extLst>
              </a:tr>
              <a:tr h="263040">
                <a:tc>
                  <a:txBody>
                    <a:bodyPr/>
                    <a:lstStyle/>
                    <a:p>
                      <a:r>
                        <a:rPr lang="en-US" sz="2000" dirty="0">
                          <a:solidFill>
                            <a:schemeClr val="tx1"/>
                          </a:solidFill>
                        </a:rPr>
                        <a:t>0.5 to 1</a:t>
                      </a:r>
                      <a:endParaRPr lang="en-US" sz="20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Slight positive skewed</a:t>
                      </a:r>
                      <a:endParaRPr lang="en-US" sz="20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0125836"/>
                  </a:ext>
                </a:extLst>
              </a:tr>
              <a:tr h="424488">
                <a:tc>
                  <a:txBody>
                    <a:bodyPr/>
                    <a:lstStyle/>
                    <a:p>
                      <a:r>
                        <a:rPr lang="en-US" sz="2000" dirty="0">
                          <a:solidFill>
                            <a:schemeClr val="tx1"/>
                          </a:solidFill>
                        </a:rPr>
                        <a:t>greater than 1</a:t>
                      </a:r>
                      <a:endParaRPr lang="en-US" sz="20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positive skewed</a:t>
                      </a:r>
                      <a:endParaRPr lang="en-US" sz="20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0041989"/>
                  </a:ext>
                </a:extLst>
              </a:tr>
            </a:tbl>
          </a:graphicData>
        </a:graphic>
      </p:graphicFrame>
      <p:pic>
        <p:nvPicPr>
          <p:cNvPr id="11" name="Content Placeholder 9">
            <a:extLst>
              <a:ext uri="{FF2B5EF4-FFF2-40B4-BE49-F238E27FC236}">
                <a16:creationId xmlns:a16="http://schemas.microsoft.com/office/drawing/2014/main" id="{232497D7-2873-F141-BA78-A0941959F567}"/>
              </a:ext>
            </a:extLst>
          </p:cNvPr>
          <p:cNvPicPr>
            <a:picLocks noChangeAspect="1"/>
          </p:cNvPicPr>
          <p:nvPr/>
        </p:nvPicPr>
        <p:blipFill>
          <a:blip r:embed="rId4">
            <a:extLst>
              <a:ext uri="{28A0092B-C50C-407E-A947-70E740481C1C}">
                <a14:useLocalDpi xmlns:a14="http://schemas.microsoft.com/office/drawing/2010/main" val="0"/>
              </a:ext>
            </a:extLst>
          </a:blip>
          <a:stretch/>
        </p:blipFill>
        <p:spPr>
          <a:xfrm>
            <a:off x="484317" y="1114309"/>
            <a:ext cx="6170468" cy="2375630"/>
          </a:xfrm>
          <a:prstGeom prst="rect">
            <a:avLst/>
          </a:prstGeom>
        </p:spPr>
      </p:pic>
      <p:graphicFrame>
        <p:nvGraphicFramePr>
          <p:cNvPr id="12" name="Table 11">
            <a:extLst>
              <a:ext uri="{FF2B5EF4-FFF2-40B4-BE49-F238E27FC236}">
                <a16:creationId xmlns:a16="http://schemas.microsoft.com/office/drawing/2014/main" id="{813B453E-9CAC-3A6B-4509-7809D3F3547C}"/>
              </a:ext>
            </a:extLst>
          </p:cNvPr>
          <p:cNvGraphicFramePr>
            <a:graphicFrameLocks noGrp="1"/>
          </p:cNvGraphicFramePr>
          <p:nvPr/>
        </p:nvGraphicFramePr>
        <p:xfrm>
          <a:off x="6967491" y="4344596"/>
          <a:ext cx="4866912" cy="1653491"/>
        </p:xfrm>
        <a:graphic>
          <a:graphicData uri="http://schemas.openxmlformats.org/drawingml/2006/table">
            <a:tbl>
              <a:tblPr firstRow="1" bandRow="1">
                <a:tableStyleId>{85BE263C-DBD7-4A20-BB59-AAB30ACAA65A}</a:tableStyleId>
              </a:tblPr>
              <a:tblGrid>
                <a:gridCol w="2057438">
                  <a:extLst>
                    <a:ext uri="{9D8B030D-6E8A-4147-A177-3AD203B41FA5}">
                      <a16:colId xmlns:a16="http://schemas.microsoft.com/office/drawing/2014/main" val="1612060831"/>
                    </a:ext>
                  </a:extLst>
                </a:gridCol>
                <a:gridCol w="2809474">
                  <a:extLst>
                    <a:ext uri="{9D8B030D-6E8A-4147-A177-3AD203B41FA5}">
                      <a16:colId xmlns:a16="http://schemas.microsoft.com/office/drawing/2014/main" val="194838525"/>
                    </a:ext>
                  </a:extLst>
                </a:gridCol>
              </a:tblGrid>
              <a:tr h="406669">
                <a:tc>
                  <a:txBody>
                    <a:bodyPr/>
                    <a:lstStyle/>
                    <a:p>
                      <a:pPr algn="ctr"/>
                      <a:r>
                        <a:rPr lang="en-US" sz="2000" b="1" dirty="0">
                          <a:solidFill>
                            <a:schemeClr val="tx1"/>
                          </a:solidFill>
                          <a:latin typeface="+mn-lt"/>
                        </a:rPr>
                        <a:t>Kurtosis</a:t>
                      </a:r>
                      <a:r>
                        <a:rPr lang="en-US" sz="2000" dirty="0">
                          <a:solidFill>
                            <a:schemeClr val="tx1"/>
                          </a:solidFill>
                        </a:rPr>
                        <a:t> value</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Type of </a:t>
                      </a:r>
                      <a:r>
                        <a:rPr lang="en-US" sz="2000" b="1" dirty="0">
                          <a:solidFill>
                            <a:schemeClr val="tx1"/>
                          </a:solidFill>
                          <a:latin typeface="+mn-lt"/>
                        </a:rPr>
                        <a:t>Kurtosis</a:t>
                      </a:r>
                      <a:endParaRPr lang="en-US" sz="2000" dirty="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759675"/>
                  </a:ext>
                </a:extLst>
              </a:tr>
              <a:tr h="388097">
                <a:tc>
                  <a:txBody>
                    <a:bodyPr/>
                    <a:lstStyle/>
                    <a:p>
                      <a:r>
                        <a:rPr lang="en-US" sz="2000" dirty="0">
                          <a:solidFill>
                            <a:schemeClr val="tx1"/>
                          </a:solidFill>
                        </a:rPr>
                        <a:t>greater than +2, </a:t>
                      </a:r>
                      <a:endParaRPr lang="en-US" sz="20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too peaked</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921648"/>
                  </a:ext>
                </a:extLst>
              </a:tr>
              <a:tr h="388097">
                <a:tc>
                  <a:txBody>
                    <a:bodyPr/>
                    <a:lstStyle/>
                    <a:p>
                      <a:r>
                        <a:rPr lang="en-US" sz="2000" dirty="0">
                          <a:solidFill>
                            <a:schemeClr val="tx1"/>
                          </a:solidFill>
                        </a:rPr>
                        <a:t>close to zero</a:t>
                      </a:r>
                      <a:endParaRPr lang="en-US" sz="20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normal distribution.</a:t>
                      </a:r>
                      <a:endParaRPr lang="en-US" sz="20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6090590"/>
                  </a:ext>
                </a:extLst>
              </a:tr>
              <a:tr h="454342">
                <a:tc>
                  <a:txBody>
                    <a:bodyPr/>
                    <a:lstStyle/>
                    <a:p>
                      <a:r>
                        <a:rPr lang="en-US" sz="2000" dirty="0">
                          <a:solidFill>
                            <a:schemeClr val="tx1"/>
                          </a:solidFill>
                        </a:rPr>
                        <a:t>less than −2</a:t>
                      </a:r>
                      <a:endParaRPr lang="en-US" sz="20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too flat</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645680"/>
                  </a:ext>
                </a:extLst>
              </a:tr>
            </a:tbl>
          </a:graphicData>
        </a:graphic>
      </p:graphicFrame>
    </p:spTree>
    <p:extLst>
      <p:ext uri="{BB962C8B-B14F-4D97-AF65-F5344CB8AC3E}">
        <p14:creationId xmlns:p14="http://schemas.microsoft.com/office/powerpoint/2010/main" val="31915117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7DF94CD-846E-94E6-C637-900B20E1CB83}"/>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EEAADF2A-CCD6-FB7F-2CD6-6AD36C82F002}"/>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44C5C5F2-E159-D771-7F22-F9991D7B1887}"/>
              </a:ext>
            </a:extLst>
          </p:cNvPr>
          <p:cNvSpPr>
            <a:spLocks noGrp="1"/>
          </p:cNvSpPr>
          <p:nvPr>
            <p:ph type="sldNum" sz="quarter" idx="12"/>
          </p:nvPr>
        </p:nvSpPr>
        <p:spPr/>
        <p:txBody>
          <a:bodyPr/>
          <a:lstStyle/>
          <a:p>
            <a:fld id="{D67CA79A-80EE-45A9-8DD4-C0B1AF25D068}" type="slidenum">
              <a:rPr lang="en-US" smtClean="0"/>
              <a:t>47</a:t>
            </a:fld>
            <a:endParaRPr lang="en-US"/>
          </a:p>
        </p:txBody>
      </p:sp>
      <p:sp>
        <p:nvSpPr>
          <p:cNvPr id="12" name="Title 11">
            <a:extLst>
              <a:ext uri="{FF2B5EF4-FFF2-40B4-BE49-F238E27FC236}">
                <a16:creationId xmlns:a16="http://schemas.microsoft.com/office/drawing/2014/main" id="{D22AB4EB-4D1E-E03B-F19D-1392B05F38EF}"/>
              </a:ext>
            </a:extLst>
          </p:cNvPr>
          <p:cNvSpPr>
            <a:spLocks noGrp="1"/>
          </p:cNvSpPr>
          <p:nvPr>
            <p:ph type="title" idx="4294967295"/>
          </p:nvPr>
        </p:nvSpPr>
        <p:spPr>
          <a:xfrm>
            <a:off x="555652" y="33090"/>
            <a:ext cx="10105176" cy="1449387"/>
          </a:xfrm>
        </p:spPr>
        <p:txBody>
          <a:bodyPr>
            <a:normAutofit/>
          </a:bodyPr>
          <a:lstStyle/>
          <a:p>
            <a:r>
              <a:rPr lang="en-US" sz="4400" b="1" dirty="0">
                <a:solidFill>
                  <a:schemeClr val="tx1"/>
                </a:solidFill>
                <a:latin typeface="+mn-lt"/>
              </a:rPr>
              <a:t>Visualization  and Understanding target feature</a:t>
            </a:r>
          </a:p>
        </p:txBody>
      </p:sp>
      <p:graphicFrame>
        <p:nvGraphicFramePr>
          <p:cNvPr id="19" name="Table 18">
            <a:extLst>
              <a:ext uri="{FF2B5EF4-FFF2-40B4-BE49-F238E27FC236}">
                <a16:creationId xmlns:a16="http://schemas.microsoft.com/office/drawing/2014/main" id="{996B5E98-4F62-9C77-6205-C6FF0A3BFC46}"/>
              </a:ext>
            </a:extLst>
          </p:cNvPr>
          <p:cNvGraphicFramePr>
            <a:graphicFrameLocks noGrp="1"/>
          </p:cNvGraphicFramePr>
          <p:nvPr/>
        </p:nvGraphicFramePr>
        <p:xfrm>
          <a:off x="7748848" y="1654147"/>
          <a:ext cx="3693053" cy="3561354"/>
        </p:xfrm>
        <a:graphic>
          <a:graphicData uri="http://schemas.openxmlformats.org/drawingml/2006/table">
            <a:tbl>
              <a:tblPr firstRow="1" bandRow="1">
                <a:tableStyleId>{85BE263C-DBD7-4A20-BB59-AAB30ACAA65A}</a:tableStyleId>
              </a:tblPr>
              <a:tblGrid>
                <a:gridCol w="2157211">
                  <a:extLst>
                    <a:ext uri="{9D8B030D-6E8A-4147-A177-3AD203B41FA5}">
                      <a16:colId xmlns:a16="http://schemas.microsoft.com/office/drawing/2014/main" val="2683577531"/>
                    </a:ext>
                  </a:extLst>
                </a:gridCol>
                <a:gridCol w="1535842">
                  <a:extLst>
                    <a:ext uri="{9D8B030D-6E8A-4147-A177-3AD203B41FA5}">
                      <a16:colId xmlns:a16="http://schemas.microsoft.com/office/drawing/2014/main" val="1612060831"/>
                    </a:ext>
                  </a:extLst>
                </a:gridCol>
              </a:tblGrid>
              <a:tr h="3447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mn-lt"/>
                          <a:ea typeface="+mn-ea"/>
                          <a:cs typeface="+mn-cs"/>
                        </a:rPr>
                        <a:t>Description statistic</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600" b="1" kern="1200" dirty="0">
                          <a:solidFill>
                            <a:schemeClr val="tx1"/>
                          </a:solidFill>
                          <a:latin typeface="+mn-lt"/>
                          <a:ea typeface="+mn-ea"/>
                          <a:cs typeface="+mn-cs"/>
                        </a:rPr>
                        <a:t>Target value</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759675"/>
                  </a:ext>
                </a:extLst>
              </a:tr>
              <a:tr h="344769">
                <a:tc>
                  <a:txBody>
                    <a:bodyPr/>
                    <a:lstStyle/>
                    <a:p>
                      <a:pPr algn="ctr"/>
                      <a:r>
                        <a:rPr lang="en-US" sz="1600" i="0" dirty="0">
                          <a:effectLst/>
                          <a:latin typeface="Consolas" panose="020B0609020204030204" pitchFamily="49" charset="0"/>
                        </a:rPr>
                        <a:t>mean</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48.596 lacs</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284109"/>
                  </a:ext>
                </a:extLst>
              </a:tr>
              <a:tr h="416451">
                <a:tc>
                  <a:txBody>
                    <a:bodyPr/>
                    <a:lstStyle/>
                    <a:p>
                      <a:pPr algn="ctr"/>
                      <a:r>
                        <a:rPr lang="en-US" sz="1600" dirty="0"/>
                        <a:t>standard deviation (</a:t>
                      </a:r>
                      <a:r>
                        <a:rPr lang="en-US" sz="1600" i="0" dirty="0">
                          <a:effectLst/>
                          <a:latin typeface="Consolas" panose="020B0609020204030204" pitchFamily="49" charset="0"/>
                        </a:rPr>
                        <a:t>std</a:t>
                      </a:r>
                      <a:r>
                        <a:rPr lang="en-US" sz="1600" dirty="0"/>
                        <a:t>)</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28.667 lacs</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8794440"/>
                  </a:ext>
                </a:extLst>
              </a:tr>
              <a:tr h="3447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Q1, lower quartile , 25%</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22.75 lacs</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197406"/>
                  </a:ext>
                </a:extLst>
              </a:tr>
              <a:tr h="3447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Q2, median , 50%</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49.00 lacs</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1326643"/>
                  </a:ext>
                </a:extLst>
              </a:tr>
              <a:tr h="3447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Q3, upper quartile,75%</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63.50 lacs</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3854951"/>
                  </a:ext>
                </a:extLst>
              </a:tr>
              <a:tr h="344769">
                <a:tc>
                  <a:txBody>
                    <a:bodyPr/>
                    <a:lstStyle/>
                    <a:p>
                      <a:pPr algn="ctr"/>
                      <a:r>
                        <a:rPr lang="en-US" sz="1600" dirty="0"/>
                        <a:t>Min</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6.450 lacs</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3755522"/>
                  </a:ext>
                </a:extLst>
              </a:tr>
              <a:tr h="344769">
                <a:tc>
                  <a:txBody>
                    <a:bodyPr/>
                    <a:lstStyle/>
                    <a:p>
                      <a:pPr algn="ctr"/>
                      <a:r>
                        <a:rPr lang="en-US" sz="1600" dirty="0"/>
                        <a:t>max</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150.00 lacs</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0554251"/>
                  </a:ext>
                </a:extLst>
              </a:tr>
              <a:tr h="3447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Skewness</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0.80655671</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7070214"/>
                  </a:ext>
                </a:extLst>
              </a:tr>
              <a:tr h="3447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kurtosis</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0.65550744</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901664"/>
                  </a:ext>
                </a:extLst>
              </a:tr>
            </a:tbl>
          </a:graphicData>
        </a:graphic>
      </p:graphicFrame>
      <p:pic>
        <p:nvPicPr>
          <p:cNvPr id="28" name="Picture 27">
            <a:extLst>
              <a:ext uri="{FF2B5EF4-FFF2-40B4-BE49-F238E27FC236}">
                <a16:creationId xmlns:a16="http://schemas.microsoft.com/office/drawing/2014/main" id="{DDF8FBF8-0108-DB2F-0369-05648DE62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441" y="1329442"/>
            <a:ext cx="6895759" cy="5087312"/>
          </a:xfrm>
          <a:prstGeom prst="rect">
            <a:avLst/>
          </a:prstGeom>
        </p:spPr>
      </p:pic>
      <p:pic>
        <p:nvPicPr>
          <p:cNvPr id="4" name="Picture 3">
            <a:extLst>
              <a:ext uri="{FF2B5EF4-FFF2-40B4-BE49-F238E27FC236}">
                <a16:creationId xmlns:a16="http://schemas.microsoft.com/office/drawing/2014/main" id="{29D7A257-2ADE-75CB-6293-DC8BDEFBD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24165271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a:xfrm>
            <a:off x="543261" y="286603"/>
            <a:ext cx="10612419" cy="1450757"/>
          </a:xfrm>
        </p:spPr>
        <p:txBody>
          <a:bodyPr>
            <a:normAutofit/>
          </a:bodyPr>
          <a:lstStyle/>
          <a:p>
            <a:r>
              <a:rPr lang="en-US" sz="4400" b="1" dirty="0">
                <a:solidFill>
                  <a:schemeClr val="tx1"/>
                </a:solidFill>
                <a:latin typeface="+mn-lt"/>
              </a:rPr>
              <a:t>Visualization and Understanding target feature</a:t>
            </a:r>
          </a:p>
        </p:txBody>
      </p:sp>
      <p:sp>
        <p:nvSpPr>
          <p:cNvPr id="3" name="Content Placeholder 2">
            <a:extLst>
              <a:ext uri="{FF2B5EF4-FFF2-40B4-BE49-F238E27FC236}">
                <a16:creationId xmlns:a16="http://schemas.microsoft.com/office/drawing/2014/main" id="{0A368C9B-9F46-050D-E3AA-6A2BB0683156}"/>
              </a:ext>
            </a:extLst>
          </p:cNvPr>
          <p:cNvSpPr>
            <a:spLocks noGrp="1"/>
          </p:cNvSpPr>
          <p:nvPr>
            <p:ph idx="1"/>
          </p:nvPr>
        </p:nvSpPr>
        <p:spPr>
          <a:xfrm>
            <a:off x="1097280" y="1845734"/>
            <a:ext cx="9840575" cy="4199790"/>
          </a:xfrm>
        </p:spPr>
        <p:txBody>
          <a:bodyPr>
            <a:normAutofit/>
          </a:bodyPr>
          <a:lstStyle/>
          <a:p>
            <a:pPr>
              <a:buFont typeface="Wingdings" panose="05000000000000000000" pitchFamily="2" charset="2"/>
              <a:buChar char="Ø"/>
            </a:pPr>
            <a:r>
              <a:rPr lang="en-US" b="1" dirty="0">
                <a:solidFill>
                  <a:srgbClr val="FF0000"/>
                </a:solidFill>
              </a:rPr>
              <a:t>Price(</a:t>
            </a:r>
            <a:r>
              <a:rPr lang="en-US" b="1" dirty="0" err="1">
                <a:solidFill>
                  <a:srgbClr val="FF0000"/>
                </a:solidFill>
              </a:rPr>
              <a:t>PKR_lacs</a:t>
            </a:r>
            <a:r>
              <a:rPr lang="en-US" b="1" dirty="0">
                <a:solidFill>
                  <a:srgbClr val="FF0000"/>
                </a:solidFill>
              </a:rPr>
              <a:t>)  </a:t>
            </a:r>
            <a:r>
              <a:rPr lang="en-US" dirty="0"/>
              <a:t>columns is target continuous variable for our machine learning model</a:t>
            </a:r>
          </a:p>
          <a:p>
            <a:pPr>
              <a:buFont typeface="Wingdings" panose="05000000000000000000" pitchFamily="2" charset="2"/>
              <a:buChar char="Ø"/>
            </a:pPr>
            <a:r>
              <a:rPr lang="en-US" dirty="0"/>
              <a:t>There are </a:t>
            </a:r>
            <a:r>
              <a:rPr lang="en-US" b="1" dirty="0">
                <a:solidFill>
                  <a:srgbClr val="FF0000"/>
                </a:solidFill>
                <a:latin typeface="Consolas" panose="020B0609020204030204" pitchFamily="49" charset="0"/>
              </a:rPr>
              <a:t>“</a:t>
            </a:r>
            <a:r>
              <a:rPr lang="en-US" b="1" i="0" dirty="0">
                <a:solidFill>
                  <a:srgbClr val="FF0000"/>
                </a:solidFill>
                <a:effectLst/>
                <a:latin typeface="Consolas" panose="020B0609020204030204" pitchFamily="49" charset="0"/>
              </a:rPr>
              <a:t>1309”</a:t>
            </a:r>
            <a:r>
              <a:rPr lang="en-US" dirty="0"/>
              <a:t> different Prices for which cars can be sold.</a:t>
            </a:r>
          </a:p>
          <a:p>
            <a:pPr>
              <a:buFont typeface="Wingdings" panose="05000000000000000000" pitchFamily="2" charset="2"/>
              <a:buChar char="Ø"/>
            </a:pPr>
            <a:r>
              <a:rPr lang="en-US" b="1" dirty="0">
                <a:solidFill>
                  <a:srgbClr val="FF0000"/>
                </a:solidFill>
              </a:rPr>
              <a:t>“179”</a:t>
            </a:r>
            <a:r>
              <a:rPr lang="en-US" dirty="0"/>
              <a:t> is Highest number of cars range for</a:t>
            </a:r>
            <a:r>
              <a:rPr lang="en-US" b="1" dirty="0">
                <a:solidFill>
                  <a:srgbClr val="FF0000"/>
                </a:solidFill>
              </a:rPr>
              <a:t> 55.00</a:t>
            </a:r>
            <a:r>
              <a:rPr lang="en-US" dirty="0"/>
              <a:t> </a:t>
            </a:r>
            <a:r>
              <a:rPr lang="en-US" b="1" dirty="0">
                <a:solidFill>
                  <a:srgbClr val="FF0000"/>
                </a:solidFill>
              </a:rPr>
              <a:t>Lakhs</a:t>
            </a:r>
            <a:r>
              <a:rPr lang="en-US" b="1" dirty="0">
                <a:solidFill>
                  <a:schemeClr val="tx1"/>
                </a:solidFill>
              </a:rPr>
              <a:t> to </a:t>
            </a:r>
            <a:r>
              <a:rPr lang="en-US" b="1" dirty="0">
                <a:solidFill>
                  <a:srgbClr val="FF0000"/>
                </a:solidFill>
              </a:rPr>
              <a:t>Rs.65.00  Lakhs    </a:t>
            </a:r>
          </a:p>
          <a:p>
            <a:pPr>
              <a:buFont typeface="Wingdings" panose="05000000000000000000" pitchFamily="2" charset="2"/>
              <a:buChar char="Ø"/>
            </a:pPr>
            <a:r>
              <a:rPr lang="en-US" dirty="0"/>
              <a:t>The </a:t>
            </a:r>
            <a:r>
              <a:rPr lang="en-US" b="1" u="sng" dirty="0">
                <a:solidFill>
                  <a:srgbClr val="FF0000"/>
                </a:solidFill>
              </a:rPr>
              <a:t>lowest selling price </a:t>
            </a:r>
            <a:r>
              <a:rPr lang="en-US" dirty="0"/>
              <a:t>is </a:t>
            </a:r>
            <a:r>
              <a:rPr lang="en-US" b="1" dirty="0">
                <a:solidFill>
                  <a:srgbClr val="FF0000"/>
                </a:solidFill>
              </a:rPr>
              <a:t>Rs. 6.45 Lakhs </a:t>
            </a:r>
            <a:r>
              <a:rPr lang="en-US" dirty="0"/>
              <a:t>and </a:t>
            </a:r>
            <a:r>
              <a:rPr lang="en-US" b="1" dirty="0">
                <a:solidFill>
                  <a:srgbClr val="FF0000"/>
                </a:solidFill>
              </a:rPr>
              <a:t>highest selling price is Rs. 150 Lakhs</a:t>
            </a:r>
            <a:r>
              <a:rPr lang="en-US" dirty="0"/>
              <a:t>.</a:t>
            </a:r>
          </a:p>
          <a:p>
            <a:pPr>
              <a:buFont typeface="Wingdings" panose="05000000000000000000" pitchFamily="2" charset="2"/>
              <a:buChar char="Ø"/>
            </a:pPr>
            <a:r>
              <a:rPr lang="en-US" dirty="0">
                <a:solidFill>
                  <a:schemeClr val="tx1"/>
                </a:solidFill>
              </a:rPr>
              <a:t>The skewness of Price 0.80655671 which is between 0.5 and 1, hence the data series of Price is </a:t>
            </a:r>
            <a:r>
              <a:rPr lang="en-US" b="1" dirty="0">
                <a:solidFill>
                  <a:srgbClr val="FF0000"/>
                </a:solidFill>
              </a:rPr>
              <a:t>slightly positive skewed.</a:t>
            </a:r>
          </a:p>
          <a:p>
            <a:pPr>
              <a:buFont typeface="Wingdings" panose="05000000000000000000" pitchFamily="2" charset="2"/>
              <a:buChar char="Ø"/>
            </a:pPr>
            <a:r>
              <a:rPr lang="en-US" dirty="0">
                <a:solidFill>
                  <a:schemeClr val="tx1"/>
                </a:solidFill>
              </a:rPr>
              <a:t>The kurtosis of Price is  </a:t>
            </a:r>
            <a:r>
              <a:rPr lang="en-US" sz="2000" b="0" i="0" dirty="0">
                <a:effectLst/>
                <a:latin typeface="Consolas" panose="020B0609020204030204" pitchFamily="49" charset="0"/>
              </a:rPr>
              <a:t>0.65550744</a:t>
            </a:r>
            <a:r>
              <a:rPr lang="en-US" dirty="0">
                <a:solidFill>
                  <a:schemeClr val="tx1"/>
                </a:solidFill>
              </a:rPr>
              <a:t> which is very close to zero, hence the distribution is considered a </a:t>
            </a:r>
            <a:r>
              <a:rPr lang="en-US" b="1" dirty="0">
                <a:solidFill>
                  <a:srgbClr val="FF0000"/>
                </a:solidFill>
              </a:rPr>
              <a:t>normal distribution.</a:t>
            </a:r>
          </a:p>
          <a:p>
            <a:pPr>
              <a:buFont typeface="Wingdings" panose="05000000000000000000" pitchFamily="2" charset="2"/>
              <a:buChar char="Ø"/>
            </a:pPr>
            <a:endParaRPr lang="en-US" dirty="0"/>
          </a:p>
          <a:p>
            <a:pPr marL="0" indent="0">
              <a:buNone/>
            </a:pPr>
            <a:endParaRPr lang="en-US" dirty="0"/>
          </a:p>
        </p:txBody>
      </p:sp>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48</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8440010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7DF94CD-846E-94E6-C637-900B20E1CB83}"/>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EEAADF2A-CCD6-FB7F-2CD6-6AD36C82F002}"/>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44C5C5F2-E159-D771-7F22-F9991D7B1887}"/>
              </a:ext>
            </a:extLst>
          </p:cNvPr>
          <p:cNvSpPr>
            <a:spLocks noGrp="1"/>
          </p:cNvSpPr>
          <p:nvPr>
            <p:ph type="sldNum" sz="quarter" idx="12"/>
          </p:nvPr>
        </p:nvSpPr>
        <p:spPr/>
        <p:txBody>
          <a:bodyPr/>
          <a:lstStyle/>
          <a:p>
            <a:fld id="{D67CA79A-80EE-45A9-8DD4-C0B1AF25D068}" type="slidenum">
              <a:rPr lang="en-US" smtClean="0"/>
              <a:t>49</a:t>
            </a:fld>
            <a:endParaRPr lang="en-US"/>
          </a:p>
        </p:txBody>
      </p:sp>
      <p:sp>
        <p:nvSpPr>
          <p:cNvPr id="12" name="Title 11">
            <a:extLst>
              <a:ext uri="{FF2B5EF4-FFF2-40B4-BE49-F238E27FC236}">
                <a16:creationId xmlns:a16="http://schemas.microsoft.com/office/drawing/2014/main" id="{D22AB4EB-4D1E-E03B-F19D-1392B05F38EF}"/>
              </a:ext>
            </a:extLst>
          </p:cNvPr>
          <p:cNvSpPr>
            <a:spLocks noGrp="1"/>
          </p:cNvSpPr>
          <p:nvPr>
            <p:ph type="title" idx="4294967295"/>
          </p:nvPr>
        </p:nvSpPr>
        <p:spPr>
          <a:xfrm>
            <a:off x="467958" y="148397"/>
            <a:ext cx="10142301" cy="1225857"/>
          </a:xfrm>
        </p:spPr>
        <p:txBody>
          <a:bodyPr>
            <a:normAutofit fontScale="90000"/>
          </a:bodyPr>
          <a:lstStyle/>
          <a:p>
            <a:r>
              <a:rPr lang="en-US" sz="4400" b="1" dirty="0">
                <a:solidFill>
                  <a:schemeClr val="tx1"/>
                </a:solidFill>
                <a:latin typeface="+mn-lt"/>
              </a:rPr>
              <a:t>Visualization and Understanding </a:t>
            </a:r>
            <a:r>
              <a:rPr lang="en-US" sz="4400" b="1" dirty="0" err="1">
                <a:solidFill>
                  <a:schemeClr val="tx1"/>
                </a:solidFill>
                <a:latin typeface="+mn-lt"/>
              </a:rPr>
              <a:t>ModelYear</a:t>
            </a:r>
            <a:r>
              <a:rPr lang="en-US" sz="4400" b="1" dirty="0">
                <a:solidFill>
                  <a:schemeClr val="tx1"/>
                </a:solidFill>
                <a:latin typeface="+mn-lt"/>
              </a:rPr>
              <a:t> variable</a:t>
            </a:r>
          </a:p>
        </p:txBody>
      </p:sp>
      <p:graphicFrame>
        <p:nvGraphicFramePr>
          <p:cNvPr id="19" name="Table 18">
            <a:extLst>
              <a:ext uri="{FF2B5EF4-FFF2-40B4-BE49-F238E27FC236}">
                <a16:creationId xmlns:a16="http://schemas.microsoft.com/office/drawing/2014/main" id="{996B5E98-4F62-9C77-6205-C6FF0A3BFC46}"/>
              </a:ext>
            </a:extLst>
          </p:cNvPr>
          <p:cNvGraphicFramePr>
            <a:graphicFrameLocks noGrp="1"/>
          </p:cNvGraphicFramePr>
          <p:nvPr/>
        </p:nvGraphicFramePr>
        <p:xfrm>
          <a:off x="7463462" y="1658818"/>
          <a:ext cx="3693053" cy="3540363"/>
        </p:xfrm>
        <a:graphic>
          <a:graphicData uri="http://schemas.openxmlformats.org/drawingml/2006/table">
            <a:tbl>
              <a:tblPr firstRow="1" bandRow="1">
                <a:tableStyleId>{85BE263C-DBD7-4A20-BB59-AAB30ACAA65A}</a:tableStyleId>
              </a:tblPr>
              <a:tblGrid>
                <a:gridCol w="2157211">
                  <a:extLst>
                    <a:ext uri="{9D8B030D-6E8A-4147-A177-3AD203B41FA5}">
                      <a16:colId xmlns:a16="http://schemas.microsoft.com/office/drawing/2014/main" val="2683577531"/>
                    </a:ext>
                  </a:extLst>
                </a:gridCol>
                <a:gridCol w="1535842">
                  <a:extLst>
                    <a:ext uri="{9D8B030D-6E8A-4147-A177-3AD203B41FA5}">
                      <a16:colId xmlns:a16="http://schemas.microsoft.com/office/drawing/2014/main" val="1612060831"/>
                    </a:ext>
                  </a:extLst>
                </a:gridCol>
              </a:tblGrid>
              <a:tr h="3447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mn-lt"/>
                          <a:ea typeface="+mn-ea"/>
                          <a:cs typeface="+mn-cs"/>
                        </a:rPr>
                        <a:t>Description statistic</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600" b="1" kern="1200" dirty="0">
                          <a:solidFill>
                            <a:schemeClr val="tx1"/>
                          </a:solidFill>
                          <a:latin typeface="+mn-lt"/>
                          <a:ea typeface="+mn-ea"/>
                          <a:cs typeface="+mn-cs"/>
                        </a:rPr>
                        <a:t>Target value</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759675"/>
                  </a:ext>
                </a:extLst>
              </a:tr>
              <a:tr h="344769">
                <a:tc>
                  <a:txBody>
                    <a:bodyPr/>
                    <a:lstStyle/>
                    <a:p>
                      <a:pPr algn="ctr"/>
                      <a:r>
                        <a:rPr lang="en-US" sz="1600" i="0" dirty="0">
                          <a:effectLst/>
                          <a:latin typeface="Consolas" panose="020B0609020204030204" pitchFamily="49" charset="0"/>
                        </a:rPr>
                        <a:t>mean</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2019.0653</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284109"/>
                  </a:ext>
                </a:extLst>
              </a:tr>
              <a:tr h="416451">
                <a:tc>
                  <a:txBody>
                    <a:bodyPr/>
                    <a:lstStyle/>
                    <a:p>
                      <a:pPr algn="ctr"/>
                      <a:r>
                        <a:rPr lang="en-US" sz="1600" dirty="0"/>
                        <a:t>standard deviation (</a:t>
                      </a:r>
                      <a:r>
                        <a:rPr lang="en-US" sz="1600" i="0" dirty="0">
                          <a:effectLst/>
                          <a:latin typeface="Consolas" panose="020B0609020204030204" pitchFamily="49" charset="0"/>
                        </a:rPr>
                        <a:t>std</a:t>
                      </a:r>
                      <a:r>
                        <a:rPr lang="en-US" sz="1600" dirty="0"/>
                        <a:t>)</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4.318666</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8794440"/>
                  </a:ext>
                </a:extLst>
              </a:tr>
              <a:tr h="3447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Q1, lower quartile , 25%</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2018.00</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197406"/>
                  </a:ext>
                </a:extLst>
              </a:tr>
              <a:tr h="3447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Q2, median , 50%</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2021.00</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1326643"/>
                  </a:ext>
                </a:extLst>
              </a:tr>
              <a:tr h="3447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Q3, upper quartile,75%</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2021.00</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3854951"/>
                  </a:ext>
                </a:extLst>
              </a:tr>
              <a:tr h="344769">
                <a:tc>
                  <a:txBody>
                    <a:bodyPr/>
                    <a:lstStyle/>
                    <a:p>
                      <a:pPr algn="ctr"/>
                      <a:r>
                        <a:rPr lang="en-US" sz="1600" dirty="0"/>
                        <a:t>Min</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effectLst/>
                          <a:latin typeface="Consolas" panose="020B0609020204030204" pitchFamily="49" charset="0"/>
                        </a:rPr>
                        <a:t>1985.00</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3755522"/>
                  </a:ext>
                </a:extLst>
              </a:tr>
              <a:tr h="344769">
                <a:tc>
                  <a:txBody>
                    <a:bodyPr/>
                    <a:lstStyle/>
                    <a:p>
                      <a:pPr algn="ctr"/>
                      <a:r>
                        <a:rPr lang="en-US" sz="1600" dirty="0"/>
                        <a:t>max</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2022.00</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0554251"/>
                  </a:ext>
                </a:extLst>
              </a:tr>
              <a:tr h="3447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Skewness</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-3.178150242</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7070214"/>
                  </a:ext>
                </a:extLst>
              </a:tr>
              <a:tr h="3447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kurtosis</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13.019607099</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901664"/>
                  </a:ext>
                </a:extLst>
              </a:tr>
            </a:tbl>
          </a:graphicData>
        </a:graphic>
      </p:graphicFrame>
      <p:pic>
        <p:nvPicPr>
          <p:cNvPr id="8" name="Picture 7">
            <a:extLst>
              <a:ext uri="{FF2B5EF4-FFF2-40B4-BE49-F238E27FC236}">
                <a16:creationId xmlns:a16="http://schemas.microsoft.com/office/drawing/2014/main" id="{19F8673F-1A28-0AAF-EB40-77FC4D475F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714" y="1220741"/>
            <a:ext cx="6568576" cy="5063102"/>
          </a:xfrm>
          <a:prstGeom prst="rect">
            <a:avLst/>
          </a:prstGeom>
        </p:spPr>
      </p:pic>
      <p:pic>
        <p:nvPicPr>
          <p:cNvPr id="2" name="Picture 1">
            <a:extLst>
              <a:ext uri="{FF2B5EF4-FFF2-40B4-BE49-F238E27FC236}">
                <a16:creationId xmlns:a16="http://schemas.microsoft.com/office/drawing/2014/main" id="{83D33457-07D3-6765-3250-0C04A43091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3187781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C05B-C226-11F0-43AE-AC9B14129717}"/>
              </a:ext>
            </a:extLst>
          </p:cNvPr>
          <p:cNvSpPr>
            <a:spLocks noGrp="1"/>
          </p:cNvSpPr>
          <p:nvPr>
            <p:ph type="title"/>
          </p:nvPr>
        </p:nvSpPr>
        <p:spPr/>
        <p:txBody>
          <a:bodyPr>
            <a:normAutofit/>
          </a:bodyPr>
          <a:lstStyle/>
          <a:p>
            <a:r>
              <a:rPr lang="en-US" b="1" dirty="0">
                <a:solidFill>
                  <a:schemeClr val="tx1"/>
                </a:solidFill>
                <a:latin typeface="+mn-lt"/>
              </a:rPr>
              <a:t>Selection of Project</a:t>
            </a:r>
          </a:p>
        </p:txBody>
      </p:sp>
      <p:sp>
        <p:nvSpPr>
          <p:cNvPr id="3" name="Content Placeholder 2">
            <a:extLst>
              <a:ext uri="{FF2B5EF4-FFF2-40B4-BE49-F238E27FC236}">
                <a16:creationId xmlns:a16="http://schemas.microsoft.com/office/drawing/2014/main" id="{8AD7E34B-25AE-EA41-50E8-CF460B3D708A}"/>
              </a:ext>
            </a:extLst>
          </p:cNvPr>
          <p:cNvSpPr>
            <a:spLocks noGrp="1"/>
          </p:cNvSpPr>
          <p:nvPr>
            <p:ph idx="1"/>
          </p:nvPr>
        </p:nvSpPr>
        <p:spPr/>
        <p:txBody>
          <a:bodyPr>
            <a:normAutofit/>
          </a:bodyPr>
          <a:lstStyle/>
          <a:p>
            <a:r>
              <a:rPr lang="en-US" sz="2800" b="1" u="sng" dirty="0">
                <a:solidFill>
                  <a:schemeClr val="tx1"/>
                </a:solidFill>
              </a:rPr>
              <a:t>Project title </a:t>
            </a:r>
          </a:p>
          <a:p>
            <a:pPr marL="201168" lvl="1" indent="0">
              <a:buNone/>
            </a:pPr>
            <a:r>
              <a:rPr lang="en-US" sz="2200"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Used Car price prediction by </a:t>
            </a:r>
            <a:r>
              <a:rPr lang="en-US" sz="22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using </a:t>
            </a:r>
            <a:r>
              <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regression model</a:t>
            </a:r>
          </a:p>
          <a:p>
            <a:endParaRPr lang="en-US" dirty="0"/>
          </a:p>
        </p:txBody>
      </p:sp>
      <p:sp>
        <p:nvSpPr>
          <p:cNvPr id="8" name="Text Placeholder 7">
            <a:extLst>
              <a:ext uri="{FF2B5EF4-FFF2-40B4-BE49-F238E27FC236}">
                <a16:creationId xmlns:a16="http://schemas.microsoft.com/office/drawing/2014/main" id="{77A43BC5-1DD8-B554-A04E-E168834012A9}"/>
              </a:ext>
            </a:extLst>
          </p:cNvPr>
          <p:cNvSpPr>
            <a:spLocks noGrp="1"/>
          </p:cNvSpPr>
          <p:nvPr>
            <p:ph type="body" sz="half" idx="2"/>
          </p:nvPr>
        </p:nvSpPr>
        <p:spPr>
          <a:xfrm>
            <a:off x="457200" y="3797380"/>
            <a:ext cx="3200400" cy="2507823"/>
          </a:xfrm>
        </p:spPr>
        <p:txBody>
          <a:bodyPr/>
          <a:lstStyle/>
          <a:p>
            <a:r>
              <a:rPr lang="en-US" sz="3200" b="1" dirty="0">
                <a:solidFill>
                  <a:srgbClr val="FF0000"/>
                </a:solidFill>
                <a:latin typeface="Söhne"/>
              </a:rPr>
              <a:t>SDG </a:t>
            </a:r>
            <a:r>
              <a:rPr lang="en-US" sz="1800" dirty="0">
                <a:solidFill>
                  <a:srgbClr val="FF0000"/>
                </a:solidFill>
              </a:rPr>
              <a:t> </a:t>
            </a:r>
            <a:r>
              <a:rPr lang="en-US" sz="3200" b="1" dirty="0">
                <a:solidFill>
                  <a:srgbClr val="FF0000"/>
                </a:solidFill>
                <a:latin typeface="Söhne"/>
              </a:rPr>
              <a:t># 9</a:t>
            </a:r>
          </a:p>
          <a:p>
            <a:r>
              <a:rPr lang="en-US" sz="2800" dirty="0">
                <a:solidFill>
                  <a:srgbClr val="FF0000"/>
                </a:solidFill>
              </a:rPr>
              <a:t>Industry, innovation and infrastructure </a:t>
            </a:r>
          </a:p>
          <a:p>
            <a:endParaRPr lang="en-US" dirty="0"/>
          </a:p>
        </p:txBody>
      </p:sp>
      <p:sp>
        <p:nvSpPr>
          <p:cNvPr id="7" name="Date Placeholder 6">
            <a:extLst>
              <a:ext uri="{FF2B5EF4-FFF2-40B4-BE49-F238E27FC236}">
                <a16:creationId xmlns:a16="http://schemas.microsoft.com/office/drawing/2014/main" id="{DC97DE2B-2735-04A0-7B75-296C78979095}"/>
              </a:ext>
            </a:extLst>
          </p:cNvPr>
          <p:cNvSpPr>
            <a:spLocks noGrp="1"/>
          </p:cNvSpPr>
          <p:nvPr>
            <p:ph type="dt" sz="half" idx="10"/>
          </p:nvPr>
        </p:nvSpPr>
        <p:spPr/>
        <p:txBody>
          <a:bodyPr/>
          <a:lstStyle/>
          <a:p>
            <a:r>
              <a:rPr lang="en-US"/>
              <a:t>12/21/2023</a:t>
            </a:r>
          </a:p>
        </p:txBody>
      </p:sp>
      <p:sp>
        <p:nvSpPr>
          <p:cNvPr id="9" name="Footer Placeholder 8">
            <a:extLst>
              <a:ext uri="{FF2B5EF4-FFF2-40B4-BE49-F238E27FC236}">
                <a16:creationId xmlns:a16="http://schemas.microsoft.com/office/drawing/2014/main" id="{3957AEFB-7F2A-7979-3441-DF609D4D3240}"/>
              </a:ext>
            </a:extLst>
          </p:cNvPr>
          <p:cNvSpPr>
            <a:spLocks noGrp="1"/>
          </p:cNvSpPr>
          <p:nvPr>
            <p:ph type="ftr" sz="quarter" idx="11"/>
          </p:nvPr>
        </p:nvSpPr>
        <p:spPr/>
        <p:txBody>
          <a:bodyPr/>
          <a:lstStyle/>
          <a:p>
            <a:r>
              <a:rPr lang="en-US"/>
              <a:t>AML semster project </a:t>
            </a:r>
          </a:p>
        </p:txBody>
      </p:sp>
      <p:sp>
        <p:nvSpPr>
          <p:cNvPr id="10" name="Slide Number Placeholder 9">
            <a:extLst>
              <a:ext uri="{FF2B5EF4-FFF2-40B4-BE49-F238E27FC236}">
                <a16:creationId xmlns:a16="http://schemas.microsoft.com/office/drawing/2014/main" id="{67E4CA5A-A51C-A0B2-E727-4C943FBB6AE3}"/>
              </a:ext>
            </a:extLst>
          </p:cNvPr>
          <p:cNvSpPr>
            <a:spLocks noGrp="1"/>
          </p:cNvSpPr>
          <p:nvPr>
            <p:ph type="sldNum" sz="quarter" idx="12"/>
          </p:nvPr>
        </p:nvSpPr>
        <p:spPr/>
        <p:txBody>
          <a:bodyPr/>
          <a:lstStyle/>
          <a:p>
            <a:fld id="{D67CA79A-80EE-45A9-8DD4-C0B1AF25D068}" type="slidenum">
              <a:rPr lang="en-US" smtClean="0"/>
              <a:t>5</a:t>
            </a:fld>
            <a:endParaRPr lang="en-US"/>
          </a:p>
        </p:txBody>
      </p:sp>
      <p:pic>
        <p:nvPicPr>
          <p:cNvPr id="4" name="Picture 3">
            <a:extLst>
              <a:ext uri="{FF2B5EF4-FFF2-40B4-BE49-F238E27FC236}">
                <a16:creationId xmlns:a16="http://schemas.microsoft.com/office/drawing/2014/main" id="{54494250-D61A-4A83-A075-FC09CFDC0303}"/>
              </a:ext>
            </a:extLst>
          </p:cNvPr>
          <p:cNvPicPr>
            <a:picLocks noChangeAspect="1"/>
          </p:cNvPicPr>
          <p:nvPr/>
        </p:nvPicPr>
        <p:blipFill>
          <a:blip r:embed="rId2"/>
          <a:stretch>
            <a:fillRect/>
          </a:stretch>
        </p:blipFill>
        <p:spPr>
          <a:xfrm>
            <a:off x="4207776" y="2360523"/>
            <a:ext cx="7984224" cy="3944681"/>
          </a:xfrm>
          <a:prstGeom prst="rect">
            <a:avLst/>
          </a:prstGeom>
        </p:spPr>
      </p:pic>
      <p:sp>
        <p:nvSpPr>
          <p:cNvPr id="6" name="Rectangle 5">
            <a:extLst>
              <a:ext uri="{FF2B5EF4-FFF2-40B4-BE49-F238E27FC236}">
                <a16:creationId xmlns:a16="http://schemas.microsoft.com/office/drawing/2014/main" id="{63722A6A-A8D5-6DD8-6EB0-594419A44FB5}"/>
              </a:ext>
            </a:extLst>
          </p:cNvPr>
          <p:cNvSpPr/>
          <p:nvPr/>
        </p:nvSpPr>
        <p:spPr>
          <a:xfrm>
            <a:off x="6877794" y="3558589"/>
            <a:ext cx="1322094" cy="1415282"/>
          </a:xfrm>
          <a:prstGeom prst="rect">
            <a:avLst/>
          </a:prstGeom>
          <a:noFill/>
          <a:ln w="984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pic>
        <p:nvPicPr>
          <p:cNvPr id="5" name="Picture 4">
            <a:extLst>
              <a:ext uri="{FF2B5EF4-FFF2-40B4-BE49-F238E27FC236}">
                <a16:creationId xmlns:a16="http://schemas.microsoft.com/office/drawing/2014/main" id="{7E36C9A2-52E3-840D-5B13-8D5169CBB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1271312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a:xfrm>
            <a:off x="867806" y="286603"/>
            <a:ext cx="10153403" cy="1450757"/>
          </a:xfrm>
        </p:spPr>
        <p:txBody>
          <a:bodyPr>
            <a:normAutofit/>
          </a:bodyPr>
          <a:lstStyle/>
          <a:p>
            <a:r>
              <a:rPr lang="en-US" sz="4400" b="1" dirty="0">
                <a:solidFill>
                  <a:schemeClr val="tx1"/>
                </a:solidFill>
                <a:latin typeface="+mn-lt"/>
              </a:rPr>
              <a:t>Visualization and Understanding modelyear feature</a:t>
            </a:r>
          </a:p>
        </p:txBody>
      </p:sp>
      <p:sp>
        <p:nvSpPr>
          <p:cNvPr id="3" name="Content Placeholder 2">
            <a:extLst>
              <a:ext uri="{FF2B5EF4-FFF2-40B4-BE49-F238E27FC236}">
                <a16:creationId xmlns:a16="http://schemas.microsoft.com/office/drawing/2014/main" id="{0A368C9B-9F46-050D-E3AA-6A2BB0683156}"/>
              </a:ext>
            </a:extLst>
          </p:cNvPr>
          <p:cNvSpPr>
            <a:spLocks noGrp="1"/>
          </p:cNvSpPr>
          <p:nvPr>
            <p:ph idx="1"/>
          </p:nvPr>
        </p:nvSpPr>
        <p:spPr>
          <a:xfrm>
            <a:off x="1097280" y="1845734"/>
            <a:ext cx="9840575" cy="4199790"/>
          </a:xfrm>
        </p:spPr>
        <p:txBody>
          <a:bodyPr>
            <a:normAutofit/>
          </a:bodyPr>
          <a:lstStyle/>
          <a:p>
            <a:pPr>
              <a:buFont typeface="Wingdings" panose="05000000000000000000" pitchFamily="2" charset="2"/>
              <a:buChar char="Ø"/>
            </a:pPr>
            <a:r>
              <a:rPr lang="en-US" b="1" dirty="0">
                <a:solidFill>
                  <a:srgbClr val="FF0000"/>
                </a:solidFill>
              </a:rPr>
              <a:t>“</a:t>
            </a:r>
            <a:r>
              <a:rPr lang="en-US" b="1" dirty="0" err="1">
                <a:solidFill>
                  <a:srgbClr val="FF0000"/>
                </a:solidFill>
              </a:rPr>
              <a:t>ModelYear</a:t>
            </a:r>
            <a:r>
              <a:rPr lang="en-US" b="1" dirty="0">
                <a:solidFill>
                  <a:srgbClr val="FF0000"/>
                </a:solidFill>
              </a:rPr>
              <a:t>”</a:t>
            </a:r>
            <a:r>
              <a:rPr lang="en-US" dirty="0">
                <a:solidFill>
                  <a:schemeClr val="tx1"/>
                </a:solidFill>
              </a:rPr>
              <a:t> columns is input continuous variable for our machine learning model</a:t>
            </a:r>
          </a:p>
          <a:p>
            <a:pPr>
              <a:buFont typeface="Wingdings" panose="05000000000000000000" pitchFamily="2" charset="2"/>
              <a:buChar char="Ø"/>
            </a:pPr>
            <a:r>
              <a:rPr lang="en-US" dirty="0">
                <a:solidFill>
                  <a:schemeClr val="tx1"/>
                </a:solidFill>
              </a:rPr>
              <a:t>There are</a:t>
            </a:r>
            <a:r>
              <a:rPr lang="en-US" dirty="0"/>
              <a:t> </a:t>
            </a:r>
            <a:r>
              <a:rPr lang="en-US" b="1" dirty="0">
                <a:solidFill>
                  <a:srgbClr val="FF0000"/>
                </a:solidFill>
              </a:rPr>
              <a:t>“</a:t>
            </a:r>
            <a:r>
              <a:rPr lang="en-US" b="1" i="0" dirty="0">
                <a:solidFill>
                  <a:srgbClr val="FF0000"/>
                </a:solidFill>
                <a:effectLst/>
              </a:rPr>
              <a:t>38”</a:t>
            </a:r>
            <a:r>
              <a:rPr lang="en-US" dirty="0"/>
              <a:t> </a:t>
            </a:r>
            <a:r>
              <a:rPr lang="en-US" dirty="0">
                <a:solidFill>
                  <a:schemeClr val="tx1"/>
                </a:solidFill>
              </a:rPr>
              <a:t>different modelyear for which cars can be sold.</a:t>
            </a:r>
          </a:p>
          <a:p>
            <a:pPr>
              <a:buFont typeface="Wingdings" panose="05000000000000000000" pitchFamily="2" charset="2"/>
              <a:buChar char="Ø"/>
            </a:pPr>
            <a:r>
              <a:rPr lang="en-US" dirty="0">
                <a:solidFill>
                  <a:schemeClr val="tx1"/>
                </a:solidFill>
              </a:rPr>
              <a:t>Min year model is </a:t>
            </a:r>
            <a:r>
              <a:rPr lang="en-US" b="1" dirty="0">
                <a:solidFill>
                  <a:srgbClr val="FF0000"/>
                </a:solidFill>
              </a:rPr>
              <a:t>1985</a:t>
            </a:r>
            <a:r>
              <a:rPr lang="en-US" dirty="0">
                <a:solidFill>
                  <a:schemeClr val="tx1"/>
                </a:solidFill>
              </a:rPr>
              <a:t>  and latest model is </a:t>
            </a:r>
            <a:r>
              <a:rPr lang="en-US" b="1" dirty="0">
                <a:solidFill>
                  <a:srgbClr val="FF0000"/>
                </a:solidFill>
              </a:rPr>
              <a:t>2022</a:t>
            </a:r>
          </a:p>
          <a:p>
            <a:pPr>
              <a:buFont typeface="Wingdings" panose="05000000000000000000" pitchFamily="2" charset="2"/>
              <a:buChar char="Ø"/>
            </a:pPr>
            <a:r>
              <a:rPr lang="en-US" b="1" dirty="0">
                <a:solidFill>
                  <a:srgbClr val="FF0000"/>
                </a:solidFill>
              </a:rPr>
              <a:t>“3565”  </a:t>
            </a:r>
            <a:r>
              <a:rPr lang="en-US" dirty="0"/>
              <a:t>Highest number of cars modelyear </a:t>
            </a:r>
            <a:r>
              <a:rPr lang="en-US" b="1" dirty="0">
                <a:solidFill>
                  <a:srgbClr val="FF0000"/>
                </a:solidFill>
              </a:rPr>
              <a:t>2021   </a:t>
            </a:r>
          </a:p>
          <a:p>
            <a:pPr>
              <a:buFont typeface="Wingdings" panose="05000000000000000000" pitchFamily="2" charset="2"/>
              <a:buChar char="Ø"/>
            </a:pPr>
            <a:r>
              <a:rPr lang="en-US" dirty="0"/>
              <a:t>The skewness of Model year is </a:t>
            </a:r>
            <a:r>
              <a:rPr lang="en-US" sz="2000" b="0" i="0" dirty="0">
                <a:effectLst/>
                <a:latin typeface="Consolas" panose="020B0609020204030204" pitchFamily="49" charset="0"/>
              </a:rPr>
              <a:t>-3.178150242</a:t>
            </a:r>
            <a:r>
              <a:rPr lang="en-US" b="0" i="0" dirty="0">
                <a:effectLst/>
                <a:latin typeface="Consolas" panose="020B0609020204030204" pitchFamily="49" charset="0"/>
              </a:rPr>
              <a:t> which </a:t>
            </a:r>
            <a:r>
              <a:rPr lang="en-US" dirty="0">
                <a:solidFill>
                  <a:schemeClr val="tx1"/>
                </a:solidFill>
              </a:rPr>
              <a:t>is lower than -1 </a:t>
            </a:r>
            <a:r>
              <a:rPr lang="en-US" dirty="0"/>
              <a:t>hence the data series of Model year is </a:t>
            </a:r>
            <a:r>
              <a:rPr lang="en-US" b="1" dirty="0">
                <a:solidFill>
                  <a:srgbClr val="FF0000"/>
                </a:solidFill>
              </a:rPr>
              <a:t>negative skewed</a:t>
            </a:r>
            <a:endParaRPr lang="en-US" dirty="0">
              <a:solidFill>
                <a:srgbClr val="FF0000"/>
              </a:solidFill>
            </a:endParaRPr>
          </a:p>
          <a:p>
            <a:pPr>
              <a:buFont typeface="Wingdings" panose="05000000000000000000" pitchFamily="2" charset="2"/>
              <a:buChar char="Ø"/>
            </a:pPr>
            <a:r>
              <a:rPr lang="en-US" dirty="0"/>
              <a:t>The kurtosis of model year is </a:t>
            </a:r>
            <a:r>
              <a:rPr lang="en-US" sz="2000" b="0" i="0" dirty="0">
                <a:effectLst/>
                <a:latin typeface="Consolas" panose="020B0609020204030204" pitchFamily="49" charset="0"/>
              </a:rPr>
              <a:t>13.019607099</a:t>
            </a:r>
            <a:r>
              <a:rPr lang="en-US" b="0" i="0" dirty="0">
                <a:effectLst/>
                <a:latin typeface="Consolas" panose="020B0609020204030204" pitchFamily="49" charset="0"/>
              </a:rPr>
              <a:t> </a:t>
            </a:r>
            <a:r>
              <a:rPr lang="en-US" dirty="0">
                <a:latin typeface="Consolas" panose="020B0609020204030204" pitchFamily="49" charset="0"/>
              </a:rPr>
              <a:t>which is </a:t>
            </a:r>
            <a:r>
              <a:rPr lang="en-US" dirty="0"/>
              <a:t> </a:t>
            </a:r>
            <a:r>
              <a:rPr lang="en-US" dirty="0">
                <a:solidFill>
                  <a:schemeClr val="tx1"/>
                </a:solidFill>
              </a:rPr>
              <a:t>greater than +2</a:t>
            </a:r>
            <a:r>
              <a:rPr lang="en-US" dirty="0"/>
              <a:t> hence the distribution is considered a </a:t>
            </a:r>
            <a:r>
              <a:rPr lang="en-US" b="1" dirty="0">
                <a:solidFill>
                  <a:srgbClr val="FF0000"/>
                </a:solidFill>
              </a:rPr>
              <a:t>too peaked </a:t>
            </a:r>
            <a:r>
              <a:rPr lang="en-US" dirty="0"/>
              <a:t>distribution.</a:t>
            </a:r>
          </a:p>
          <a:p>
            <a:pPr>
              <a:buFont typeface="Wingdings" panose="05000000000000000000" pitchFamily="2" charset="2"/>
              <a:buChar char="Ø"/>
            </a:pPr>
            <a:endParaRPr lang="en-US" b="0" dirty="0">
              <a:effectLst/>
              <a:latin typeface="Consolas" panose="020B0609020204030204" pitchFamily="49" charset="0"/>
            </a:endParaRPr>
          </a:p>
          <a:p>
            <a:pPr>
              <a:buFont typeface="Wingdings" panose="05000000000000000000" pitchFamily="2" charset="2"/>
              <a:buChar char="Ø"/>
            </a:pPr>
            <a:endParaRPr lang="en-US" dirty="0"/>
          </a:p>
        </p:txBody>
      </p:sp>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50</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1517551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7DF94CD-846E-94E6-C637-900B20E1CB83}"/>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EEAADF2A-CCD6-FB7F-2CD6-6AD36C82F002}"/>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44C5C5F2-E159-D771-7F22-F9991D7B1887}"/>
              </a:ext>
            </a:extLst>
          </p:cNvPr>
          <p:cNvSpPr>
            <a:spLocks noGrp="1"/>
          </p:cNvSpPr>
          <p:nvPr>
            <p:ph type="sldNum" sz="quarter" idx="12"/>
          </p:nvPr>
        </p:nvSpPr>
        <p:spPr/>
        <p:txBody>
          <a:bodyPr/>
          <a:lstStyle/>
          <a:p>
            <a:fld id="{D67CA79A-80EE-45A9-8DD4-C0B1AF25D068}" type="slidenum">
              <a:rPr lang="en-US" smtClean="0"/>
              <a:t>51</a:t>
            </a:fld>
            <a:endParaRPr lang="en-US"/>
          </a:p>
        </p:txBody>
      </p:sp>
      <p:sp>
        <p:nvSpPr>
          <p:cNvPr id="12" name="Title 11">
            <a:extLst>
              <a:ext uri="{FF2B5EF4-FFF2-40B4-BE49-F238E27FC236}">
                <a16:creationId xmlns:a16="http://schemas.microsoft.com/office/drawing/2014/main" id="{D22AB4EB-4D1E-E03B-F19D-1392B05F38EF}"/>
              </a:ext>
            </a:extLst>
          </p:cNvPr>
          <p:cNvSpPr>
            <a:spLocks noGrp="1"/>
          </p:cNvSpPr>
          <p:nvPr>
            <p:ph type="title" idx="4294967295"/>
          </p:nvPr>
        </p:nvSpPr>
        <p:spPr>
          <a:xfrm>
            <a:off x="630956" y="-141283"/>
            <a:ext cx="10924264" cy="1449387"/>
          </a:xfrm>
        </p:spPr>
        <p:txBody>
          <a:bodyPr>
            <a:normAutofit/>
          </a:bodyPr>
          <a:lstStyle/>
          <a:p>
            <a:r>
              <a:rPr lang="en-US" sz="4400" b="1" dirty="0">
                <a:solidFill>
                  <a:schemeClr val="tx1"/>
                </a:solidFill>
                <a:latin typeface="+mn-lt"/>
              </a:rPr>
              <a:t>Visualization and Understanding Mileage(km) variable</a:t>
            </a:r>
          </a:p>
        </p:txBody>
      </p:sp>
      <p:graphicFrame>
        <p:nvGraphicFramePr>
          <p:cNvPr id="19" name="Table 18">
            <a:extLst>
              <a:ext uri="{FF2B5EF4-FFF2-40B4-BE49-F238E27FC236}">
                <a16:creationId xmlns:a16="http://schemas.microsoft.com/office/drawing/2014/main" id="{996B5E98-4F62-9C77-6205-C6FF0A3BFC46}"/>
              </a:ext>
            </a:extLst>
          </p:cNvPr>
          <p:cNvGraphicFramePr>
            <a:graphicFrameLocks noGrp="1"/>
          </p:cNvGraphicFramePr>
          <p:nvPr/>
        </p:nvGraphicFramePr>
        <p:xfrm>
          <a:off x="7463462" y="1658818"/>
          <a:ext cx="3693053" cy="3519372"/>
        </p:xfrm>
        <a:graphic>
          <a:graphicData uri="http://schemas.openxmlformats.org/drawingml/2006/table">
            <a:tbl>
              <a:tblPr firstRow="1" bandRow="1">
                <a:tableStyleId>{85BE263C-DBD7-4A20-BB59-AAB30ACAA65A}</a:tableStyleId>
              </a:tblPr>
              <a:tblGrid>
                <a:gridCol w="2157211">
                  <a:extLst>
                    <a:ext uri="{9D8B030D-6E8A-4147-A177-3AD203B41FA5}">
                      <a16:colId xmlns:a16="http://schemas.microsoft.com/office/drawing/2014/main" val="2683577531"/>
                    </a:ext>
                  </a:extLst>
                </a:gridCol>
                <a:gridCol w="1535842">
                  <a:extLst>
                    <a:ext uri="{9D8B030D-6E8A-4147-A177-3AD203B41FA5}">
                      <a16:colId xmlns:a16="http://schemas.microsoft.com/office/drawing/2014/main" val="1612060831"/>
                    </a:ext>
                  </a:extLst>
                </a:gridCol>
              </a:tblGrid>
              <a:tr h="3447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mn-lt"/>
                          <a:ea typeface="+mn-ea"/>
                          <a:cs typeface="+mn-cs"/>
                        </a:rPr>
                        <a:t>Description statistic</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600" b="1" kern="1200" dirty="0">
                          <a:solidFill>
                            <a:schemeClr val="tx1"/>
                          </a:solidFill>
                          <a:latin typeface="+mn-lt"/>
                          <a:ea typeface="+mn-ea"/>
                          <a:cs typeface="+mn-cs"/>
                        </a:rPr>
                        <a:t>Target value</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759675"/>
                  </a:ext>
                </a:extLst>
              </a:tr>
              <a:tr h="344769">
                <a:tc>
                  <a:txBody>
                    <a:bodyPr/>
                    <a:lstStyle/>
                    <a:p>
                      <a:pPr algn="ctr"/>
                      <a:r>
                        <a:rPr lang="en-US" sz="1600" i="0" dirty="0">
                          <a:effectLst/>
                          <a:latin typeface="Consolas" panose="020B0609020204030204" pitchFamily="49" charset="0"/>
                        </a:rPr>
                        <a:t>mean</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24334.524033</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284109"/>
                  </a:ext>
                </a:extLst>
              </a:tr>
              <a:tr h="416451">
                <a:tc>
                  <a:txBody>
                    <a:bodyPr/>
                    <a:lstStyle/>
                    <a:p>
                      <a:pPr algn="ctr"/>
                      <a:r>
                        <a:rPr lang="en-US" sz="1600" dirty="0"/>
                        <a:t>standard deviation (</a:t>
                      </a:r>
                      <a:r>
                        <a:rPr lang="en-US" sz="1600" i="0" dirty="0">
                          <a:effectLst/>
                          <a:latin typeface="Consolas" panose="020B0609020204030204" pitchFamily="49" charset="0"/>
                        </a:rPr>
                        <a:t>std</a:t>
                      </a:r>
                      <a:r>
                        <a:rPr lang="en-US" sz="1600" dirty="0"/>
                        <a:t>)</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18085.145781</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8794440"/>
                  </a:ext>
                </a:extLst>
              </a:tr>
              <a:tr h="3447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Q1, lower quartile , 25%</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8200.00</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197406"/>
                  </a:ext>
                </a:extLst>
              </a:tr>
              <a:tr h="3447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Q2, median , 50%</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21000.00</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1326643"/>
                  </a:ext>
                </a:extLst>
              </a:tr>
              <a:tr h="3447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Q3, upper quartile,75%</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40000.00</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3854951"/>
                  </a:ext>
                </a:extLst>
              </a:tr>
              <a:tr h="344769">
                <a:tc>
                  <a:txBody>
                    <a:bodyPr/>
                    <a:lstStyle/>
                    <a:p>
                      <a:pPr marL="0" algn="ctr" defTabSz="914400" rtl="0" eaLnBrk="1" latinLnBrk="0" hangingPunct="1"/>
                      <a:r>
                        <a:rPr lang="en-US" sz="1600" b="0" i="0" kern="1200" dirty="0">
                          <a:solidFill>
                            <a:schemeClr val="dk1"/>
                          </a:solidFill>
                          <a:effectLst/>
                          <a:latin typeface="Consolas" panose="020B0609020204030204" pitchFamily="49" charset="0"/>
                          <a:ea typeface="+mn-ea"/>
                          <a:cs typeface="+mn-cs"/>
                        </a:rPr>
                        <a:t>Min</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600" b="0" i="0" dirty="0">
                          <a:effectLst/>
                          <a:latin typeface="Consolas" panose="020B0609020204030204" pitchFamily="49" charset="0"/>
                        </a:rPr>
                        <a:t>304.00</a:t>
                      </a:r>
                      <a:endParaRPr lang="en-US" sz="1600" b="0" i="0" kern="1200" dirty="0">
                        <a:solidFill>
                          <a:schemeClr val="dk1"/>
                        </a:solidFill>
                        <a:effectLst/>
                        <a:latin typeface="Consolas" panose="020B0609020204030204" pitchFamily="49"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3755522"/>
                  </a:ext>
                </a:extLst>
              </a:tr>
              <a:tr h="344769">
                <a:tc>
                  <a:txBody>
                    <a:bodyPr/>
                    <a:lstStyle/>
                    <a:p>
                      <a:pPr marL="0" algn="ctr" defTabSz="914400" rtl="0" eaLnBrk="1" latinLnBrk="0" hangingPunct="1"/>
                      <a:r>
                        <a:rPr lang="en-US" sz="1600" b="0" i="0" kern="1200" dirty="0">
                          <a:solidFill>
                            <a:schemeClr val="dk1"/>
                          </a:solidFill>
                          <a:effectLst/>
                          <a:latin typeface="Consolas" panose="020B0609020204030204" pitchFamily="49" charset="0"/>
                          <a:ea typeface="+mn-ea"/>
                          <a:cs typeface="+mn-cs"/>
                        </a:rPr>
                        <a:t>max</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600" b="0" i="0" dirty="0">
                          <a:effectLst/>
                          <a:latin typeface="Consolas" panose="020B0609020204030204" pitchFamily="49" charset="0"/>
                        </a:rPr>
                        <a:t>60000.00</a:t>
                      </a:r>
                      <a:endParaRPr lang="en-US" sz="1600" b="0" i="0" kern="1200" dirty="0">
                        <a:solidFill>
                          <a:schemeClr val="dk1"/>
                        </a:solidFill>
                        <a:effectLst/>
                        <a:latin typeface="Consolas" panose="020B0609020204030204" pitchFamily="49"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0554251"/>
                  </a:ext>
                </a:extLst>
              </a:tr>
              <a:tr h="3447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Consolas" panose="020B0609020204030204" pitchFamily="49" charset="0"/>
                          <a:ea typeface="+mn-ea"/>
                          <a:cs typeface="+mn-cs"/>
                        </a:rPr>
                        <a:t>Skewness</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600" b="0" i="0" dirty="0">
                          <a:effectLst/>
                          <a:latin typeface="Consolas" panose="020B0609020204030204" pitchFamily="49" charset="0"/>
                        </a:rPr>
                        <a:t>0.430406631</a:t>
                      </a:r>
                      <a:endParaRPr lang="en-US" sz="1600" b="0" i="0" kern="1200" dirty="0">
                        <a:solidFill>
                          <a:schemeClr val="dk1"/>
                        </a:solidFill>
                        <a:effectLst/>
                        <a:latin typeface="Consolas" panose="020B0609020204030204" pitchFamily="49"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7070214"/>
                  </a:ext>
                </a:extLst>
              </a:tr>
              <a:tr h="3447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Consolas" panose="020B0609020204030204" pitchFamily="49" charset="0"/>
                          <a:ea typeface="+mn-ea"/>
                          <a:cs typeface="+mn-cs"/>
                        </a:rPr>
                        <a:t>kurtosis</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600" b="0" i="0" dirty="0">
                          <a:effectLst/>
                          <a:latin typeface="Consolas" panose="020B0609020204030204" pitchFamily="49" charset="0"/>
                        </a:rPr>
                        <a:t>-1.08428494</a:t>
                      </a:r>
                      <a:endParaRPr lang="en-US" sz="1600" b="0" i="0" kern="1200" dirty="0">
                        <a:solidFill>
                          <a:schemeClr val="dk1"/>
                        </a:solidFill>
                        <a:effectLst/>
                        <a:latin typeface="Consolas" panose="020B0609020204030204" pitchFamily="49"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901664"/>
                  </a:ext>
                </a:extLst>
              </a:tr>
            </a:tbl>
          </a:graphicData>
        </a:graphic>
      </p:graphicFrame>
      <p:pic>
        <p:nvPicPr>
          <p:cNvPr id="8" name="Picture 7">
            <a:extLst>
              <a:ext uri="{FF2B5EF4-FFF2-40B4-BE49-F238E27FC236}">
                <a16:creationId xmlns:a16="http://schemas.microsoft.com/office/drawing/2014/main" id="{01A6765C-EA5C-E99B-ECFF-92F62AC7A4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690" y="1296456"/>
            <a:ext cx="6690377" cy="5053460"/>
          </a:xfrm>
          <a:prstGeom prst="rect">
            <a:avLst/>
          </a:prstGeom>
        </p:spPr>
      </p:pic>
    </p:spTree>
    <p:extLst>
      <p:ext uri="{BB962C8B-B14F-4D97-AF65-F5344CB8AC3E}">
        <p14:creationId xmlns:p14="http://schemas.microsoft.com/office/powerpoint/2010/main" val="23455875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a:xfrm>
            <a:off x="867806" y="286603"/>
            <a:ext cx="10287874" cy="1450757"/>
          </a:xfrm>
        </p:spPr>
        <p:txBody>
          <a:bodyPr/>
          <a:lstStyle/>
          <a:p>
            <a:r>
              <a:rPr lang="en-US" sz="4800" b="1" dirty="0">
                <a:solidFill>
                  <a:schemeClr val="tx1"/>
                </a:solidFill>
                <a:latin typeface="+mn-lt"/>
              </a:rPr>
              <a:t>Visualization and Understanding Mileage(km) variable</a:t>
            </a:r>
            <a:endParaRPr lang="en-US" b="1" dirty="0"/>
          </a:p>
        </p:txBody>
      </p:sp>
      <p:sp>
        <p:nvSpPr>
          <p:cNvPr id="3" name="Content Placeholder 2">
            <a:extLst>
              <a:ext uri="{FF2B5EF4-FFF2-40B4-BE49-F238E27FC236}">
                <a16:creationId xmlns:a16="http://schemas.microsoft.com/office/drawing/2014/main" id="{0A368C9B-9F46-050D-E3AA-6A2BB0683156}"/>
              </a:ext>
            </a:extLst>
          </p:cNvPr>
          <p:cNvSpPr>
            <a:spLocks noGrp="1"/>
          </p:cNvSpPr>
          <p:nvPr>
            <p:ph idx="1"/>
          </p:nvPr>
        </p:nvSpPr>
        <p:spPr>
          <a:xfrm>
            <a:off x="1097280" y="1845734"/>
            <a:ext cx="9840575" cy="4199790"/>
          </a:xfrm>
        </p:spPr>
        <p:txBody>
          <a:bodyPr>
            <a:normAutofit/>
          </a:bodyPr>
          <a:lstStyle/>
          <a:p>
            <a:pPr>
              <a:buFont typeface="Wingdings" panose="05000000000000000000" pitchFamily="2" charset="2"/>
              <a:buChar char="Ø"/>
            </a:pPr>
            <a:r>
              <a:rPr lang="en-US" b="1" dirty="0">
                <a:solidFill>
                  <a:srgbClr val="FF0000"/>
                </a:solidFill>
              </a:rPr>
              <a:t>“Mileage(km)” </a:t>
            </a:r>
            <a:r>
              <a:rPr lang="en-US" dirty="0">
                <a:solidFill>
                  <a:schemeClr val="tx1"/>
                </a:solidFill>
              </a:rPr>
              <a:t>columns is input continuous variable for our machine learning model</a:t>
            </a:r>
          </a:p>
          <a:p>
            <a:pPr>
              <a:buFont typeface="Wingdings" panose="05000000000000000000" pitchFamily="2" charset="2"/>
              <a:buChar char="Ø"/>
            </a:pPr>
            <a:r>
              <a:rPr lang="en-US" dirty="0">
                <a:solidFill>
                  <a:schemeClr val="tx1"/>
                </a:solidFill>
              </a:rPr>
              <a:t>there are </a:t>
            </a:r>
            <a:r>
              <a:rPr lang="en-US" b="1" dirty="0">
                <a:solidFill>
                  <a:srgbClr val="FF0000"/>
                </a:solidFill>
              </a:rPr>
              <a:t>“1639” </a:t>
            </a:r>
            <a:r>
              <a:rPr lang="en-US" dirty="0">
                <a:solidFill>
                  <a:schemeClr val="tx1"/>
                </a:solidFill>
              </a:rPr>
              <a:t>different milage driven  for which cars can be sold</a:t>
            </a:r>
          </a:p>
          <a:p>
            <a:pPr>
              <a:buFont typeface="Wingdings" panose="05000000000000000000" pitchFamily="2" charset="2"/>
              <a:buChar char="Ø"/>
            </a:pPr>
            <a:r>
              <a:rPr lang="en-US" dirty="0">
                <a:solidFill>
                  <a:schemeClr val="tx1"/>
                </a:solidFill>
              </a:rPr>
              <a:t>Min </a:t>
            </a:r>
            <a:r>
              <a:rPr lang="en-US" b="1" dirty="0">
                <a:solidFill>
                  <a:srgbClr val="FF0000"/>
                </a:solidFill>
              </a:rPr>
              <a:t>“304 km”</a:t>
            </a:r>
            <a:r>
              <a:rPr lang="en-US" dirty="0">
                <a:solidFill>
                  <a:schemeClr val="tx1"/>
                </a:solidFill>
              </a:rPr>
              <a:t> to max </a:t>
            </a:r>
            <a:r>
              <a:rPr lang="en-US" b="1" dirty="0">
                <a:solidFill>
                  <a:srgbClr val="FF0000"/>
                </a:solidFill>
              </a:rPr>
              <a:t>“60000 km”</a:t>
            </a:r>
          </a:p>
          <a:p>
            <a:pPr>
              <a:buFont typeface="Wingdings" panose="05000000000000000000" pitchFamily="2" charset="2"/>
              <a:buChar char="Ø"/>
            </a:pPr>
            <a:r>
              <a:rPr lang="en-US" b="1" dirty="0">
                <a:solidFill>
                  <a:srgbClr val="FF0000"/>
                </a:solidFill>
              </a:rPr>
              <a:t>“261”</a:t>
            </a:r>
            <a:r>
              <a:rPr lang="en-US" dirty="0">
                <a:solidFill>
                  <a:schemeClr val="tx1"/>
                </a:solidFill>
              </a:rPr>
              <a:t> max number of Mileage in </a:t>
            </a:r>
            <a:r>
              <a:rPr lang="en-US" b="1" dirty="0">
                <a:solidFill>
                  <a:srgbClr val="FF0000"/>
                </a:solidFill>
              </a:rPr>
              <a:t>“60000 km”</a:t>
            </a:r>
          </a:p>
          <a:p>
            <a:pPr>
              <a:buFont typeface="Wingdings" panose="05000000000000000000" pitchFamily="2" charset="2"/>
              <a:buChar char="Ø"/>
            </a:pPr>
            <a:r>
              <a:rPr lang="en-US" dirty="0">
                <a:solidFill>
                  <a:schemeClr val="tx1"/>
                </a:solidFill>
              </a:rPr>
              <a:t>The skewness of Mileage is </a:t>
            </a:r>
            <a:r>
              <a:rPr lang="en-US" sz="2000" b="0" i="0" dirty="0">
                <a:effectLst/>
                <a:latin typeface="Consolas" panose="020B0609020204030204" pitchFamily="49" charset="0"/>
              </a:rPr>
              <a:t>0.430406631</a:t>
            </a:r>
            <a:r>
              <a:rPr lang="en-US" dirty="0">
                <a:solidFill>
                  <a:schemeClr val="tx1"/>
                </a:solidFill>
              </a:rPr>
              <a:t> which is between -0.5 &amp; 0.5, hence of Mileage is </a:t>
            </a:r>
            <a:r>
              <a:rPr lang="en-US" b="1" dirty="0">
                <a:solidFill>
                  <a:srgbClr val="FF0000"/>
                </a:solidFill>
              </a:rPr>
              <a:t>nearly symmetrical.</a:t>
            </a:r>
          </a:p>
          <a:p>
            <a:pPr>
              <a:buFont typeface="Wingdings" panose="05000000000000000000" pitchFamily="2" charset="2"/>
              <a:buChar char="Ø"/>
            </a:pPr>
            <a:r>
              <a:rPr lang="en-US" dirty="0">
                <a:solidFill>
                  <a:schemeClr val="tx1"/>
                </a:solidFill>
              </a:rPr>
              <a:t>The kurtosis of Mileage of car </a:t>
            </a:r>
            <a:r>
              <a:rPr lang="en-US" sz="2000" b="0" i="0" dirty="0">
                <a:effectLst/>
                <a:latin typeface="Consolas" panose="020B0609020204030204" pitchFamily="49" charset="0"/>
              </a:rPr>
              <a:t>-1.08428494</a:t>
            </a:r>
            <a:r>
              <a:rPr lang="en-US" dirty="0">
                <a:solidFill>
                  <a:schemeClr val="dk1"/>
                </a:solidFill>
                <a:latin typeface="Consolas" panose="020B0609020204030204" pitchFamily="49" charset="0"/>
              </a:rPr>
              <a:t> which </a:t>
            </a:r>
            <a:r>
              <a:rPr lang="en-US" dirty="0">
                <a:solidFill>
                  <a:schemeClr val="tx1"/>
                </a:solidFill>
              </a:rPr>
              <a:t>is near zero hence the </a:t>
            </a:r>
            <a:r>
              <a:rPr lang="en-US" b="1" dirty="0">
                <a:solidFill>
                  <a:srgbClr val="FF0000"/>
                </a:solidFill>
              </a:rPr>
              <a:t>distributions is normal</a:t>
            </a:r>
          </a:p>
        </p:txBody>
      </p:sp>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52</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33225642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7DF94CD-846E-94E6-C637-900B20E1CB83}"/>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EEAADF2A-CCD6-FB7F-2CD6-6AD36C82F002}"/>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44C5C5F2-E159-D771-7F22-F9991D7B1887}"/>
              </a:ext>
            </a:extLst>
          </p:cNvPr>
          <p:cNvSpPr>
            <a:spLocks noGrp="1"/>
          </p:cNvSpPr>
          <p:nvPr>
            <p:ph type="sldNum" sz="quarter" idx="12"/>
          </p:nvPr>
        </p:nvSpPr>
        <p:spPr/>
        <p:txBody>
          <a:bodyPr/>
          <a:lstStyle/>
          <a:p>
            <a:fld id="{D67CA79A-80EE-45A9-8DD4-C0B1AF25D068}" type="slidenum">
              <a:rPr lang="en-US" smtClean="0"/>
              <a:t>53</a:t>
            </a:fld>
            <a:endParaRPr lang="en-US"/>
          </a:p>
        </p:txBody>
      </p:sp>
      <p:sp>
        <p:nvSpPr>
          <p:cNvPr id="12" name="Title 11">
            <a:extLst>
              <a:ext uri="{FF2B5EF4-FFF2-40B4-BE49-F238E27FC236}">
                <a16:creationId xmlns:a16="http://schemas.microsoft.com/office/drawing/2014/main" id="{D22AB4EB-4D1E-E03B-F19D-1392B05F38EF}"/>
              </a:ext>
            </a:extLst>
          </p:cNvPr>
          <p:cNvSpPr>
            <a:spLocks noGrp="1"/>
          </p:cNvSpPr>
          <p:nvPr>
            <p:ph type="title" idx="4294967295"/>
          </p:nvPr>
        </p:nvSpPr>
        <p:spPr>
          <a:xfrm>
            <a:off x="227144" y="91685"/>
            <a:ext cx="11485330" cy="1449387"/>
          </a:xfrm>
        </p:spPr>
        <p:txBody>
          <a:bodyPr>
            <a:normAutofit/>
          </a:bodyPr>
          <a:lstStyle/>
          <a:p>
            <a:r>
              <a:rPr lang="en-US" sz="4800" b="1" dirty="0">
                <a:solidFill>
                  <a:schemeClr val="tx1"/>
                </a:solidFill>
                <a:latin typeface="+mn-lt"/>
              </a:rPr>
              <a:t>Visualization and Understanding </a:t>
            </a:r>
            <a:r>
              <a:rPr lang="en-US" b="1" dirty="0" err="1">
                <a:solidFill>
                  <a:schemeClr val="tx1"/>
                </a:solidFill>
                <a:latin typeface="+mn-lt"/>
              </a:rPr>
              <a:t>EngineCapacity</a:t>
            </a:r>
            <a:r>
              <a:rPr lang="en-US" b="1" dirty="0">
                <a:solidFill>
                  <a:schemeClr val="tx1"/>
                </a:solidFill>
                <a:latin typeface="+mn-lt"/>
              </a:rPr>
              <a:t>(cc) variable</a:t>
            </a:r>
          </a:p>
        </p:txBody>
      </p:sp>
      <p:graphicFrame>
        <p:nvGraphicFramePr>
          <p:cNvPr id="19" name="Table 18">
            <a:extLst>
              <a:ext uri="{FF2B5EF4-FFF2-40B4-BE49-F238E27FC236}">
                <a16:creationId xmlns:a16="http://schemas.microsoft.com/office/drawing/2014/main" id="{996B5E98-4F62-9C77-6205-C6FF0A3BFC46}"/>
              </a:ext>
            </a:extLst>
          </p:cNvPr>
          <p:cNvGraphicFramePr>
            <a:graphicFrameLocks noGrp="1"/>
          </p:cNvGraphicFramePr>
          <p:nvPr/>
        </p:nvGraphicFramePr>
        <p:xfrm>
          <a:off x="7364450" y="2072336"/>
          <a:ext cx="3693053" cy="3540363"/>
        </p:xfrm>
        <a:graphic>
          <a:graphicData uri="http://schemas.openxmlformats.org/drawingml/2006/table">
            <a:tbl>
              <a:tblPr firstRow="1" bandRow="1">
                <a:tableStyleId>{85BE263C-DBD7-4A20-BB59-AAB30ACAA65A}</a:tableStyleId>
              </a:tblPr>
              <a:tblGrid>
                <a:gridCol w="2157211">
                  <a:extLst>
                    <a:ext uri="{9D8B030D-6E8A-4147-A177-3AD203B41FA5}">
                      <a16:colId xmlns:a16="http://schemas.microsoft.com/office/drawing/2014/main" val="2683577531"/>
                    </a:ext>
                  </a:extLst>
                </a:gridCol>
                <a:gridCol w="1535842">
                  <a:extLst>
                    <a:ext uri="{9D8B030D-6E8A-4147-A177-3AD203B41FA5}">
                      <a16:colId xmlns:a16="http://schemas.microsoft.com/office/drawing/2014/main" val="1612060831"/>
                    </a:ext>
                  </a:extLst>
                </a:gridCol>
              </a:tblGrid>
              <a:tr h="3447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mn-lt"/>
                          <a:ea typeface="+mn-ea"/>
                          <a:cs typeface="+mn-cs"/>
                        </a:rPr>
                        <a:t>Description statistic</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600" b="1" kern="1200" dirty="0">
                          <a:solidFill>
                            <a:schemeClr val="tx1"/>
                          </a:solidFill>
                          <a:latin typeface="+mn-lt"/>
                          <a:ea typeface="+mn-ea"/>
                          <a:cs typeface="+mn-cs"/>
                        </a:rPr>
                        <a:t>Target value</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759675"/>
                  </a:ext>
                </a:extLst>
              </a:tr>
              <a:tr h="344769">
                <a:tc>
                  <a:txBody>
                    <a:bodyPr/>
                    <a:lstStyle/>
                    <a:p>
                      <a:pPr algn="ctr"/>
                      <a:r>
                        <a:rPr lang="en-US" sz="1600" i="0" dirty="0">
                          <a:effectLst/>
                          <a:latin typeface="Consolas" panose="020B0609020204030204" pitchFamily="49" charset="0"/>
                        </a:rPr>
                        <a:t>mean</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1525.587 cc</a:t>
                      </a:r>
                      <a:endParaRPr lang="en-US" sz="1600" b="0" dirty="0">
                        <a:solidFill>
                          <a:schemeClr val="tx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284109"/>
                  </a:ext>
                </a:extLst>
              </a:tr>
              <a:tr h="416451">
                <a:tc>
                  <a:txBody>
                    <a:bodyPr/>
                    <a:lstStyle/>
                    <a:p>
                      <a:pPr algn="ctr"/>
                      <a:r>
                        <a:rPr lang="en-US" sz="1600" dirty="0"/>
                        <a:t>standard deviation (</a:t>
                      </a:r>
                      <a:r>
                        <a:rPr lang="en-US" sz="1600" i="0" dirty="0">
                          <a:effectLst/>
                          <a:latin typeface="Consolas" panose="020B0609020204030204" pitchFamily="49" charset="0"/>
                        </a:rPr>
                        <a:t>std</a:t>
                      </a:r>
                      <a:r>
                        <a:rPr lang="en-US" sz="1600" dirty="0"/>
                        <a:t>)</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634.555 cc</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8794440"/>
                  </a:ext>
                </a:extLst>
              </a:tr>
              <a:tr h="3447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Q1, lower quartile , 25%</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1000.00 cc</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197406"/>
                  </a:ext>
                </a:extLst>
              </a:tr>
              <a:tr h="3447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Q2, median , 50%</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1500.00 cc</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1326643"/>
                  </a:ext>
                </a:extLst>
              </a:tr>
              <a:tr h="3447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Q3, upper quartile,75%</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1800.00 cc</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3854951"/>
                  </a:ext>
                </a:extLst>
              </a:tr>
              <a:tr h="344769">
                <a:tc>
                  <a:txBody>
                    <a:bodyPr/>
                    <a:lstStyle/>
                    <a:p>
                      <a:pPr algn="ctr"/>
                      <a:r>
                        <a:rPr lang="en-US" sz="1600" dirty="0"/>
                        <a:t>Min</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600.00 cc</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3755522"/>
                  </a:ext>
                </a:extLst>
              </a:tr>
              <a:tr h="344769">
                <a:tc>
                  <a:txBody>
                    <a:bodyPr/>
                    <a:lstStyle/>
                    <a:p>
                      <a:pPr algn="ctr"/>
                      <a:r>
                        <a:rPr lang="en-US" sz="1600" dirty="0"/>
                        <a:t>max</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6200.00 cc</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0554251"/>
                  </a:ext>
                </a:extLst>
              </a:tr>
              <a:tr h="3447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Skewness</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1.075981781</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7070214"/>
                  </a:ext>
                </a:extLst>
              </a:tr>
              <a:tr h="3447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kurtosis</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effectLst/>
                          <a:latin typeface="Consolas" panose="020B0609020204030204" pitchFamily="49" charset="0"/>
                        </a:rPr>
                        <a:t>3.021270291</a:t>
                      </a:r>
                      <a:endParaRPr lang="en-US" sz="1600" dirty="0"/>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901664"/>
                  </a:ext>
                </a:extLst>
              </a:tr>
            </a:tbl>
          </a:graphicData>
        </a:graphic>
      </p:graphicFrame>
      <p:pic>
        <p:nvPicPr>
          <p:cNvPr id="3" name="Picture 2">
            <a:extLst>
              <a:ext uri="{FF2B5EF4-FFF2-40B4-BE49-F238E27FC236}">
                <a16:creationId xmlns:a16="http://schemas.microsoft.com/office/drawing/2014/main" id="{925B8121-A652-0E07-B659-E9231D3C9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81" y="1449830"/>
            <a:ext cx="6445145" cy="4868228"/>
          </a:xfrm>
          <a:prstGeom prst="rect">
            <a:avLst/>
          </a:prstGeom>
        </p:spPr>
      </p:pic>
    </p:spTree>
    <p:extLst>
      <p:ext uri="{BB962C8B-B14F-4D97-AF65-F5344CB8AC3E}">
        <p14:creationId xmlns:p14="http://schemas.microsoft.com/office/powerpoint/2010/main" val="8435599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a:xfrm>
            <a:off x="867806" y="286603"/>
            <a:ext cx="10287874" cy="1450757"/>
          </a:xfrm>
        </p:spPr>
        <p:txBody>
          <a:bodyPr/>
          <a:lstStyle/>
          <a:p>
            <a:r>
              <a:rPr lang="en-US" sz="4800" b="1" dirty="0">
                <a:solidFill>
                  <a:schemeClr val="tx1"/>
                </a:solidFill>
                <a:latin typeface="+mn-lt"/>
              </a:rPr>
              <a:t>Visualization and Understanding </a:t>
            </a:r>
            <a:r>
              <a:rPr lang="en-US" b="1" dirty="0" err="1">
                <a:solidFill>
                  <a:schemeClr val="tx1"/>
                </a:solidFill>
                <a:latin typeface="+mn-lt"/>
              </a:rPr>
              <a:t>EngineCapacity</a:t>
            </a:r>
            <a:r>
              <a:rPr lang="en-US" b="1" dirty="0">
                <a:solidFill>
                  <a:schemeClr val="tx1"/>
                </a:solidFill>
                <a:latin typeface="+mn-lt"/>
              </a:rPr>
              <a:t>(cc) variable</a:t>
            </a:r>
            <a:endParaRPr lang="en-US" b="1" dirty="0"/>
          </a:p>
        </p:txBody>
      </p:sp>
      <p:sp>
        <p:nvSpPr>
          <p:cNvPr id="3" name="Content Placeholder 2">
            <a:extLst>
              <a:ext uri="{FF2B5EF4-FFF2-40B4-BE49-F238E27FC236}">
                <a16:creationId xmlns:a16="http://schemas.microsoft.com/office/drawing/2014/main" id="{0A368C9B-9F46-050D-E3AA-6A2BB0683156}"/>
              </a:ext>
            </a:extLst>
          </p:cNvPr>
          <p:cNvSpPr>
            <a:spLocks noGrp="1"/>
          </p:cNvSpPr>
          <p:nvPr>
            <p:ph idx="1"/>
          </p:nvPr>
        </p:nvSpPr>
        <p:spPr>
          <a:xfrm>
            <a:off x="1097280" y="1845734"/>
            <a:ext cx="9840575" cy="4199790"/>
          </a:xfrm>
        </p:spPr>
        <p:txBody>
          <a:bodyPr>
            <a:normAutofit/>
          </a:bodyPr>
          <a:lstStyle/>
          <a:p>
            <a:pPr>
              <a:buFont typeface="Wingdings" panose="05000000000000000000" pitchFamily="2" charset="2"/>
              <a:buChar char="Ø"/>
            </a:pPr>
            <a:r>
              <a:rPr lang="en-US" b="1" dirty="0">
                <a:solidFill>
                  <a:srgbClr val="FF0000"/>
                </a:solidFill>
              </a:rPr>
              <a:t>“</a:t>
            </a:r>
            <a:r>
              <a:rPr lang="en-US" b="1" dirty="0" err="1">
                <a:solidFill>
                  <a:srgbClr val="FF0000"/>
                </a:solidFill>
              </a:rPr>
              <a:t>EngineCapacity</a:t>
            </a:r>
            <a:r>
              <a:rPr lang="en-US" b="1" dirty="0">
                <a:solidFill>
                  <a:srgbClr val="FF0000"/>
                </a:solidFill>
              </a:rPr>
              <a:t>(cc)”</a:t>
            </a:r>
            <a:r>
              <a:rPr lang="en-US" b="1" dirty="0">
                <a:solidFill>
                  <a:schemeClr val="tx1"/>
                </a:solidFill>
              </a:rPr>
              <a:t>  </a:t>
            </a:r>
            <a:r>
              <a:rPr lang="en-US" dirty="0">
                <a:solidFill>
                  <a:schemeClr val="tx1"/>
                </a:solidFill>
              </a:rPr>
              <a:t>columns is input continuous variable for our machine learning model</a:t>
            </a:r>
          </a:p>
          <a:p>
            <a:pPr>
              <a:buFont typeface="Wingdings" panose="05000000000000000000" pitchFamily="2" charset="2"/>
              <a:buChar char="Ø"/>
            </a:pPr>
            <a:r>
              <a:rPr lang="en-US" dirty="0">
                <a:solidFill>
                  <a:schemeClr val="tx1"/>
                </a:solidFill>
              </a:rPr>
              <a:t> there </a:t>
            </a:r>
            <a:r>
              <a:rPr lang="en-US" b="1" dirty="0">
                <a:solidFill>
                  <a:srgbClr val="FF0000"/>
                </a:solidFill>
              </a:rPr>
              <a:t>“48”</a:t>
            </a:r>
            <a:r>
              <a:rPr lang="en-US" dirty="0">
                <a:solidFill>
                  <a:schemeClr val="tx1"/>
                </a:solidFill>
              </a:rPr>
              <a:t>  different </a:t>
            </a:r>
            <a:r>
              <a:rPr lang="en-US" dirty="0" err="1">
                <a:solidFill>
                  <a:schemeClr val="tx1"/>
                </a:solidFill>
              </a:rPr>
              <a:t>EngineCapacity</a:t>
            </a:r>
            <a:r>
              <a:rPr lang="en-US" dirty="0">
                <a:solidFill>
                  <a:schemeClr val="tx1"/>
                </a:solidFill>
              </a:rPr>
              <a:t>(cc)  for which cars can be sold</a:t>
            </a:r>
          </a:p>
          <a:p>
            <a:pPr>
              <a:buFont typeface="Wingdings" panose="05000000000000000000" pitchFamily="2" charset="2"/>
              <a:buChar char="Ø"/>
            </a:pPr>
            <a:r>
              <a:rPr lang="en-US" b="1" dirty="0">
                <a:solidFill>
                  <a:srgbClr val="FF0000"/>
                </a:solidFill>
              </a:rPr>
              <a:t>“2351”</a:t>
            </a:r>
            <a:r>
              <a:rPr lang="en-US" dirty="0">
                <a:solidFill>
                  <a:schemeClr val="tx1"/>
                </a:solidFill>
              </a:rPr>
              <a:t> is the highest number of “1500 cc” car</a:t>
            </a:r>
          </a:p>
          <a:p>
            <a:pPr>
              <a:buFont typeface="Wingdings" panose="05000000000000000000" pitchFamily="2" charset="2"/>
              <a:buChar char="Ø"/>
            </a:pPr>
            <a:r>
              <a:rPr lang="en-US" dirty="0">
                <a:solidFill>
                  <a:schemeClr val="tx1"/>
                </a:solidFill>
              </a:rPr>
              <a:t>Min car </a:t>
            </a:r>
            <a:r>
              <a:rPr lang="en-US" b="1" dirty="0">
                <a:solidFill>
                  <a:srgbClr val="FF0000"/>
                </a:solidFill>
              </a:rPr>
              <a:t>“600 cc”</a:t>
            </a:r>
            <a:r>
              <a:rPr lang="en-US" dirty="0">
                <a:solidFill>
                  <a:schemeClr val="tx1"/>
                </a:solidFill>
              </a:rPr>
              <a:t> and  max car Engine capacity is of </a:t>
            </a:r>
            <a:r>
              <a:rPr lang="en-US" b="1" dirty="0">
                <a:solidFill>
                  <a:srgbClr val="FF0000"/>
                </a:solidFill>
              </a:rPr>
              <a:t>“6208 cc”</a:t>
            </a:r>
          </a:p>
          <a:p>
            <a:pPr>
              <a:buFont typeface="Wingdings" panose="05000000000000000000" pitchFamily="2" charset="2"/>
              <a:buChar char="Ø"/>
            </a:pPr>
            <a:r>
              <a:rPr lang="en-US" dirty="0">
                <a:solidFill>
                  <a:schemeClr val="tx1"/>
                </a:solidFill>
              </a:rPr>
              <a:t>3. The skewness of </a:t>
            </a:r>
            <a:r>
              <a:rPr lang="en-US" dirty="0" err="1">
                <a:solidFill>
                  <a:schemeClr val="tx1"/>
                </a:solidFill>
              </a:rPr>
              <a:t>EngineCapacity</a:t>
            </a:r>
            <a:r>
              <a:rPr lang="en-US" dirty="0">
                <a:solidFill>
                  <a:schemeClr val="tx1"/>
                </a:solidFill>
              </a:rPr>
              <a:t>(CC) is </a:t>
            </a:r>
            <a:r>
              <a:rPr lang="en-US" sz="2000" b="0" i="0" dirty="0">
                <a:effectLst/>
                <a:latin typeface="Consolas" panose="020B0609020204030204" pitchFamily="49" charset="0"/>
              </a:rPr>
              <a:t>1.075981781</a:t>
            </a:r>
            <a:r>
              <a:rPr lang="en-US" dirty="0">
                <a:solidFill>
                  <a:schemeClr val="tx1"/>
                </a:solidFill>
              </a:rPr>
              <a:t> hence the </a:t>
            </a:r>
            <a:r>
              <a:rPr lang="en-US" dirty="0" err="1">
                <a:solidFill>
                  <a:schemeClr val="tx1"/>
                </a:solidFill>
              </a:rPr>
              <a:t>EngineCapacity</a:t>
            </a:r>
            <a:r>
              <a:rPr lang="en-US" dirty="0">
                <a:solidFill>
                  <a:schemeClr val="tx1"/>
                </a:solidFill>
              </a:rPr>
              <a:t>(cc) is </a:t>
            </a:r>
            <a:r>
              <a:rPr lang="en-US" b="1" dirty="0">
                <a:solidFill>
                  <a:srgbClr val="FF0000"/>
                </a:solidFill>
              </a:rPr>
              <a:t>slightly positive skewed</a:t>
            </a:r>
            <a:r>
              <a:rPr lang="en-US" dirty="0">
                <a:solidFill>
                  <a:schemeClr val="tx1"/>
                </a:solidFill>
              </a:rPr>
              <a:t>.</a:t>
            </a:r>
          </a:p>
          <a:p>
            <a:pPr>
              <a:buFont typeface="Wingdings" panose="05000000000000000000" pitchFamily="2" charset="2"/>
              <a:buChar char="Ø"/>
            </a:pPr>
            <a:r>
              <a:rPr lang="en-US" dirty="0">
                <a:solidFill>
                  <a:schemeClr val="tx1"/>
                </a:solidFill>
              </a:rPr>
              <a:t>3. The kurtosis of </a:t>
            </a:r>
            <a:r>
              <a:rPr lang="en-US" dirty="0" err="1">
                <a:solidFill>
                  <a:schemeClr val="tx1"/>
                </a:solidFill>
              </a:rPr>
              <a:t>EngineCapacity</a:t>
            </a:r>
            <a:r>
              <a:rPr lang="en-US" dirty="0">
                <a:solidFill>
                  <a:schemeClr val="tx1"/>
                </a:solidFill>
              </a:rPr>
              <a:t> is </a:t>
            </a:r>
            <a:r>
              <a:rPr lang="en-US" sz="2000" b="0" i="0" dirty="0">
                <a:effectLst/>
                <a:latin typeface="Consolas" panose="020B0609020204030204" pitchFamily="49" charset="0"/>
              </a:rPr>
              <a:t>3.021270291</a:t>
            </a:r>
            <a:r>
              <a:rPr lang="en-US" b="0" i="0" dirty="0">
                <a:effectLst/>
                <a:latin typeface="Consolas" panose="020B0609020204030204" pitchFamily="49" charset="0"/>
              </a:rPr>
              <a:t> which</a:t>
            </a:r>
            <a:r>
              <a:rPr lang="en-US" dirty="0">
                <a:solidFill>
                  <a:schemeClr val="tx1"/>
                </a:solidFill>
              </a:rPr>
              <a:t> is greater than +2, hence the distributions </a:t>
            </a:r>
            <a:r>
              <a:rPr lang="en-US" b="1" dirty="0">
                <a:solidFill>
                  <a:srgbClr val="FF0000"/>
                </a:solidFill>
              </a:rPr>
              <a:t>is too peaked</a:t>
            </a:r>
            <a:r>
              <a:rPr lang="en-US" dirty="0">
                <a:solidFill>
                  <a:schemeClr val="tx1"/>
                </a:solidFill>
              </a:rPr>
              <a:t>.</a:t>
            </a:r>
          </a:p>
          <a:p>
            <a:pPr marL="0" indent="0">
              <a:buNone/>
            </a:pPr>
            <a:endParaRPr lang="en-US" b="0" dirty="0">
              <a:effectLst/>
              <a:latin typeface="Consolas" panose="020B0609020204030204" pitchFamily="49" charset="0"/>
            </a:endParaRPr>
          </a:p>
          <a:p>
            <a:pPr>
              <a:buFont typeface="Wingdings" panose="05000000000000000000" pitchFamily="2" charset="2"/>
              <a:buChar char="Ø"/>
            </a:pPr>
            <a:endParaRPr lang="en-US" dirty="0"/>
          </a:p>
        </p:txBody>
      </p:sp>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54</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3554613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CACBB4-7C3A-9FE9-1B80-A04C3DBBD719}"/>
              </a:ext>
            </a:extLst>
          </p:cNvPr>
          <p:cNvSpPr>
            <a:spLocks noGrp="1"/>
          </p:cNvSpPr>
          <p:nvPr>
            <p:ph type="title"/>
          </p:nvPr>
        </p:nvSpPr>
        <p:spPr/>
        <p:txBody>
          <a:bodyPr>
            <a:normAutofit fontScale="90000"/>
          </a:bodyPr>
          <a:lstStyle/>
          <a:p>
            <a:r>
              <a:rPr lang="en-US" b="1" dirty="0">
                <a:solidFill>
                  <a:schemeClr val="tx1"/>
                </a:solidFill>
              </a:rPr>
              <a:t>Visualization  and Understanding </a:t>
            </a:r>
            <a:r>
              <a:rPr lang="en-US" b="1" dirty="0"/>
              <a:t>categorical</a:t>
            </a:r>
            <a:r>
              <a:rPr lang="en-US" b="1" dirty="0">
                <a:solidFill>
                  <a:schemeClr val="tx1"/>
                </a:solidFill>
              </a:rPr>
              <a:t> feature variable </a:t>
            </a:r>
            <a:endParaRPr lang="en-US" dirty="0"/>
          </a:p>
        </p:txBody>
      </p:sp>
      <p:sp>
        <p:nvSpPr>
          <p:cNvPr id="8" name="Text Placeholder 7">
            <a:extLst>
              <a:ext uri="{FF2B5EF4-FFF2-40B4-BE49-F238E27FC236}">
                <a16:creationId xmlns:a16="http://schemas.microsoft.com/office/drawing/2014/main" id="{54452BEF-92C2-E3A2-CADE-D9888ED4F16E}"/>
              </a:ext>
            </a:extLst>
          </p:cNvPr>
          <p:cNvSpPr>
            <a:spLocks noGrp="1"/>
          </p:cNvSpPr>
          <p:nvPr>
            <p:ph type="body" idx="1"/>
          </p:nvPr>
        </p:nvSpPr>
        <p:spPr>
          <a:xfrm>
            <a:off x="7472454" y="4255104"/>
            <a:ext cx="2530034" cy="1912727"/>
          </a:xfrm>
        </p:spPr>
        <p:txBody>
          <a:bodyPr>
            <a:normAutofit/>
          </a:bodyPr>
          <a:lstStyle/>
          <a:p>
            <a:pPr marL="285750" indent="-285750" algn="l" rtl="0" eaLnBrk="1" fontAlgn="t" latinLnBrk="0" hangingPunct="1">
              <a:lnSpc>
                <a:spcPct val="110000"/>
              </a:lnSpc>
              <a:spcBef>
                <a:spcPts val="0"/>
              </a:spcBef>
              <a:spcAft>
                <a:spcPts val="0"/>
              </a:spcAft>
              <a:buFont typeface="Wingdings" panose="05000000000000000000" pitchFamily="2" charset="2"/>
              <a:buChar char="v"/>
            </a:pPr>
            <a:r>
              <a:rPr lang="en-US" sz="1800" b="0" i="0" u="none" strike="noStrike" kern="1200" cap="none" dirty="0" err="1">
                <a:solidFill>
                  <a:srgbClr val="000000"/>
                </a:solidFill>
                <a:effectLst/>
                <a:latin typeface="Calibri" panose="020F0502020204030204" pitchFamily="34" charset="0"/>
              </a:rPr>
              <a:t>CarCompany</a:t>
            </a:r>
            <a:endParaRPr lang="en-US" sz="1800" b="0" i="0" u="none" strike="noStrike" cap="none" dirty="0">
              <a:effectLst/>
              <a:latin typeface="Arial" panose="020B0604020202020204" pitchFamily="34" charset="0"/>
            </a:endParaRPr>
          </a:p>
          <a:p>
            <a:pPr marL="285750" indent="-285750" algn="l" rtl="0" eaLnBrk="1" fontAlgn="t" latinLnBrk="0" hangingPunct="1">
              <a:lnSpc>
                <a:spcPct val="110000"/>
              </a:lnSpc>
              <a:spcBef>
                <a:spcPts val="0"/>
              </a:spcBef>
              <a:spcAft>
                <a:spcPts val="0"/>
              </a:spcAft>
              <a:buFont typeface="Wingdings" panose="05000000000000000000" pitchFamily="2" charset="2"/>
              <a:buChar char="v"/>
            </a:pPr>
            <a:r>
              <a:rPr lang="en-US" sz="1800" b="0" i="0" u="none" strike="noStrike" kern="1200" cap="none" dirty="0" err="1">
                <a:solidFill>
                  <a:srgbClr val="000000"/>
                </a:solidFill>
                <a:effectLst/>
                <a:latin typeface="Calibri" panose="020F0502020204030204" pitchFamily="34" charset="0"/>
              </a:rPr>
              <a:t>EngineType</a:t>
            </a:r>
            <a:endParaRPr lang="en-US" sz="1800" b="0" i="0" u="none" strike="noStrike" cap="none" dirty="0">
              <a:effectLst/>
              <a:latin typeface="Arial" panose="020B0604020202020204" pitchFamily="34" charset="0"/>
            </a:endParaRPr>
          </a:p>
          <a:p>
            <a:pPr marL="285750" indent="-285750" algn="l" rtl="0" eaLnBrk="1" fontAlgn="t" latinLnBrk="0" hangingPunct="1">
              <a:lnSpc>
                <a:spcPct val="110000"/>
              </a:lnSpc>
              <a:spcBef>
                <a:spcPts val="0"/>
              </a:spcBef>
              <a:spcAft>
                <a:spcPts val="0"/>
              </a:spcAft>
              <a:buFont typeface="Wingdings" panose="05000000000000000000" pitchFamily="2" charset="2"/>
              <a:buChar char="v"/>
            </a:pPr>
            <a:r>
              <a:rPr lang="en-US" sz="1800" b="0" i="0" u="none" strike="noStrike" kern="1200" cap="none" dirty="0">
                <a:solidFill>
                  <a:srgbClr val="000000"/>
                </a:solidFill>
                <a:effectLst/>
                <a:latin typeface="Calibri" panose="020F0502020204030204" pitchFamily="34" charset="0"/>
              </a:rPr>
              <a:t>Transmission</a:t>
            </a:r>
            <a:endParaRPr lang="en-US" sz="1800" b="0" i="0" u="none" strike="noStrike" cap="none" dirty="0">
              <a:effectLst/>
              <a:latin typeface="Arial" panose="020B0604020202020204" pitchFamily="34" charset="0"/>
            </a:endParaRPr>
          </a:p>
          <a:p>
            <a:pPr marL="285750" indent="-285750" algn="l" rtl="0" eaLnBrk="1" fontAlgn="t" latinLnBrk="0" hangingPunct="1">
              <a:lnSpc>
                <a:spcPct val="110000"/>
              </a:lnSpc>
              <a:spcBef>
                <a:spcPts val="0"/>
              </a:spcBef>
              <a:spcAft>
                <a:spcPts val="0"/>
              </a:spcAft>
              <a:buFont typeface="Wingdings" panose="05000000000000000000" pitchFamily="2" charset="2"/>
              <a:buChar char="v"/>
            </a:pPr>
            <a:r>
              <a:rPr lang="en-US" sz="1800" b="0" i="0" u="none" strike="noStrike" kern="1200" cap="none" dirty="0" err="1">
                <a:solidFill>
                  <a:srgbClr val="000000"/>
                </a:solidFill>
                <a:effectLst/>
                <a:latin typeface="Calibri" panose="020F0502020204030204" pitchFamily="34" charset="0"/>
              </a:rPr>
              <a:t>RegisteredCity</a:t>
            </a:r>
            <a:endParaRPr lang="en-US" sz="1800" b="0" i="0" u="none" strike="noStrike" cap="none" dirty="0">
              <a:effectLst/>
              <a:latin typeface="Arial" panose="020B0604020202020204" pitchFamily="34" charset="0"/>
            </a:endParaRPr>
          </a:p>
          <a:p>
            <a:pPr marL="285750" indent="-285750" algn="l" rtl="0" eaLnBrk="1" fontAlgn="t" latinLnBrk="0" hangingPunct="1">
              <a:lnSpc>
                <a:spcPct val="110000"/>
              </a:lnSpc>
              <a:spcBef>
                <a:spcPts val="0"/>
              </a:spcBef>
              <a:spcAft>
                <a:spcPts val="0"/>
              </a:spcAft>
              <a:buFont typeface="Wingdings" panose="05000000000000000000" pitchFamily="2" charset="2"/>
              <a:buChar char="v"/>
            </a:pPr>
            <a:r>
              <a:rPr lang="en-US" sz="1800" b="0" i="0" u="none" strike="noStrike" kern="1200" cap="none" dirty="0" err="1">
                <a:solidFill>
                  <a:srgbClr val="000000"/>
                </a:solidFill>
                <a:effectLst/>
                <a:latin typeface="Calibri" panose="020F0502020204030204" pitchFamily="34" charset="0"/>
              </a:rPr>
              <a:t>CarColor</a:t>
            </a:r>
            <a:endParaRPr lang="en-US" sz="1800" b="0" i="0" u="none" strike="noStrike" cap="none" dirty="0">
              <a:effectLst/>
              <a:latin typeface="Arial" panose="020B0604020202020204" pitchFamily="34" charset="0"/>
            </a:endParaRPr>
          </a:p>
          <a:p>
            <a:pPr marL="285750" indent="-285750" algn="l" rtl="0" eaLnBrk="1" fontAlgn="t" latinLnBrk="0" hangingPunct="1">
              <a:lnSpc>
                <a:spcPct val="110000"/>
              </a:lnSpc>
              <a:spcBef>
                <a:spcPts val="0"/>
              </a:spcBef>
              <a:spcAft>
                <a:spcPts val="0"/>
              </a:spcAft>
              <a:buFont typeface="Wingdings" panose="05000000000000000000" pitchFamily="2" charset="2"/>
              <a:buChar char="v"/>
            </a:pPr>
            <a:r>
              <a:rPr lang="en-US" sz="1800" b="0" i="0" u="none" strike="noStrike" kern="1200" cap="none" dirty="0" err="1">
                <a:solidFill>
                  <a:srgbClr val="000000"/>
                </a:solidFill>
                <a:effectLst/>
                <a:latin typeface="Calibri" panose="020F0502020204030204" pitchFamily="34" charset="0"/>
              </a:rPr>
              <a:t>BodyType</a:t>
            </a:r>
            <a:endParaRPr lang="en-US" sz="1800" b="0" i="0" u="none" strike="noStrike" cap="none" dirty="0">
              <a:effectLst/>
              <a:latin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5C777DDB-7033-B88F-3BA0-82F4CD1CE49C}"/>
              </a:ext>
            </a:extLst>
          </p:cNvPr>
          <p:cNvSpPr>
            <a:spLocks noGrp="1"/>
          </p:cNvSpPr>
          <p:nvPr>
            <p:ph type="dt" sz="half" idx="10"/>
          </p:nvPr>
        </p:nvSpPr>
        <p:spPr/>
        <p:txBody>
          <a:bodyPr/>
          <a:lstStyle/>
          <a:p>
            <a:r>
              <a:rPr lang="en-US"/>
              <a:t>12/21/2023</a:t>
            </a:r>
          </a:p>
        </p:txBody>
      </p:sp>
      <p:sp>
        <p:nvSpPr>
          <p:cNvPr id="5" name="Footer Placeholder 4">
            <a:extLst>
              <a:ext uri="{FF2B5EF4-FFF2-40B4-BE49-F238E27FC236}">
                <a16:creationId xmlns:a16="http://schemas.microsoft.com/office/drawing/2014/main" id="{1D981AB7-4C7E-E882-88A4-C7467BAFADDC}"/>
              </a:ext>
            </a:extLst>
          </p:cNvPr>
          <p:cNvSpPr>
            <a:spLocks noGrp="1"/>
          </p:cNvSpPr>
          <p:nvPr>
            <p:ph type="ftr" sz="quarter" idx="11"/>
          </p:nvPr>
        </p:nvSpPr>
        <p:spPr/>
        <p:txBody>
          <a:bodyPr/>
          <a:lstStyle/>
          <a:p>
            <a:r>
              <a:rPr lang="en-US"/>
              <a:t>AML semster project </a:t>
            </a:r>
          </a:p>
        </p:txBody>
      </p:sp>
      <p:sp>
        <p:nvSpPr>
          <p:cNvPr id="6" name="Slide Number Placeholder 5">
            <a:extLst>
              <a:ext uri="{FF2B5EF4-FFF2-40B4-BE49-F238E27FC236}">
                <a16:creationId xmlns:a16="http://schemas.microsoft.com/office/drawing/2014/main" id="{09C32FE2-CBDA-B802-CCF5-80D48CD6B77E}"/>
              </a:ext>
            </a:extLst>
          </p:cNvPr>
          <p:cNvSpPr>
            <a:spLocks noGrp="1"/>
          </p:cNvSpPr>
          <p:nvPr>
            <p:ph type="sldNum" sz="quarter" idx="12"/>
          </p:nvPr>
        </p:nvSpPr>
        <p:spPr/>
        <p:txBody>
          <a:bodyPr/>
          <a:lstStyle/>
          <a:p>
            <a:fld id="{D67CA79A-80EE-45A9-8DD4-C0B1AF25D068}" type="slidenum">
              <a:rPr lang="en-US" smtClean="0"/>
              <a:t>55</a:t>
            </a:fld>
            <a:endParaRPr lang="en-US"/>
          </a:p>
        </p:txBody>
      </p:sp>
    </p:spTree>
    <p:extLst>
      <p:ext uri="{BB962C8B-B14F-4D97-AF65-F5344CB8AC3E}">
        <p14:creationId xmlns:p14="http://schemas.microsoft.com/office/powerpoint/2010/main" val="24911512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236EF-07D8-1B1B-AF0F-D6A0C878BBC0}"/>
              </a:ext>
            </a:extLst>
          </p:cNvPr>
          <p:cNvSpPr>
            <a:spLocks noGrp="1"/>
          </p:cNvSpPr>
          <p:nvPr>
            <p:ph type="dt" sz="half" idx="10"/>
          </p:nvPr>
        </p:nvSpPr>
        <p:spPr/>
        <p:txBody>
          <a:bodyPr/>
          <a:lstStyle/>
          <a:p>
            <a:r>
              <a:rPr lang="en-US"/>
              <a:t>12/21/2023</a:t>
            </a:r>
          </a:p>
        </p:txBody>
      </p:sp>
      <p:sp>
        <p:nvSpPr>
          <p:cNvPr id="5" name="Footer Placeholder 4">
            <a:extLst>
              <a:ext uri="{FF2B5EF4-FFF2-40B4-BE49-F238E27FC236}">
                <a16:creationId xmlns:a16="http://schemas.microsoft.com/office/drawing/2014/main" id="{08A20AA4-B644-516E-2DA6-CD59DD1E3A9D}"/>
              </a:ext>
            </a:extLst>
          </p:cNvPr>
          <p:cNvSpPr>
            <a:spLocks noGrp="1"/>
          </p:cNvSpPr>
          <p:nvPr>
            <p:ph type="ftr" sz="quarter" idx="11"/>
          </p:nvPr>
        </p:nvSpPr>
        <p:spPr/>
        <p:txBody>
          <a:bodyPr/>
          <a:lstStyle/>
          <a:p>
            <a:r>
              <a:rPr lang="en-US"/>
              <a:t>AML semster project </a:t>
            </a:r>
          </a:p>
        </p:txBody>
      </p:sp>
      <p:sp>
        <p:nvSpPr>
          <p:cNvPr id="6" name="Slide Number Placeholder 5">
            <a:extLst>
              <a:ext uri="{FF2B5EF4-FFF2-40B4-BE49-F238E27FC236}">
                <a16:creationId xmlns:a16="http://schemas.microsoft.com/office/drawing/2014/main" id="{834BD9C4-26F8-F4E4-08C4-AED4F4FD0158}"/>
              </a:ext>
            </a:extLst>
          </p:cNvPr>
          <p:cNvSpPr>
            <a:spLocks noGrp="1"/>
          </p:cNvSpPr>
          <p:nvPr>
            <p:ph type="sldNum" sz="quarter" idx="12"/>
          </p:nvPr>
        </p:nvSpPr>
        <p:spPr/>
        <p:txBody>
          <a:bodyPr/>
          <a:lstStyle/>
          <a:p>
            <a:fld id="{D67CA79A-80EE-45A9-8DD4-C0B1AF25D068}" type="slidenum">
              <a:rPr lang="en-US" smtClean="0"/>
              <a:t>56</a:t>
            </a:fld>
            <a:endParaRPr lang="en-US"/>
          </a:p>
        </p:txBody>
      </p:sp>
      <p:sp>
        <p:nvSpPr>
          <p:cNvPr id="2" name="Title 1">
            <a:extLst>
              <a:ext uri="{FF2B5EF4-FFF2-40B4-BE49-F238E27FC236}">
                <a16:creationId xmlns:a16="http://schemas.microsoft.com/office/drawing/2014/main" id="{01907315-B799-D1BA-2481-0F3E6FECEAD9}"/>
              </a:ext>
            </a:extLst>
          </p:cNvPr>
          <p:cNvSpPr>
            <a:spLocks noGrp="1"/>
          </p:cNvSpPr>
          <p:nvPr>
            <p:ph type="title" idx="4294967295"/>
          </p:nvPr>
        </p:nvSpPr>
        <p:spPr>
          <a:xfrm>
            <a:off x="69556" y="131868"/>
            <a:ext cx="11835117" cy="1098823"/>
          </a:xfrm>
        </p:spPr>
        <p:txBody>
          <a:bodyPr>
            <a:normAutofit fontScale="90000"/>
          </a:bodyPr>
          <a:lstStyle/>
          <a:p>
            <a:r>
              <a:rPr lang="en-US" sz="4800" b="1" dirty="0">
                <a:solidFill>
                  <a:schemeClr val="tx1"/>
                </a:solidFill>
                <a:latin typeface="+mn-lt"/>
              </a:rPr>
              <a:t>Visualization and Understanding </a:t>
            </a:r>
            <a:r>
              <a:rPr lang="en-US" b="1" dirty="0" err="1">
                <a:solidFill>
                  <a:schemeClr val="tx1"/>
                </a:solidFill>
                <a:latin typeface="+mn-lt"/>
              </a:rPr>
              <a:t>carCompany</a:t>
            </a:r>
            <a:r>
              <a:rPr lang="en-US" b="1" dirty="0">
                <a:solidFill>
                  <a:schemeClr val="tx1"/>
                </a:solidFill>
                <a:latin typeface="+mn-lt"/>
              </a:rPr>
              <a:t> variable</a:t>
            </a:r>
          </a:p>
        </p:txBody>
      </p:sp>
      <p:pic>
        <p:nvPicPr>
          <p:cNvPr id="12" name="Content Placeholder 11">
            <a:extLst>
              <a:ext uri="{FF2B5EF4-FFF2-40B4-BE49-F238E27FC236}">
                <a16:creationId xmlns:a16="http://schemas.microsoft.com/office/drawing/2014/main" id="{51AB07D5-FBC2-283D-EBB1-67369B8B59DC}"/>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69556" y="1178921"/>
            <a:ext cx="8948146" cy="5119476"/>
          </a:xfrm>
        </p:spPr>
      </p:pic>
      <p:sp>
        <p:nvSpPr>
          <p:cNvPr id="13" name="Content Placeholder 2">
            <a:extLst>
              <a:ext uri="{FF2B5EF4-FFF2-40B4-BE49-F238E27FC236}">
                <a16:creationId xmlns:a16="http://schemas.microsoft.com/office/drawing/2014/main" id="{90BBD859-368E-6995-684F-A84FB84E50F7}"/>
              </a:ext>
            </a:extLst>
          </p:cNvPr>
          <p:cNvSpPr txBox="1">
            <a:spLocks/>
          </p:cNvSpPr>
          <p:nvPr/>
        </p:nvSpPr>
        <p:spPr>
          <a:xfrm>
            <a:off x="9117892" y="1659417"/>
            <a:ext cx="2877156" cy="415848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u="sng" dirty="0">
                <a:solidFill>
                  <a:schemeClr val="tx1"/>
                </a:solidFill>
              </a:rPr>
              <a:t>Most </a:t>
            </a:r>
            <a:r>
              <a:rPr lang="en-US" b="1" u="sng" dirty="0" err="1">
                <a:solidFill>
                  <a:schemeClr val="tx1"/>
                </a:solidFill>
              </a:rPr>
              <a:t>carCompany</a:t>
            </a:r>
            <a:r>
              <a:rPr lang="en-US" b="1" u="sng" dirty="0">
                <a:solidFill>
                  <a:schemeClr val="tx1"/>
                </a:solidFill>
              </a:rPr>
              <a:t> </a:t>
            </a:r>
          </a:p>
          <a:p>
            <a:pPr>
              <a:buFont typeface="Wingdings" panose="05000000000000000000" pitchFamily="2" charset="2"/>
              <a:buChar char="Ø"/>
            </a:pPr>
            <a:r>
              <a:rPr lang="en-US" dirty="0">
                <a:solidFill>
                  <a:schemeClr val="tx1"/>
                </a:solidFill>
              </a:rPr>
              <a:t>Toyota</a:t>
            </a:r>
          </a:p>
          <a:p>
            <a:pPr>
              <a:buFont typeface="Wingdings" panose="05000000000000000000" pitchFamily="2" charset="2"/>
              <a:buChar char="Ø"/>
            </a:pPr>
            <a:r>
              <a:rPr lang="en-US" dirty="0">
                <a:solidFill>
                  <a:schemeClr val="tx1"/>
                </a:solidFill>
              </a:rPr>
              <a:t>Suzuki</a:t>
            </a:r>
          </a:p>
          <a:p>
            <a:pPr>
              <a:buFont typeface="Wingdings" panose="05000000000000000000" pitchFamily="2" charset="2"/>
              <a:buChar char="Ø"/>
            </a:pPr>
            <a:r>
              <a:rPr lang="en-US" dirty="0">
                <a:solidFill>
                  <a:schemeClr val="tx1"/>
                </a:solidFill>
              </a:rPr>
              <a:t>Honda</a:t>
            </a:r>
          </a:p>
          <a:p>
            <a:pPr marL="0" indent="0">
              <a:buNone/>
            </a:pPr>
            <a:endParaRPr lang="en-US" dirty="0"/>
          </a:p>
          <a:p>
            <a:r>
              <a:rPr lang="en-US" b="1" u="sng" dirty="0"/>
              <a:t>Least </a:t>
            </a:r>
            <a:r>
              <a:rPr lang="en-US" b="1" u="sng" dirty="0" err="1"/>
              <a:t>carcompany</a:t>
            </a:r>
            <a:r>
              <a:rPr lang="en-US" b="1" u="sng" dirty="0"/>
              <a:t> </a:t>
            </a:r>
            <a:endParaRPr lang="en-US" dirty="0"/>
          </a:p>
          <a:p>
            <a:pPr>
              <a:buFont typeface="Wingdings" panose="05000000000000000000" pitchFamily="2" charset="2"/>
              <a:buChar char="Ø"/>
            </a:pPr>
            <a:r>
              <a:rPr lang="en-US" dirty="0">
                <a:solidFill>
                  <a:schemeClr val="tx1"/>
                </a:solidFill>
              </a:rPr>
              <a:t>Porsche</a:t>
            </a:r>
          </a:p>
          <a:p>
            <a:pPr>
              <a:buFont typeface="Wingdings" panose="05000000000000000000" pitchFamily="2" charset="2"/>
              <a:buChar char="Ø"/>
            </a:pPr>
            <a:r>
              <a:rPr lang="en-US" dirty="0">
                <a:solidFill>
                  <a:schemeClr val="tx1"/>
                </a:solidFill>
              </a:rPr>
              <a:t>Adam</a:t>
            </a:r>
          </a:p>
          <a:p>
            <a:pPr>
              <a:buFont typeface="Wingdings" panose="05000000000000000000" pitchFamily="2" charset="2"/>
              <a:buChar char="Ø"/>
            </a:pPr>
            <a:r>
              <a:rPr lang="en-US" dirty="0">
                <a:solidFill>
                  <a:schemeClr val="tx1"/>
                </a:solidFill>
              </a:rPr>
              <a:t>Ford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604639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236EF-07D8-1B1B-AF0F-D6A0C878BBC0}"/>
              </a:ext>
            </a:extLst>
          </p:cNvPr>
          <p:cNvSpPr>
            <a:spLocks noGrp="1"/>
          </p:cNvSpPr>
          <p:nvPr>
            <p:ph type="dt" sz="half" idx="10"/>
          </p:nvPr>
        </p:nvSpPr>
        <p:spPr/>
        <p:txBody>
          <a:bodyPr/>
          <a:lstStyle/>
          <a:p>
            <a:r>
              <a:rPr lang="en-US"/>
              <a:t>12/21/2023</a:t>
            </a:r>
          </a:p>
        </p:txBody>
      </p:sp>
      <p:sp>
        <p:nvSpPr>
          <p:cNvPr id="5" name="Footer Placeholder 4">
            <a:extLst>
              <a:ext uri="{FF2B5EF4-FFF2-40B4-BE49-F238E27FC236}">
                <a16:creationId xmlns:a16="http://schemas.microsoft.com/office/drawing/2014/main" id="{08A20AA4-B644-516E-2DA6-CD59DD1E3A9D}"/>
              </a:ext>
            </a:extLst>
          </p:cNvPr>
          <p:cNvSpPr>
            <a:spLocks noGrp="1"/>
          </p:cNvSpPr>
          <p:nvPr>
            <p:ph type="ftr" sz="quarter" idx="11"/>
          </p:nvPr>
        </p:nvSpPr>
        <p:spPr/>
        <p:txBody>
          <a:bodyPr/>
          <a:lstStyle/>
          <a:p>
            <a:r>
              <a:rPr lang="en-US"/>
              <a:t>AML semster project </a:t>
            </a:r>
          </a:p>
        </p:txBody>
      </p:sp>
      <p:sp>
        <p:nvSpPr>
          <p:cNvPr id="6" name="Slide Number Placeholder 5">
            <a:extLst>
              <a:ext uri="{FF2B5EF4-FFF2-40B4-BE49-F238E27FC236}">
                <a16:creationId xmlns:a16="http://schemas.microsoft.com/office/drawing/2014/main" id="{834BD9C4-26F8-F4E4-08C4-AED4F4FD0158}"/>
              </a:ext>
            </a:extLst>
          </p:cNvPr>
          <p:cNvSpPr>
            <a:spLocks noGrp="1"/>
          </p:cNvSpPr>
          <p:nvPr>
            <p:ph type="sldNum" sz="quarter" idx="12"/>
          </p:nvPr>
        </p:nvSpPr>
        <p:spPr/>
        <p:txBody>
          <a:bodyPr/>
          <a:lstStyle/>
          <a:p>
            <a:fld id="{D67CA79A-80EE-45A9-8DD4-C0B1AF25D068}" type="slidenum">
              <a:rPr lang="en-US" smtClean="0"/>
              <a:t>57</a:t>
            </a:fld>
            <a:endParaRPr lang="en-US"/>
          </a:p>
        </p:txBody>
      </p:sp>
      <p:sp>
        <p:nvSpPr>
          <p:cNvPr id="2" name="Title 1">
            <a:extLst>
              <a:ext uri="{FF2B5EF4-FFF2-40B4-BE49-F238E27FC236}">
                <a16:creationId xmlns:a16="http://schemas.microsoft.com/office/drawing/2014/main" id="{01907315-B799-D1BA-2481-0F3E6FECEAD9}"/>
              </a:ext>
            </a:extLst>
          </p:cNvPr>
          <p:cNvSpPr>
            <a:spLocks noGrp="1"/>
          </p:cNvSpPr>
          <p:nvPr>
            <p:ph type="title" idx="4294967295"/>
          </p:nvPr>
        </p:nvSpPr>
        <p:spPr>
          <a:xfrm>
            <a:off x="156919" y="380524"/>
            <a:ext cx="11584676" cy="1098823"/>
          </a:xfrm>
        </p:spPr>
        <p:txBody>
          <a:bodyPr>
            <a:normAutofit fontScale="90000"/>
          </a:bodyPr>
          <a:lstStyle/>
          <a:p>
            <a:r>
              <a:rPr lang="en-US" sz="4800" b="1" dirty="0">
                <a:solidFill>
                  <a:schemeClr val="tx1"/>
                </a:solidFill>
                <a:latin typeface="+mn-lt"/>
              </a:rPr>
              <a:t>Visualization and Understanding</a:t>
            </a:r>
            <a:r>
              <a:rPr lang="en-US" b="1" dirty="0"/>
              <a:t> </a:t>
            </a:r>
            <a:r>
              <a:rPr lang="en-US" b="1" dirty="0" err="1">
                <a:solidFill>
                  <a:schemeClr val="tx1"/>
                </a:solidFill>
                <a:latin typeface="+mn-lt"/>
              </a:rPr>
              <a:t>EngineType</a:t>
            </a:r>
            <a:r>
              <a:rPr lang="en-US" b="1" dirty="0">
                <a:solidFill>
                  <a:schemeClr val="tx1"/>
                </a:solidFill>
                <a:latin typeface="+mn-lt"/>
              </a:rPr>
              <a:t> variable</a:t>
            </a:r>
          </a:p>
        </p:txBody>
      </p:sp>
      <p:pic>
        <p:nvPicPr>
          <p:cNvPr id="12" name="Content Placeholder 11">
            <a:extLst>
              <a:ext uri="{FF2B5EF4-FFF2-40B4-BE49-F238E27FC236}">
                <a16:creationId xmlns:a16="http://schemas.microsoft.com/office/drawing/2014/main" id="{51AB07D5-FBC2-283D-EBB1-67369B8B59DC}"/>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156919" y="1586923"/>
            <a:ext cx="8948146" cy="4638499"/>
          </a:xfrm>
        </p:spPr>
      </p:pic>
      <p:sp>
        <p:nvSpPr>
          <p:cNvPr id="3" name="Content Placeholder 2">
            <a:extLst>
              <a:ext uri="{FF2B5EF4-FFF2-40B4-BE49-F238E27FC236}">
                <a16:creationId xmlns:a16="http://schemas.microsoft.com/office/drawing/2014/main" id="{EA928517-E950-35FD-F793-EA9A6948349D}"/>
              </a:ext>
            </a:extLst>
          </p:cNvPr>
          <p:cNvSpPr txBox="1">
            <a:spLocks/>
          </p:cNvSpPr>
          <p:nvPr/>
        </p:nvSpPr>
        <p:spPr>
          <a:xfrm>
            <a:off x="9117892" y="1659417"/>
            <a:ext cx="2877156" cy="415848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u="sng" dirty="0">
                <a:solidFill>
                  <a:schemeClr val="tx1"/>
                </a:solidFill>
              </a:rPr>
              <a:t>Most </a:t>
            </a:r>
            <a:r>
              <a:rPr lang="en-US" b="1" u="sng" dirty="0" err="1">
                <a:solidFill>
                  <a:schemeClr val="tx1"/>
                </a:solidFill>
              </a:rPr>
              <a:t>EngineType</a:t>
            </a:r>
            <a:r>
              <a:rPr lang="en-US" b="1" u="sng" dirty="0">
                <a:solidFill>
                  <a:schemeClr val="tx1"/>
                </a:solidFill>
              </a:rPr>
              <a:t> </a:t>
            </a:r>
          </a:p>
          <a:p>
            <a:pPr>
              <a:buFont typeface="Wingdings" panose="05000000000000000000" pitchFamily="2" charset="2"/>
              <a:buChar char="Ø"/>
            </a:pPr>
            <a:r>
              <a:rPr lang="en-US" dirty="0">
                <a:solidFill>
                  <a:schemeClr val="tx1"/>
                </a:solidFill>
              </a:rPr>
              <a:t>Petrol</a:t>
            </a:r>
          </a:p>
          <a:p>
            <a:pPr>
              <a:buFont typeface="Wingdings" panose="05000000000000000000" pitchFamily="2" charset="2"/>
              <a:buChar char="Ø"/>
            </a:pPr>
            <a:endParaRPr lang="en-US" dirty="0">
              <a:solidFill>
                <a:schemeClr val="tx1"/>
              </a:solidFill>
            </a:endParaRPr>
          </a:p>
          <a:p>
            <a:endParaRPr lang="en-US" dirty="0"/>
          </a:p>
          <a:p>
            <a:r>
              <a:rPr lang="en-US" b="1" u="sng" dirty="0"/>
              <a:t>Least </a:t>
            </a:r>
            <a:r>
              <a:rPr lang="en-US" b="1" u="sng" dirty="0" err="1">
                <a:solidFill>
                  <a:schemeClr val="tx1"/>
                </a:solidFill>
              </a:rPr>
              <a:t>EngineType</a:t>
            </a:r>
            <a:r>
              <a:rPr lang="en-US" b="1" u="sng" dirty="0"/>
              <a:t> </a:t>
            </a:r>
            <a:endParaRPr lang="en-US" dirty="0">
              <a:solidFill>
                <a:schemeClr val="tx1"/>
              </a:solidFill>
            </a:endParaRPr>
          </a:p>
          <a:p>
            <a:pPr>
              <a:buFont typeface="Wingdings" panose="05000000000000000000" pitchFamily="2" charset="2"/>
              <a:buChar char="Ø"/>
            </a:pPr>
            <a:r>
              <a:rPr lang="en-US" dirty="0">
                <a:solidFill>
                  <a:schemeClr val="tx1"/>
                </a:solidFill>
              </a:rPr>
              <a:t>Hybrid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004108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236EF-07D8-1B1B-AF0F-D6A0C878BBC0}"/>
              </a:ext>
            </a:extLst>
          </p:cNvPr>
          <p:cNvSpPr>
            <a:spLocks noGrp="1"/>
          </p:cNvSpPr>
          <p:nvPr>
            <p:ph type="dt" sz="half" idx="10"/>
          </p:nvPr>
        </p:nvSpPr>
        <p:spPr/>
        <p:txBody>
          <a:bodyPr/>
          <a:lstStyle/>
          <a:p>
            <a:r>
              <a:rPr lang="en-US"/>
              <a:t>12/21/2023</a:t>
            </a:r>
          </a:p>
        </p:txBody>
      </p:sp>
      <p:sp>
        <p:nvSpPr>
          <p:cNvPr id="5" name="Footer Placeholder 4">
            <a:extLst>
              <a:ext uri="{FF2B5EF4-FFF2-40B4-BE49-F238E27FC236}">
                <a16:creationId xmlns:a16="http://schemas.microsoft.com/office/drawing/2014/main" id="{08A20AA4-B644-516E-2DA6-CD59DD1E3A9D}"/>
              </a:ext>
            </a:extLst>
          </p:cNvPr>
          <p:cNvSpPr>
            <a:spLocks noGrp="1"/>
          </p:cNvSpPr>
          <p:nvPr>
            <p:ph type="ftr" sz="quarter" idx="11"/>
          </p:nvPr>
        </p:nvSpPr>
        <p:spPr/>
        <p:txBody>
          <a:bodyPr/>
          <a:lstStyle/>
          <a:p>
            <a:r>
              <a:rPr lang="en-US"/>
              <a:t>AML semster project </a:t>
            </a:r>
          </a:p>
        </p:txBody>
      </p:sp>
      <p:sp>
        <p:nvSpPr>
          <p:cNvPr id="6" name="Slide Number Placeholder 5">
            <a:extLst>
              <a:ext uri="{FF2B5EF4-FFF2-40B4-BE49-F238E27FC236}">
                <a16:creationId xmlns:a16="http://schemas.microsoft.com/office/drawing/2014/main" id="{834BD9C4-26F8-F4E4-08C4-AED4F4FD0158}"/>
              </a:ext>
            </a:extLst>
          </p:cNvPr>
          <p:cNvSpPr>
            <a:spLocks noGrp="1"/>
          </p:cNvSpPr>
          <p:nvPr>
            <p:ph type="sldNum" sz="quarter" idx="12"/>
          </p:nvPr>
        </p:nvSpPr>
        <p:spPr/>
        <p:txBody>
          <a:bodyPr/>
          <a:lstStyle/>
          <a:p>
            <a:fld id="{D67CA79A-80EE-45A9-8DD4-C0B1AF25D068}" type="slidenum">
              <a:rPr lang="en-US" smtClean="0"/>
              <a:t>58</a:t>
            </a:fld>
            <a:endParaRPr lang="en-US"/>
          </a:p>
        </p:txBody>
      </p:sp>
      <p:sp>
        <p:nvSpPr>
          <p:cNvPr id="2" name="Title 1">
            <a:extLst>
              <a:ext uri="{FF2B5EF4-FFF2-40B4-BE49-F238E27FC236}">
                <a16:creationId xmlns:a16="http://schemas.microsoft.com/office/drawing/2014/main" id="{01907315-B799-D1BA-2481-0F3E6FECEAD9}"/>
              </a:ext>
            </a:extLst>
          </p:cNvPr>
          <p:cNvSpPr>
            <a:spLocks noGrp="1"/>
          </p:cNvSpPr>
          <p:nvPr>
            <p:ph type="title" idx="4294967295"/>
          </p:nvPr>
        </p:nvSpPr>
        <p:spPr>
          <a:xfrm>
            <a:off x="156919" y="380524"/>
            <a:ext cx="10058400" cy="1098823"/>
          </a:xfrm>
        </p:spPr>
        <p:txBody>
          <a:bodyPr>
            <a:normAutofit fontScale="90000"/>
          </a:bodyPr>
          <a:lstStyle/>
          <a:p>
            <a:r>
              <a:rPr lang="en-US" sz="4300" b="1" dirty="0">
                <a:solidFill>
                  <a:schemeClr val="tx1"/>
                </a:solidFill>
                <a:latin typeface="+mn-lt"/>
              </a:rPr>
              <a:t>Visualization and Understanding </a:t>
            </a:r>
            <a:r>
              <a:rPr lang="en-US" sz="4300" b="1" dirty="0" err="1">
                <a:solidFill>
                  <a:schemeClr val="tx1"/>
                </a:solidFill>
                <a:latin typeface="+mn-lt"/>
              </a:rPr>
              <a:t>Tranmission</a:t>
            </a:r>
            <a:r>
              <a:rPr lang="en-US" sz="4300" b="1" dirty="0">
                <a:solidFill>
                  <a:schemeClr val="tx1"/>
                </a:solidFill>
                <a:latin typeface="+mn-lt"/>
              </a:rPr>
              <a:t> variable</a:t>
            </a:r>
          </a:p>
        </p:txBody>
      </p:sp>
      <p:pic>
        <p:nvPicPr>
          <p:cNvPr id="12" name="Content Placeholder 11">
            <a:extLst>
              <a:ext uri="{FF2B5EF4-FFF2-40B4-BE49-F238E27FC236}">
                <a16:creationId xmlns:a16="http://schemas.microsoft.com/office/drawing/2014/main" id="{51AB07D5-FBC2-283D-EBB1-67369B8B59DC}"/>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550705" y="1570787"/>
            <a:ext cx="8948146" cy="4638499"/>
          </a:xfrm>
        </p:spPr>
      </p:pic>
      <p:sp>
        <p:nvSpPr>
          <p:cNvPr id="3" name="Content Placeholder 2">
            <a:extLst>
              <a:ext uri="{FF2B5EF4-FFF2-40B4-BE49-F238E27FC236}">
                <a16:creationId xmlns:a16="http://schemas.microsoft.com/office/drawing/2014/main" id="{9B1000CA-A75E-9556-FDA9-3E9DB89F5065}"/>
              </a:ext>
            </a:extLst>
          </p:cNvPr>
          <p:cNvSpPr txBox="1">
            <a:spLocks/>
          </p:cNvSpPr>
          <p:nvPr/>
        </p:nvSpPr>
        <p:spPr>
          <a:xfrm>
            <a:off x="9655774" y="1718584"/>
            <a:ext cx="2451957" cy="415848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u="sng" dirty="0">
                <a:solidFill>
                  <a:schemeClr val="tx1"/>
                </a:solidFill>
              </a:rPr>
              <a:t>Most transmission </a:t>
            </a:r>
          </a:p>
          <a:p>
            <a:pPr>
              <a:buFont typeface="Wingdings" panose="05000000000000000000" pitchFamily="2" charset="2"/>
              <a:buChar char="Ø"/>
            </a:pPr>
            <a:r>
              <a:rPr lang="en-US" dirty="0">
                <a:solidFill>
                  <a:schemeClr val="tx1"/>
                </a:solidFill>
              </a:rPr>
              <a:t>automatic</a:t>
            </a:r>
          </a:p>
          <a:p>
            <a:pPr>
              <a:buFont typeface="Wingdings" panose="05000000000000000000" pitchFamily="2" charset="2"/>
              <a:buChar char="Ø"/>
            </a:pPr>
            <a:endParaRPr lang="en-US" dirty="0">
              <a:solidFill>
                <a:schemeClr val="tx1"/>
              </a:solidFill>
            </a:endParaRPr>
          </a:p>
          <a:p>
            <a:endParaRPr lang="en-US" dirty="0"/>
          </a:p>
          <a:p>
            <a:r>
              <a:rPr lang="en-US" b="1" u="sng" dirty="0"/>
              <a:t>Least </a:t>
            </a:r>
            <a:r>
              <a:rPr lang="en-US" b="1" u="sng" dirty="0">
                <a:solidFill>
                  <a:schemeClr val="tx1"/>
                </a:solidFill>
              </a:rPr>
              <a:t>transmission</a:t>
            </a:r>
            <a:r>
              <a:rPr lang="en-US" b="1" u="sng" dirty="0"/>
              <a:t> </a:t>
            </a:r>
            <a:endParaRPr lang="en-US" dirty="0">
              <a:solidFill>
                <a:schemeClr val="tx1"/>
              </a:solidFill>
            </a:endParaRPr>
          </a:p>
          <a:p>
            <a:pPr>
              <a:buFont typeface="Wingdings" panose="05000000000000000000" pitchFamily="2" charset="2"/>
              <a:buChar char="Ø"/>
            </a:pPr>
            <a:r>
              <a:rPr lang="en-US" dirty="0">
                <a:solidFill>
                  <a:schemeClr val="tx1"/>
                </a:solidFill>
              </a:rPr>
              <a:t>manual</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940687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236EF-07D8-1B1B-AF0F-D6A0C878BBC0}"/>
              </a:ext>
            </a:extLst>
          </p:cNvPr>
          <p:cNvSpPr>
            <a:spLocks noGrp="1"/>
          </p:cNvSpPr>
          <p:nvPr>
            <p:ph type="dt" sz="half" idx="10"/>
          </p:nvPr>
        </p:nvSpPr>
        <p:spPr/>
        <p:txBody>
          <a:bodyPr/>
          <a:lstStyle/>
          <a:p>
            <a:r>
              <a:rPr lang="en-US"/>
              <a:t>12/21/2023</a:t>
            </a:r>
          </a:p>
        </p:txBody>
      </p:sp>
      <p:sp>
        <p:nvSpPr>
          <p:cNvPr id="5" name="Footer Placeholder 4">
            <a:extLst>
              <a:ext uri="{FF2B5EF4-FFF2-40B4-BE49-F238E27FC236}">
                <a16:creationId xmlns:a16="http://schemas.microsoft.com/office/drawing/2014/main" id="{08A20AA4-B644-516E-2DA6-CD59DD1E3A9D}"/>
              </a:ext>
            </a:extLst>
          </p:cNvPr>
          <p:cNvSpPr>
            <a:spLocks noGrp="1"/>
          </p:cNvSpPr>
          <p:nvPr>
            <p:ph type="ftr" sz="quarter" idx="11"/>
          </p:nvPr>
        </p:nvSpPr>
        <p:spPr/>
        <p:txBody>
          <a:bodyPr/>
          <a:lstStyle/>
          <a:p>
            <a:r>
              <a:rPr lang="en-US"/>
              <a:t>AML semster project </a:t>
            </a:r>
          </a:p>
        </p:txBody>
      </p:sp>
      <p:sp>
        <p:nvSpPr>
          <p:cNvPr id="6" name="Slide Number Placeholder 5">
            <a:extLst>
              <a:ext uri="{FF2B5EF4-FFF2-40B4-BE49-F238E27FC236}">
                <a16:creationId xmlns:a16="http://schemas.microsoft.com/office/drawing/2014/main" id="{834BD9C4-26F8-F4E4-08C4-AED4F4FD0158}"/>
              </a:ext>
            </a:extLst>
          </p:cNvPr>
          <p:cNvSpPr>
            <a:spLocks noGrp="1"/>
          </p:cNvSpPr>
          <p:nvPr>
            <p:ph type="sldNum" sz="quarter" idx="12"/>
          </p:nvPr>
        </p:nvSpPr>
        <p:spPr/>
        <p:txBody>
          <a:bodyPr/>
          <a:lstStyle/>
          <a:p>
            <a:fld id="{D67CA79A-80EE-45A9-8DD4-C0B1AF25D068}" type="slidenum">
              <a:rPr lang="en-US" smtClean="0"/>
              <a:t>59</a:t>
            </a:fld>
            <a:endParaRPr lang="en-US"/>
          </a:p>
        </p:txBody>
      </p:sp>
      <p:sp>
        <p:nvSpPr>
          <p:cNvPr id="2" name="Title 1">
            <a:extLst>
              <a:ext uri="{FF2B5EF4-FFF2-40B4-BE49-F238E27FC236}">
                <a16:creationId xmlns:a16="http://schemas.microsoft.com/office/drawing/2014/main" id="{01907315-B799-D1BA-2481-0F3E6FECEAD9}"/>
              </a:ext>
            </a:extLst>
          </p:cNvPr>
          <p:cNvSpPr>
            <a:spLocks noGrp="1"/>
          </p:cNvSpPr>
          <p:nvPr>
            <p:ph type="title" idx="4294967295"/>
          </p:nvPr>
        </p:nvSpPr>
        <p:spPr>
          <a:xfrm>
            <a:off x="136295" y="190110"/>
            <a:ext cx="10804233" cy="1098823"/>
          </a:xfrm>
        </p:spPr>
        <p:txBody>
          <a:bodyPr>
            <a:normAutofit fontScale="90000"/>
          </a:bodyPr>
          <a:lstStyle/>
          <a:p>
            <a:r>
              <a:rPr lang="en-US" sz="4300" b="1" dirty="0">
                <a:solidFill>
                  <a:schemeClr val="tx1"/>
                </a:solidFill>
                <a:latin typeface="+mn-lt"/>
              </a:rPr>
              <a:t>Visualization and Understanding </a:t>
            </a:r>
            <a:r>
              <a:rPr lang="en-US" sz="4300" b="1" dirty="0" err="1">
                <a:solidFill>
                  <a:schemeClr val="tx1"/>
                </a:solidFill>
                <a:latin typeface="+mn-lt"/>
              </a:rPr>
              <a:t>RegisteredCity</a:t>
            </a:r>
            <a:r>
              <a:rPr lang="en-US" sz="4300" b="1" dirty="0">
                <a:solidFill>
                  <a:schemeClr val="tx1"/>
                </a:solidFill>
                <a:latin typeface="+mn-lt"/>
              </a:rPr>
              <a:t> variable</a:t>
            </a:r>
          </a:p>
        </p:txBody>
      </p:sp>
      <p:pic>
        <p:nvPicPr>
          <p:cNvPr id="12" name="Content Placeholder 11">
            <a:extLst>
              <a:ext uri="{FF2B5EF4-FFF2-40B4-BE49-F238E27FC236}">
                <a16:creationId xmlns:a16="http://schemas.microsoft.com/office/drawing/2014/main" id="{51AB07D5-FBC2-283D-EBB1-67369B8B59DC}"/>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256924" y="1180664"/>
            <a:ext cx="9343386" cy="5119476"/>
          </a:xfrm>
        </p:spPr>
      </p:pic>
      <p:sp>
        <p:nvSpPr>
          <p:cNvPr id="13" name="Content Placeholder 2">
            <a:extLst>
              <a:ext uri="{FF2B5EF4-FFF2-40B4-BE49-F238E27FC236}">
                <a16:creationId xmlns:a16="http://schemas.microsoft.com/office/drawing/2014/main" id="{90BBD859-368E-6995-684F-A84FB84E50F7}"/>
              </a:ext>
            </a:extLst>
          </p:cNvPr>
          <p:cNvSpPr txBox="1">
            <a:spLocks/>
          </p:cNvSpPr>
          <p:nvPr/>
        </p:nvSpPr>
        <p:spPr>
          <a:xfrm>
            <a:off x="9854006" y="1600249"/>
            <a:ext cx="2173044" cy="252530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u="sng" dirty="0">
                <a:solidFill>
                  <a:schemeClr val="tx1"/>
                </a:solidFill>
              </a:rPr>
              <a:t>Most Registered City</a:t>
            </a:r>
          </a:p>
          <a:p>
            <a:pPr>
              <a:buFont typeface="Wingdings" panose="05000000000000000000" pitchFamily="2" charset="2"/>
              <a:buChar char="Ø"/>
            </a:pPr>
            <a:r>
              <a:rPr lang="en-US" dirty="0">
                <a:solidFill>
                  <a:schemeClr val="tx1"/>
                </a:solidFill>
              </a:rPr>
              <a:t>Islamabad </a:t>
            </a:r>
          </a:p>
          <a:p>
            <a:pPr>
              <a:buFont typeface="Wingdings" panose="05000000000000000000" pitchFamily="2" charset="2"/>
              <a:buChar char="Ø"/>
            </a:pPr>
            <a:r>
              <a:rPr lang="en-US" dirty="0">
                <a:solidFill>
                  <a:schemeClr val="tx1"/>
                </a:solidFill>
              </a:rPr>
              <a:t>Lahore</a:t>
            </a:r>
          </a:p>
          <a:p>
            <a:pPr>
              <a:buFont typeface="Wingdings" panose="05000000000000000000" pitchFamily="2" charset="2"/>
              <a:buChar char="Ø"/>
            </a:pPr>
            <a:r>
              <a:rPr lang="en-US" dirty="0" err="1">
                <a:solidFill>
                  <a:schemeClr val="tx1"/>
                </a:solidFill>
              </a:rPr>
              <a:t>karachi</a:t>
            </a:r>
            <a:endParaRPr lang="en-US" dirty="0">
              <a:solidFill>
                <a:schemeClr val="tx1"/>
              </a:solidFill>
            </a:endParaRPr>
          </a:p>
          <a:p>
            <a:pPr>
              <a:buFont typeface="Wingdings" panose="05000000000000000000" pitchFamily="2" charset="2"/>
              <a:buChar char="Ø"/>
            </a:pPr>
            <a:r>
              <a:rPr lang="en-US" dirty="0">
                <a:solidFill>
                  <a:schemeClr val="tx1"/>
                </a:solidFill>
              </a:rPr>
              <a:t>Unregistered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79029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p:txBody>
          <a:bodyPr/>
          <a:lstStyle/>
          <a:p>
            <a:r>
              <a:rPr lang="en-US" b="1" dirty="0">
                <a:solidFill>
                  <a:schemeClr val="tx1"/>
                </a:solidFill>
                <a:latin typeface="+mn-lt"/>
              </a:rPr>
              <a:t>Problem Formulation</a:t>
            </a:r>
          </a:p>
        </p:txBody>
      </p:sp>
      <p:sp>
        <p:nvSpPr>
          <p:cNvPr id="3" name="Content Placeholder 2">
            <a:extLst>
              <a:ext uri="{FF2B5EF4-FFF2-40B4-BE49-F238E27FC236}">
                <a16:creationId xmlns:a16="http://schemas.microsoft.com/office/drawing/2014/main" id="{0A368C9B-9F46-050D-E3AA-6A2BB0683156}"/>
              </a:ext>
            </a:extLst>
          </p:cNvPr>
          <p:cNvSpPr>
            <a:spLocks noGrp="1"/>
          </p:cNvSpPr>
          <p:nvPr>
            <p:ph idx="1"/>
          </p:nvPr>
        </p:nvSpPr>
        <p:spPr>
          <a:xfrm>
            <a:off x="4432219" y="1368688"/>
            <a:ext cx="6860621" cy="4620632"/>
          </a:xfrm>
        </p:spPr>
        <p:txBody>
          <a:bodyPr>
            <a:normAutofit/>
          </a:bodyPr>
          <a:lstStyle/>
          <a:p>
            <a:pPr marR="0">
              <a:lnSpc>
                <a:spcPct val="110000"/>
              </a:lnSpc>
              <a:buClrTx/>
              <a:buFont typeface="Wingdings" panose="05000000000000000000" pitchFamily="2" charset="2"/>
              <a:buChar char="v"/>
            </a:pPr>
            <a:r>
              <a:rPr lang="en-US" sz="2200" dirty="0">
                <a:solidFill>
                  <a:schemeClr val="tx1"/>
                </a:solidFill>
              </a:rPr>
              <a:t> </a:t>
            </a:r>
            <a:r>
              <a:rPr lang="en-US" sz="2200" b="1" dirty="0">
                <a:solidFill>
                  <a:srgbClr val="FF0000"/>
                </a:solidFill>
              </a:rPr>
              <a:t>Owning a car </a:t>
            </a:r>
            <a:r>
              <a:rPr lang="en-US" sz="2200" dirty="0">
                <a:solidFill>
                  <a:schemeClr val="tx1"/>
                </a:solidFill>
              </a:rPr>
              <a:t>is a necessity, as it plays a signiﬁcant role in human </a:t>
            </a:r>
            <a:r>
              <a:rPr lang="en-US" sz="2200" b="1" dirty="0">
                <a:solidFill>
                  <a:srgbClr val="FF0000"/>
                </a:solidFill>
              </a:rPr>
              <a:t>transportation</a:t>
            </a:r>
            <a:r>
              <a:rPr lang="en-US" sz="2200" dirty="0">
                <a:solidFill>
                  <a:schemeClr val="tx1"/>
                </a:solidFill>
              </a:rPr>
              <a:t> for different purposes. </a:t>
            </a:r>
          </a:p>
          <a:p>
            <a:pPr marR="0">
              <a:lnSpc>
                <a:spcPct val="110000"/>
              </a:lnSpc>
              <a:buClrTx/>
              <a:buFont typeface="Wingdings" panose="05000000000000000000" pitchFamily="2" charset="2"/>
              <a:buChar char="v"/>
            </a:pPr>
            <a:r>
              <a:rPr lang="en-US" sz="2200" dirty="0">
                <a:solidFill>
                  <a:schemeClr val="tx1"/>
                </a:solidFill>
              </a:rPr>
              <a:t> However, with the </a:t>
            </a:r>
            <a:r>
              <a:rPr lang="en-US" sz="2200" b="1" u="sng" dirty="0">
                <a:solidFill>
                  <a:srgbClr val="FF0000"/>
                </a:solidFill>
              </a:rPr>
              <a:t>current economic challenges</a:t>
            </a:r>
            <a:r>
              <a:rPr lang="en-US" sz="2200" dirty="0">
                <a:solidFill>
                  <a:schemeClr val="tx1"/>
                </a:solidFill>
              </a:rPr>
              <a:t>, buying new cars </a:t>
            </a:r>
            <a:r>
              <a:rPr lang="en-US" sz="2200" b="1" u="sng" dirty="0">
                <a:solidFill>
                  <a:srgbClr val="FF0000"/>
                </a:solidFill>
              </a:rPr>
              <a:t>in Pakistan </a:t>
            </a:r>
            <a:r>
              <a:rPr lang="en-US" sz="2200" dirty="0">
                <a:solidFill>
                  <a:schemeClr val="tx1"/>
                </a:solidFill>
              </a:rPr>
              <a:t>is expensive which can be a burden.</a:t>
            </a:r>
          </a:p>
          <a:p>
            <a:pPr>
              <a:lnSpc>
                <a:spcPct val="110000"/>
              </a:lnSpc>
              <a:buClrTx/>
              <a:buFont typeface="Wingdings" panose="05000000000000000000" pitchFamily="2" charset="2"/>
              <a:buChar char="v"/>
            </a:pPr>
            <a:r>
              <a:rPr lang="en-US" sz="2200" dirty="0">
                <a:solidFill>
                  <a:schemeClr val="tx1"/>
                </a:solidFill>
              </a:rPr>
              <a:t> Customer are not in favor of buying new cars due to the high cost , and they prefer to buy </a:t>
            </a:r>
            <a:r>
              <a:rPr lang="en-US" sz="2200" b="1" dirty="0">
                <a:solidFill>
                  <a:srgbClr val="FF0000"/>
                </a:solidFill>
              </a:rPr>
              <a:t>used cars </a:t>
            </a:r>
            <a:r>
              <a:rPr lang="en-US" sz="2200" dirty="0">
                <a:solidFill>
                  <a:schemeClr val="tx1"/>
                </a:solidFill>
              </a:rPr>
              <a:t>due to their </a:t>
            </a:r>
            <a:r>
              <a:rPr lang="en-US" sz="2200" b="1" u="sng" dirty="0">
                <a:solidFill>
                  <a:srgbClr val="FF0000"/>
                </a:solidFill>
              </a:rPr>
              <a:t>quality and lower price </a:t>
            </a:r>
          </a:p>
          <a:p>
            <a:pPr>
              <a:lnSpc>
                <a:spcPct val="110000"/>
              </a:lnSpc>
              <a:buClrTx/>
              <a:buFont typeface="Wingdings" panose="05000000000000000000" pitchFamily="2" charset="2"/>
              <a:buChar char="v"/>
            </a:pPr>
            <a:r>
              <a:rPr lang="en-US" sz="2200" dirty="0">
                <a:solidFill>
                  <a:schemeClr val="tx1"/>
                </a:solidFill>
              </a:rPr>
              <a:t>So, the car market has shifted toward more affordable used cars. Due to the increasing number of used cars being sold</a:t>
            </a:r>
          </a:p>
          <a:p>
            <a:endParaRPr lang="en-US" dirty="0"/>
          </a:p>
        </p:txBody>
      </p:sp>
      <p:sp>
        <p:nvSpPr>
          <p:cNvPr id="11" name="Text Placeholder 10">
            <a:extLst>
              <a:ext uri="{FF2B5EF4-FFF2-40B4-BE49-F238E27FC236}">
                <a16:creationId xmlns:a16="http://schemas.microsoft.com/office/drawing/2014/main" id="{DA96852D-4481-60CF-F169-E8069B2716F9}"/>
              </a:ext>
            </a:extLst>
          </p:cNvPr>
          <p:cNvSpPr>
            <a:spLocks noGrp="1"/>
          </p:cNvSpPr>
          <p:nvPr>
            <p:ph type="body" sz="half" idx="2"/>
          </p:nvPr>
        </p:nvSpPr>
        <p:spPr>
          <a:xfrm>
            <a:off x="457200" y="3051882"/>
            <a:ext cx="3200400" cy="3253321"/>
          </a:xfrm>
        </p:spPr>
        <p:txBody>
          <a:bodyPr/>
          <a:lstStyle/>
          <a:p>
            <a:endParaRPr lang="en-US" dirty="0"/>
          </a:p>
        </p:txBody>
      </p:sp>
      <p:sp>
        <p:nvSpPr>
          <p:cNvPr id="6" name="Date Placeholder 5">
            <a:extLst>
              <a:ext uri="{FF2B5EF4-FFF2-40B4-BE49-F238E27FC236}">
                <a16:creationId xmlns:a16="http://schemas.microsoft.com/office/drawing/2014/main" id="{07FA3CF9-06D2-72A1-5B35-DD89D10443E1}"/>
              </a:ext>
            </a:extLst>
          </p:cNvPr>
          <p:cNvSpPr>
            <a:spLocks noGrp="1"/>
          </p:cNvSpPr>
          <p:nvPr>
            <p:ph type="dt" sz="half" idx="10"/>
          </p:nvPr>
        </p:nvSpPr>
        <p:spPr/>
        <p:txBody>
          <a:bodyPr/>
          <a:lstStyle/>
          <a:p>
            <a:r>
              <a:rPr lang="en-US"/>
              <a:t>12/21/2023</a:t>
            </a:r>
          </a:p>
        </p:txBody>
      </p:sp>
      <p:sp>
        <p:nvSpPr>
          <p:cNvPr id="7" name="Footer Placeholder 6">
            <a:extLst>
              <a:ext uri="{FF2B5EF4-FFF2-40B4-BE49-F238E27FC236}">
                <a16:creationId xmlns:a16="http://schemas.microsoft.com/office/drawing/2014/main" id="{1F017DA4-4BB2-8EF1-D233-F6724EAEB10A}"/>
              </a:ext>
            </a:extLst>
          </p:cNvPr>
          <p:cNvSpPr>
            <a:spLocks noGrp="1"/>
          </p:cNvSpPr>
          <p:nvPr>
            <p:ph type="ftr" sz="quarter" idx="11"/>
          </p:nvPr>
        </p:nvSpPr>
        <p:spPr/>
        <p:txBody>
          <a:bodyPr/>
          <a:lstStyle/>
          <a:p>
            <a:r>
              <a:rPr lang="en-US"/>
              <a:t>AML semster project </a:t>
            </a:r>
          </a:p>
        </p:txBody>
      </p:sp>
      <p:sp>
        <p:nvSpPr>
          <p:cNvPr id="8" name="Slide Number Placeholder 7">
            <a:extLst>
              <a:ext uri="{FF2B5EF4-FFF2-40B4-BE49-F238E27FC236}">
                <a16:creationId xmlns:a16="http://schemas.microsoft.com/office/drawing/2014/main" id="{0F4A192D-581E-CFA7-BDEB-B0104AD5B6DF}"/>
              </a:ext>
            </a:extLst>
          </p:cNvPr>
          <p:cNvSpPr>
            <a:spLocks noGrp="1"/>
          </p:cNvSpPr>
          <p:nvPr>
            <p:ph type="sldNum" sz="quarter" idx="12"/>
          </p:nvPr>
        </p:nvSpPr>
        <p:spPr/>
        <p:txBody>
          <a:bodyPr/>
          <a:lstStyle/>
          <a:p>
            <a:fld id="{D67CA79A-80EE-45A9-8DD4-C0B1AF25D068}" type="slidenum">
              <a:rPr lang="en-US" smtClean="0"/>
              <a:t>6</a:t>
            </a:fld>
            <a:endParaRPr lang="en-US"/>
          </a:p>
        </p:txBody>
      </p:sp>
      <p:pic>
        <p:nvPicPr>
          <p:cNvPr id="4" name="Picture 3">
            <a:extLst>
              <a:ext uri="{FF2B5EF4-FFF2-40B4-BE49-F238E27FC236}">
                <a16:creationId xmlns:a16="http://schemas.microsoft.com/office/drawing/2014/main" id="{37506F81-488B-E372-2796-3DDA6BB38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280869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236EF-07D8-1B1B-AF0F-D6A0C878BBC0}"/>
              </a:ext>
            </a:extLst>
          </p:cNvPr>
          <p:cNvSpPr>
            <a:spLocks noGrp="1"/>
          </p:cNvSpPr>
          <p:nvPr>
            <p:ph type="dt" sz="half" idx="10"/>
          </p:nvPr>
        </p:nvSpPr>
        <p:spPr/>
        <p:txBody>
          <a:bodyPr/>
          <a:lstStyle/>
          <a:p>
            <a:r>
              <a:rPr lang="en-US"/>
              <a:t>12/21/2023</a:t>
            </a:r>
          </a:p>
        </p:txBody>
      </p:sp>
      <p:sp>
        <p:nvSpPr>
          <p:cNvPr id="5" name="Footer Placeholder 4">
            <a:extLst>
              <a:ext uri="{FF2B5EF4-FFF2-40B4-BE49-F238E27FC236}">
                <a16:creationId xmlns:a16="http://schemas.microsoft.com/office/drawing/2014/main" id="{08A20AA4-B644-516E-2DA6-CD59DD1E3A9D}"/>
              </a:ext>
            </a:extLst>
          </p:cNvPr>
          <p:cNvSpPr>
            <a:spLocks noGrp="1"/>
          </p:cNvSpPr>
          <p:nvPr>
            <p:ph type="ftr" sz="quarter" idx="11"/>
          </p:nvPr>
        </p:nvSpPr>
        <p:spPr/>
        <p:txBody>
          <a:bodyPr/>
          <a:lstStyle/>
          <a:p>
            <a:r>
              <a:rPr lang="en-US"/>
              <a:t>AML semster project </a:t>
            </a:r>
          </a:p>
        </p:txBody>
      </p:sp>
      <p:sp>
        <p:nvSpPr>
          <p:cNvPr id="6" name="Slide Number Placeholder 5">
            <a:extLst>
              <a:ext uri="{FF2B5EF4-FFF2-40B4-BE49-F238E27FC236}">
                <a16:creationId xmlns:a16="http://schemas.microsoft.com/office/drawing/2014/main" id="{834BD9C4-26F8-F4E4-08C4-AED4F4FD0158}"/>
              </a:ext>
            </a:extLst>
          </p:cNvPr>
          <p:cNvSpPr>
            <a:spLocks noGrp="1"/>
          </p:cNvSpPr>
          <p:nvPr>
            <p:ph type="sldNum" sz="quarter" idx="12"/>
          </p:nvPr>
        </p:nvSpPr>
        <p:spPr/>
        <p:txBody>
          <a:bodyPr/>
          <a:lstStyle/>
          <a:p>
            <a:fld id="{D67CA79A-80EE-45A9-8DD4-C0B1AF25D068}" type="slidenum">
              <a:rPr lang="en-US" smtClean="0"/>
              <a:t>60</a:t>
            </a:fld>
            <a:endParaRPr lang="en-US"/>
          </a:p>
        </p:txBody>
      </p:sp>
      <p:sp>
        <p:nvSpPr>
          <p:cNvPr id="2" name="Title 1">
            <a:extLst>
              <a:ext uri="{FF2B5EF4-FFF2-40B4-BE49-F238E27FC236}">
                <a16:creationId xmlns:a16="http://schemas.microsoft.com/office/drawing/2014/main" id="{01907315-B799-D1BA-2481-0F3E6FECEAD9}"/>
              </a:ext>
            </a:extLst>
          </p:cNvPr>
          <p:cNvSpPr>
            <a:spLocks noGrp="1"/>
          </p:cNvSpPr>
          <p:nvPr>
            <p:ph type="title" idx="4294967295"/>
          </p:nvPr>
        </p:nvSpPr>
        <p:spPr>
          <a:xfrm>
            <a:off x="63732" y="174773"/>
            <a:ext cx="10058400" cy="1098823"/>
          </a:xfrm>
        </p:spPr>
        <p:txBody>
          <a:bodyPr>
            <a:normAutofit fontScale="90000"/>
          </a:bodyPr>
          <a:lstStyle/>
          <a:p>
            <a:r>
              <a:rPr lang="en-US" sz="4800" b="1" dirty="0">
                <a:solidFill>
                  <a:schemeClr val="tx1"/>
                </a:solidFill>
                <a:latin typeface="+mn-lt"/>
              </a:rPr>
              <a:t>Visualization and Understanding</a:t>
            </a:r>
            <a:r>
              <a:rPr lang="en-US" b="1" dirty="0"/>
              <a:t> </a:t>
            </a:r>
            <a:r>
              <a:rPr lang="en-US" b="1" dirty="0" err="1">
                <a:solidFill>
                  <a:schemeClr val="tx1"/>
                </a:solidFill>
                <a:latin typeface="+mn-lt"/>
              </a:rPr>
              <a:t>CarColor</a:t>
            </a:r>
            <a:r>
              <a:rPr lang="en-US" b="1" dirty="0">
                <a:solidFill>
                  <a:schemeClr val="tx1"/>
                </a:solidFill>
                <a:latin typeface="+mn-lt"/>
              </a:rPr>
              <a:t> variable</a:t>
            </a:r>
          </a:p>
        </p:txBody>
      </p:sp>
      <p:pic>
        <p:nvPicPr>
          <p:cNvPr id="7" name="Picture 6">
            <a:extLst>
              <a:ext uri="{FF2B5EF4-FFF2-40B4-BE49-F238E27FC236}">
                <a16:creationId xmlns:a16="http://schemas.microsoft.com/office/drawing/2014/main" id="{A4048431-E25B-9283-C214-BB43EB6427D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8000" y="1372554"/>
            <a:ext cx="8031800" cy="4988273"/>
          </a:xfrm>
          <a:prstGeom prst="rect">
            <a:avLst/>
          </a:prstGeom>
        </p:spPr>
      </p:pic>
      <p:sp>
        <p:nvSpPr>
          <p:cNvPr id="8" name="Content Placeholder 2">
            <a:extLst>
              <a:ext uri="{FF2B5EF4-FFF2-40B4-BE49-F238E27FC236}">
                <a16:creationId xmlns:a16="http://schemas.microsoft.com/office/drawing/2014/main" id="{ADF382AA-E61A-822C-0C3A-A6B13D10166C}"/>
              </a:ext>
            </a:extLst>
          </p:cNvPr>
          <p:cNvSpPr txBox="1">
            <a:spLocks/>
          </p:cNvSpPr>
          <p:nvPr/>
        </p:nvSpPr>
        <p:spPr>
          <a:xfrm>
            <a:off x="9245408" y="1659348"/>
            <a:ext cx="2173044" cy="252530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u="sng" dirty="0">
                <a:solidFill>
                  <a:schemeClr val="tx1"/>
                </a:solidFill>
              </a:rPr>
              <a:t>Most car </a:t>
            </a:r>
            <a:r>
              <a:rPr lang="en-US" b="1" u="sng" dirty="0" err="1">
                <a:solidFill>
                  <a:schemeClr val="tx1"/>
                </a:solidFill>
              </a:rPr>
              <a:t>colour</a:t>
            </a:r>
            <a:r>
              <a:rPr lang="en-US" b="1" u="sng" dirty="0">
                <a:solidFill>
                  <a:schemeClr val="tx1"/>
                </a:solidFill>
              </a:rPr>
              <a:t> </a:t>
            </a:r>
          </a:p>
          <a:p>
            <a:pPr>
              <a:buFont typeface="Wingdings" panose="05000000000000000000" pitchFamily="2" charset="2"/>
              <a:buChar char="Ø"/>
            </a:pPr>
            <a:r>
              <a:rPr lang="en-US" dirty="0">
                <a:solidFill>
                  <a:schemeClr val="tx1"/>
                </a:solidFill>
              </a:rPr>
              <a:t>White </a:t>
            </a:r>
          </a:p>
          <a:p>
            <a:pPr>
              <a:buFont typeface="Wingdings" panose="05000000000000000000" pitchFamily="2" charset="2"/>
              <a:buChar char="Ø"/>
            </a:pPr>
            <a:r>
              <a:rPr lang="en-US" dirty="0">
                <a:solidFill>
                  <a:schemeClr val="tx1"/>
                </a:solidFill>
              </a:rPr>
              <a:t>Black</a:t>
            </a:r>
          </a:p>
          <a:p>
            <a:pPr>
              <a:buFont typeface="Wingdings" panose="05000000000000000000" pitchFamily="2" charset="2"/>
              <a:buChar char="Ø"/>
            </a:pPr>
            <a:r>
              <a:rPr lang="en-US" dirty="0">
                <a:solidFill>
                  <a:schemeClr val="tx1"/>
                </a:solidFill>
              </a:rPr>
              <a:t>silver</a:t>
            </a:r>
          </a:p>
          <a:p>
            <a:pPr>
              <a:buFont typeface="Wingdings" panose="05000000000000000000" pitchFamily="2" charset="2"/>
              <a:buChar char="Ø"/>
            </a:pPr>
            <a:r>
              <a:rPr lang="en-US" dirty="0">
                <a:solidFill>
                  <a:schemeClr val="tx1"/>
                </a:solidFill>
              </a:rPr>
              <a:t>grey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713775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8236EF-07D8-1B1B-AF0F-D6A0C878BBC0}"/>
              </a:ext>
            </a:extLst>
          </p:cNvPr>
          <p:cNvSpPr>
            <a:spLocks noGrp="1"/>
          </p:cNvSpPr>
          <p:nvPr>
            <p:ph type="dt" sz="half" idx="10"/>
          </p:nvPr>
        </p:nvSpPr>
        <p:spPr/>
        <p:txBody>
          <a:bodyPr/>
          <a:lstStyle/>
          <a:p>
            <a:r>
              <a:rPr lang="en-US"/>
              <a:t>12/21/2023</a:t>
            </a:r>
          </a:p>
        </p:txBody>
      </p:sp>
      <p:pic>
        <p:nvPicPr>
          <p:cNvPr id="8" name="Picture 7">
            <a:extLst>
              <a:ext uri="{FF2B5EF4-FFF2-40B4-BE49-F238E27FC236}">
                <a16:creationId xmlns:a16="http://schemas.microsoft.com/office/drawing/2014/main" id="{411A8873-8F65-8368-EE62-9158D9756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089" y="1195184"/>
            <a:ext cx="8870263" cy="5622446"/>
          </a:xfrm>
          <a:prstGeom prst="rect">
            <a:avLst/>
          </a:prstGeom>
        </p:spPr>
      </p:pic>
      <p:sp>
        <p:nvSpPr>
          <p:cNvPr id="2" name="Title 1">
            <a:extLst>
              <a:ext uri="{FF2B5EF4-FFF2-40B4-BE49-F238E27FC236}">
                <a16:creationId xmlns:a16="http://schemas.microsoft.com/office/drawing/2014/main" id="{01907315-B799-D1BA-2481-0F3E6FECEAD9}"/>
              </a:ext>
            </a:extLst>
          </p:cNvPr>
          <p:cNvSpPr>
            <a:spLocks noGrp="1"/>
          </p:cNvSpPr>
          <p:nvPr>
            <p:ph type="title"/>
          </p:nvPr>
        </p:nvSpPr>
        <p:spPr>
          <a:xfrm>
            <a:off x="304012" y="0"/>
            <a:ext cx="11099779" cy="1450757"/>
          </a:xfrm>
        </p:spPr>
        <p:txBody>
          <a:bodyPr>
            <a:normAutofit/>
          </a:bodyPr>
          <a:lstStyle/>
          <a:p>
            <a:r>
              <a:rPr lang="en-US" sz="4800" b="1" dirty="0">
                <a:solidFill>
                  <a:schemeClr val="tx1"/>
                </a:solidFill>
                <a:latin typeface="+mn-lt"/>
              </a:rPr>
              <a:t>Visualization and Understanding</a:t>
            </a:r>
            <a:r>
              <a:rPr lang="en-US" b="1" dirty="0"/>
              <a:t> </a:t>
            </a:r>
            <a:r>
              <a:rPr lang="en-US" b="1" dirty="0" err="1">
                <a:solidFill>
                  <a:schemeClr val="tx1"/>
                </a:solidFill>
                <a:latin typeface="+mn-lt"/>
              </a:rPr>
              <a:t>BodyType</a:t>
            </a:r>
            <a:r>
              <a:rPr lang="en-US" b="1" dirty="0">
                <a:solidFill>
                  <a:schemeClr val="tx1"/>
                </a:solidFill>
                <a:latin typeface="+mn-lt"/>
              </a:rPr>
              <a:t> variable</a:t>
            </a:r>
          </a:p>
        </p:txBody>
      </p:sp>
      <p:sp>
        <p:nvSpPr>
          <p:cNvPr id="5" name="Footer Placeholder 4">
            <a:extLst>
              <a:ext uri="{FF2B5EF4-FFF2-40B4-BE49-F238E27FC236}">
                <a16:creationId xmlns:a16="http://schemas.microsoft.com/office/drawing/2014/main" id="{08A20AA4-B644-516E-2DA6-CD59DD1E3A9D}"/>
              </a:ext>
            </a:extLst>
          </p:cNvPr>
          <p:cNvSpPr>
            <a:spLocks noGrp="1"/>
          </p:cNvSpPr>
          <p:nvPr>
            <p:ph type="ftr" sz="quarter" idx="11"/>
          </p:nvPr>
        </p:nvSpPr>
        <p:spPr/>
        <p:txBody>
          <a:bodyPr/>
          <a:lstStyle/>
          <a:p>
            <a:r>
              <a:rPr lang="en-US"/>
              <a:t>AML semster project </a:t>
            </a:r>
          </a:p>
        </p:txBody>
      </p:sp>
      <p:sp>
        <p:nvSpPr>
          <p:cNvPr id="6" name="Slide Number Placeholder 5">
            <a:extLst>
              <a:ext uri="{FF2B5EF4-FFF2-40B4-BE49-F238E27FC236}">
                <a16:creationId xmlns:a16="http://schemas.microsoft.com/office/drawing/2014/main" id="{834BD9C4-26F8-F4E4-08C4-AED4F4FD0158}"/>
              </a:ext>
            </a:extLst>
          </p:cNvPr>
          <p:cNvSpPr>
            <a:spLocks noGrp="1"/>
          </p:cNvSpPr>
          <p:nvPr>
            <p:ph type="sldNum" sz="quarter" idx="12"/>
          </p:nvPr>
        </p:nvSpPr>
        <p:spPr/>
        <p:txBody>
          <a:bodyPr/>
          <a:lstStyle/>
          <a:p>
            <a:fld id="{D67CA79A-80EE-45A9-8DD4-C0B1AF25D068}" type="slidenum">
              <a:rPr lang="en-US" smtClean="0"/>
              <a:t>61</a:t>
            </a:fld>
            <a:endParaRPr lang="en-US"/>
          </a:p>
        </p:txBody>
      </p:sp>
      <p:sp>
        <p:nvSpPr>
          <p:cNvPr id="7" name="Content Placeholder 2">
            <a:extLst>
              <a:ext uri="{FF2B5EF4-FFF2-40B4-BE49-F238E27FC236}">
                <a16:creationId xmlns:a16="http://schemas.microsoft.com/office/drawing/2014/main" id="{F6C98834-BA1D-9C63-E7FD-933C21A838B6}"/>
              </a:ext>
            </a:extLst>
          </p:cNvPr>
          <p:cNvSpPr txBox="1">
            <a:spLocks/>
          </p:cNvSpPr>
          <p:nvPr/>
        </p:nvSpPr>
        <p:spPr>
          <a:xfrm>
            <a:off x="9469948" y="1608068"/>
            <a:ext cx="2173044" cy="252530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u="sng" dirty="0">
                <a:solidFill>
                  <a:schemeClr val="tx1"/>
                </a:solidFill>
              </a:rPr>
              <a:t>Most </a:t>
            </a:r>
            <a:r>
              <a:rPr lang="en-US" b="1" u="sng" dirty="0" err="1">
                <a:solidFill>
                  <a:schemeClr val="tx1"/>
                </a:solidFill>
              </a:rPr>
              <a:t>bodytype</a:t>
            </a:r>
            <a:endParaRPr lang="en-US" b="1" u="sng" dirty="0">
              <a:solidFill>
                <a:schemeClr val="tx1"/>
              </a:solidFill>
            </a:endParaRPr>
          </a:p>
          <a:p>
            <a:pPr>
              <a:buFont typeface="Wingdings" panose="05000000000000000000" pitchFamily="2" charset="2"/>
              <a:buChar char="Ø"/>
            </a:pPr>
            <a:r>
              <a:rPr lang="en-US" dirty="0">
                <a:solidFill>
                  <a:schemeClr val="tx1"/>
                </a:solidFill>
              </a:rPr>
              <a:t>Sedan</a:t>
            </a:r>
          </a:p>
          <a:p>
            <a:pPr>
              <a:buFont typeface="Wingdings" panose="05000000000000000000" pitchFamily="2" charset="2"/>
              <a:buChar char="Ø"/>
            </a:pPr>
            <a:r>
              <a:rPr lang="en-US" dirty="0">
                <a:solidFill>
                  <a:schemeClr val="tx1"/>
                </a:solidFill>
              </a:rPr>
              <a:t>Hatchback</a:t>
            </a:r>
          </a:p>
          <a:p>
            <a:pPr>
              <a:buFont typeface="Wingdings" panose="05000000000000000000" pitchFamily="2" charset="2"/>
              <a:buChar char="Ø"/>
            </a:pPr>
            <a:r>
              <a:rPr lang="en-US" dirty="0">
                <a:solidFill>
                  <a:schemeClr val="tx1"/>
                </a:solidFill>
              </a:rPr>
              <a:t>SUV</a:t>
            </a:r>
          </a:p>
          <a:p>
            <a:pPr>
              <a:buFont typeface="Wingdings" panose="05000000000000000000" pitchFamily="2" charset="2"/>
              <a:buChar char="Ø"/>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9330846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a:xfrm>
            <a:off x="792092" y="758952"/>
            <a:ext cx="10363588" cy="3566160"/>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800" b="1" dirty="0">
                <a:solidFill>
                  <a:schemeClr val="tx1"/>
                </a:solidFill>
                <a:latin typeface="+mn-lt"/>
              </a:rPr>
              <a:t>Visualization and Understanding Relation between categorical  and Continuous target feature</a:t>
            </a:r>
          </a:p>
        </p:txBody>
      </p:sp>
      <p:sp>
        <p:nvSpPr>
          <p:cNvPr id="8" name="Content Placeholder 7">
            <a:extLst>
              <a:ext uri="{FF2B5EF4-FFF2-40B4-BE49-F238E27FC236}">
                <a16:creationId xmlns:a16="http://schemas.microsoft.com/office/drawing/2014/main" id="{7DF76449-C17C-D441-86B2-6C1B8F29421A}"/>
              </a:ext>
            </a:extLst>
          </p:cNvPr>
          <p:cNvSpPr>
            <a:spLocks noGrp="1"/>
          </p:cNvSpPr>
          <p:nvPr>
            <p:ph type="body" idx="1"/>
          </p:nvPr>
        </p:nvSpPr>
        <p:spPr>
          <a:xfrm>
            <a:off x="6350712" y="4505546"/>
            <a:ext cx="4511428" cy="1645920"/>
          </a:xfrm>
        </p:spPr>
        <p:txBody>
          <a:bodyPr>
            <a:normAutofit fontScale="85000" lnSpcReduction="20000"/>
          </a:bodyPr>
          <a:lstStyle/>
          <a:p>
            <a:pPr marL="342900" indent="-342900" algn="l" rtl="0" eaLnBrk="1" fontAlgn="t" latinLnBrk="0" hangingPunct="1">
              <a:lnSpc>
                <a:spcPct val="120000"/>
              </a:lnSpc>
              <a:spcBef>
                <a:spcPts val="0"/>
              </a:spcBef>
              <a:spcAft>
                <a:spcPts val="0"/>
              </a:spcAft>
              <a:buFont typeface="Wingdings" panose="05000000000000000000" pitchFamily="2" charset="2"/>
              <a:buChar char="v"/>
            </a:pPr>
            <a:r>
              <a:rPr lang="en-US" sz="1900" b="0" i="0" u="none" strike="noStrike" kern="1200" cap="none" dirty="0" err="1">
                <a:solidFill>
                  <a:srgbClr val="000000"/>
                </a:solidFill>
                <a:effectLst/>
                <a:latin typeface="Calibri" panose="020F0502020204030204" pitchFamily="34" charset="0"/>
              </a:rPr>
              <a:t>CarCompany</a:t>
            </a:r>
            <a:r>
              <a:rPr lang="en-US" sz="1900" b="0" i="0" u="none" strike="noStrike" kern="1200" cap="none" dirty="0">
                <a:solidFill>
                  <a:srgbClr val="000000"/>
                </a:solidFill>
                <a:effectLst/>
                <a:latin typeface="Calibri" panose="020F0502020204030204" pitchFamily="34" charset="0"/>
              </a:rPr>
              <a:t> V.S. price (</a:t>
            </a:r>
            <a:r>
              <a:rPr lang="en-US" sz="1900" b="0" i="0" u="none" strike="noStrike" kern="1200" cap="none" dirty="0" err="1">
                <a:solidFill>
                  <a:srgbClr val="000000"/>
                </a:solidFill>
                <a:effectLst/>
                <a:latin typeface="Calibri" panose="020F0502020204030204" pitchFamily="34" charset="0"/>
              </a:rPr>
              <a:t>PKR_Lacs</a:t>
            </a:r>
            <a:r>
              <a:rPr lang="en-US" sz="1900" b="0" i="0" u="none" strike="noStrike" kern="1200" cap="none" dirty="0">
                <a:solidFill>
                  <a:srgbClr val="000000"/>
                </a:solidFill>
                <a:effectLst/>
                <a:latin typeface="Calibri" panose="020F0502020204030204" pitchFamily="34" charset="0"/>
              </a:rPr>
              <a:t>)</a:t>
            </a:r>
            <a:endParaRPr lang="en-US" sz="1900" b="0" i="0" u="none" strike="noStrike" cap="none" dirty="0">
              <a:effectLst/>
              <a:latin typeface="Arial" panose="020B0604020202020204" pitchFamily="34" charset="0"/>
            </a:endParaRPr>
          </a:p>
          <a:p>
            <a:pPr marL="342900" indent="-342900" algn="l" rtl="0" eaLnBrk="1" fontAlgn="t" latinLnBrk="0" hangingPunct="1">
              <a:lnSpc>
                <a:spcPct val="120000"/>
              </a:lnSpc>
              <a:spcBef>
                <a:spcPts val="0"/>
              </a:spcBef>
              <a:spcAft>
                <a:spcPts val="0"/>
              </a:spcAft>
              <a:buFont typeface="Wingdings" panose="05000000000000000000" pitchFamily="2" charset="2"/>
              <a:buChar char="v"/>
            </a:pPr>
            <a:r>
              <a:rPr lang="en-US" sz="1900" b="0" i="0" u="none" strike="noStrike" kern="1200" cap="none" dirty="0" err="1">
                <a:solidFill>
                  <a:srgbClr val="000000"/>
                </a:solidFill>
                <a:effectLst/>
                <a:latin typeface="Calibri" panose="020F0502020204030204" pitchFamily="34" charset="0"/>
              </a:rPr>
              <a:t>EngineType</a:t>
            </a:r>
            <a:r>
              <a:rPr lang="en-US" sz="1900" b="0" i="0" u="none" strike="noStrike" kern="1200" cap="none" dirty="0">
                <a:solidFill>
                  <a:srgbClr val="000000"/>
                </a:solidFill>
                <a:effectLst/>
                <a:latin typeface="Calibri" panose="020F0502020204030204" pitchFamily="34" charset="0"/>
              </a:rPr>
              <a:t> V.S. price (</a:t>
            </a:r>
            <a:r>
              <a:rPr lang="en-US" sz="1900" b="0" i="0" u="none" strike="noStrike" kern="1200" cap="none" dirty="0" err="1">
                <a:solidFill>
                  <a:srgbClr val="000000"/>
                </a:solidFill>
                <a:effectLst/>
                <a:latin typeface="Calibri" panose="020F0502020204030204" pitchFamily="34" charset="0"/>
              </a:rPr>
              <a:t>PKR_Lacs</a:t>
            </a:r>
            <a:r>
              <a:rPr lang="en-US" sz="1900" b="0" i="0" u="none" strike="noStrike" kern="1200" cap="none" dirty="0">
                <a:solidFill>
                  <a:srgbClr val="000000"/>
                </a:solidFill>
                <a:effectLst/>
                <a:latin typeface="Calibri" panose="020F0502020204030204" pitchFamily="34" charset="0"/>
              </a:rPr>
              <a:t>)</a:t>
            </a:r>
            <a:endParaRPr lang="en-US" sz="1900" b="0" i="0" u="none" strike="noStrike" cap="none" dirty="0">
              <a:effectLst/>
              <a:latin typeface="Arial" panose="020B0604020202020204" pitchFamily="34" charset="0"/>
            </a:endParaRPr>
          </a:p>
          <a:p>
            <a:pPr marL="342900" indent="-342900" algn="l" rtl="0" eaLnBrk="1" fontAlgn="t" latinLnBrk="0" hangingPunct="1">
              <a:lnSpc>
                <a:spcPct val="120000"/>
              </a:lnSpc>
              <a:spcBef>
                <a:spcPts val="0"/>
              </a:spcBef>
              <a:spcAft>
                <a:spcPts val="0"/>
              </a:spcAft>
              <a:buFont typeface="Wingdings" panose="05000000000000000000" pitchFamily="2" charset="2"/>
              <a:buChar char="v"/>
            </a:pPr>
            <a:r>
              <a:rPr lang="en-US" sz="1900" b="0" i="0" u="none" strike="noStrike" kern="1200" cap="none" dirty="0">
                <a:solidFill>
                  <a:srgbClr val="000000"/>
                </a:solidFill>
                <a:effectLst/>
                <a:latin typeface="Calibri" panose="020F0502020204030204" pitchFamily="34" charset="0"/>
              </a:rPr>
              <a:t>Transmission V.S. price (</a:t>
            </a:r>
            <a:r>
              <a:rPr lang="en-US" sz="1900" b="0" i="0" u="none" strike="noStrike" kern="1200" cap="none" dirty="0" err="1">
                <a:solidFill>
                  <a:srgbClr val="000000"/>
                </a:solidFill>
                <a:effectLst/>
                <a:latin typeface="Calibri" panose="020F0502020204030204" pitchFamily="34" charset="0"/>
              </a:rPr>
              <a:t>PKR_Lacs</a:t>
            </a:r>
            <a:r>
              <a:rPr lang="en-US" sz="1900" b="0" i="0" u="none" strike="noStrike" kern="1200" cap="none" dirty="0">
                <a:solidFill>
                  <a:srgbClr val="000000"/>
                </a:solidFill>
                <a:effectLst/>
                <a:latin typeface="Calibri" panose="020F0502020204030204" pitchFamily="34" charset="0"/>
              </a:rPr>
              <a:t>)</a:t>
            </a:r>
            <a:endParaRPr lang="en-US" sz="1900" b="0" i="0" u="none" strike="noStrike" cap="none" dirty="0">
              <a:effectLst/>
              <a:latin typeface="Arial" panose="020B0604020202020204" pitchFamily="34" charset="0"/>
            </a:endParaRPr>
          </a:p>
          <a:p>
            <a:pPr marL="342900" indent="-342900" algn="l" rtl="0" eaLnBrk="1" fontAlgn="t" latinLnBrk="0" hangingPunct="1">
              <a:lnSpc>
                <a:spcPct val="120000"/>
              </a:lnSpc>
              <a:spcBef>
                <a:spcPts val="0"/>
              </a:spcBef>
              <a:spcAft>
                <a:spcPts val="0"/>
              </a:spcAft>
              <a:buFont typeface="Wingdings" panose="05000000000000000000" pitchFamily="2" charset="2"/>
              <a:buChar char="v"/>
            </a:pPr>
            <a:r>
              <a:rPr lang="en-US" sz="1900" b="0" i="0" u="none" strike="noStrike" kern="1200" cap="none" dirty="0" err="1">
                <a:solidFill>
                  <a:srgbClr val="000000"/>
                </a:solidFill>
                <a:effectLst/>
                <a:latin typeface="Calibri" panose="020F0502020204030204" pitchFamily="34" charset="0"/>
              </a:rPr>
              <a:t>RegisteredCity</a:t>
            </a:r>
            <a:r>
              <a:rPr lang="en-US" sz="1900" b="0" i="0" u="none" strike="noStrike" kern="1200" cap="none" dirty="0">
                <a:solidFill>
                  <a:srgbClr val="000000"/>
                </a:solidFill>
                <a:effectLst/>
                <a:latin typeface="Calibri" panose="020F0502020204030204" pitchFamily="34" charset="0"/>
              </a:rPr>
              <a:t> V.S. price (</a:t>
            </a:r>
            <a:r>
              <a:rPr lang="en-US" sz="1900" b="0" i="0" u="none" strike="noStrike" kern="1200" cap="none" dirty="0" err="1">
                <a:solidFill>
                  <a:srgbClr val="000000"/>
                </a:solidFill>
                <a:effectLst/>
                <a:latin typeface="Calibri" panose="020F0502020204030204" pitchFamily="34" charset="0"/>
              </a:rPr>
              <a:t>PKR_Lacs</a:t>
            </a:r>
            <a:r>
              <a:rPr lang="en-US" sz="1900" b="0" i="0" u="none" strike="noStrike" kern="1200" cap="none" dirty="0">
                <a:solidFill>
                  <a:srgbClr val="000000"/>
                </a:solidFill>
                <a:effectLst/>
                <a:latin typeface="Calibri" panose="020F0502020204030204" pitchFamily="34" charset="0"/>
              </a:rPr>
              <a:t>)</a:t>
            </a:r>
            <a:endParaRPr lang="en-US" sz="1900" b="0" i="0" u="none" strike="noStrike" cap="none" dirty="0">
              <a:effectLst/>
              <a:latin typeface="Arial" panose="020B0604020202020204" pitchFamily="34" charset="0"/>
            </a:endParaRPr>
          </a:p>
          <a:p>
            <a:pPr marL="342900" indent="-342900" algn="l" rtl="0" eaLnBrk="1" fontAlgn="t" latinLnBrk="0" hangingPunct="1">
              <a:lnSpc>
                <a:spcPct val="120000"/>
              </a:lnSpc>
              <a:spcBef>
                <a:spcPts val="0"/>
              </a:spcBef>
              <a:spcAft>
                <a:spcPts val="0"/>
              </a:spcAft>
              <a:buFont typeface="Wingdings" panose="05000000000000000000" pitchFamily="2" charset="2"/>
              <a:buChar char="v"/>
            </a:pPr>
            <a:r>
              <a:rPr lang="en-US" sz="1900" b="0" i="0" u="none" strike="noStrike" kern="1200" cap="none" dirty="0" err="1">
                <a:solidFill>
                  <a:srgbClr val="000000"/>
                </a:solidFill>
                <a:effectLst/>
                <a:latin typeface="Calibri" panose="020F0502020204030204" pitchFamily="34" charset="0"/>
              </a:rPr>
              <a:t>CarColor</a:t>
            </a:r>
            <a:r>
              <a:rPr lang="en-US" sz="1900" b="0" i="0" u="none" strike="noStrike" kern="1200" cap="none" dirty="0">
                <a:solidFill>
                  <a:srgbClr val="000000"/>
                </a:solidFill>
                <a:effectLst/>
                <a:latin typeface="Calibri" panose="020F0502020204030204" pitchFamily="34" charset="0"/>
              </a:rPr>
              <a:t> V.S. price (</a:t>
            </a:r>
            <a:r>
              <a:rPr lang="en-US" sz="1900" b="0" i="0" u="none" strike="noStrike" kern="1200" cap="none" dirty="0" err="1">
                <a:solidFill>
                  <a:srgbClr val="000000"/>
                </a:solidFill>
                <a:effectLst/>
                <a:latin typeface="Calibri" panose="020F0502020204030204" pitchFamily="34" charset="0"/>
              </a:rPr>
              <a:t>PKR_Lacs</a:t>
            </a:r>
            <a:r>
              <a:rPr lang="en-US" sz="1900" b="0" i="0" u="none" strike="noStrike" kern="1200" cap="none" dirty="0">
                <a:solidFill>
                  <a:srgbClr val="000000"/>
                </a:solidFill>
                <a:effectLst/>
                <a:latin typeface="Calibri" panose="020F0502020204030204" pitchFamily="34" charset="0"/>
              </a:rPr>
              <a:t>)</a:t>
            </a:r>
            <a:endParaRPr lang="en-US" sz="1900" b="0" i="0" u="none" strike="noStrike" cap="none" dirty="0">
              <a:effectLst/>
              <a:latin typeface="Arial" panose="020B0604020202020204" pitchFamily="34" charset="0"/>
            </a:endParaRPr>
          </a:p>
          <a:p>
            <a:pPr marL="342900" indent="-342900" algn="l" rtl="0" eaLnBrk="1" fontAlgn="t" latinLnBrk="0" hangingPunct="1">
              <a:lnSpc>
                <a:spcPct val="120000"/>
              </a:lnSpc>
              <a:spcBef>
                <a:spcPts val="0"/>
              </a:spcBef>
              <a:spcAft>
                <a:spcPts val="0"/>
              </a:spcAft>
              <a:buFont typeface="Wingdings" panose="05000000000000000000" pitchFamily="2" charset="2"/>
              <a:buChar char="v"/>
            </a:pPr>
            <a:r>
              <a:rPr lang="en-US" sz="1900" b="0" i="0" u="none" strike="noStrike" kern="1200" cap="none" dirty="0" err="1">
                <a:solidFill>
                  <a:srgbClr val="000000"/>
                </a:solidFill>
                <a:effectLst/>
                <a:latin typeface="Calibri" panose="020F0502020204030204" pitchFamily="34" charset="0"/>
              </a:rPr>
              <a:t>BodyType</a:t>
            </a:r>
            <a:r>
              <a:rPr lang="en-US" sz="1900" b="0" i="0" u="none" strike="noStrike" kern="1200" cap="none" dirty="0">
                <a:solidFill>
                  <a:srgbClr val="000000"/>
                </a:solidFill>
                <a:effectLst/>
                <a:latin typeface="Calibri" panose="020F0502020204030204" pitchFamily="34" charset="0"/>
              </a:rPr>
              <a:t> V.S. price (</a:t>
            </a:r>
            <a:r>
              <a:rPr lang="en-US" sz="1900" b="0" i="0" u="none" strike="noStrike" kern="1200" cap="none" dirty="0" err="1">
                <a:solidFill>
                  <a:srgbClr val="000000"/>
                </a:solidFill>
                <a:effectLst/>
                <a:latin typeface="Calibri" panose="020F0502020204030204" pitchFamily="34" charset="0"/>
              </a:rPr>
              <a:t>PKR_Lacs</a:t>
            </a:r>
            <a:r>
              <a:rPr lang="en-US" sz="1900" b="0" i="0" u="none" strike="noStrike" kern="1200" cap="none" dirty="0">
                <a:solidFill>
                  <a:srgbClr val="000000"/>
                </a:solidFill>
                <a:effectLst/>
                <a:latin typeface="Calibri" panose="020F0502020204030204" pitchFamily="34" charset="0"/>
              </a:rPr>
              <a:t>)   </a:t>
            </a:r>
            <a:endParaRPr lang="en-US" sz="1900" b="0" i="0" u="none" strike="noStrike" cap="none" dirty="0">
              <a:effectLst/>
              <a:latin typeface="Arial" panose="020B0604020202020204" pitchFamily="34" charset="0"/>
            </a:endParaRPr>
          </a:p>
          <a:p>
            <a:pPr marL="0" indent="0">
              <a:lnSpc>
                <a:spcPct val="110000"/>
              </a:lnSpc>
              <a:buNone/>
            </a:pPr>
            <a:endParaRPr lang="en-US" sz="1800" dirty="0"/>
          </a:p>
        </p:txBody>
      </p:sp>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62</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9757726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a:xfrm>
            <a:off x="0" y="-140979"/>
            <a:ext cx="10881942" cy="1450757"/>
          </a:xfrm>
        </p:spPr>
        <p:txBody>
          <a:bodyPr>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800" b="1" dirty="0">
                <a:solidFill>
                  <a:schemeClr val="tx1"/>
                </a:solidFill>
                <a:latin typeface="+mn-lt"/>
              </a:rPr>
              <a:t>Visualization and </a:t>
            </a:r>
            <a:r>
              <a:rPr lang="en-US" b="1" dirty="0">
                <a:solidFill>
                  <a:schemeClr val="tx1"/>
                </a:solidFill>
                <a:latin typeface="+mn-lt"/>
              </a:rPr>
              <a:t>Understanding Relation between </a:t>
            </a:r>
            <a:r>
              <a:rPr lang="en-US" b="1" dirty="0" err="1">
                <a:solidFill>
                  <a:schemeClr val="tx1"/>
                </a:solidFill>
                <a:latin typeface="+mn-lt"/>
              </a:rPr>
              <a:t>carcompany</a:t>
            </a:r>
            <a:r>
              <a:rPr lang="en-US" b="1" dirty="0">
                <a:solidFill>
                  <a:schemeClr val="tx1"/>
                </a:solidFill>
                <a:latin typeface="+mn-lt"/>
              </a:rPr>
              <a:t> and Continuous target </a:t>
            </a:r>
          </a:p>
        </p:txBody>
      </p:sp>
      <p:pic>
        <p:nvPicPr>
          <p:cNvPr id="9" name="Content Placeholder 8">
            <a:extLst>
              <a:ext uri="{FF2B5EF4-FFF2-40B4-BE49-F238E27FC236}">
                <a16:creationId xmlns:a16="http://schemas.microsoft.com/office/drawing/2014/main" id="{5E2F9398-F11C-75A5-979F-04180A3D94A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76443" y="1492976"/>
            <a:ext cx="9187328" cy="4555700"/>
          </a:xfrm>
        </p:spPr>
      </p:pic>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63</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
        <p:nvSpPr>
          <p:cNvPr id="8" name="TextBox 7">
            <a:extLst>
              <a:ext uri="{FF2B5EF4-FFF2-40B4-BE49-F238E27FC236}">
                <a16:creationId xmlns:a16="http://schemas.microsoft.com/office/drawing/2014/main" id="{FFB4A062-7D6A-59B9-A8F8-5B20FC593FB8}"/>
              </a:ext>
            </a:extLst>
          </p:cNvPr>
          <p:cNvSpPr txBox="1"/>
          <p:nvPr/>
        </p:nvSpPr>
        <p:spPr>
          <a:xfrm>
            <a:off x="4517993" y="1360661"/>
            <a:ext cx="3647210" cy="2308324"/>
          </a:xfrm>
          <a:prstGeom prst="rect">
            <a:avLst/>
          </a:prstGeom>
          <a:noFill/>
        </p:spPr>
        <p:txBody>
          <a:bodyPr wrap="square">
            <a:spAutoFit/>
          </a:bodyPr>
          <a:lstStyle/>
          <a:p>
            <a:pPr marL="285750" indent="-285750">
              <a:buFont typeface="Wingdings" panose="05000000000000000000" pitchFamily="2" charset="2"/>
              <a:buChar char="ü"/>
            </a:pPr>
            <a:r>
              <a:rPr lang="en-US" b="1" dirty="0">
                <a:solidFill>
                  <a:schemeClr val="tx1"/>
                </a:solidFill>
              </a:rPr>
              <a:t>Least no of </a:t>
            </a:r>
            <a:r>
              <a:rPr lang="en-US" b="1" dirty="0" err="1">
                <a:solidFill>
                  <a:schemeClr val="tx1"/>
                </a:solidFill>
              </a:rPr>
              <a:t>carcompany</a:t>
            </a:r>
            <a:r>
              <a:rPr lang="en-US" b="1" dirty="0">
                <a:solidFill>
                  <a:schemeClr val="tx1"/>
                </a:solidFill>
              </a:rPr>
              <a:t> are Most expensive </a:t>
            </a:r>
            <a:r>
              <a:rPr lang="en-US" b="1" dirty="0" err="1">
                <a:solidFill>
                  <a:schemeClr val="tx1"/>
                </a:solidFill>
              </a:rPr>
              <a:t>carCompany</a:t>
            </a:r>
            <a:r>
              <a:rPr lang="en-US" b="1" dirty="0">
                <a:solidFill>
                  <a:schemeClr val="tx1"/>
                </a:solidFill>
              </a:rPr>
              <a:t> </a:t>
            </a:r>
          </a:p>
          <a:p>
            <a:pPr lvl="1">
              <a:buFont typeface="Wingdings" panose="05000000000000000000" pitchFamily="2" charset="2"/>
              <a:buChar char="Ø"/>
            </a:pPr>
            <a:r>
              <a:rPr lang="en-US" dirty="0">
                <a:solidFill>
                  <a:schemeClr val="tx1"/>
                </a:solidFill>
              </a:rPr>
              <a:t>Ford</a:t>
            </a:r>
          </a:p>
          <a:p>
            <a:pPr lvl="1">
              <a:buFont typeface="Wingdings" panose="05000000000000000000" pitchFamily="2" charset="2"/>
              <a:buChar char="Ø"/>
            </a:pPr>
            <a:r>
              <a:rPr lang="en-US" dirty="0"/>
              <a:t>Range </a:t>
            </a:r>
          </a:p>
          <a:p>
            <a:pPr lvl="1">
              <a:buFont typeface="Wingdings" panose="05000000000000000000" pitchFamily="2" charset="2"/>
              <a:buChar char="Ø"/>
            </a:pPr>
            <a:r>
              <a:rPr lang="en-US" dirty="0"/>
              <a:t>Audi</a:t>
            </a:r>
          </a:p>
          <a:p>
            <a:r>
              <a:rPr lang="en-US" b="1" u="sng" dirty="0">
                <a:solidFill>
                  <a:schemeClr val="tx1"/>
                </a:solidFill>
              </a:rPr>
              <a:t> </a:t>
            </a:r>
          </a:p>
          <a:p>
            <a:endParaRPr lang="en-US" dirty="0"/>
          </a:p>
          <a:p>
            <a:endParaRPr lang="en-US" dirty="0"/>
          </a:p>
        </p:txBody>
      </p:sp>
      <p:sp>
        <p:nvSpPr>
          <p:cNvPr id="13" name="TextBox 12">
            <a:extLst>
              <a:ext uri="{FF2B5EF4-FFF2-40B4-BE49-F238E27FC236}">
                <a16:creationId xmlns:a16="http://schemas.microsoft.com/office/drawing/2014/main" id="{493B19BD-DF7C-79FC-11F3-70931544C56D}"/>
              </a:ext>
            </a:extLst>
          </p:cNvPr>
          <p:cNvSpPr txBox="1"/>
          <p:nvPr/>
        </p:nvSpPr>
        <p:spPr>
          <a:xfrm>
            <a:off x="8360017" y="1863881"/>
            <a:ext cx="3647210" cy="2308324"/>
          </a:xfrm>
          <a:prstGeom prst="rect">
            <a:avLst/>
          </a:prstGeom>
          <a:noFill/>
        </p:spPr>
        <p:txBody>
          <a:bodyPr wrap="square">
            <a:spAutoFit/>
          </a:bodyPr>
          <a:lstStyle/>
          <a:p>
            <a:pPr marL="285750" indent="-285750">
              <a:buFont typeface="Wingdings" panose="05000000000000000000" pitchFamily="2" charset="2"/>
              <a:buChar char="ü"/>
            </a:pPr>
            <a:r>
              <a:rPr lang="en-US" b="1" dirty="0">
                <a:solidFill>
                  <a:schemeClr val="tx1"/>
                </a:solidFill>
              </a:rPr>
              <a:t>Most </a:t>
            </a:r>
            <a:r>
              <a:rPr lang="en-US" b="1" dirty="0"/>
              <a:t>No. of </a:t>
            </a:r>
            <a:r>
              <a:rPr lang="en-US" b="1" dirty="0" err="1"/>
              <a:t>carcompany</a:t>
            </a:r>
            <a:r>
              <a:rPr lang="en-US" b="1" dirty="0"/>
              <a:t> are Economy class </a:t>
            </a:r>
            <a:r>
              <a:rPr lang="en-US" b="1" dirty="0" err="1">
                <a:solidFill>
                  <a:schemeClr val="tx1"/>
                </a:solidFill>
              </a:rPr>
              <a:t>carCompany</a:t>
            </a:r>
            <a:r>
              <a:rPr lang="en-US" b="1" dirty="0">
                <a:solidFill>
                  <a:schemeClr val="tx1"/>
                </a:solidFill>
              </a:rPr>
              <a:t> </a:t>
            </a:r>
          </a:p>
          <a:p>
            <a:pPr lvl="1">
              <a:buFont typeface="Wingdings" panose="05000000000000000000" pitchFamily="2" charset="2"/>
              <a:buChar char="Ø"/>
            </a:pPr>
            <a:r>
              <a:rPr lang="en-US" dirty="0">
                <a:solidFill>
                  <a:schemeClr val="tx1"/>
                </a:solidFill>
              </a:rPr>
              <a:t> Toyota – 63.7 lacs</a:t>
            </a:r>
          </a:p>
          <a:p>
            <a:pPr lvl="1">
              <a:buFont typeface="Wingdings" panose="05000000000000000000" pitchFamily="2" charset="2"/>
              <a:buChar char="Ø"/>
            </a:pPr>
            <a:r>
              <a:rPr lang="en-US" dirty="0"/>
              <a:t> Honda --  51.1 lacs</a:t>
            </a:r>
          </a:p>
          <a:p>
            <a:pPr lvl="1">
              <a:buFont typeface="Wingdings" panose="05000000000000000000" pitchFamily="2" charset="2"/>
              <a:buChar char="Ø"/>
            </a:pPr>
            <a:r>
              <a:rPr lang="en-US" dirty="0"/>
              <a:t> Suzuki – 18.1 lacs</a:t>
            </a:r>
          </a:p>
          <a:p>
            <a:r>
              <a:rPr lang="en-US" b="1" u="sng" dirty="0">
                <a:solidFill>
                  <a:schemeClr val="tx1"/>
                </a:solidFill>
              </a:rPr>
              <a:t> </a:t>
            </a:r>
            <a:r>
              <a:rPr lang="en-US" b="1" dirty="0"/>
              <a:t>				(mean price)</a:t>
            </a:r>
            <a:endParaRPr lang="en-US" b="1" u="sng" dirty="0">
              <a:solidFill>
                <a:schemeClr val="tx1"/>
              </a:solidFill>
            </a:endParaRPr>
          </a:p>
          <a:p>
            <a:endParaRPr lang="en-US" dirty="0"/>
          </a:p>
          <a:p>
            <a:endParaRPr lang="en-US" dirty="0"/>
          </a:p>
        </p:txBody>
      </p:sp>
      <p:pic>
        <p:nvPicPr>
          <p:cNvPr id="26" name="Picture 25">
            <a:extLst>
              <a:ext uri="{FF2B5EF4-FFF2-40B4-BE49-F238E27FC236}">
                <a16:creationId xmlns:a16="http://schemas.microsoft.com/office/drawing/2014/main" id="{49E60A5E-DD83-7DE2-0F90-97FBED2383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23" y="1362452"/>
            <a:ext cx="2057404" cy="4133096"/>
          </a:xfrm>
          <a:prstGeom prst="rect">
            <a:avLst/>
          </a:prstGeom>
        </p:spPr>
      </p:pic>
      <p:sp>
        <p:nvSpPr>
          <p:cNvPr id="15" name="TextBox 14">
            <a:extLst>
              <a:ext uri="{FF2B5EF4-FFF2-40B4-BE49-F238E27FC236}">
                <a16:creationId xmlns:a16="http://schemas.microsoft.com/office/drawing/2014/main" id="{2D473554-39E6-E09B-C511-9BBDDCC5911E}"/>
              </a:ext>
            </a:extLst>
          </p:cNvPr>
          <p:cNvSpPr txBox="1"/>
          <p:nvPr/>
        </p:nvSpPr>
        <p:spPr>
          <a:xfrm>
            <a:off x="1375757" y="4292886"/>
            <a:ext cx="1016323" cy="646331"/>
          </a:xfrm>
          <a:prstGeom prst="rect">
            <a:avLst/>
          </a:prstGeom>
          <a:noFill/>
        </p:spPr>
        <p:txBody>
          <a:bodyPr wrap="square">
            <a:spAutoFit/>
          </a:bodyPr>
          <a:lstStyle/>
          <a:p>
            <a:r>
              <a:rPr lang="en-US" sz="1800" b="1" dirty="0">
                <a:effectLst/>
              </a:rPr>
              <a:t>22.75 lacs</a:t>
            </a:r>
            <a:endParaRPr lang="en-US" b="1" dirty="0"/>
          </a:p>
        </p:txBody>
      </p:sp>
      <p:sp>
        <p:nvSpPr>
          <p:cNvPr id="17" name="TextBox 16">
            <a:extLst>
              <a:ext uri="{FF2B5EF4-FFF2-40B4-BE49-F238E27FC236}">
                <a16:creationId xmlns:a16="http://schemas.microsoft.com/office/drawing/2014/main" id="{AE33886F-F22E-6818-0164-2058C8EC0768}"/>
              </a:ext>
            </a:extLst>
          </p:cNvPr>
          <p:cNvSpPr txBox="1"/>
          <p:nvPr/>
        </p:nvSpPr>
        <p:spPr>
          <a:xfrm>
            <a:off x="456996" y="3633442"/>
            <a:ext cx="870718" cy="646331"/>
          </a:xfrm>
          <a:prstGeom prst="rect">
            <a:avLst/>
          </a:prstGeom>
          <a:noFill/>
        </p:spPr>
        <p:txBody>
          <a:bodyPr wrap="square">
            <a:spAutoFit/>
          </a:bodyPr>
          <a:lstStyle/>
          <a:p>
            <a:r>
              <a:rPr lang="en-US" sz="1800" b="1" dirty="0">
                <a:solidFill>
                  <a:srgbClr val="FF0000"/>
                </a:solidFill>
                <a:effectLst/>
              </a:rPr>
              <a:t>49.00 lacs</a:t>
            </a:r>
            <a:endParaRPr lang="en-US" sz="1800" b="1" dirty="0">
              <a:solidFill>
                <a:srgbClr val="FF0000"/>
              </a:solidFill>
            </a:endParaRPr>
          </a:p>
        </p:txBody>
      </p:sp>
      <p:cxnSp>
        <p:nvCxnSpPr>
          <p:cNvPr id="24" name="Straight Connector 23">
            <a:extLst>
              <a:ext uri="{FF2B5EF4-FFF2-40B4-BE49-F238E27FC236}">
                <a16:creationId xmlns:a16="http://schemas.microsoft.com/office/drawing/2014/main" id="{5EA5611F-50FC-6655-2E97-82A795827190}"/>
              </a:ext>
            </a:extLst>
          </p:cNvPr>
          <p:cNvCxnSpPr>
            <a:cxnSpLocks/>
          </p:cNvCxnSpPr>
          <p:nvPr/>
        </p:nvCxnSpPr>
        <p:spPr>
          <a:xfrm>
            <a:off x="1135166" y="3580767"/>
            <a:ext cx="26425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3E0C6D1-F3E5-6BEF-3F61-E828DE6F6DC3}"/>
              </a:ext>
            </a:extLst>
          </p:cNvPr>
          <p:cNvCxnSpPr>
            <a:cxnSpLocks/>
          </p:cNvCxnSpPr>
          <p:nvPr/>
        </p:nvCxnSpPr>
        <p:spPr>
          <a:xfrm>
            <a:off x="1135165" y="3897027"/>
            <a:ext cx="26425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9CCAEF-9CCE-D914-E04B-CB5561CC1B48}"/>
              </a:ext>
            </a:extLst>
          </p:cNvPr>
          <p:cNvSpPr txBox="1"/>
          <p:nvPr/>
        </p:nvSpPr>
        <p:spPr>
          <a:xfrm>
            <a:off x="1252687" y="2941296"/>
            <a:ext cx="917311" cy="646331"/>
          </a:xfrm>
          <a:prstGeom prst="rect">
            <a:avLst/>
          </a:prstGeom>
          <a:noFill/>
        </p:spPr>
        <p:txBody>
          <a:bodyPr wrap="square">
            <a:spAutoFit/>
          </a:bodyPr>
          <a:lstStyle/>
          <a:p>
            <a:r>
              <a:rPr lang="en-US" sz="1800" b="1" dirty="0">
                <a:solidFill>
                  <a:schemeClr val="bg2">
                    <a:lumMod val="50000"/>
                  </a:schemeClr>
                </a:solidFill>
                <a:effectLst/>
              </a:rPr>
              <a:t>63.5 lacs</a:t>
            </a:r>
            <a:endParaRPr lang="en-US" sz="1800" b="1" dirty="0">
              <a:solidFill>
                <a:schemeClr val="bg2">
                  <a:lumMod val="50000"/>
                </a:schemeClr>
              </a:solidFill>
            </a:endParaRPr>
          </a:p>
        </p:txBody>
      </p:sp>
      <p:cxnSp>
        <p:nvCxnSpPr>
          <p:cNvPr id="27" name="Straight Connector 26">
            <a:extLst>
              <a:ext uri="{FF2B5EF4-FFF2-40B4-BE49-F238E27FC236}">
                <a16:creationId xmlns:a16="http://schemas.microsoft.com/office/drawing/2014/main" id="{4F8A9400-750E-FF42-C67E-B939085C330E}"/>
              </a:ext>
            </a:extLst>
          </p:cNvPr>
          <p:cNvCxnSpPr>
            <a:cxnSpLocks/>
          </p:cNvCxnSpPr>
          <p:nvPr/>
        </p:nvCxnSpPr>
        <p:spPr>
          <a:xfrm>
            <a:off x="1135165" y="4497146"/>
            <a:ext cx="2642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9433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a:xfrm>
            <a:off x="40768" y="-88563"/>
            <a:ext cx="10881942" cy="1450757"/>
          </a:xfrm>
        </p:spPr>
        <p:txBody>
          <a:bodyPr>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800" b="1" dirty="0">
                <a:solidFill>
                  <a:schemeClr val="tx1"/>
                </a:solidFill>
                <a:latin typeface="+mn-lt"/>
              </a:rPr>
              <a:t>Visualization and </a:t>
            </a:r>
            <a:r>
              <a:rPr lang="en-US" b="1" dirty="0">
                <a:solidFill>
                  <a:schemeClr val="tx1"/>
                </a:solidFill>
                <a:latin typeface="+mn-lt"/>
              </a:rPr>
              <a:t>Understanding Relation between </a:t>
            </a:r>
            <a:r>
              <a:rPr lang="en-US" b="1" dirty="0" err="1">
                <a:solidFill>
                  <a:schemeClr val="tx1"/>
                </a:solidFill>
                <a:latin typeface="+mn-lt"/>
              </a:rPr>
              <a:t>EngineType</a:t>
            </a:r>
            <a:r>
              <a:rPr lang="en-US" b="1" dirty="0">
                <a:solidFill>
                  <a:schemeClr val="tx1"/>
                </a:solidFill>
                <a:latin typeface="+mn-lt"/>
              </a:rPr>
              <a:t> and Continuous target </a:t>
            </a:r>
          </a:p>
        </p:txBody>
      </p:sp>
      <p:pic>
        <p:nvPicPr>
          <p:cNvPr id="9" name="Content Placeholder 8">
            <a:extLst>
              <a:ext uri="{FF2B5EF4-FFF2-40B4-BE49-F238E27FC236}">
                <a16:creationId xmlns:a16="http://schemas.microsoft.com/office/drawing/2014/main" id="{5E2F9398-F11C-75A5-979F-04180A3D94A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126727" y="1421967"/>
            <a:ext cx="9187328" cy="4555700"/>
          </a:xfrm>
        </p:spPr>
      </p:pic>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64</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
        <p:nvSpPr>
          <p:cNvPr id="8" name="TextBox 7">
            <a:extLst>
              <a:ext uri="{FF2B5EF4-FFF2-40B4-BE49-F238E27FC236}">
                <a16:creationId xmlns:a16="http://schemas.microsoft.com/office/drawing/2014/main" id="{FFB4A062-7D6A-59B9-A8F8-5B20FC593FB8}"/>
              </a:ext>
            </a:extLst>
          </p:cNvPr>
          <p:cNvSpPr txBox="1"/>
          <p:nvPr/>
        </p:nvSpPr>
        <p:spPr>
          <a:xfrm>
            <a:off x="5607979" y="1627711"/>
            <a:ext cx="2795309" cy="1754326"/>
          </a:xfrm>
          <a:prstGeom prst="rect">
            <a:avLst/>
          </a:prstGeom>
          <a:noFill/>
        </p:spPr>
        <p:txBody>
          <a:bodyPr wrap="square">
            <a:spAutoFit/>
          </a:bodyPr>
          <a:lstStyle/>
          <a:p>
            <a:pPr marL="285750" indent="-285750">
              <a:buFont typeface="Wingdings" panose="05000000000000000000" pitchFamily="2" charset="2"/>
              <a:buChar char="ü"/>
            </a:pPr>
            <a:r>
              <a:rPr lang="en-US" b="1" dirty="0">
                <a:solidFill>
                  <a:schemeClr val="tx1"/>
                </a:solidFill>
              </a:rPr>
              <a:t>Diesel </a:t>
            </a:r>
            <a:r>
              <a:rPr lang="en-US" b="1" dirty="0" err="1">
                <a:solidFill>
                  <a:schemeClr val="tx1"/>
                </a:solidFill>
              </a:rPr>
              <a:t>enginetype</a:t>
            </a:r>
            <a:r>
              <a:rPr lang="en-US" b="1" dirty="0">
                <a:solidFill>
                  <a:schemeClr val="tx1"/>
                </a:solidFill>
              </a:rPr>
              <a:t> car are  expensive </a:t>
            </a:r>
          </a:p>
          <a:p>
            <a:r>
              <a:rPr lang="en-US" b="1" u="sng" dirty="0">
                <a:solidFill>
                  <a:schemeClr val="tx1"/>
                </a:solidFill>
              </a:rPr>
              <a:t> </a:t>
            </a:r>
          </a:p>
          <a:p>
            <a:r>
              <a:rPr lang="en-US" b="1" u="sng" dirty="0">
                <a:solidFill>
                  <a:schemeClr val="tx1"/>
                </a:solidFill>
              </a:rPr>
              <a:t> </a:t>
            </a:r>
          </a:p>
          <a:p>
            <a:endParaRPr lang="en-US" dirty="0"/>
          </a:p>
          <a:p>
            <a:endParaRPr lang="en-US" dirty="0"/>
          </a:p>
        </p:txBody>
      </p:sp>
      <p:sp>
        <p:nvSpPr>
          <p:cNvPr id="13" name="TextBox 12">
            <a:extLst>
              <a:ext uri="{FF2B5EF4-FFF2-40B4-BE49-F238E27FC236}">
                <a16:creationId xmlns:a16="http://schemas.microsoft.com/office/drawing/2014/main" id="{493B19BD-DF7C-79FC-11F3-70931544C56D}"/>
              </a:ext>
            </a:extLst>
          </p:cNvPr>
          <p:cNvSpPr txBox="1"/>
          <p:nvPr/>
        </p:nvSpPr>
        <p:spPr>
          <a:xfrm>
            <a:off x="8570925" y="2370586"/>
            <a:ext cx="2988696" cy="1477328"/>
          </a:xfrm>
          <a:prstGeom prst="rect">
            <a:avLst/>
          </a:prstGeom>
          <a:noFill/>
        </p:spPr>
        <p:txBody>
          <a:bodyPr wrap="square">
            <a:spAutoFit/>
          </a:bodyPr>
          <a:lstStyle/>
          <a:p>
            <a:pPr marL="285750" indent="-285750">
              <a:buFont typeface="Wingdings" panose="05000000000000000000" pitchFamily="2" charset="2"/>
              <a:buChar char="ü"/>
            </a:pPr>
            <a:r>
              <a:rPr lang="en-US" b="1" dirty="0">
                <a:solidFill>
                  <a:schemeClr val="tx1"/>
                </a:solidFill>
              </a:rPr>
              <a:t>Petrol and hybrid </a:t>
            </a:r>
            <a:r>
              <a:rPr lang="en-US" b="1" dirty="0" err="1">
                <a:solidFill>
                  <a:schemeClr val="tx1"/>
                </a:solidFill>
              </a:rPr>
              <a:t>enginetype</a:t>
            </a:r>
            <a:r>
              <a:rPr lang="en-US" b="1" dirty="0">
                <a:solidFill>
                  <a:schemeClr val="tx1"/>
                </a:solidFill>
              </a:rPr>
              <a:t> are the </a:t>
            </a:r>
            <a:r>
              <a:rPr lang="en-US" b="1" dirty="0"/>
              <a:t>Economy </a:t>
            </a:r>
            <a:endParaRPr lang="en-US" b="1" dirty="0">
              <a:solidFill>
                <a:schemeClr val="tx1"/>
              </a:solidFill>
            </a:endParaRPr>
          </a:p>
          <a:p>
            <a:endParaRPr lang="en-US" dirty="0"/>
          </a:p>
          <a:p>
            <a:endParaRPr lang="en-US" dirty="0"/>
          </a:p>
        </p:txBody>
      </p:sp>
      <p:pic>
        <p:nvPicPr>
          <p:cNvPr id="26" name="Picture 25">
            <a:extLst>
              <a:ext uri="{FF2B5EF4-FFF2-40B4-BE49-F238E27FC236}">
                <a16:creationId xmlns:a16="http://schemas.microsoft.com/office/drawing/2014/main" id="{49E60A5E-DD83-7DE2-0F90-97FBED2383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23" y="1362452"/>
            <a:ext cx="2057404" cy="4133096"/>
          </a:xfrm>
          <a:prstGeom prst="rect">
            <a:avLst/>
          </a:prstGeom>
        </p:spPr>
      </p:pic>
      <p:sp>
        <p:nvSpPr>
          <p:cNvPr id="15" name="TextBox 14">
            <a:extLst>
              <a:ext uri="{FF2B5EF4-FFF2-40B4-BE49-F238E27FC236}">
                <a16:creationId xmlns:a16="http://schemas.microsoft.com/office/drawing/2014/main" id="{2D473554-39E6-E09B-C511-9BBDDCC5911E}"/>
              </a:ext>
            </a:extLst>
          </p:cNvPr>
          <p:cNvSpPr txBox="1"/>
          <p:nvPr/>
        </p:nvSpPr>
        <p:spPr>
          <a:xfrm>
            <a:off x="1375757" y="4292886"/>
            <a:ext cx="1016323" cy="646331"/>
          </a:xfrm>
          <a:prstGeom prst="rect">
            <a:avLst/>
          </a:prstGeom>
          <a:noFill/>
        </p:spPr>
        <p:txBody>
          <a:bodyPr wrap="square">
            <a:spAutoFit/>
          </a:bodyPr>
          <a:lstStyle/>
          <a:p>
            <a:r>
              <a:rPr lang="en-US" sz="1800" b="1" dirty="0">
                <a:effectLst/>
              </a:rPr>
              <a:t>22.75 lacs</a:t>
            </a:r>
            <a:endParaRPr lang="en-US" b="1" dirty="0"/>
          </a:p>
        </p:txBody>
      </p:sp>
      <p:sp>
        <p:nvSpPr>
          <p:cNvPr id="17" name="TextBox 16">
            <a:extLst>
              <a:ext uri="{FF2B5EF4-FFF2-40B4-BE49-F238E27FC236}">
                <a16:creationId xmlns:a16="http://schemas.microsoft.com/office/drawing/2014/main" id="{AE33886F-F22E-6818-0164-2058C8EC0768}"/>
              </a:ext>
            </a:extLst>
          </p:cNvPr>
          <p:cNvSpPr txBox="1"/>
          <p:nvPr/>
        </p:nvSpPr>
        <p:spPr>
          <a:xfrm>
            <a:off x="456996" y="3633442"/>
            <a:ext cx="870718" cy="646331"/>
          </a:xfrm>
          <a:prstGeom prst="rect">
            <a:avLst/>
          </a:prstGeom>
          <a:noFill/>
        </p:spPr>
        <p:txBody>
          <a:bodyPr wrap="square">
            <a:spAutoFit/>
          </a:bodyPr>
          <a:lstStyle/>
          <a:p>
            <a:r>
              <a:rPr lang="en-US" sz="1800" b="1" dirty="0">
                <a:solidFill>
                  <a:srgbClr val="FF0000"/>
                </a:solidFill>
                <a:effectLst/>
              </a:rPr>
              <a:t>49.00 lacs</a:t>
            </a:r>
            <a:endParaRPr lang="en-US" sz="1800" b="1" dirty="0">
              <a:solidFill>
                <a:srgbClr val="FF0000"/>
              </a:solidFill>
            </a:endParaRPr>
          </a:p>
        </p:txBody>
      </p:sp>
      <p:cxnSp>
        <p:nvCxnSpPr>
          <p:cNvPr id="24" name="Straight Connector 23">
            <a:extLst>
              <a:ext uri="{FF2B5EF4-FFF2-40B4-BE49-F238E27FC236}">
                <a16:creationId xmlns:a16="http://schemas.microsoft.com/office/drawing/2014/main" id="{5EA5611F-50FC-6655-2E97-82A795827190}"/>
              </a:ext>
            </a:extLst>
          </p:cNvPr>
          <p:cNvCxnSpPr>
            <a:cxnSpLocks/>
          </p:cNvCxnSpPr>
          <p:nvPr/>
        </p:nvCxnSpPr>
        <p:spPr>
          <a:xfrm>
            <a:off x="1135166" y="3580767"/>
            <a:ext cx="26425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3E0C6D1-F3E5-6BEF-3F61-E828DE6F6DC3}"/>
              </a:ext>
            </a:extLst>
          </p:cNvPr>
          <p:cNvCxnSpPr>
            <a:cxnSpLocks/>
          </p:cNvCxnSpPr>
          <p:nvPr/>
        </p:nvCxnSpPr>
        <p:spPr>
          <a:xfrm>
            <a:off x="1135165" y="3897027"/>
            <a:ext cx="26425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9CCAEF-9CCE-D914-E04B-CB5561CC1B48}"/>
              </a:ext>
            </a:extLst>
          </p:cNvPr>
          <p:cNvSpPr txBox="1"/>
          <p:nvPr/>
        </p:nvSpPr>
        <p:spPr>
          <a:xfrm>
            <a:off x="1252687" y="2941296"/>
            <a:ext cx="917311" cy="646331"/>
          </a:xfrm>
          <a:prstGeom prst="rect">
            <a:avLst/>
          </a:prstGeom>
          <a:noFill/>
        </p:spPr>
        <p:txBody>
          <a:bodyPr wrap="square">
            <a:spAutoFit/>
          </a:bodyPr>
          <a:lstStyle/>
          <a:p>
            <a:r>
              <a:rPr lang="en-US" sz="1800" b="1" dirty="0">
                <a:solidFill>
                  <a:schemeClr val="bg2">
                    <a:lumMod val="50000"/>
                  </a:schemeClr>
                </a:solidFill>
                <a:effectLst/>
              </a:rPr>
              <a:t>63.5 lacs</a:t>
            </a:r>
            <a:endParaRPr lang="en-US" sz="1800" b="1" dirty="0">
              <a:solidFill>
                <a:schemeClr val="bg2">
                  <a:lumMod val="50000"/>
                </a:schemeClr>
              </a:solidFill>
            </a:endParaRPr>
          </a:p>
        </p:txBody>
      </p:sp>
      <p:cxnSp>
        <p:nvCxnSpPr>
          <p:cNvPr id="27" name="Straight Connector 26">
            <a:extLst>
              <a:ext uri="{FF2B5EF4-FFF2-40B4-BE49-F238E27FC236}">
                <a16:creationId xmlns:a16="http://schemas.microsoft.com/office/drawing/2014/main" id="{4F8A9400-750E-FF42-C67E-B939085C330E}"/>
              </a:ext>
            </a:extLst>
          </p:cNvPr>
          <p:cNvCxnSpPr>
            <a:cxnSpLocks/>
          </p:cNvCxnSpPr>
          <p:nvPr/>
        </p:nvCxnSpPr>
        <p:spPr>
          <a:xfrm>
            <a:off x="1135165" y="4497146"/>
            <a:ext cx="2642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6536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a:xfrm>
            <a:off x="40768" y="-88563"/>
            <a:ext cx="10881942" cy="1450757"/>
          </a:xfrm>
        </p:spPr>
        <p:txBody>
          <a:bodyPr>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800" b="1" dirty="0">
                <a:solidFill>
                  <a:schemeClr val="tx1"/>
                </a:solidFill>
                <a:latin typeface="+mn-lt"/>
              </a:rPr>
              <a:t>Visualization and </a:t>
            </a:r>
            <a:r>
              <a:rPr lang="en-US" b="1" dirty="0">
                <a:solidFill>
                  <a:schemeClr val="tx1"/>
                </a:solidFill>
                <a:latin typeface="+mn-lt"/>
              </a:rPr>
              <a:t>Understanding Relation between Transmission and Continuous target </a:t>
            </a:r>
          </a:p>
        </p:txBody>
      </p:sp>
      <p:pic>
        <p:nvPicPr>
          <p:cNvPr id="9" name="Content Placeholder 8">
            <a:extLst>
              <a:ext uri="{FF2B5EF4-FFF2-40B4-BE49-F238E27FC236}">
                <a16:creationId xmlns:a16="http://schemas.microsoft.com/office/drawing/2014/main" id="{5E2F9398-F11C-75A5-979F-04180A3D94A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126727" y="1421967"/>
            <a:ext cx="9187328" cy="4555700"/>
          </a:xfrm>
        </p:spPr>
      </p:pic>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65</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
        <p:nvSpPr>
          <p:cNvPr id="13" name="TextBox 12">
            <a:extLst>
              <a:ext uri="{FF2B5EF4-FFF2-40B4-BE49-F238E27FC236}">
                <a16:creationId xmlns:a16="http://schemas.microsoft.com/office/drawing/2014/main" id="{493B19BD-DF7C-79FC-11F3-70931544C56D}"/>
              </a:ext>
            </a:extLst>
          </p:cNvPr>
          <p:cNvSpPr txBox="1"/>
          <p:nvPr/>
        </p:nvSpPr>
        <p:spPr>
          <a:xfrm>
            <a:off x="7567774" y="2059206"/>
            <a:ext cx="2988696" cy="1477328"/>
          </a:xfrm>
          <a:prstGeom prst="rect">
            <a:avLst/>
          </a:prstGeom>
          <a:noFill/>
        </p:spPr>
        <p:txBody>
          <a:bodyPr wrap="square">
            <a:spAutoFit/>
          </a:bodyPr>
          <a:lstStyle/>
          <a:p>
            <a:pPr marL="285750" indent="-285750">
              <a:buFont typeface="Wingdings" panose="05000000000000000000" pitchFamily="2" charset="2"/>
              <a:buChar char="ü"/>
            </a:pPr>
            <a:r>
              <a:rPr lang="en-US" b="1" dirty="0">
                <a:solidFill>
                  <a:schemeClr val="tx1"/>
                </a:solidFill>
              </a:rPr>
              <a:t>Automatic and manual transmission are the </a:t>
            </a:r>
            <a:r>
              <a:rPr lang="en-US" b="1" dirty="0"/>
              <a:t>Economy class</a:t>
            </a:r>
            <a:endParaRPr lang="en-US" b="1" dirty="0">
              <a:solidFill>
                <a:schemeClr val="tx1"/>
              </a:solidFill>
            </a:endParaRPr>
          </a:p>
          <a:p>
            <a:endParaRPr lang="en-US" dirty="0"/>
          </a:p>
          <a:p>
            <a:endParaRPr lang="en-US" dirty="0"/>
          </a:p>
        </p:txBody>
      </p:sp>
      <p:pic>
        <p:nvPicPr>
          <p:cNvPr id="26" name="Picture 25">
            <a:extLst>
              <a:ext uri="{FF2B5EF4-FFF2-40B4-BE49-F238E27FC236}">
                <a16:creationId xmlns:a16="http://schemas.microsoft.com/office/drawing/2014/main" id="{49E60A5E-DD83-7DE2-0F90-97FBED2383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23" y="1362452"/>
            <a:ext cx="2057404" cy="4133096"/>
          </a:xfrm>
          <a:prstGeom prst="rect">
            <a:avLst/>
          </a:prstGeom>
        </p:spPr>
      </p:pic>
      <p:sp>
        <p:nvSpPr>
          <p:cNvPr id="15" name="TextBox 14">
            <a:extLst>
              <a:ext uri="{FF2B5EF4-FFF2-40B4-BE49-F238E27FC236}">
                <a16:creationId xmlns:a16="http://schemas.microsoft.com/office/drawing/2014/main" id="{2D473554-39E6-E09B-C511-9BBDDCC5911E}"/>
              </a:ext>
            </a:extLst>
          </p:cNvPr>
          <p:cNvSpPr txBox="1"/>
          <p:nvPr/>
        </p:nvSpPr>
        <p:spPr>
          <a:xfrm>
            <a:off x="1375757" y="4292886"/>
            <a:ext cx="1016323" cy="646331"/>
          </a:xfrm>
          <a:prstGeom prst="rect">
            <a:avLst/>
          </a:prstGeom>
          <a:noFill/>
        </p:spPr>
        <p:txBody>
          <a:bodyPr wrap="square">
            <a:spAutoFit/>
          </a:bodyPr>
          <a:lstStyle/>
          <a:p>
            <a:r>
              <a:rPr lang="en-US" sz="1800" b="1" dirty="0">
                <a:effectLst/>
              </a:rPr>
              <a:t>22.75 lacs</a:t>
            </a:r>
            <a:endParaRPr lang="en-US" b="1" dirty="0"/>
          </a:p>
        </p:txBody>
      </p:sp>
      <p:sp>
        <p:nvSpPr>
          <p:cNvPr id="17" name="TextBox 16">
            <a:extLst>
              <a:ext uri="{FF2B5EF4-FFF2-40B4-BE49-F238E27FC236}">
                <a16:creationId xmlns:a16="http://schemas.microsoft.com/office/drawing/2014/main" id="{AE33886F-F22E-6818-0164-2058C8EC0768}"/>
              </a:ext>
            </a:extLst>
          </p:cNvPr>
          <p:cNvSpPr txBox="1"/>
          <p:nvPr/>
        </p:nvSpPr>
        <p:spPr>
          <a:xfrm>
            <a:off x="456996" y="3633442"/>
            <a:ext cx="870718" cy="646331"/>
          </a:xfrm>
          <a:prstGeom prst="rect">
            <a:avLst/>
          </a:prstGeom>
          <a:noFill/>
        </p:spPr>
        <p:txBody>
          <a:bodyPr wrap="square">
            <a:spAutoFit/>
          </a:bodyPr>
          <a:lstStyle/>
          <a:p>
            <a:r>
              <a:rPr lang="en-US" sz="1800" b="1" dirty="0">
                <a:solidFill>
                  <a:srgbClr val="FF0000"/>
                </a:solidFill>
                <a:effectLst/>
              </a:rPr>
              <a:t>49.00 lacs</a:t>
            </a:r>
            <a:endParaRPr lang="en-US" sz="1800" b="1" dirty="0">
              <a:solidFill>
                <a:srgbClr val="FF0000"/>
              </a:solidFill>
            </a:endParaRPr>
          </a:p>
        </p:txBody>
      </p:sp>
      <p:cxnSp>
        <p:nvCxnSpPr>
          <p:cNvPr id="24" name="Straight Connector 23">
            <a:extLst>
              <a:ext uri="{FF2B5EF4-FFF2-40B4-BE49-F238E27FC236}">
                <a16:creationId xmlns:a16="http://schemas.microsoft.com/office/drawing/2014/main" id="{5EA5611F-50FC-6655-2E97-82A795827190}"/>
              </a:ext>
            </a:extLst>
          </p:cNvPr>
          <p:cNvCxnSpPr>
            <a:cxnSpLocks/>
          </p:cNvCxnSpPr>
          <p:nvPr/>
        </p:nvCxnSpPr>
        <p:spPr>
          <a:xfrm>
            <a:off x="1135166" y="3580767"/>
            <a:ext cx="26425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3E0C6D1-F3E5-6BEF-3F61-E828DE6F6DC3}"/>
              </a:ext>
            </a:extLst>
          </p:cNvPr>
          <p:cNvCxnSpPr>
            <a:cxnSpLocks/>
          </p:cNvCxnSpPr>
          <p:nvPr/>
        </p:nvCxnSpPr>
        <p:spPr>
          <a:xfrm>
            <a:off x="1135165" y="3897027"/>
            <a:ext cx="26425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9CCAEF-9CCE-D914-E04B-CB5561CC1B48}"/>
              </a:ext>
            </a:extLst>
          </p:cNvPr>
          <p:cNvSpPr txBox="1"/>
          <p:nvPr/>
        </p:nvSpPr>
        <p:spPr>
          <a:xfrm>
            <a:off x="1252687" y="2941296"/>
            <a:ext cx="917311" cy="646331"/>
          </a:xfrm>
          <a:prstGeom prst="rect">
            <a:avLst/>
          </a:prstGeom>
          <a:noFill/>
        </p:spPr>
        <p:txBody>
          <a:bodyPr wrap="square">
            <a:spAutoFit/>
          </a:bodyPr>
          <a:lstStyle/>
          <a:p>
            <a:r>
              <a:rPr lang="en-US" sz="1800" b="1" dirty="0">
                <a:solidFill>
                  <a:schemeClr val="bg2">
                    <a:lumMod val="50000"/>
                  </a:schemeClr>
                </a:solidFill>
                <a:effectLst/>
              </a:rPr>
              <a:t>63.5 lacs</a:t>
            </a:r>
            <a:endParaRPr lang="en-US" sz="1800" b="1" dirty="0">
              <a:solidFill>
                <a:schemeClr val="bg2">
                  <a:lumMod val="50000"/>
                </a:schemeClr>
              </a:solidFill>
            </a:endParaRPr>
          </a:p>
        </p:txBody>
      </p:sp>
      <p:cxnSp>
        <p:nvCxnSpPr>
          <p:cNvPr id="27" name="Straight Connector 26">
            <a:extLst>
              <a:ext uri="{FF2B5EF4-FFF2-40B4-BE49-F238E27FC236}">
                <a16:creationId xmlns:a16="http://schemas.microsoft.com/office/drawing/2014/main" id="{4F8A9400-750E-FF42-C67E-B939085C330E}"/>
              </a:ext>
            </a:extLst>
          </p:cNvPr>
          <p:cNvCxnSpPr>
            <a:cxnSpLocks/>
          </p:cNvCxnSpPr>
          <p:nvPr/>
        </p:nvCxnSpPr>
        <p:spPr>
          <a:xfrm>
            <a:off x="1135165" y="4497146"/>
            <a:ext cx="2642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4675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a:xfrm>
            <a:off x="40768" y="-88563"/>
            <a:ext cx="10881942" cy="1450757"/>
          </a:xfrm>
        </p:spPr>
        <p:txBody>
          <a:bodyPr>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800" b="1" dirty="0">
                <a:solidFill>
                  <a:schemeClr val="tx1"/>
                </a:solidFill>
                <a:latin typeface="+mn-lt"/>
              </a:rPr>
              <a:t>Visualization and </a:t>
            </a:r>
            <a:r>
              <a:rPr lang="en-US" b="1" dirty="0">
                <a:solidFill>
                  <a:schemeClr val="tx1"/>
                </a:solidFill>
                <a:latin typeface="+mn-lt"/>
              </a:rPr>
              <a:t>Understanding Relation between </a:t>
            </a:r>
            <a:r>
              <a:rPr lang="en-US" b="1" dirty="0" err="1">
                <a:solidFill>
                  <a:schemeClr val="tx1"/>
                </a:solidFill>
                <a:latin typeface="+mn-lt"/>
              </a:rPr>
              <a:t>Registeredcity</a:t>
            </a:r>
            <a:r>
              <a:rPr lang="en-US" b="1" dirty="0">
                <a:solidFill>
                  <a:schemeClr val="tx1"/>
                </a:solidFill>
                <a:latin typeface="+mn-lt"/>
              </a:rPr>
              <a:t> and Continuous target </a:t>
            </a:r>
          </a:p>
        </p:txBody>
      </p:sp>
      <p:pic>
        <p:nvPicPr>
          <p:cNvPr id="9" name="Content Placeholder 8">
            <a:extLst>
              <a:ext uri="{FF2B5EF4-FFF2-40B4-BE49-F238E27FC236}">
                <a16:creationId xmlns:a16="http://schemas.microsoft.com/office/drawing/2014/main" id="{5E2F9398-F11C-75A5-979F-04180A3D94A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44248" y="1619177"/>
            <a:ext cx="9187328" cy="4555700"/>
          </a:xfrm>
        </p:spPr>
      </p:pic>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66</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
        <p:nvSpPr>
          <p:cNvPr id="13" name="TextBox 12">
            <a:extLst>
              <a:ext uri="{FF2B5EF4-FFF2-40B4-BE49-F238E27FC236}">
                <a16:creationId xmlns:a16="http://schemas.microsoft.com/office/drawing/2014/main" id="{493B19BD-DF7C-79FC-11F3-70931544C56D}"/>
              </a:ext>
            </a:extLst>
          </p:cNvPr>
          <p:cNvSpPr txBox="1"/>
          <p:nvPr/>
        </p:nvSpPr>
        <p:spPr>
          <a:xfrm>
            <a:off x="7914425" y="2756278"/>
            <a:ext cx="3591401" cy="1200329"/>
          </a:xfrm>
          <a:prstGeom prst="rect">
            <a:avLst/>
          </a:prstGeom>
          <a:noFill/>
        </p:spPr>
        <p:txBody>
          <a:bodyPr wrap="square">
            <a:spAutoFit/>
          </a:bodyPr>
          <a:lstStyle/>
          <a:p>
            <a:pPr marL="285750" indent="-285750">
              <a:buFont typeface="Wingdings" panose="05000000000000000000" pitchFamily="2" charset="2"/>
              <a:buChar char="ü"/>
            </a:pPr>
            <a:r>
              <a:rPr lang="en-US" b="1" dirty="0">
                <a:solidFill>
                  <a:schemeClr val="tx1"/>
                </a:solidFill>
              </a:rPr>
              <a:t>Islamabad and unregistered car are economy class</a:t>
            </a:r>
          </a:p>
          <a:p>
            <a:endParaRPr lang="en-US" dirty="0"/>
          </a:p>
          <a:p>
            <a:endParaRPr lang="en-US" dirty="0"/>
          </a:p>
        </p:txBody>
      </p:sp>
      <p:pic>
        <p:nvPicPr>
          <p:cNvPr id="26" name="Picture 25">
            <a:extLst>
              <a:ext uri="{FF2B5EF4-FFF2-40B4-BE49-F238E27FC236}">
                <a16:creationId xmlns:a16="http://schemas.microsoft.com/office/drawing/2014/main" id="{49E60A5E-DD83-7DE2-0F90-97FBED2383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23" y="1362452"/>
            <a:ext cx="2057404" cy="4133096"/>
          </a:xfrm>
          <a:prstGeom prst="rect">
            <a:avLst/>
          </a:prstGeom>
        </p:spPr>
      </p:pic>
      <p:sp>
        <p:nvSpPr>
          <p:cNvPr id="15" name="TextBox 14">
            <a:extLst>
              <a:ext uri="{FF2B5EF4-FFF2-40B4-BE49-F238E27FC236}">
                <a16:creationId xmlns:a16="http://schemas.microsoft.com/office/drawing/2014/main" id="{2D473554-39E6-E09B-C511-9BBDDCC5911E}"/>
              </a:ext>
            </a:extLst>
          </p:cNvPr>
          <p:cNvSpPr txBox="1"/>
          <p:nvPr/>
        </p:nvSpPr>
        <p:spPr>
          <a:xfrm>
            <a:off x="1375757" y="4292886"/>
            <a:ext cx="1016323" cy="646331"/>
          </a:xfrm>
          <a:prstGeom prst="rect">
            <a:avLst/>
          </a:prstGeom>
          <a:noFill/>
        </p:spPr>
        <p:txBody>
          <a:bodyPr wrap="square">
            <a:spAutoFit/>
          </a:bodyPr>
          <a:lstStyle/>
          <a:p>
            <a:r>
              <a:rPr lang="en-US" sz="1800" b="1" dirty="0">
                <a:effectLst/>
              </a:rPr>
              <a:t>22.75 lacs</a:t>
            </a:r>
            <a:endParaRPr lang="en-US" b="1" dirty="0"/>
          </a:p>
        </p:txBody>
      </p:sp>
      <p:sp>
        <p:nvSpPr>
          <p:cNvPr id="17" name="TextBox 16">
            <a:extLst>
              <a:ext uri="{FF2B5EF4-FFF2-40B4-BE49-F238E27FC236}">
                <a16:creationId xmlns:a16="http://schemas.microsoft.com/office/drawing/2014/main" id="{AE33886F-F22E-6818-0164-2058C8EC0768}"/>
              </a:ext>
            </a:extLst>
          </p:cNvPr>
          <p:cNvSpPr txBox="1"/>
          <p:nvPr/>
        </p:nvSpPr>
        <p:spPr>
          <a:xfrm>
            <a:off x="456996" y="3633442"/>
            <a:ext cx="870718" cy="646331"/>
          </a:xfrm>
          <a:prstGeom prst="rect">
            <a:avLst/>
          </a:prstGeom>
          <a:noFill/>
        </p:spPr>
        <p:txBody>
          <a:bodyPr wrap="square">
            <a:spAutoFit/>
          </a:bodyPr>
          <a:lstStyle/>
          <a:p>
            <a:r>
              <a:rPr lang="en-US" sz="1800" b="1" dirty="0">
                <a:solidFill>
                  <a:srgbClr val="FF0000"/>
                </a:solidFill>
                <a:effectLst/>
              </a:rPr>
              <a:t>49.00 lacs</a:t>
            </a:r>
            <a:endParaRPr lang="en-US" sz="1800" b="1" dirty="0">
              <a:solidFill>
                <a:srgbClr val="FF0000"/>
              </a:solidFill>
            </a:endParaRPr>
          </a:p>
        </p:txBody>
      </p:sp>
      <p:cxnSp>
        <p:nvCxnSpPr>
          <p:cNvPr id="24" name="Straight Connector 23">
            <a:extLst>
              <a:ext uri="{FF2B5EF4-FFF2-40B4-BE49-F238E27FC236}">
                <a16:creationId xmlns:a16="http://schemas.microsoft.com/office/drawing/2014/main" id="{5EA5611F-50FC-6655-2E97-82A795827190}"/>
              </a:ext>
            </a:extLst>
          </p:cNvPr>
          <p:cNvCxnSpPr>
            <a:cxnSpLocks/>
          </p:cNvCxnSpPr>
          <p:nvPr/>
        </p:nvCxnSpPr>
        <p:spPr>
          <a:xfrm>
            <a:off x="1135166" y="3580767"/>
            <a:ext cx="26425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3E0C6D1-F3E5-6BEF-3F61-E828DE6F6DC3}"/>
              </a:ext>
            </a:extLst>
          </p:cNvPr>
          <p:cNvCxnSpPr>
            <a:cxnSpLocks/>
          </p:cNvCxnSpPr>
          <p:nvPr/>
        </p:nvCxnSpPr>
        <p:spPr>
          <a:xfrm>
            <a:off x="1135165" y="3897027"/>
            <a:ext cx="26425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9CCAEF-9CCE-D914-E04B-CB5561CC1B48}"/>
              </a:ext>
            </a:extLst>
          </p:cNvPr>
          <p:cNvSpPr txBox="1"/>
          <p:nvPr/>
        </p:nvSpPr>
        <p:spPr>
          <a:xfrm>
            <a:off x="1252687" y="2941296"/>
            <a:ext cx="917311" cy="646331"/>
          </a:xfrm>
          <a:prstGeom prst="rect">
            <a:avLst/>
          </a:prstGeom>
          <a:noFill/>
        </p:spPr>
        <p:txBody>
          <a:bodyPr wrap="square">
            <a:spAutoFit/>
          </a:bodyPr>
          <a:lstStyle/>
          <a:p>
            <a:r>
              <a:rPr lang="en-US" sz="1800" b="1" dirty="0">
                <a:solidFill>
                  <a:schemeClr val="bg2">
                    <a:lumMod val="50000"/>
                  </a:schemeClr>
                </a:solidFill>
                <a:effectLst/>
              </a:rPr>
              <a:t>63.5 lacs</a:t>
            </a:r>
            <a:endParaRPr lang="en-US" sz="1800" b="1" dirty="0">
              <a:solidFill>
                <a:schemeClr val="bg2">
                  <a:lumMod val="50000"/>
                </a:schemeClr>
              </a:solidFill>
            </a:endParaRPr>
          </a:p>
        </p:txBody>
      </p:sp>
      <p:cxnSp>
        <p:nvCxnSpPr>
          <p:cNvPr id="27" name="Straight Connector 26">
            <a:extLst>
              <a:ext uri="{FF2B5EF4-FFF2-40B4-BE49-F238E27FC236}">
                <a16:creationId xmlns:a16="http://schemas.microsoft.com/office/drawing/2014/main" id="{4F8A9400-750E-FF42-C67E-B939085C330E}"/>
              </a:ext>
            </a:extLst>
          </p:cNvPr>
          <p:cNvCxnSpPr>
            <a:cxnSpLocks/>
          </p:cNvCxnSpPr>
          <p:nvPr/>
        </p:nvCxnSpPr>
        <p:spPr>
          <a:xfrm>
            <a:off x="1135165" y="4497146"/>
            <a:ext cx="2642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5AD79D4-430B-248F-4B6C-8B737E545A02}"/>
              </a:ext>
            </a:extLst>
          </p:cNvPr>
          <p:cNvSpPr txBox="1"/>
          <p:nvPr/>
        </p:nvSpPr>
        <p:spPr>
          <a:xfrm>
            <a:off x="4582193" y="1832948"/>
            <a:ext cx="2942679" cy="923330"/>
          </a:xfrm>
          <a:prstGeom prst="rect">
            <a:avLst/>
          </a:prstGeom>
          <a:noFill/>
        </p:spPr>
        <p:txBody>
          <a:bodyPr wrap="square">
            <a:spAutoFit/>
          </a:bodyPr>
          <a:lstStyle/>
          <a:p>
            <a:pPr marL="285750" indent="-285750">
              <a:buFont typeface="Wingdings" panose="05000000000000000000" pitchFamily="2" charset="2"/>
              <a:buChar char="ü"/>
            </a:pPr>
            <a:r>
              <a:rPr lang="en-US" b="1" dirty="0">
                <a:solidFill>
                  <a:schemeClr val="tx1"/>
                </a:solidFill>
              </a:rPr>
              <a:t>Chakwal, Wah Cantt and Karachi  registered city car are expensive</a:t>
            </a:r>
          </a:p>
        </p:txBody>
      </p:sp>
    </p:spTree>
    <p:extLst>
      <p:ext uri="{BB962C8B-B14F-4D97-AF65-F5344CB8AC3E}">
        <p14:creationId xmlns:p14="http://schemas.microsoft.com/office/powerpoint/2010/main" val="21851022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a:xfrm>
            <a:off x="40768" y="-88563"/>
            <a:ext cx="10881942" cy="1450757"/>
          </a:xfrm>
        </p:spPr>
        <p:txBody>
          <a:bodyPr>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800" b="1" dirty="0">
                <a:solidFill>
                  <a:schemeClr val="tx1"/>
                </a:solidFill>
                <a:latin typeface="+mn-lt"/>
              </a:rPr>
              <a:t>Visualization and </a:t>
            </a:r>
            <a:r>
              <a:rPr lang="en-US" b="1" dirty="0">
                <a:solidFill>
                  <a:schemeClr val="tx1"/>
                </a:solidFill>
                <a:latin typeface="+mn-lt"/>
              </a:rPr>
              <a:t>Understanding Relation between </a:t>
            </a:r>
            <a:r>
              <a:rPr lang="en-US" b="1" dirty="0" err="1">
                <a:solidFill>
                  <a:schemeClr val="tx1"/>
                </a:solidFill>
                <a:latin typeface="+mn-lt"/>
              </a:rPr>
              <a:t>CarColor</a:t>
            </a:r>
            <a:r>
              <a:rPr lang="en-US" b="1" dirty="0">
                <a:solidFill>
                  <a:schemeClr val="tx1"/>
                </a:solidFill>
                <a:latin typeface="+mn-lt"/>
              </a:rPr>
              <a:t> and Continuous target </a:t>
            </a:r>
          </a:p>
        </p:txBody>
      </p:sp>
      <p:pic>
        <p:nvPicPr>
          <p:cNvPr id="9" name="Content Placeholder 8">
            <a:extLst>
              <a:ext uri="{FF2B5EF4-FFF2-40B4-BE49-F238E27FC236}">
                <a16:creationId xmlns:a16="http://schemas.microsoft.com/office/drawing/2014/main" id="{5E2F9398-F11C-75A5-979F-04180A3D94A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169998" y="1678757"/>
            <a:ext cx="9187328" cy="4555700"/>
          </a:xfrm>
        </p:spPr>
      </p:pic>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67</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
        <p:nvSpPr>
          <p:cNvPr id="13" name="TextBox 12">
            <a:extLst>
              <a:ext uri="{FF2B5EF4-FFF2-40B4-BE49-F238E27FC236}">
                <a16:creationId xmlns:a16="http://schemas.microsoft.com/office/drawing/2014/main" id="{493B19BD-DF7C-79FC-11F3-70931544C56D}"/>
              </a:ext>
            </a:extLst>
          </p:cNvPr>
          <p:cNvSpPr txBox="1"/>
          <p:nvPr/>
        </p:nvSpPr>
        <p:spPr>
          <a:xfrm>
            <a:off x="8622003" y="2275317"/>
            <a:ext cx="2799998" cy="1200329"/>
          </a:xfrm>
          <a:prstGeom prst="rect">
            <a:avLst/>
          </a:prstGeom>
          <a:noFill/>
        </p:spPr>
        <p:txBody>
          <a:bodyPr wrap="square">
            <a:spAutoFit/>
          </a:bodyPr>
          <a:lstStyle/>
          <a:p>
            <a:pPr marL="285750" indent="-285750">
              <a:buFont typeface="Wingdings" panose="05000000000000000000" pitchFamily="2" charset="2"/>
              <a:buChar char="ü"/>
            </a:pPr>
            <a:r>
              <a:rPr lang="en-US" b="1" dirty="0"/>
              <a:t>White , Silver, grey color car are economy class</a:t>
            </a:r>
          </a:p>
          <a:p>
            <a:endParaRPr lang="en-US" dirty="0"/>
          </a:p>
          <a:p>
            <a:endParaRPr lang="en-US" dirty="0"/>
          </a:p>
        </p:txBody>
      </p:sp>
      <p:pic>
        <p:nvPicPr>
          <p:cNvPr id="26" name="Picture 25">
            <a:extLst>
              <a:ext uri="{FF2B5EF4-FFF2-40B4-BE49-F238E27FC236}">
                <a16:creationId xmlns:a16="http://schemas.microsoft.com/office/drawing/2014/main" id="{49E60A5E-DD83-7DE2-0F90-97FBED2383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23" y="1362452"/>
            <a:ext cx="2057404" cy="4133096"/>
          </a:xfrm>
          <a:prstGeom prst="rect">
            <a:avLst/>
          </a:prstGeom>
        </p:spPr>
      </p:pic>
      <p:sp>
        <p:nvSpPr>
          <p:cNvPr id="15" name="TextBox 14">
            <a:extLst>
              <a:ext uri="{FF2B5EF4-FFF2-40B4-BE49-F238E27FC236}">
                <a16:creationId xmlns:a16="http://schemas.microsoft.com/office/drawing/2014/main" id="{2D473554-39E6-E09B-C511-9BBDDCC5911E}"/>
              </a:ext>
            </a:extLst>
          </p:cNvPr>
          <p:cNvSpPr txBox="1"/>
          <p:nvPr/>
        </p:nvSpPr>
        <p:spPr>
          <a:xfrm>
            <a:off x="1375757" y="4292886"/>
            <a:ext cx="1016323" cy="646331"/>
          </a:xfrm>
          <a:prstGeom prst="rect">
            <a:avLst/>
          </a:prstGeom>
          <a:noFill/>
        </p:spPr>
        <p:txBody>
          <a:bodyPr wrap="square">
            <a:spAutoFit/>
          </a:bodyPr>
          <a:lstStyle/>
          <a:p>
            <a:r>
              <a:rPr lang="en-US" sz="1800" b="1" dirty="0">
                <a:effectLst/>
              </a:rPr>
              <a:t>22.75 lacs</a:t>
            </a:r>
            <a:endParaRPr lang="en-US" b="1" dirty="0"/>
          </a:p>
        </p:txBody>
      </p:sp>
      <p:sp>
        <p:nvSpPr>
          <p:cNvPr id="17" name="TextBox 16">
            <a:extLst>
              <a:ext uri="{FF2B5EF4-FFF2-40B4-BE49-F238E27FC236}">
                <a16:creationId xmlns:a16="http://schemas.microsoft.com/office/drawing/2014/main" id="{AE33886F-F22E-6818-0164-2058C8EC0768}"/>
              </a:ext>
            </a:extLst>
          </p:cNvPr>
          <p:cNvSpPr txBox="1"/>
          <p:nvPr/>
        </p:nvSpPr>
        <p:spPr>
          <a:xfrm>
            <a:off x="456996" y="3633442"/>
            <a:ext cx="870718" cy="646331"/>
          </a:xfrm>
          <a:prstGeom prst="rect">
            <a:avLst/>
          </a:prstGeom>
          <a:noFill/>
        </p:spPr>
        <p:txBody>
          <a:bodyPr wrap="square">
            <a:spAutoFit/>
          </a:bodyPr>
          <a:lstStyle/>
          <a:p>
            <a:r>
              <a:rPr lang="en-US" sz="1800" b="1" dirty="0">
                <a:solidFill>
                  <a:srgbClr val="FF0000"/>
                </a:solidFill>
                <a:effectLst/>
              </a:rPr>
              <a:t>49.00 lacs</a:t>
            </a:r>
            <a:endParaRPr lang="en-US" sz="1800" b="1" dirty="0">
              <a:solidFill>
                <a:srgbClr val="FF0000"/>
              </a:solidFill>
            </a:endParaRPr>
          </a:p>
        </p:txBody>
      </p:sp>
      <p:cxnSp>
        <p:nvCxnSpPr>
          <p:cNvPr id="24" name="Straight Connector 23">
            <a:extLst>
              <a:ext uri="{FF2B5EF4-FFF2-40B4-BE49-F238E27FC236}">
                <a16:creationId xmlns:a16="http://schemas.microsoft.com/office/drawing/2014/main" id="{5EA5611F-50FC-6655-2E97-82A795827190}"/>
              </a:ext>
            </a:extLst>
          </p:cNvPr>
          <p:cNvCxnSpPr>
            <a:cxnSpLocks/>
          </p:cNvCxnSpPr>
          <p:nvPr/>
        </p:nvCxnSpPr>
        <p:spPr>
          <a:xfrm>
            <a:off x="1135166" y="3580767"/>
            <a:ext cx="26425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3E0C6D1-F3E5-6BEF-3F61-E828DE6F6DC3}"/>
              </a:ext>
            </a:extLst>
          </p:cNvPr>
          <p:cNvCxnSpPr>
            <a:cxnSpLocks/>
          </p:cNvCxnSpPr>
          <p:nvPr/>
        </p:nvCxnSpPr>
        <p:spPr>
          <a:xfrm>
            <a:off x="1135165" y="3897027"/>
            <a:ext cx="26425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9CCAEF-9CCE-D914-E04B-CB5561CC1B48}"/>
              </a:ext>
            </a:extLst>
          </p:cNvPr>
          <p:cNvSpPr txBox="1"/>
          <p:nvPr/>
        </p:nvSpPr>
        <p:spPr>
          <a:xfrm>
            <a:off x="1252687" y="2941296"/>
            <a:ext cx="917311" cy="646331"/>
          </a:xfrm>
          <a:prstGeom prst="rect">
            <a:avLst/>
          </a:prstGeom>
          <a:noFill/>
        </p:spPr>
        <p:txBody>
          <a:bodyPr wrap="square">
            <a:spAutoFit/>
          </a:bodyPr>
          <a:lstStyle/>
          <a:p>
            <a:r>
              <a:rPr lang="en-US" sz="1800" b="1" dirty="0">
                <a:solidFill>
                  <a:schemeClr val="bg2">
                    <a:lumMod val="50000"/>
                  </a:schemeClr>
                </a:solidFill>
                <a:effectLst/>
              </a:rPr>
              <a:t>63.5 lacs</a:t>
            </a:r>
            <a:endParaRPr lang="en-US" sz="1800" b="1" dirty="0">
              <a:solidFill>
                <a:schemeClr val="bg2">
                  <a:lumMod val="50000"/>
                </a:schemeClr>
              </a:solidFill>
            </a:endParaRPr>
          </a:p>
        </p:txBody>
      </p:sp>
      <p:cxnSp>
        <p:nvCxnSpPr>
          <p:cNvPr id="27" name="Straight Connector 26">
            <a:extLst>
              <a:ext uri="{FF2B5EF4-FFF2-40B4-BE49-F238E27FC236}">
                <a16:creationId xmlns:a16="http://schemas.microsoft.com/office/drawing/2014/main" id="{4F8A9400-750E-FF42-C67E-B939085C330E}"/>
              </a:ext>
            </a:extLst>
          </p:cNvPr>
          <p:cNvCxnSpPr>
            <a:cxnSpLocks/>
          </p:cNvCxnSpPr>
          <p:nvPr/>
        </p:nvCxnSpPr>
        <p:spPr>
          <a:xfrm>
            <a:off x="1135165" y="4497146"/>
            <a:ext cx="2642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5AD79D4-430B-248F-4B6C-8B737E545A02}"/>
              </a:ext>
            </a:extLst>
          </p:cNvPr>
          <p:cNvSpPr txBox="1"/>
          <p:nvPr/>
        </p:nvSpPr>
        <p:spPr>
          <a:xfrm>
            <a:off x="5071426" y="1628986"/>
            <a:ext cx="2942679" cy="646331"/>
          </a:xfrm>
          <a:prstGeom prst="rect">
            <a:avLst/>
          </a:prstGeom>
          <a:noFill/>
        </p:spPr>
        <p:txBody>
          <a:bodyPr wrap="square">
            <a:spAutoFit/>
          </a:bodyPr>
          <a:lstStyle/>
          <a:p>
            <a:pPr marL="285750" indent="-285750">
              <a:buFont typeface="Wingdings" panose="05000000000000000000" pitchFamily="2" charset="2"/>
              <a:buChar char="ü"/>
            </a:pPr>
            <a:r>
              <a:rPr lang="en-US" b="1" dirty="0">
                <a:solidFill>
                  <a:schemeClr val="tx1"/>
                </a:solidFill>
              </a:rPr>
              <a:t>Black and purple color car are expensive</a:t>
            </a:r>
          </a:p>
        </p:txBody>
      </p:sp>
    </p:spTree>
    <p:extLst>
      <p:ext uri="{BB962C8B-B14F-4D97-AF65-F5344CB8AC3E}">
        <p14:creationId xmlns:p14="http://schemas.microsoft.com/office/powerpoint/2010/main" val="33152718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a:xfrm>
            <a:off x="40768" y="-88563"/>
            <a:ext cx="10881942" cy="1450757"/>
          </a:xfrm>
        </p:spPr>
        <p:txBody>
          <a:bodyPr>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800" b="1" dirty="0">
                <a:solidFill>
                  <a:schemeClr val="tx1"/>
                </a:solidFill>
                <a:latin typeface="+mn-lt"/>
              </a:rPr>
              <a:t>Visualization and Understanding Relation between </a:t>
            </a:r>
            <a:r>
              <a:rPr lang="en-US" sz="4800" b="1" dirty="0" err="1">
                <a:solidFill>
                  <a:schemeClr val="tx1"/>
                </a:solidFill>
                <a:latin typeface="+mn-lt"/>
              </a:rPr>
              <a:t>bodytype</a:t>
            </a:r>
            <a:r>
              <a:rPr lang="en-US" sz="4800" b="1" dirty="0">
                <a:solidFill>
                  <a:schemeClr val="tx1"/>
                </a:solidFill>
                <a:latin typeface="+mn-lt"/>
              </a:rPr>
              <a:t> and Continuous target </a:t>
            </a:r>
            <a:endParaRPr lang="en-US" b="1" dirty="0">
              <a:solidFill>
                <a:schemeClr val="tx1"/>
              </a:solidFill>
              <a:latin typeface="+mn-lt"/>
            </a:endParaRPr>
          </a:p>
        </p:txBody>
      </p:sp>
      <p:pic>
        <p:nvPicPr>
          <p:cNvPr id="9" name="Content Placeholder 8">
            <a:extLst>
              <a:ext uri="{FF2B5EF4-FFF2-40B4-BE49-F238E27FC236}">
                <a16:creationId xmlns:a16="http://schemas.microsoft.com/office/drawing/2014/main" id="{5E2F9398-F11C-75A5-979F-04180A3D94A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67295" y="1791484"/>
            <a:ext cx="9187328" cy="4555700"/>
          </a:xfrm>
        </p:spPr>
      </p:pic>
      <p:sp>
        <p:nvSpPr>
          <p:cNvPr id="5" name="Date Placeholder 4">
            <a:extLst>
              <a:ext uri="{FF2B5EF4-FFF2-40B4-BE49-F238E27FC236}">
                <a16:creationId xmlns:a16="http://schemas.microsoft.com/office/drawing/2014/main" id="{CAC16C89-2CE9-C6E2-C39D-30623F05EB45}"/>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39A1CC28-D044-A46B-B408-ABC384B9EE25}"/>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8B02F476-F28E-02EB-42D3-DF5445A43B3A}"/>
              </a:ext>
            </a:extLst>
          </p:cNvPr>
          <p:cNvSpPr>
            <a:spLocks noGrp="1"/>
          </p:cNvSpPr>
          <p:nvPr>
            <p:ph type="sldNum" sz="quarter" idx="12"/>
          </p:nvPr>
        </p:nvSpPr>
        <p:spPr/>
        <p:txBody>
          <a:bodyPr/>
          <a:lstStyle/>
          <a:p>
            <a:fld id="{D67CA79A-80EE-45A9-8DD4-C0B1AF25D068}" type="slidenum">
              <a:rPr lang="en-US" smtClean="0"/>
              <a:t>68</a:t>
            </a:fld>
            <a:endParaRPr lang="en-US"/>
          </a:p>
        </p:txBody>
      </p:sp>
      <p:pic>
        <p:nvPicPr>
          <p:cNvPr id="4" name="Picture 3">
            <a:extLst>
              <a:ext uri="{FF2B5EF4-FFF2-40B4-BE49-F238E27FC236}">
                <a16:creationId xmlns:a16="http://schemas.microsoft.com/office/drawing/2014/main" id="{2A394830-D26C-E8C1-A39B-BF7745D49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
        <p:nvSpPr>
          <p:cNvPr id="13" name="TextBox 12">
            <a:extLst>
              <a:ext uri="{FF2B5EF4-FFF2-40B4-BE49-F238E27FC236}">
                <a16:creationId xmlns:a16="http://schemas.microsoft.com/office/drawing/2014/main" id="{493B19BD-DF7C-79FC-11F3-70931544C56D}"/>
              </a:ext>
            </a:extLst>
          </p:cNvPr>
          <p:cNvSpPr txBox="1"/>
          <p:nvPr/>
        </p:nvSpPr>
        <p:spPr>
          <a:xfrm>
            <a:off x="8622003" y="2275317"/>
            <a:ext cx="2799998" cy="1477328"/>
          </a:xfrm>
          <a:prstGeom prst="rect">
            <a:avLst/>
          </a:prstGeom>
          <a:noFill/>
        </p:spPr>
        <p:txBody>
          <a:bodyPr wrap="square">
            <a:spAutoFit/>
          </a:bodyPr>
          <a:lstStyle/>
          <a:p>
            <a:pPr marL="285750" indent="-285750">
              <a:buFont typeface="Wingdings" panose="05000000000000000000" pitchFamily="2" charset="2"/>
              <a:buChar char="ü"/>
            </a:pPr>
            <a:r>
              <a:rPr lang="en-US" b="1" dirty="0"/>
              <a:t>Sedan and hatchback body type car are economy class</a:t>
            </a:r>
          </a:p>
          <a:p>
            <a:endParaRPr lang="en-US" dirty="0"/>
          </a:p>
          <a:p>
            <a:endParaRPr lang="en-US" dirty="0"/>
          </a:p>
        </p:txBody>
      </p:sp>
      <p:pic>
        <p:nvPicPr>
          <p:cNvPr id="26" name="Picture 25">
            <a:extLst>
              <a:ext uri="{FF2B5EF4-FFF2-40B4-BE49-F238E27FC236}">
                <a16:creationId xmlns:a16="http://schemas.microsoft.com/office/drawing/2014/main" id="{49E60A5E-DD83-7DE2-0F90-97FBED2383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23" y="1362452"/>
            <a:ext cx="2057404" cy="4133096"/>
          </a:xfrm>
          <a:prstGeom prst="rect">
            <a:avLst/>
          </a:prstGeom>
        </p:spPr>
      </p:pic>
      <p:sp>
        <p:nvSpPr>
          <p:cNvPr id="15" name="TextBox 14">
            <a:extLst>
              <a:ext uri="{FF2B5EF4-FFF2-40B4-BE49-F238E27FC236}">
                <a16:creationId xmlns:a16="http://schemas.microsoft.com/office/drawing/2014/main" id="{2D473554-39E6-E09B-C511-9BBDDCC5911E}"/>
              </a:ext>
            </a:extLst>
          </p:cNvPr>
          <p:cNvSpPr txBox="1"/>
          <p:nvPr/>
        </p:nvSpPr>
        <p:spPr>
          <a:xfrm>
            <a:off x="1375757" y="4292886"/>
            <a:ext cx="1016323" cy="646331"/>
          </a:xfrm>
          <a:prstGeom prst="rect">
            <a:avLst/>
          </a:prstGeom>
          <a:noFill/>
        </p:spPr>
        <p:txBody>
          <a:bodyPr wrap="square">
            <a:spAutoFit/>
          </a:bodyPr>
          <a:lstStyle/>
          <a:p>
            <a:r>
              <a:rPr lang="en-US" sz="1800" b="1" dirty="0">
                <a:effectLst/>
              </a:rPr>
              <a:t>22.75 lacs</a:t>
            </a:r>
            <a:endParaRPr lang="en-US" b="1" dirty="0"/>
          </a:p>
        </p:txBody>
      </p:sp>
      <p:sp>
        <p:nvSpPr>
          <p:cNvPr id="17" name="TextBox 16">
            <a:extLst>
              <a:ext uri="{FF2B5EF4-FFF2-40B4-BE49-F238E27FC236}">
                <a16:creationId xmlns:a16="http://schemas.microsoft.com/office/drawing/2014/main" id="{AE33886F-F22E-6818-0164-2058C8EC0768}"/>
              </a:ext>
            </a:extLst>
          </p:cNvPr>
          <p:cNvSpPr txBox="1"/>
          <p:nvPr/>
        </p:nvSpPr>
        <p:spPr>
          <a:xfrm>
            <a:off x="456996" y="3633442"/>
            <a:ext cx="870718" cy="646331"/>
          </a:xfrm>
          <a:prstGeom prst="rect">
            <a:avLst/>
          </a:prstGeom>
          <a:noFill/>
        </p:spPr>
        <p:txBody>
          <a:bodyPr wrap="square">
            <a:spAutoFit/>
          </a:bodyPr>
          <a:lstStyle/>
          <a:p>
            <a:r>
              <a:rPr lang="en-US" sz="1800" b="1" dirty="0">
                <a:solidFill>
                  <a:srgbClr val="FF0000"/>
                </a:solidFill>
                <a:effectLst/>
              </a:rPr>
              <a:t>49.00 lacs</a:t>
            </a:r>
            <a:endParaRPr lang="en-US" sz="1800" b="1" dirty="0">
              <a:solidFill>
                <a:srgbClr val="FF0000"/>
              </a:solidFill>
            </a:endParaRPr>
          </a:p>
        </p:txBody>
      </p:sp>
      <p:cxnSp>
        <p:nvCxnSpPr>
          <p:cNvPr id="24" name="Straight Connector 23">
            <a:extLst>
              <a:ext uri="{FF2B5EF4-FFF2-40B4-BE49-F238E27FC236}">
                <a16:creationId xmlns:a16="http://schemas.microsoft.com/office/drawing/2014/main" id="{5EA5611F-50FC-6655-2E97-82A795827190}"/>
              </a:ext>
            </a:extLst>
          </p:cNvPr>
          <p:cNvCxnSpPr>
            <a:cxnSpLocks/>
          </p:cNvCxnSpPr>
          <p:nvPr/>
        </p:nvCxnSpPr>
        <p:spPr>
          <a:xfrm>
            <a:off x="1135166" y="3580767"/>
            <a:ext cx="264253"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3E0C6D1-F3E5-6BEF-3F61-E828DE6F6DC3}"/>
              </a:ext>
            </a:extLst>
          </p:cNvPr>
          <p:cNvCxnSpPr>
            <a:cxnSpLocks/>
          </p:cNvCxnSpPr>
          <p:nvPr/>
        </p:nvCxnSpPr>
        <p:spPr>
          <a:xfrm>
            <a:off x="1135165" y="3897027"/>
            <a:ext cx="26425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9CCAEF-9CCE-D914-E04B-CB5561CC1B48}"/>
              </a:ext>
            </a:extLst>
          </p:cNvPr>
          <p:cNvSpPr txBox="1"/>
          <p:nvPr/>
        </p:nvSpPr>
        <p:spPr>
          <a:xfrm>
            <a:off x="1252687" y="2941296"/>
            <a:ext cx="917311" cy="646331"/>
          </a:xfrm>
          <a:prstGeom prst="rect">
            <a:avLst/>
          </a:prstGeom>
          <a:noFill/>
        </p:spPr>
        <p:txBody>
          <a:bodyPr wrap="square">
            <a:spAutoFit/>
          </a:bodyPr>
          <a:lstStyle/>
          <a:p>
            <a:r>
              <a:rPr lang="en-US" sz="1800" b="1" dirty="0">
                <a:solidFill>
                  <a:schemeClr val="bg2">
                    <a:lumMod val="50000"/>
                  </a:schemeClr>
                </a:solidFill>
                <a:effectLst/>
              </a:rPr>
              <a:t>63.5 lacs</a:t>
            </a:r>
            <a:endParaRPr lang="en-US" sz="1800" b="1" dirty="0">
              <a:solidFill>
                <a:schemeClr val="bg2">
                  <a:lumMod val="50000"/>
                </a:schemeClr>
              </a:solidFill>
            </a:endParaRPr>
          </a:p>
        </p:txBody>
      </p:sp>
      <p:cxnSp>
        <p:nvCxnSpPr>
          <p:cNvPr id="27" name="Straight Connector 26">
            <a:extLst>
              <a:ext uri="{FF2B5EF4-FFF2-40B4-BE49-F238E27FC236}">
                <a16:creationId xmlns:a16="http://schemas.microsoft.com/office/drawing/2014/main" id="{4F8A9400-750E-FF42-C67E-B939085C330E}"/>
              </a:ext>
            </a:extLst>
          </p:cNvPr>
          <p:cNvCxnSpPr>
            <a:cxnSpLocks/>
          </p:cNvCxnSpPr>
          <p:nvPr/>
        </p:nvCxnSpPr>
        <p:spPr>
          <a:xfrm>
            <a:off x="1135165" y="4497146"/>
            <a:ext cx="2642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5AD79D4-430B-248F-4B6C-8B737E545A02}"/>
              </a:ext>
            </a:extLst>
          </p:cNvPr>
          <p:cNvSpPr txBox="1"/>
          <p:nvPr/>
        </p:nvSpPr>
        <p:spPr>
          <a:xfrm>
            <a:off x="5315669" y="1816333"/>
            <a:ext cx="2942679" cy="923330"/>
          </a:xfrm>
          <a:prstGeom prst="rect">
            <a:avLst/>
          </a:prstGeom>
          <a:noFill/>
        </p:spPr>
        <p:txBody>
          <a:bodyPr wrap="square">
            <a:spAutoFit/>
          </a:bodyPr>
          <a:lstStyle/>
          <a:p>
            <a:pPr marL="285750" indent="-285750">
              <a:buFont typeface="Wingdings" panose="05000000000000000000" pitchFamily="2" charset="2"/>
              <a:buChar char="ü"/>
            </a:pPr>
            <a:r>
              <a:rPr lang="en-US" b="1" dirty="0">
                <a:solidFill>
                  <a:schemeClr val="tx1"/>
                </a:solidFill>
              </a:rPr>
              <a:t>Double cabin, Couple, SUV body type car are expensive</a:t>
            </a:r>
          </a:p>
        </p:txBody>
      </p:sp>
    </p:spTree>
    <p:extLst>
      <p:ext uri="{BB962C8B-B14F-4D97-AF65-F5344CB8AC3E}">
        <p14:creationId xmlns:p14="http://schemas.microsoft.com/office/powerpoint/2010/main" val="36490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p:txBody>
          <a:bodyPr>
            <a:normAutofit/>
          </a:bodyPr>
          <a:lstStyle/>
          <a:p>
            <a:r>
              <a:rPr lang="en-US" b="1" dirty="0">
                <a:solidFill>
                  <a:schemeClr val="tx1"/>
                </a:solidFill>
                <a:latin typeface="+mn-lt"/>
              </a:rPr>
              <a:t>Problem Formulation</a:t>
            </a:r>
          </a:p>
        </p:txBody>
      </p:sp>
      <p:sp>
        <p:nvSpPr>
          <p:cNvPr id="3" name="Content Placeholder 2">
            <a:extLst>
              <a:ext uri="{FF2B5EF4-FFF2-40B4-BE49-F238E27FC236}">
                <a16:creationId xmlns:a16="http://schemas.microsoft.com/office/drawing/2014/main" id="{0A368C9B-9F46-050D-E3AA-6A2BB0683156}"/>
              </a:ext>
            </a:extLst>
          </p:cNvPr>
          <p:cNvSpPr>
            <a:spLocks noGrp="1"/>
          </p:cNvSpPr>
          <p:nvPr>
            <p:ph idx="1"/>
          </p:nvPr>
        </p:nvSpPr>
        <p:spPr>
          <a:xfrm>
            <a:off x="4490462" y="1628986"/>
            <a:ext cx="6988753" cy="4445659"/>
          </a:xfrm>
        </p:spPr>
        <p:txBody>
          <a:bodyPr>
            <a:normAutofit/>
          </a:bodyPr>
          <a:lstStyle/>
          <a:p>
            <a:pPr>
              <a:lnSpc>
                <a:spcPct val="107000"/>
              </a:lnSpc>
              <a:spcBef>
                <a:spcPts val="0"/>
              </a:spcBef>
              <a:spcAft>
                <a:spcPts val="800"/>
              </a:spcAft>
              <a:buFont typeface="Wingdings" panose="05000000000000000000" pitchFamily="2" charset="2"/>
              <a:buChar char="v"/>
            </a:pPr>
            <a:r>
              <a:rPr lang="en-US" sz="2000" kern="0" dirty="0">
                <a:effectLst/>
                <a:ea typeface="Times New Roman" panose="02020603050405020304" pitchFamily="18" charset="0"/>
                <a:cs typeface="Times New Roman" panose="02020603050405020304" pitchFamily="18" charset="0"/>
              </a:rPr>
              <a:t> </a:t>
            </a:r>
            <a:r>
              <a:rPr lang="en-US" sz="2400" kern="0" dirty="0">
                <a:effectLst/>
                <a:ea typeface="Times New Roman" panose="02020603050405020304" pitchFamily="18" charset="0"/>
                <a:cs typeface="Times New Roman" panose="02020603050405020304" pitchFamily="18" charset="0"/>
              </a:rPr>
              <a:t>A </a:t>
            </a:r>
            <a:r>
              <a:rPr lang="en-US" sz="2400" b="1" kern="0" dirty="0">
                <a:solidFill>
                  <a:srgbClr val="FF0000"/>
                </a:solidFill>
                <a:effectLst/>
                <a:ea typeface="Times New Roman" panose="02020603050405020304" pitchFamily="18" charset="0"/>
                <a:cs typeface="Times New Roman" panose="02020603050405020304" pitchFamily="18" charset="0"/>
              </a:rPr>
              <a:t>“</a:t>
            </a:r>
            <a:r>
              <a:rPr lang="en-US" sz="2400" b="1" kern="0" dirty="0" err="1">
                <a:solidFill>
                  <a:srgbClr val="FF0000"/>
                </a:solidFill>
                <a:effectLst/>
                <a:ea typeface="Times New Roman" panose="02020603050405020304" pitchFamily="18" charset="0"/>
                <a:cs typeface="Times New Roman" panose="02020603050405020304" pitchFamily="18" charset="0"/>
              </a:rPr>
              <a:t>xyz</a:t>
            </a:r>
            <a:r>
              <a:rPr lang="en-US" sz="2400" b="1" kern="0" dirty="0">
                <a:solidFill>
                  <a:srgbClr val="FF0000"/>
                </a:solidFill>
                <a:effectLst/>
                <a:ea typeface="Times New Roman" panose="02020603050405020304" pitchFamily="18" charset="0"/>
                <a:cs typeface="Times New Roman" panose="02020603050405020304" pitchFamily="18" charset="0"/>
              </a:rPr>
              <a:t>” local automobile company </a:t>
            </a:r>
            <a:r>
              <a:rPr lang="en-US" sz="2400" kern="0" dirty="0">
                <a:effectLst/>
                <a:ea typeface="Times New Roman" panose="02020603050405020304" pitchFamily="18" charset="0"/>
                <a:cs typeface="Times New Roman" panose="02020603050405020304" pitchFamily="18" charset="0"/>
              </a:rPr>
              <a:t>deal with </a:t>
            </a:r>
            <a:r>
              <a:rPr lang="en-US" sz="2400" b="1" kern="0" dirty="0">
                <a:solidFill>
                  <a:srgbClr val="FF0000"/>
                </a:solidFill>
                <a:effectLst/>
                <a:ea typeface="Times New Roman" panose="02020603050405020304" pitchFamily="18" charset="0"/>
                <a:cs typeface="Times New Roman" panose="02020603050405020304" pitchFamily="18" charset="0"/>
              </a:rPr>
              <a:t>new and used cars </a:t>
            </a:r>
            <a:r>
              <a:rPr lang="en-US" sz="2400" kern="0" dirty="0">
                <a:effectLst/>
                <a:ea typeface="Times New Roman" panose="02020603050405020304" pitchFamily="18" charset="0"/>
                <a:cs typeface="Times New Roman" panose="02020603050405020304" pitchFamily="18" charset="0"/>
              </a:rPr>
              <a:t>to enter the market </a:t>
            </a:r>
            <a:endParaRPr lang="en-US" sz="2400" kern="100" dirty="0">
              <a:effectLst/>
              <a:ea typeface="Calibri" panose="020F0502020204030204" pitchFamily="34" charset="0"/>
              <a:cs typeface="Times New Roman" panose="02020603050405020304" pitchFamily="18" charset="0"/>
            </a:endParaRPr>
          </a:p>
          <a:p>
            <a:pPr marL="635508" lvl="1" indent="-342900">
              <a:lnSpc>
                <a:spcPct val="107000"/>
              </a:lnSpc>
              <a:spcBef>
                <a:spcPts val="0"/>
              </a:spcBef>
              <a:spcAft>
                <a:spcPts val="0"/>
              </a:spcAft>
              <a:buFont typeface="Wingdings" panose="05000000000000000000" pitchFamily="2" charset="2"/>
              <a:buChar char=""/>
            </a:pPr>
            <a:r>
              <a:rPr lang="en-US" sz="2400" kern="0" dirty="0">
                <a:effectLst/>
                <a:ea typeface="Times New Roman" panose="02020603050405020304" pitchFamily="18" charset="0"/>
                <a:cs typeface="Times New Roman" panose="02020603050405020304" pitchFamily="18" charset="0"/>
              </a:rPr>
              <a:t>Which feature are significant in predicting the price of a car</a:t>
            </a:r>
            <a:endParaRPr lang="en-US" sz="2400" kern="100" dirty="0">
              <a:effectLst/>
              <a:ea typeface="Calibri" panose="020F0502020204030204" pitchFamily="34" charset="0"/>
              <a:cs typeface="Times New Roman" panose="02020603050405020304" pitchFamily="18" charset="0"/>
            </a:endParaRPr>
          </a:p>
          <a:p>
            <a:pPr marL="635508" lvl="1" indent="-342900">
              <a:lnSpc>
                <a:spcPct val="107000"/>
              </a:lnSpc>
              <a:spcBef>
                <a:spcPts val="0"/>
              </a:spcBef>
              <a:spcAft>
                <a:spcPts val="800"/>
              </a:spcAft>
              <a:buFont typeface="Wingdings" panose="05000000000000000000" pitchFamily="2" charset="2"/>
              <a:buChar char=""/>
            </a:pPr>
            <a:r>
              <a:rPr lang="en-US" sz="2400" kern="0" dirty="0">
                <a:effectLst/>
                <a:ea typeface="Times New Roman" panose="02020603050405020304" pitchFamily="18" charset="0"/>
                <a:cs typeface="Times New Roman" panose="02020603050405020304" pitchFamily="18" charset="0"/>
              </a:rPr>
              <a:t>How well those feature describe the price of a car</a:t>
            </a:r>
            <a:endParaRPr lang="en-US" sz="2400" kern="1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200" dirty="0">
              <a:solidFill>
                <a:schemeClr val="tx1"/>
              </a:solidFill>
            </a:endParaRPr>
          </a:p>
          <a:p>
            <a:pPr marL="0" marR="0" indent="0">
              <a:lnSpc>
                <a:spcPct val="107000"/>
              </a:lnSpc>
              <a:spcBef>
                <a:spcPts val="0"/>
              </a:spcBef>
              <a:spcAft>
                <a:spcPts val="800"/>
              </a:spcAft>
              <a:buNone/>
            </a:pPr>
            <a:r>
              <a:rPr lang="en-US" sz="2200" dirty="0">
                <a:solidFill>
                  <a:schemeClr val="tx1"/>
                </a:solidFill>
              </a:rPr>
              <a:t>Based</a:t>
            </a:r>
            <a:r>
              <a:rPr lang="en-US" sz="2400" kern="0" dirty="0">
                <a:cs typeface="Times New Roman" panose="02020603050405020304" pitchFamily="18" charset="0"/>
              </a:rPr>
              <a:t> on various market surveys, the firm has gathered a large dataset of different types of used cars selling  across the market form Data set from Kaggle</a:t>
            </a:r>
          </a:p>
          <a:p>
            <a:pPr marR="0">
              <a:lnSpc>
                <a:spcPct val="107000"/>
              </a:lnSpc>
              <a:spcBef>
                <a:spcPts val="0"/>
              </a:spcBef>
              <a:spcAft>
                <a:spcPts val="800"/>
              </a:spcAft>
              <a:buFont typeface="Wingdings" panose="05000000000000000000" pitchFamily="2" charset="2"/>
              <a:buChar char="v"/>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6571E80E-9271-3C19-A4AE-45E4792888F8}"/>
              </a:ext>
            </a:extLst>
          </p:cNvPr>
          <p:cNvSpPr>
            <a:spLocks noGrp="1"/>
          </p:cNvSpPr>
          <p:nvPr>
            <p:ph type="body" sz="half" idx="2"/>
          </p:nvPr>
        </p:nvSpPr>
        <p:spPr/>
        <p:txBody>
          <a:bodyPr/>
          <a:lstStyle/>
          <a:p>
            <a:pPr marR="0">
              <a:lnSpc>
                <a:spcPct val="107000"/>
              </a:lnSpc>
              <a:spcBef>
                <a:spcPts val="0"/>
              </a:spcBef>
              <a:spcAft>
                <a:spcPts val="800"/>
              </a:spcAft>
            </a:pPr>
            <a:endParaRPr lang="en-US" dirty="0"/>
          </a:p>
        </p:txBody>
      </p:sp>
      <p:sp>
        <p:nvSpPr>
          <p:cNvPr id="6" name="Date Placeholder 5">
            <a:extLst>
              <a:ext uri="{FF2B5EF4-FFF2-40B4-BE49-F238E27FC236}">
                <a16:creationId xmlns:a16="http://schemas.microsoft.com/office/drawing/2014/main" id="{07FA3CF9-06D2-72A1-5B35-DD89D10443E1}"/>
              </a:ext>
            </a:extLst>
          </p:cNvPr>
          <p:cNvSpPr>
            <a:spLocks noGrp="1"/>
          </p:cNvSpPr>
          <p:nvPr>
            <p:ph type="dt" sz="half" idx="10"/>
          </p:nvPr>
        </p:nvSpPr>
        <p:spPr/>
        <p:txBody>
          <a:bodyPr/>
          <a:lstStyle/>
          <a:p>
            <a:r>
              <a:rPr lang="en-US"/>
              <a:t>12/21/2023</a:t>
            </a:r>
          </a:p>
        </p:txBody>
      </p:sp>
      <p:sp>
        <p:nvSpPr>
          <p:cNvPr id="7" name="Footer Placeholder 6">
            <a:extLst>
              <a:ext uri="{FF2B5EF4-FFF2-40B4-BE49-F238E27FC236}">
                <a16:creationId xmlns:a16="http://schemas.microsoft.com/office/drawing/2014/main" id="{1F017DA4-4BB2-8EF1-D233-F6724EAEB10A}"/>
              </a:ext>
            </a:extLst>
          </p:cNvPr>
          <p:cNvSpPr>
            <a:spLocks noGrp="1"/>
          </p:cNvSpPr>
          <p:nvPr>
            <p:ph type="ftr" sz="quarter" idx="11"/>
          </p:nvPr>
        </p:nvSpPr>
        <p:spPr/>
        <p:txBody>
          <a:bodyPr/>
          <a:lstStyle/>
          <a:p>
            <a:r>
              <a:rPr lang="en-US"/>
              <a:t>AML semster project </a:t>
            </a:r>
          </a:p>
        </p:txBody>
      </p:sp>
      <p:sp>
        <p:nvSpPr>
          <p:cNvPr id="8" name="Slide Number Placeholder 7">
            <a:extLst>
              <a:ext uri="{FF2B5EF4-FFF2-40B4-BE49-F238E27FC236}">
                <a16:creationId xmlns:a16="http://schemas.microsoft.com/office/drawing/2014/main" id="{0F4A192D-581E-CFA7-BDEB-B0104AD5B6DF}"/>
              </a:ext>
            </a:extLst>
          </p:cNvPr>
          <p:cNvSpPr>
            <a:spLocks noGrp="1"/>
          </p:cNvSpPr>
          <p:nvPr>
            <p:ph type="sldNum" sz="quarter" idx="12"/>
          </p:nvPr>
        </p:nvSpPr>
        <p:spPr/>
        <p:txBody>
          <a:bodyPr/>
          <a:lstStyle/>
          <a:p>
            <a:fld id="{D67CA79A-80EE-45A9-8DD4-C0B1AF25D068}" type="slidenum">
              <a:rPr lang="en-US" smtClean="0"/>
              <a:t>7</a:t>
            </a:fld>
            <a:endParaRPr lang="en-US"/>
          </a:p>
        </p:txBody>
      </p:sp>
      <p:pic>
        <p:nvPicPr>
          <p:cNvPr id="4" name="Picture 3">
            <a:extLst>
              <a:ext uri="{FF2B5EF4-FFF2-40B4-BE49-F238E27FC236}">
                <a16:creationId xmlns:a16="http://schemas.microsoft.com/office/drawing/2014/main" id="{37506F81-488B-E372-2796-3DDA6BB38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Tree>
    <p:extLst>
      <p:ext uri="{BB962C8B-B14F-4D97-AF65-F5344CB8AC3E}">
        <p14:creationId xmlns:p14="http://schemas.microsoft.com/office/powerpoint/2010/main" val="291752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p:txBody>
          <a:bodyPr>
            <a:normAutofit/>
          </a:bodyPr>
          <a:lstStyle/>
          <a:p>
            <a:r>
              <a:rPr lang="en-US" b="1" dirty="0">
                <a:solidFill>
                  <a:schemeClr val="tx1"/>
                </a:solidFill>
                <a:latin typeface="+mn-lt"/>
              </a:rPr>
              <a:t>Problem Formulation</a:t>
            </a:r>
          </a:p>
        </p:txBody>
      </p:sp>
      <p:sp>
        <p:nvSpPr>
          <p:cNvPr id="3" name="Content Placeholder 2">
            <a:extLst>
              <a:ext uri="{FF2B5EF4-FFF2-40B4-BE49-F238E27FC236}">
                <a16:creationId xmlns:a16="http://schemas.microsoft.com/office/drawing/2014/main" id="{0A368C9B-9F46-050D-E3AA-6A2BB0683156}"/>
              </a:ext>
            </a:extLst>
          </p:cNvPr>
          <p:cNvSpPr>
            <a:spLocks noGrp="1"/>
          </p:cNvSpPr>
          <p:nvPr>
            <p:ph idx="1"/>
          </p:nvPr>
        </p:nvSpPr>
        <p:spPr>
          <a:xfrm>
            <a:off x="4572001" y="1861416"/>
            <a:ext cx="6988753" cy="2949377"/>
          </a:xfrm>
        </p:spPr>
        <p:txBody>
          <a:bodyPr>
            <a:normAutofit/>
          </a:bodyPr>
          <a:lstStyle/>
          <a:p>
            <a:pPr marR="0">
              <a:lnSpc>
                <a:spcPct val="107000"/>
              </a:lnSpc>
              <a:spcBef>
                <a:spcPts val="0"/>
              </a:spcBef>
              <a:spcAft>
                <a:spcPts val="800"/>
              </a:spcAft>
              <a:buFont typeface="Wingdings" panose="05000000000000000000" pitchFamily="2" charset="2"/>
              <a:buChar char="v"/>
            </a:pPr>
            <a:r>
              <a:rPr lang="en-US" sz="2400" kern="0" dirty="0">
                <a:effectLst/>
                <a:ea typeface="Times New Roman" panose="02020603050405020304" pitchFamily="18" charset="0"/>
                <a:cs typeface="Times New Roman" panose="02020603050405020304" pitchFamily="18" charset="0"/>
              </a:rPr>
              <a:t> ﬁnd </a:t>
            </a:r>
            <a:r>
              <a:rPr lang="en-US" sz="2400" b="1" kern="0" dirty="0">
                <a:solidFill>
                  <a:srgbClr val="FF0000"/>
                </a:solidFill>
                <a:effectLst/>
                <a:ea typeface="Times New Roman" panose="02020603050405020304" pitchFamily="18" charset="0"/>
                <a:cs typeface="Times New Roman" panose="02020603050405020304" pitchFamily="18" charset="0"/>
              </a:rPr>
              <a:t>empirical solutions </a:t>
            </a:r>
            <a:r>
              <a:rPr lang="en-US" sz="2400" kern="0" dirty="0">
                <a:effectLst/>
                <a:ea typeface="Times New Roman" panose="02020603050405020304" pitchFamily="18" charset="0"/>
                <a:cs typeface="Times New Roman" panose="02020603050405020304" pitchFamily="18" charset="0"/>
              </a:rPr>
              <a:t>by implementing a variety of </a:t>
            </a:r>
            <a:r>
              <a:rPr lang="en-US" sz="2400" b="1" kern="0" dirty="0">
                <a:solidFill>
                  <a:srgbClr val="FF0000"/>
                </a:solidFill>
                <a:effectLst/>
                <a:ea typeface="Times New Roman" panose="02020603050405020304" pitchFamily="18" charset="0"/>
                <a:cs typeface="Times New Roman" panose="02020603050405020304" pitchFamily="18" charset="0"/>
              </a:rPr>
              <a:t>machine learning techniques </a:t>
            </a:r>
            <a:r>
              <a:rPr lang="en-US" sz="2400" b="1" kern="0" dirty="0">
                <a:solidFill>
                  <a:schemeClr val="tx1"/>
                </a:solidFill>
                <a:effectLst/>
                <a:ea typeface="Times New Roman" panose="02020603050405020304" pitchFamily="18" charset="0"/>
                <a:cs typeface="Times New Roman" panose="02020603050405020304" pitchFamily="18" charset="0"/>
              </a:rPr>
              <a:t>and</a:t>
            </a:r>
            <a:r>
              <a:rPr lang="en-US" sz="2400" b="1" kern="0" dirty="0">
                <a:solidFill>
                  <a:srgbClr val="FF0000"/>
                </a:solidFill>
                <a:effectLst/>
                <a:ea typeface="Times New Roman" panose="02020603050405020304" pitchFamily="18" charset="0"/>
                <a:cs typeface="Times New Roman" panose="02020603050405020304" pitchFamily="18" charset="0"/>
              </a:rPr>
              <a:t> big data tools </a:t>
            </a:r>
            <a:r>
              <a:rPr lang="en-US" sz="2400" kern="0" dirty="0">
                <a:effectLst/>
                <a:ea typeface="Times New Roman" panose="02020603050405020304" pitchFamily="18" charset="0"/>
                <a:cs typeface="Times New Roman" panose="02020603050405020304" pitchFamily="18" charset="0"/>
              </a:rPr>
              <a:t>on the prices of used cars. </a:t>
            </a:r>
          </a:p>
          <a:p>
            <a:pPr marR="0">
              <a:lnSpc>
                <a:spcPct val="107000"/>
              </a:lnSpc>
              <a:spcBef>
                <a:spcPts val="0"/>
              </a:spcBef>
              <a:spcAft>
                <a:spcPts val="800"/>
              </a:spcAft>
              <a:buFont typeface="Wingdings" panose="05000000000000000000" pitchFamily="2" charset="2"/>
              <a:buChar char="v"/>
            </a:pPr>
            <a:r>
              <a:rPr lang="en-US" sz="2400" kern="0" dirty="0">
                <a:effectLst/>
                <a:ea typeface="Times New Roman" panose="02020603050405020304" pitchFamily="18" charset="0"/>
                <a:cs typeface="Times New Roman" panose="02020603050405020304" pitchFamily="18" charset="0"/>
              </a:rPr>
              <a:t>  Thus, we develop a </a:t>
            </a:r>
            <a:r>
              <a:rPr lang="en-US" sz="2400" b="1" kern="0" dirty="0">
                <a:solidFill>
                  <a:srgbClr val="FF0000"/>
                </a:solidFill>
                <a:effectLst/>
                <a:ea typeface="Times New Roman" panose="02020603050405020304" pitchFamily="18" charset="0"/>
                <a:cs typeface="Times New Roman" panose="02020603050405020304" pitchFamily="18" charset="0"/>
              </a:rPr>
              <a:t>regression model </a:t>
            </a:r>
            <a:r>
              <a:rPr lang="en-US" sz="2400" kern="0" dirty="0">
                <a:effectLst/>
                <a:ea typeface="Times New Roman" panose="02020603050405020304" pitchFamily="18" charset="0"/>
                <a:cs typeface="Times New Roman" panose="02020603050405020304" pitchFamily="18" charset="0"/>
              </a:rPr>
              <a:t>that can </a:t>
            </a:r>
            <a:r>
              <a:rPr lang="en-US" sz="2400" b="1" kern="0" dirty="0">
                <a:solidFill>
                  <a:srgbClr val="FF0000"/>
                </a:solidFill>
                <a:effectLst/>
                <a:ea typeface="Times New Roman" panose="02020603050405020304" pitchFamily="18" charset="0"/>
                <a:cs typeface="Times New Roman" panose="02020603050405020304" pitchFamily="18" charset="0"/>
              </a:rPr>
              <a:t>estimate used car prices based on various features </a:t>
            </a:r>
          </a:p>
          <a:p>
            <a:pPr marL="0" marR="0" indent="0">
              <a:lnSpc>
                <a:spcPct val="107000"/>
              </a:lnSpc>
              <a:spcBef>
                <a:spcPts val="0"/>
              </a:spcBef>
              <a:spcAft>
                <a:spcPts val="800"/>
              </a:spcAft>
              <a:buNone/>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6571E80E-9271-3C19-A4AE-45E4792888F8}"/>
              </a:ext>
            </a:extLst>
          </p:cNvPr>
          <p:cNvSpPr>
            <a:spLocks noGrp="1"/>
          </p:cNvSpPr>
          <p:nvPr>
            <p:ph type="body" sz="half" idx="2"/>
          </p:nvPr>
        </p:nvSpPr>
        <p:spPr/>
        <p:txBody>
          <a:bodyPr/>
          <a:lstStyle/>
          <a:p>
            <a:pPr marR="0">
              <a:lnSpc>
                <a:spcPct val="107000"/>
              </a:lnSpc>
              <a:spcBef>
                <a:spcPts val="0"/>
              </a:spcBef>
              <a:spcAft>
                <a:spcPts val="800"/>
              </a:spcAft>
            </a:pPr>
            <a:endParaRPr lang="en-US" dirty="0"/>
          </a:p>
        </p:txBody>
      </p:sp>
      <p:sp>
        <p:nvSpPr>
          <p:cNvPr id="6" name="Date Placeholder 5">
            <a:extLst>
              <a:ext uri="{FF2B5EF4-FFF2-40B4-BE49-F238E27FC236}">
                <a16:creationId xmlns:a16="http://schemas.microsoft.com/office/drawing/2014/main" id="{07FA3CF9-06D2-72A1-5B35-DD89D10443E1}"/>
              </a:ext>
            </a:extLst>
          </p:cNvPr>
          <p:cNvSpPr>
            <a:spLocks noGrp="1"/>
          </p:cNvSpPr>
          <p:nvPr>
            <p:ph type="dt" sz="half" idx="10"/>
          </p:nvPr>
        </p:nvSpPr>
        <p:spPr/>
        <p:txBody>
          <a:bodyPr/>
          <a:lstStyle/>
          <a:p>
            <a:r>
              <a:rPr lang="en-US"/>
              <a:t>12/21/2023</a:t>
            </a:r>
          </a:p>
        </p:txBody>
      </p:sp>
      <p:sp>
        <p:nvSpPr>
          <p:cNvPr id="7" name="Footer Placeholder 6">
            <a:extLst>
              <a:ext uri="{FF2B5EF4-FFF2-40B4-BE49-F238E27FC236}">
                <a16:creationId xmlns:a16="http://schemas.microsoft.com/office/drawing/2014/main" id="{1F017DA4-4BB2-8EF1-D233-F6724EAEB10A}"/>
              </a:ext>
            </a:extLst>
          </p:cNvPr>
          <p:cNvSpPr>
            <a:spLocks noGrp="1"/>
          </p:cNvSpPr>
          <p:nvPr>
            <p:ph type="ftr" sz="quarter" idx="11"/>
          </p:nvPr>
        </p:nvSpPr>
        <p:spPr/>
        <p:txBody>
          <a:bodyPr/>
          <a:lstStyle/>
          <a:p>
            <a:r>
              <a:rPr lang="en-US"/>
              <a:t>AML semster project </a:t>
            </a:r>
          </a:p>
        </p:txBody>
      </p:sp>
      <p:sp>
        <p:nvSpPr>
          <p:cNvPr id="8" name="Slide Number Placeholder 7">
            <a:extLst>
              <a:ext uri="{FF2B5EF4-FFF2-40B4-BE49-F238E27FC236}">
                <a16:creationId xmlns:a16="http://schemas.microsoft.com/office/drawing/2014/main" id="{0F4A192D-581E-CFA7-BDEB-B0104AD5B6DF}"/>
              </a:ext>
            </a:extLst>
          </p:cNvPr>
          <p:cNvSpPr>
            <a:spLocks noGrp="1"/>
          </p:cNvSpPr>
          <p:nvPr>
            <p:ph type="sldNum" sz="quarter" idx="12"/>
          </p:nvPr>
        </p:nvSpPr>
        <p:spPr/>
        <p:txBody>
          <a:bodyPr/>
          <a:lstStyle/>
          <a:p>
            <a:fld id="{D67CA79A-80EE-45A9-8DD4-C0B1AF25D068}" type="slidenum">
              <a:rPr lang="en-US" smtClean="0"/>
              <a:t>8</a:t>
            </a:fld>
            <a:endParaRPr lang="en-US"/>
          </a:p>
        </p:txBody>
      </p:sp>
      <p:pic>
        <p:nvPicPr>
          <p:cNvPr id="4" name="Picture 3">
            <a:extLst>
              <a:ext uri="{FF2B5EF4-FFF2-40B4-BE49-F238E27FC236}">
                <a16:creationId xmlns:a16="http://schemas.microsoft.com/office/drawing/2014/main" id="{37506F81-488B-E372-2796-3DDA6BB38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
        <p:nvSpPr>
          <p:cNvPr id="11" name="Scroll: Horizontal 10">
            <a:extLst>
              <a:ext uri="{FF2B5EF4-FFF2-40B4-BE49-F238E27FC236}">
                <a16:creationId xmlns:a16="http://schemas.microsoft.com/office/drawing/2014/main" id="{7F0808D1-B358-77A5-D004-87B6D2F170C0}"/>
              </a:ext>
            </a:extLst>
          </p:cNvPr>
          <p:cNvSpPr/>
          <p:nvPr/>
        </p:nvSpPr>
        <p:spPr>
          <a:xfrm>
            <a:off x="4335385" y="4041460"/>
            <a:ext cx="7225369" cy="2003526"/>
          </a:xfrm>
          <a:prstGeom prst="horizontalScroll">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u="sng" dirty="0">
              <a:solidFill>
                <a:srgbClr val="FF0000"/>
              </a:solidFill>
            </a:endParaRPr>
          </a:p>
          <a:p>
            <a:pPr algn="ctr"/>
            <a:r>
              <a:rPr lang="en-US" sz="2400" b="1" u="sng" dirty="0">
                <a:solidFill>
                  <a:srgbClr val="FF0000"/>
                </a:solidFill>
              </a:rPr>
              <a:t>Problem statement</a:t>
            </a:r>
          </a:p>
          <a:p>
            <a:pPr algn="ctr"/>
            <a:endParaRPr lang="en-US" dirty="0">
              <a:solidFill>
                <a:srgbClr val="FF0000"/>
              </a:solidFill>
            </a:endParaRPr>
          </a:p>
          <a:p>
            <a:pPr algn="ctr"/>
            <a:r>
              <a:rPr lang="en-US" sz="2400" b="1" i="1" dirty="0">
                <a:solidFill>
                  <a:srgbClr val="FF0000"/>
                </a:solidFill>
              </a:rPr>
              <a:t>Development a predictors which predict the price of a used car based upon necessary feature</a:t>
            </a:r>
          </a:p>
          <a:p>
            <a:pPr algn="ctr"/>
            <a:endParaRPr lang="en-US" dirty="0"/>
          </a:p>
        </p:txBody>
      </p:sp>
    </p:spTree>
    <p:extLst>
      <p:ext uri="{BB962C8B-B14F-4D97-AF65-F5344CB8AC3E}">
        <p14:creationId xmlns:p14="http://schemas.microsoft.com/office/powerpoint/2010/main" val="3060084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65A-FCB9-E3F2-E5A4-1397B31F6CB1}"/>
              </a:ext>
            </a:extLst>
          </p:cNvPr>
          <p:cNvSpPr>
            <a:spLocks noGrp="1"/>
          </p:cNvSpPr>
          <p:nvPr>
            <p:ph type="title"/>
          </p:nvPr>
        </p:nvSpPr>
        <p:spPr>
          <a:xfrm>
            <a:off x="390118" y="313705"/>
            <a:ext cx="10058400" cy="1450757"/>
          </a:xfrm>
        </p:spPr>
        <p:txBody>
          <a:bodyPr>
            <a:normAutofit/>
          </a:bodyPr>
          <a:lstStyle/>
          <a:p>
            <a:r>
              <a:rPr lang="en-US" sz="4000" b="1" dirty="0">
                <a:solidFill>
                  <a:schemeClr val="tx1"/>
                </a:solidFill>
                <a:latin typeface="+mn-lt"/>
              </a:rPr>
              <a:t>Data set from Kaggle</a:t>
            </a:r>
          </a:p>
        </p:txBody>
      </p:sp>
      <p:pic>
        <p:nvPicPr>
          <p:cNvPr id="9" name="Content Placeholder 8">
            <a:extLst>
              <a:ext uri="{FF2B5EF4-FFF2-40B4-BE49-F238E27FC236}">
                <a16:creationId xmlns:a16="http://schemas.microsoft.com/office/drawing/2014/main" id="{92DCE26E-541E-8A93-2072-93138BA33B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528" y="2134537"/>
            <a:ext cx="10099580" cy="4077481"/>
          </a:xfrm>
        </p:spPr>
      </p:pic>
      <p:sp>
        <p:nvSpPr>
          <p:cNvPr id="5" name="Date Placeholder 4">
            <a:extLst>
              <a:ext uri="{FF2B5EF4-FFF2-40B4-BE49-F238E27FC236}">
                <a16:creationId xmlns:a16="http://schemas.microsoft.com/office/drawing/2014/main" id="{1DB65F88-89E7-F977-BCAC-2133A187F53C}"/>
              </a:ext>
            </a:extLst>
          </p:cNvPr>
          <p:cNvSpPr>
            <a:spLocks noGrp="1"/>
          </p:cNvSpPr>
          <p:nvPr>
            <p:ph type="dt" sz="half" idx="10"/>
          </p:nvPr>
        </p:nvSpPr>
        <p:spPr/>
        <p:txBody>
          <a:bodyPr/>
          <a:lstStyle/>
          <a:p>
            <a:r>
              <a:rPr lang="en-US"/>
              <a:t>12/21/2023</a:t>
            </a:r>
          </a:p>
        </p:txBody>
      </p:sp>
      <p:sp>
        <p:nvSpPr>
          <p:cNvPr id="6" name="Footer Placeholder 5">
            <a:extLst>
              <a:ext uri="{FF2B5EF4-FFF2-40B4-BE49-F238E27FC236}">
                <a16:creationId xmlns:a16="http://schemas.microsoft.com/office/drawing/2014/main" id="{99551F2C-1E66-F1C4-DD8D-760ADDD4A589}"/>
              </a:ext>
            </a:extLst>
          </p:cNvPr>
          <p:cNvSpPr>
            <a:spLocks noGrp="1"/>
          </p:cNvSpPr>
          <p:nvPr>
            <p:ph type="ftr" sz="quarter" idx="11"/>
          </p:nvPr>
        </p:nvSpPr>
        <p:spPr/>
        <p:txBody>
          <a:bodyPr/>
          <a:lstStyle/>
          <a:p>
            <a:r>
              <a:rPr lang="en-US"/>
              <a:t>AML semster project </a:t>
            </a:r>
          </a:p>
        </p:txBody>
      </p:sp>
      <p:sp>
        <p:nvSpPr>
          <p:cNvPr id="7" name="Slide Number Placeholder 6">
            <a:extLst>
              <a:ext uri="{FF2B5EF4-FFF2-40B4-BE49-F238E27FC236}">
                <a16:creationId xmlns:a16="http://schemas.microsoft.com/office/drawing/2014/main" id="{E89EFD25-0E7E-3293-4833-6555C7D35519}"/>
              </a:ext>
            </a:extLst>
          </p:cNvPr>
          <p:cNvSpPr>
            <a:spLocks noGrp="1"/>
          </p:cNvSpPr>
          <p:nvPr>
            <p:ph type="sldNum" sz="quarter" idx="12"/>
          </p:nvPr>
        </p:nvSpPr>
        <p:spPr/>
        <p:txBody>
          <a:bodyPr/>
          <a:lstStyle/>
          <a:p>
            <a:fld id="{D67CA79A-80EE-45A9-8DD4-C0B1AF25D068}" type="slidenum">
              <a:rPr lang="en-US" smtClean="0"/>
              <a:t>9</a:t>
            </a:fld>
            <a:endParaRPr lang="en-US"/>
          </a:p>
        </p:txBody>
      </p:sp>
      <p:pic>
        <p:nvPicPr>
          <p:cNvPr id="4" name="Picture 3">
            <a:extLst>
              <a:ext uri="{FF2B5EF4-FFF2-40B4-BE49-F238E27FC236}">
                <a16:creationId xmlns:a16="http://schemas.microsoft.com/office/drawing/2014/main" id="{077C38BF-BACB-EA37-9AA5-96273B3F2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178229"/>
            <a:ext cx="1450757" cy="1450757"/>
          </a:xfrm>
          <a:prstGeom prst="rect">
            <a:avLst/>
          </a:prstGeom>
        </p:spPr>
      </p:pic>
      <p:sp>
        <p:nvSpPr>
          <p:cNvPr id="12" name="Speech Bubble: Oval 11">
            <a:extLst>
              <a:ext uri="{FF2B5EF4-FFF2-40B4-BE49-F238E27FC236}">
                <a16:creationId xmlns:a16="http://schemas.microsoft.com/office/drawing/2014/main" id="{930A863D-B506-11F4-9CF2-82F21902A6DB}"/>
              </a:ext>
            </a:extLst>
          </p:cNvPr>
          <p:cNvSpPr/>
          <p:nvPr/>
        </p:nvSpPr>
        <p:spPr>
          <a:xfrm>
            <a:off x="7553992" y="498470"/>
            <a:ext cx="2708255" cy="1325842"/>
          </a:xfrm>
          <a:prstGeom prst="wedgeEllipseCallout">
            <a:avLst>
              <a:gd name="adj1" fmla="val -36102"/>
              <a:gd name="adj2" fmla="val 80071"/>
            </a:avLst>
          </a:prstGeom>
          <a:ln w="3810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r>
              <a:rPr lang="en-US" sz="2400" b="1" dirty="0">
                <a:solidFill>
                  <a:srgbClr val="FF0000"/>
                </a:solidFill>
              </a:rPr>
              <a:t>89955 entity</a:t>
            </a:r>
          </a:p>
          <a:p>
            <a:r>
              <a:rPr lang="en-US" sz="2400" b="1" dirty="0">
                <a:solidFill>
                  <a:srgbClr val="FF0000"/>
                </a:solidFill>
              </a:rPr>
              <a:t>11 column</a:t>
            </a:r>
          </a:p>
        </p:txBody>
      </p:sp>
    </p:spTree>
    <p:extLst>
      <p:ext uri="{BB962C8B-B14F-4D97-AF65-F5344CB8AC3E}">
        <p14:creationId xmlns:p14="http://schemas.microsoft.com/office/powerpoint/2010/main" val="140042909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7976</TotalTime>
  <Words>4447</Words>
  <Application>Microsoft Office PowerPoint</Application>
  <PresentationFormat>Widescreen</PresentationFormat>
  <Paragraphs>1036</Paragraphs>
  <Slides>68</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68</vt:i4>
      </vt:variant>
    </vt:vector>
  </HeadingPairs>
  <TitlesOfParts>
    <vt:vector size="76" baseType="lpstr">
      <vt:lpstr>Arial</vt:lpstr>
      <vt:lpstr>Calibri</vt:lpstr>
      <vt:lpstr>Calibri Light</vt:lpstr>
      <vt:lpstr>Consolas</vt:lpstr>
      <vt:lpstr>Söhne</vt:lpstr>
      <vt:lpstr>Wingdings</vt:lpstr>
      <vt:lpstr>Custom Design</vt:lpstr>
      <vt:lpstr>Retrospect</vt:lpstr>
      <vt:lpstr>Applied Machine Learning </vt:lpstr>
      <vt:lpstr>Outline for Presentation</vt:lpstr>
      <vt:lpstr>Team  Formulation </vt:lpstr>
      <vt:lpstr> Selection of Project &amp; Problem Formulation</vt:lpstr>
      <vt:lpstr>Selection of Project</vt:lpstr>
      <vt:lpstr>Problem Formulation</vt:lpstr>
      <vt:lpstr>Problem Formulation</vt:lpstr>
      <vt:lpstr>Problem Formulation</vt:lpstr>
      <vt:lpstr>Data set from Kaggle</vt:lpstr>
      <vt:lpstr>Pre-processing the  data set </vt:lpstr>
      <vt:lpstr>Pre-processing the data set </vt:lpstr>
      <vt:lpstr>Features Engineering</vt:lpstr>
      <vt:lpstr>Features Engineering</vt:lpstr>
      <vt:lpstr>Data Cleaning</vt:lpstr>
      <vt:lpstr>Setting the limit on feature value to remove outlier </vt:lpstr>
      <vt:lpstr>After Features Engineering and data Cleaning</vt:lpstr>
      <vt:lpstr>Exploratory Data Analysis</vt:lpstr>
      <vt:lpstr>Feature variable classification for data</vt:lpstr>
      <vt:lpstr>Separating input and target features variable</vt:lpstr>
      <vt:lpstr>Features Selection</vt:lpstr>
      <vt:lpstr>Features Selection</vt:lpstr>
      <vt:lpstr>Features Selection</vt:lpstr>
      <vt:lpstr>Scatter plot between continuous(s) feature</vt:lpstr>
      <vt:lpstr>Scatter plot between continuous(s) feature</vt:lpstr>
      <vt:lpstr>Scatter plot between continuous(s) feature</vt:lpstr>
      <vt:lpstr>Scatter plot between continuous and target feature</vt:lpstr>
      <vt:lpstr>Correlation Matrix between continuous and target feature</vt:lpstr>
      <vt:lpstr>Heatmap between continuous and target feature</vt:lpstr>
      <vt:lpstr>Features Selection</vt:lpstr>
      <vt:lpstr>Machine Learning Model Development</vt:lpstr>
      <vt:lpstr>Machine Learning Model Development</vt:lpstr>
      <vt:lpstr>Separating input and target features variable</vt:lpstr>
      <vt:lpstr>Split the data in Train data  and test data </vt:lpstr>
      <vt:lpstr>Encoding and Scaling of train data</vt:lpstr>
      <vt:lpstr>Learning Model training  and testing </vt:lpstr>
      <vt:lpstr>Learning Model training  and testing </vt:lpstr>
      <vt:lpstr>Learning Model training  and testing </vt:lpstr>
      <vt:lpstr>Performance Evaluation</vt:lpstr>
      <vt:lpstr>Performance Evaluation</vt:lpstr>
      <vt:lpstr>Testing  on unseen data</vt:lpstr>
      <vt:lpstr>Testing on unseen data</vt:lpstr>
      <vt:lpstr>Model training by 100%  of data and Performance Evaluation</vt:lpstr>
      <vt:lpstr>Testing on unseen data</vt:lpstr>
      <vt:lpstr>PowerPoint Presentation</vt:lpstr>
      <vt:lpstr>Visualization  and Understanding  Continuous feature variable </vt:lpstr>
      <vt:lpstr>Skewness &amp;  Kurtosis</vt:lpstr>
      <vt:lpstr>Visualization  and Understanding target feature</vt:lpstr>
      <vt:lpstr>Visualization and Understanding target feature</vt:lpstr>
      <vt:lpstr>Visualization and Understanding ModelYear variable</vt:lpstr>
      <vt:lpstr>Visualization and Understanding modelyear feature</vt:lpstr>
      <vt:lpstr>Visualization and Understanding Mileage(km) variable</vt:lpstr>
      <vt:lpstr>Visualization and Understanding Mileage(km) variable</vt:lpstr>
      <vt:lpstr>Visualization and Understanding EngineCapacity(cc) variable</vt:lpstr>
      <vt:lpstr>Visualization and Understanding EngineCapacity(cc) variable</vt:lpstr>
      <vt:lpstr>Visualization  and Understanding categorical feature variable </vt:lpstr>
      <vt:lpstr>Visualization and Understanding carCompany variable</vt:lpstr>
      <vt:lpstr>Visualization and Understanding EngineType variable</vt:lpstr>
      <vt:lpstr>Visualization and Understanding Tranmission variable</vt:lpstr>
      <vt:lpstr>Visualization and Understanding RegisteredCity variable</vt:lpstr>
      <vt:lpstr>Visualization and Understanding CarColor variable</vt:lpstr>
      <vt:lpstr>Visualization and Understanding BodyType variable</vt:lpstr>
      <vt:lpstr>Visualization and Understanding Relation between categorical  and Continuous target feature</vt:lpstr>
      <vt:lpstr>Visualization and Understanding Relation between carcompany and Continuous target </vt:lpstr>
      <vt:lpstr>Visualization and Understanding Relation between EngineType and Continuous target </vt:lpstr>
      <vt:lpstr>Visualization and Understanding Relation between Transmission and Continuous target </vt:lpstr>
      <vt:lpstr>Visualization and Understanding Relation between Registeredcity and Continuous target </vt:lpstr>
      <vt:lpstr>Visualization and Understanding Relation between CarColor and Continuous target </vt:lpstr>
      <vt:lpstr>Visualization and Understanding Relation between bodytype and Continuous target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gulcomperslaptops@gmail.com</dc:creator>
  <cp:lastModifiedBy>gulcomperslaptops@gmail.com</cp:lastModifiedBy>
  <cp:revision>504</cp:revision>
  <dcterms:created xsi:type="dcterms:W3CDTF">2023-12-14T06:32:41Z</dcterms:created>
  <dcterms:modified xsi:type="dcterms:W3CDTF">2023-12-28T06:38:57Z</dcterms:modified>
</cp:coreProperties>
</file>